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charts/chart75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charts/chart59.xml" ContentType="application/vnd.openxmlformats-officedocument.drawingml.chart+xml"/>
  <Override PartName="/ppt/charts/chart7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8" r:id="rId2"/>
    <p:sldId id="259" r:id="rId3"/>
    <p:sldId id="256" r:id="rId4"/>
    <p:sldId id="261" r:id="rId5"/>
    <p:sldId id="262" r:id="rId6"/>
    <p:sldId id="305" r:id="rId7"/>
    <p:sldId id="271" r:id="rId8"/>
    <p:sldId id="309" r:id="rId9"/>
    <p:sldId id="263" r:id="rId10"/>
    <p:sldId id="310" r:id="rId11"/>
    <p:sldId id="264" r:id="rId12"/>
    <p:sldId id="311" r:id="rId13"/>
    <p:sldId id="265" r:id="rId14"/>
    <p:sldId id="312" r:id="rId15"/>
    <p:sldId id="266" r:id="rId16"/>
    <p:sldId id="313" r:id="rId17"/>
    <p:sldId id="267" r:id="rId18"/>
    <p:sldId id="314" r:id="rId19"/>
    <p:sldId id="268" r:id="rId20"/>
    <p:sldId id="315" r:id="rId21"/>
    <p:sldId id="269" r:id="rId22"/>
    <p:sldId id="316" r:id="rId23"/>
    <p:sldId id="270" r:id="rId24"/>
    <p:sldId id="307" r:id="rId25"/>
    <p:sldId id="280" r:id="rId26"/>
    <p:sldId id="317" r:id="rId27"/>
    <p:sldId id="281" r:id="rId28"/>
    <p:sldId id="318" r:id="rId29"/>
    <p:sldId id="282" r:id="rId30"/>
    <p:sldId id="319" r:id="rId31"/>
    <p:sldId id="274" r:id="rId32"/>
    <p:sldId id="320" r:id="rId33"/>
    <p:sldId id="284" r:id="rId34"/>
    <p:sldId id="321" r:id="rId35"/>
    <p:sldId id="285" r:id="rId36"/>
    <p:sldId id="322" r:id="rId37"/>
    <p:sldId id="286" r:id="rId38"/>
    <p:sldId id="323" r:id="rId39"/>
    <p:sldId id="278" r:id="rId40"/>
    <p:sldId id="324" r:id="rId41"/>
    <p:sldId id="279" r:id="rId42"/>
    <p:sldId id="308" r:id="rId43"/>
    <p:sldId id="260" r:id="rId44"/>
    <p:sldId id="325" r:id="rId45"/>
    <p:sldId id="272" r:id="rId46"/>
    <p:sldId id="326" r:id="rId47"/>
    <p:sldId id="273" r:id="rId48"/>
    <p:sldId id="327" r:id="rId49"/>
    <p:sldId id="283" r:id="rId50"/>
    <p:sldId id="328" r:id="rId51"/>
    <p:sldId id="275" r:id="rId52"/>
    <p:sldId id="329" r:id="rId53"/>
    <p:sldId id="276" r:id="rId54"/>
    <p:sldId id="330" r:id="rId55"/>
    <p:sldId id="277" r:id="rId56"/>
    <p:sldId id="331" r:id="rId57"/>
    <p:sldId id="287" r:id="rId58"/>
    <p:sldId id="332" r:id="rId5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275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77</c:v>
                </c:pt>
                <c:pt idx="2">
                  <c:v>93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84053663208533469"/>
          <c:y val="0.23813668868099216"/>
          <c:w val="0.14832130663332824"/>
          <c:h val="0.48789200342118483"/>
        </c:manualLayout>
      </c:layout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58</c:v>
                </c:pt>
                <c:pt idx="2">
                  <c:v>88</c:v>
                </c:pt>
                <c:pt idx="3">
                  <c:v>53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34</c:v>
                </c:pt>
                <c:pt idx="2">
                  <c:v>118</c:v>
                </c:pt>
                <c:pt idx="3">
                  <c:v>50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68</c:v>
                </c:pt>
                <c:pt idx="2">
                  <c:v>92</c:v>
                </c:pt>
                <c:pt idx="3">
                  <c:v>42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40</c:v>
                </c:pt>
                <c:pt idx="2">
                  <c:v>122</c:v>
                </c:pt>
                <c:pt idx="3">
                  <c:v>37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72</c:v>
                </c:pt>
                <c:pt idx="2">
                  <c:v>104</c:v>
                </c:pt>
                <c:pt idx="3">
                  <c:v>25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40</c:v>
                </c:pt>
                <c:pt idx="2">
                  <c:v>117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72</c:v>
                </c:pt>
                <c:pt idx="2">
                  <c:v>99</c:v>
                </c:pt>
                <c:pt idx="3">
                  <c:v>31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20</c:v>
                </c:pt>
                <c:pt idx="2">
                  <c:v>39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36</c:v>
                </c:pt>
                <c:pt idx="2">
                  <c:v>118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17</c:v>
                </c:pt>
                <c:pt idx="2">
                  <c:v>49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44</c:v>
                </c:pt>
                <c:pt idx="2">
                  <c:v>113</c:v>
                </c:pt>
                <c:pt idx="3">
                  <c:v>40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34</c:v>
                </c:pt>
                <c:pt idx="2">
                  <c:v>127</c:v>
                </c:pt>
                <c:pt idx="3">
                  <c:v>28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37</c:v>
                </c:pt>
                <c:pt idx="2">
                  <c:v>115</c:v>
                </c:pt>
                <c:pt idx="3">
                  <c:v>42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62</c:v>
                </c:pt>
                <c:pt idx="2">
                  <c:v>97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43</c:v>
                </c:pt>
                <c:pt idx="2">
                  <c:v>107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53</c:v>
                </c:pt>
                <c:pt idx="2">
                  <c:v>111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59</c:v>
                </c:pt>
                <c:pt idx="2">
                  <c:v>99</c:v>
                </c:pt>
                <c:pt idx="3">
                  <c:v>38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97</c:v>
                </c:pt>
                <c:pt idx="2">
                  <c:v>89</c:v>
                </c:pt>
                <c:pt idx="3">
                  <c:v>23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57</c:v>
                </c:pt>
                <c:pt idx="2">
                  <c:v>101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104</c:v>
                </c:pt>
                <c:pt idx="2">
                  <c:v>82</c:v>
                </c:pt>
                <c:pt idx="3">
                  <c:v>18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37</c:v>
                </c:pt>
                <c:pt idx="2">
                  <c:v>126</c:v>
                </c:pt>
                <c:pt idx="3">
                  <c:v>43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56</c:v>
                </c:pt>
                <c:pt idx="2">
                  <c:v>112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84053663208533469"/>
          <c:y val="0.23813668868099216"/>
          <c:w val="0.14832130663332824"/>
          <c:h val="0.48789200342118483"/>
        </c:manualLayout>
      </c:layout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69</c:v>
                </c:pt>
                <c:pt idx="2">
                  <c:v>102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28</c:v>
                </c:pt>
                <c:pt idx="2">
                  <c:v>126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56</c:v>
                </c:pt>
                <c:pt idx="2">
                  <c:v>115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60</c:v>
                </c:pt>
                <c:pt idx="2">
                  <c:v>87</c:v>
                </c:pt>
                <c:pt idx="3">
                  <c:v>28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74</c:v>
                </c:pt>
                <c:pt idx="2">
                  <c:v>83</c:v>
                </c:pt>
                <c:pt idx="3">
                  <c:v>22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48</c:v>
                </c:pt>
                <c:pt idx="2">
                  <c:v>84</c:v>
                </c:pt>
                <c:pt idx="3">
                  <c:v>49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58</c:v>
                </c:pt>
                <c:pt idx="2">
                  <c:v>77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51</c:v>
                </c:pt>
                <c:pt idx="2">
                  <c:v>83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65</c:v>
                </c:pt>
                <c:pt idx="2">
                  <c:v>81</c:v>
                </c:pt>
                <c:pt idx="3">
                  <c:v>31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41</c:v>
                </c:pt>
                <c:pt idx="2">
                  <c:v>83</c:v>
                </c:pt>
                <c:pt idx="3">
                  <c:v>40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32</c:v>
                </c:pt>
                <c:pt idx="2">
                  <c:v>103</c:v>
                </c:pt>
                <c:pt idx="3">
                  <c:v>61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84053663208533469"/>
          <c:y val="0.23813668868099216"/>
          <c:w val="0.14832130663332824"/>
          <c:h val="0.48789200342118483"/>
        </c:manualLayout>
      </c:layout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51</c:v>
                </c:pt>
                <c:pt idx="2">
                  <c:v>84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46</c:v>
                </c:pt>
                <c:pt idx="2">
                  <c:v>76</c:v>
                </c:pt>
                <c:pt idx="3">
                  <c:v>60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56</c:v>
                </c:pt>
                <c:pt idx="2">
                  <c:v>82</c:v>
                </c:pt>
                <c:pt idx="3">
                  <c:v>40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42</c:v>
                </c:pt>
                <c:pt idx="2">
                  <c:v>78</c:v>
                </c:pt>
                <c:pt idx="3">
                  <c:v>64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53</c:v>
                </c:pt>
                <c:pt idx="2">
                  <c:v>81</c:v>
                </c:pt>
                <c:pt idx="3">
                  <c:v>46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61</c:v>
                </c:pt>
                <c:pt idx="2">
                  <c:v>81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63</c:v>
                </c:pt>
                <c:pt idx="2">
                  <c:v>91</c:v>
                </c:pt>
                <c:pt idx="3">
                  <c:v>28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47</c:v>
                </c:pt>
                <c:pt idx="2">
                  <c:v>79</c:v>
                </c:pt>
                <c:pt idx="3">
                  <c:v>49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54</c:v>
                </c:pt>
                <c:pt idx="2">
                  <c:v>81</c:v>
                </c:pt>
                <c:pt idx="3">
                  <c:v>46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32</c:v>
                </c:pt>
                <c:pt idx="2">
                  <c:v>90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27</c:v>
                </c:pt>
                <c:pt idx="2">
                  <c:v>102</c:v>
                </c:pt>
                <c:pt idx="3">
                  <c:v>50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47</c:v>
                </c:pt>
                <c:pt idx="2">
                  <c:v>92</c:v>
                </c:pt>
                <c:pt idx="3">
                  <c:v>31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41</c:v>
                </c:pt>
                <c:pt idx="2">
                  <c:v>95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64</c:v>
                </c:pt>
                <c:pt idx="2">
                  <c:v>84</c:v>
                </c:pt>
                <c:pt idx="3">
                  <c:v>32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53</c:v>
                </c:pt>
                <c:pt idx="2">
                  <c:v>87</c:v>
                </c:pt>
                <c:pt idx="3">
                  <c:v>42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66</c:v>
                </c:pt>
                <c:pt idx="2">
                  <c:v>82</c:v>
                </c:pt>
                <c:pt idx="3">
                  <c:v>37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44</c:v>
                </c:pt>
                <c:pt idx="2">
                  <c:v>88</c:v>
                </c:pt>
                <c:pt idx="3">
                  <c:v>50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63</c:v>
                </c:pt>
                <c:pt idx="2">
                  <c:v>79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58</c:v>
                </c:pt>
                <c:pt idx="2">
                  <c:v>71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61</c:v>
                </c:pt>
                <c:pt idx="2">
                  <c:v>74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67</c:v>
                </c:pt>
                <c:pt idx="2">
                  <c:v>76</c:v>
                </c:pt>
                <c:pt idx="3">
                  <c:v>30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79</c:v>
                </c:pt>
                <c:pt idx="2">
                  <c:v>86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</c:v>
                </c:pt>
                <c:pt idx="1">
                  <c:v>69</c:v>
                </c:pt>
                <c:pt idx="2">
                  <c:v>73</c:v>
                </c:pt>
                <c:pt idx="3">
                  <c:v>25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47</c:v>
                </c:pt>
                <c:pt idx="2">
                  <c:v>93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61</c:v>
                </c:pt>
                <c:pt idx="2">
                  <c:v>83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47</c:v>
                </c:pt>
                <c:pt idx="2">
                  <c:v>85</c:v>
                </c:pt>
                <c:pt idx="3">
                  <c:v>49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52</c:v>
                </c:pt>
                <c:pt idx="2">
                  <c:v>89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69</c:v>
                </c:pt>
                <c:pt idx="2">
                  <c:v>91</c:v>
                </c:pt>
                <c:pt idx="3">
                  <c:v>29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73</c:v>
                </c:pt>
                <c:pt idx="2">
                  <c:v>98</c:v>
                </c:pt>
                <c:pt idx="3">
                  <c:v>19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53</c:v>
                </c:pt>
                <c:pt idx="2">
                  <c:v>72</c:v>
                </c:pt>
                <c:pt idx="3">
                  <c:v>57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66</c:v>
                </c:pt>
                <c:pt idx="2">
                  <c:v>89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57</c:v>
                </c:pt>
                <c:pt idx="2">
                  <c:v>75</c:v>
                </c:pt>
                <c:pt idx="3">
                  <c:v>29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23</c:v>
                </c:pt>
                <c:pt idx="2">
                  <c:v>114</c:v>
                </c:pt>
                <c:pt idx="3">
                  <c:v>42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26</c:v>
                </c:pt>
                <c:pt idx="1">
                  <c:v>60</c:v>
                </c:pt>
                <c:pt idx="2">
                  <c:v>77</c:v>
                </c:pt>
                <c:pt idx="3">
                  <c:v>43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52</c:v>
                </c:pt>
                <c:pt idx="2">
                  <c:v>77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52</c:v>
                </c:pt>
                <c:pt idx="2">
                  <c:v>81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52</c:v>
                </c:pt>
                <c:pt idx="2">
                  <c:v>92</c:v>
                </c:pt>
                <c:pt idx="3">
                  <c:v>45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61</c:v>
                </c:pt>
                <c:pt idx="2">
                  <c:v>86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47</c:v>
                </c:pt>
                <c:pt idx="2">
                  <c:v>88</c:v>
                </c:pt>
                <c:pt idx="3">
                  <c:v>53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62</c:v>
                </c:pt>
                <c:pt idx="2">
                  <c:v>89</c:v>
                </c:pt>
                <c:pt idx="3">
                  <c:v>38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48</c:v>
                </c:pt>
                <c:pt idx="2">
                  <c:v>84</c:v>
                </c:pt>
                <c:pt idx="3">
                  <c:v>49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65</c:v>
                </c:pt>
                <c:pt idx="2">
                  <c:v>89</c:v>
                </c:pt>
                <c:pt idx="3">
                  <c:v>34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50</c:v>
                </c:pt>
                <c:pt idx="2">
                  <c:v>75</c:v>
                </c:pt>
                <c:pt idx="3">
                  <c:v>59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62</c:v>
                </c:pt>
                <c:pt idx="2">
                  <c:v>90</c:v>
                </c:pt>
                <c:pt idx="3">
                  <c:v>48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60</c:v>
                </c:pt>
                <c:pt idx="2">
                  <c:v>77</c:v>
                </c:pt>
                <c:pt idx="3">
                  <c:v>52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63</c:v>
                </c:pt>
                <c:pt idx="2">
                  <c:v>92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51</c:v>
                </c:pt>
                <c:pt idx="2">
                  <c:v>86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60</c:v>
                </c:pt>
                <c:pt idx="2">
                  <c:v>100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51</c:v>
                </c:pt>
                <c:pt idx="2">
                  <c:v>90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54</c:v>
                </c:pt>
                <c:pt idx="2">
                  <c:v>79</c:v>
                </c:pt>
                <c:pt idx="3">
                  <c:v>51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63</c:v>
                </c:pt>
                <c:pt idx="2">
                  <c:v>91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48</c:v>
                </c:pt>
                <c:pt idx="2">
                  <c:v>72</c:v>
                </c:pt>
                <c:pt idx="3">
                  <c:v>68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60</c:v>
                </c:pt>
                <c:pt idx="2">
                  <c:v>79</c:v>
                </c:pt>
                <c:pt idx="3">
                  <c:v>59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57</c:v>
                </c:pt>
                <c:pt idx="2">
                  <c:v>78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43</c:v>
                </c:pt>
                <c:pt idx="2">
                  <c:v>118</c:v>
                </c:pt>
                <c:pt idx="3">
                  <c:v>38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72</c:v>
                </c:pt>
                <c:pt idx="2">
                  <c:v>92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58</c:v>
                </c:pt>
                <c:pt idx="2">
                  <c:v>77</c:v>
                </c:pt>
                <c:pt idx="3">
                  <c:v>45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77</c:v>
                </c:pt>
                <c:pt idx="2">
                  <c:v>81</c:v>
                </c:pt>
                <c:pt idx="3">
                  <c:v>31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53</c:v>
                </c:pt>
                <c:pt idx="2">
                  <c:v>80</c:v>
                </c:pt>
                <c:pt idx="3">
                  <c:v>57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62</c:v>
                </c:pt>
                <c:pt idx="2">
                  <c:v>92</c:v>
                </c:pt>
                <c:pt idx="3">
                  <c:v>37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50</c:v>
                </c:pt>
                <c:pt idx="2">
                  <c:v>72</c:v>
                </c:pt>
                <c:pt idx="3">
                  <c:v>66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56</c:v>
                </c:pt>
                <c:pt idx="2">
                  <c:v>85</c:v>
                </c:pt>
                <c:pt idx="3">
                  <c:v>40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 custT="1"/>
      <dgm:spPr/>
      <dgm:t>
        <a:bodyPr/>
        <a:lstStyle/>
        <a:p>
          <a:pPr rtl="0"/>
          <a:r>
            <a:rPr lang="it-IT" sz="2000" dirty="0" smtClean="0"/>
            <a:t>SCUOLA SECONDARIA </a:t>
          </a:r>
          <a:endParaRPr lang="it-IT" sz="2000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DI 1° GRADO</a:t>
          </a:r>
        </a:p>
        <a:p>
          <a:pPr rtl="0"/>
          <a:r>
            <a:rPr lang="it-IT" dirty="0" smtClean="0"/>
            <a:t>A.S.2017/2018 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 custLinFactNeighborX="-524" custLinFactNeighborY="33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BC461497-1FB7-4A88-875B-AF923CEF2ADD}" type="presOf" srcId="{EB273AB6-D4D8-405B-8E6E-25AB9E5C384C}" destId="{BCFB97D4-2179-4C56-8DB2-47314618674C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  <dgm:cxn modelId="{1E9FE624-1D38-4898-BC3A-52A159E63C2F}" type="presParOf" srcId="{4265C27C-5A9A-4576-9D28-EAE446093B26}" destId="{AC7DD0A3-E8D6-470D-881C-A49A4307E675}" srcOrd="1" destOrd="0" presId="urn:microsoft.com/office/officeart/2005/8/layout/vList2"/>
    <dgm:cxn modelId="{8EC79FBE-AFAE-469C-B4CA-383F30E4D5D2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18404"/>
          <a:ext cx="3309803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SCUOLA SECONDARIA </a:t>
          </a:r>
          <a:endParaRPr lang="it-IT" sz="2000" kern="1200" dirty="0"/>
        </a:p>
      </dsp:txBody>
      <dsp:txXfrm>
        <a:off x="28957" y="47361"/>
        <a:ext cx="3251889" cy="535276"/>
      </dsp:txXfrm>
    </dsp:sp>
    <dsp:sp modelId="{BCFB97D4-2179-4C56-8DB2-47314618674C}">
      <dsp:nvSpPr>
        <dsp:cNvPr id="0" name=""/>
        <dsp:cNvSpPr/>
      </dsp:nvSpPr>
      <dsp:spPr>
        <a:xfrm>
          <a:off x="0" y="650281"/>
          <a:ext cx="3309803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DI 1° GRADO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A.S.2017/2018 </a:t>
          </a:r>
          <a:endParaRPr lang="it-IT" sz="1300" kern="1200" dirty="0"/>
        </a:p>
      </dsp:txBody>
      <dsp:txXfrm>
        <a:off x="28957" y="679238"/>
        <a:ext cx="3251889" cy="535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CE1B-F01C-47FD-9F30-A995C6F46191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A415-1309-45B2-A84A-72F3DCDAD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575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A415-1309-45B2-A84A-72F3DCDAD1F0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1295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D91A1A7-BEE9-4031-B1F9-54CB0368C243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EF64-C764-4FD2-9345-5790D80E27C5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E96C-5839-4456-AF0E-342C6072C2CD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ED7-D37C-4E03-A894-D716D4E90334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5E2F-4A26-465A-8AC3-1AE2FC6747F1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28B-BCB6-49BA-9594-3E34D9130814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DC4-B7E3-4361-B76E-0F02FE857E98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608D-89BA-4D93-A6B4-811A4207355E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AE7-FDC5-4B9E-A257-D407B509F1AF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02EC-1D4A-48EB-A9B1-C48AC1870910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27A3-4919-472D-B13B-5338A9DA8DAD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2EFB5D6-8245-4519-9CD8-191EEA49BEC7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7776864" cy="518457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488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497659" cy="6788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 smtClean="0">
                <a:solidFill>
                  <a:srgbClr val="002060"/>
                </a:solidFill>
              </a:rPr>
              <a:t>SCRIVE-</a:t>
            </a:r>
          </a:p>
          <a:p>
            <a:pPr>
              <a:buClr>
                <a:srgbClr val="94C600"/>
              </a:buClr>
            </a:pPr>
            <a:r>
              <a:rPr lang="it-IT" sz="1800" dirty="0" smtClean="0">
                <a:solidFill>
                  <a:srgbClr val="002060"/>
                </a:solidFill>
              </a:rPr>
              <a:t>DESCRIVE(INIZIALE)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419294185"/>
              </p:ext>
            </p:extLst>
          </p:nvPr>
        </p:nvGraphicFramePr>
        <p:xfrm>
          <a:off x="971600" y="29969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348776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SCRIVE-DESCRIVE(INTERMEDIO)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567478601"/>
              </p:ext>
            </p:extLst>
          </p:nvPr>
        </p:nvGraphicFramePr>
        <p:xfrm>
          <a:off x="4644008" y="3068960"/>
          <a:ext cx="3419475" cy="276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8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316009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RICONOSCE E RISOLVE </a:t>
            </a:r>
            <a:r>
              <a:rPr lang="it-IT" sz="1800" dirty="0">
                <a:solidFill>
                  <a:srgbClr val="002060"/>
                </a:solidFill>
              </a:rPr>
              <a:t>PROBLEMI(INIZIALE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74038039"/>
              </p:ext>
            </p:extLst>
          </p:nvPr>
        </p:nvGraphicFramePr>
        <p:xfrm>
          <a:off x="1043608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RICONOSCE E RISOLVE PROBLEMI(INTERMEDIO)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4030296"/>
              </p:ext>
            </p:extLst>
          </p:nvPr>
        </p:nvGraphicFramePr>
        <p:xfrm>
          <a:off x="4644008" y="3068960"/>
          <a:ext cx="3419475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39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316009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OSSERVA E ANALIZZA FATTI ED EVENTI(INIZIALE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405137720"/>
              </p:ext>
            </p:extLst>
          </p:nvPr>
        </p:nvGraphicFramePr>
        <p:xfrm>
          <a:off x="1043608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OSSERVA E ANALIZZA FATTI ED </a:t>
            </a:r>
            <a:r>
              <a:rPr lang="it-IT" sz="1800" dirty="0">
                <a:solidFill>
                  <a:srgbClr val="002060"/>
                </a:solidFill>
              </a:rPr>
              <a:t>EVENTI(INTERMEDIO)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77271401"/>
              </p:ext>
            </p:extLst>
          </p:nvPr>
        </p:nvGraphicFramePr>
        <p:xfrm>
          <a:off x="4644008" y="3068960"/>
          <a:ext cx="3419475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80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132856"/>
            <a:ext cx="3641675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DISTINGUE E CLASSIFICA GLI ELEMENTI DEI VARI </a:t>
            </a:r>
            <a:r>
              <a:rPr lang="it-IT" sz="1600" dirty="0">
                <a:solidFill>
                  <a:srgbClr val="002060"/>
                </a:solidFill>
              </a:rPr>
              <a:t>LINGUAGGI 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66217712"/>
              </p:ext>
            </p:extLst>
          </p:nvPr>
        </p:nvGraphicFramePr>
        <p:xfrm>
          <a:off x="1041400" y="3140968"/>
          <a:ext cx="3419475" cy="266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DISTINGUE E CLASSIFICA GLI ELEMENTI DEI VARI </a:t>
            </a:r>
            <a:r>
              <a:rPr lang="it-IT" sz="1600" dirty="0" smtClean="0">
                <a:solidFill>
                  <a:srgbClr val="002060"/>
                </a:solidFill>
              </a:rPr>
              <a:t>LINGUAGGI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03799206"/>
              </p:ext>
            </p:extLst>
          </p:nvPr>
        </p:nvGraphicFramePr>
        <p:xfrm>
          <a:off x="4645025" y="3068960"/>
          <a:ext cx="3419475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28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04864"/>
            <a:ext cx="3641675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DISTINGUE E CLASSIFICA GLI ELEMENTI DEI VARI </a:t>
            </a:r>
            <a:r>
              <a:rPr lang="it-IT" sz="1600" dirty="0">
                <a:solidFill>
                  <a:srgbClr val="002060"/>
                </a:solidFill>
              </a:rPr>
              <a:t>LINGUAGGI(INIZIALE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02003680"/>
              </p:ext>
            </p:extLst>
          </p:nvPr>
        </p:nvGraphicFramePr>
        <p:xfrm>
          <a:off x="1041400" y="3140968"/>
          <a:ext cx="3419475" cy="266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DISTINGUE E CLASSIFICA GLI ELEMENTI DEI VARI </a:t>
            </a:r>
            <a:r>
              <a:rPr lang="it-IT" sz="1600" dirty="0" smtClean="0">
                <a:solidFill>
                  <a:srgbClr val="002060"/>
                </a:solidFill>
              </a:rPr>
              <a:t>LINGUAGGI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11114511"/>
              </p:ext>
            </p:extLst>
          </p:nvPr>
        </p:nvGraphicFramePr>
        <p:xfrm>
          <a:off x="4645025" y="3068960"/>
          <a:ext cx="3419475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311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CONOSCE LE FUNZIONI E LA SINTASSI DI </a:t>
            </a:r>
            <a:r>
              <a:rPr lang="it-IT" sz="1600" dirty="0">
                <a:solidFill>
                  <a:srgbClr val="002060"/>
                </a:solidFill>
              </a:rPr>
              <a:t>BASE(INIZIALE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08847377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CONOSCE LE FUNZIONI E LA SINTASSI DI BASE(INTERMEDIO)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69289075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246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UTILIZZA I MEZZI DI COMUNICAZIONE(INIZIALE)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4343691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UTILIZZA I MEZZI DI COMUNICAZIONE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20018674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79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PONE DOMANDE </a:t>
            </a:r>
            <a:r>
              <a:rPr lang="it-IT" sz="1800" dirty="0">
                <a:solidFill>
                  <a:srgbClr val="002060"/>
                </a:solidFill>
              </a:rPr>
              <a:t>PERTINENTI(INIZIALE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57537948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PONE DOMANDE </a:t>
            </a:r>
            <a:endParaRPr lang="it-IT" sz="1800" dirty="0" smtClean="0">
              <a:solidFill>
                <a:srgbClr val="002060"/>
              </a:solidFill>
            </a:endParaRPr>
          </a:p>
          <a:p>
            <a:r>
              <a:rPr lang="it-IT" sz="1800" dirty="0">
                <a:solidFill>
                  <a:srgbClr val="002060"/>
                </a:solidFill>
              </a:rPr>
              <a:t>PERTINENTI(INTERMEDIO)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72339997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265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APPLICASTRATEGIE DI STUDIO(INIZIALE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42308642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2276872"/>
            <a:ext cx="3528391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APPLICASTRATEGIE DI STUDIO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47369326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75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29614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4001715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ASSUME LE CONSEGUENZE DEI PROPRI </a:t>
            </a:r>
            <a:r>
              <a:rPr lang="it-IT" sz="1800" dirty="0">
                <a:solidFill>
                  <a:srgbClr val="002060"/>
                </a:solidFill>
              </a:rPr>
              <a:t>COMPORTAMENTI(INIZIALE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60066504"/>
              </p:ext>
            </p:extLst>
          </p:nvPr>
        </p:nvGraphicFramePr>
        <p:xfrm>
          <a:off x="683568" y="2974975"/>
          <a:ext cx="3777307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1988840"/>
            <a:ext cx="3312368" cy="92779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ASSUME LE CONSEGUENZE DEI </a:t>
            </a:r>
            <a:r>
              <a:rPr lang="it-IT" sz="1600" dirty="0" smtClean="0">
                <a:solidFill>
                  <a:srgbClr val="002060"/>
                </a:solidFill>
              </a:rPr>
              <a:t>PROPRI COMPORTAMENTI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27212299"/>
              </p:ext>
            </p:extLst>
          </p:nvPr>
        </p:nvGraphicFramePr>
        <p:xfrm>
          <a:off x="4644008" y="2996952"/>
          <a:ext cx="35645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281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645" y="1412777"/>
            <a:ext cx="6637468" cy="2850128"/>
          </a:xfrm>
        </p:spPr>
        <p:txBody>
          <a:bodyPr/>
          <a:lstStyle/>
          <a:p>
            <a:r>
              <a:rPr lang="it-IT" dirty="0" smtClean="0"/>
              <a:t>DIRIGENTE SCOLASTICO</a:t>
            </a:r>
            <a:br>
              <a:rPr lang="it-IT" dirty="0" smtClean="0"/>
            </a:br>
            <a:r>
              <a:rPr lang="it-IT" dirty="0" smtClean="0"/>
              <a:t>PROF.SSA GIUSEPPINA NUGNES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3" y="1052736"/>
            <a:ext cx="6996520" cy="453650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38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ASSUME COMPORTAMENTI RISPETTOSI(INIZIALE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58408471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ASSUME COMPORTAMENTI </a:t>
            </a:r>
            <a:r>
              <a:rPr lang="it-IT" sz="1800" dirty="0">
                <a:solidFill>
                  <a:srgbClr val="002060"/>
                </a:solidFill>
              </a:rPr>
              <a:t>RISPETTOSI(INTERMEDIO)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46264739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696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VALUTA TEMPI E </a:t>
            </a:r>
            <a:r>
              <a:rPr lang="it-IT" sz="1600" dirty="0">
                <a:solidFill>
                  <a:srgbClr val="002060"/>
                </a:solidFill>
              </a:rPr>
              <a:t>RISORSE(INIZIALE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47064405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PROGETTA IL PERCORSO</a:t>
            </a:r>
          </a:p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VALUTA TEMPI E </a:t>
            </a:r>
            <a:r>
              <a:rPr lang="it-IT" sz="1800" dirty="0" smtClean="0">
                <a:solidFill>
                  <a:srgbClr val="002060"/>
                </a:solidFill>
              </a:rPr>
              <a:t>RISORSE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24085771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9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PRENDE DECISIONI DA SOLO E/O IN GRUPPO(INIZIALE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98871445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PRENDE DECISIONI DA SOLO E/O IN </a:t>
            </a:r>
            <a:r>
              <a:rPr lang="it-IT" sz="1800" dirty="0">
                <a:solidFill>
                  <a:srgbClr val="002060"/>
                </a:solidFill>
              </a:rPr>
              <a:t>GRUPPO(INTERMEDIO)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39182928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982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SECONDE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351" y="2324100"/>
            <a:ext cx="4908310" cy="350837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55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dirty="0" smtClean="0">
                <a:solidFill>
                  <a:schemeClr val="tx1"/>
                </a:solidFill>
              </a:rPr>
              <a:t>intermedio è </a:t>
            </a:r>
            <a:r>
              <a:rPr lang="it-IT" sz="2800" dirty="0">
                <a:solidFill>
                  <a:schemeClr val="tx1"/>
                </a:solidFill>
              </a:rPr>
              <a:t>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</a:t>
            </a:r>
            <a:r>
              <a:rPr lang="it-IT" sz="2800" dirty="0" smtClean="0">
                <a:solidFill>
                  <a:schemeClr val="tx1"/>
                </a:solidFill>
              </a:rPr>
              <a:t>classi </a:t>
            </a:r>
            <a:r>
              <a:rPr lang="it-IT" sz="2800" b="1" dirty="0" smtClean="0">
                <a:solidFill>
                  <a:schemeClr val="tx1"/>
                </a:solidFill>
              </a:rPr>
              <a:t>seconde </a:t>
            </a:r>
            <a:r>
              <a:rPr lang="it-IT" sz="2800" dirty="0" smtClean="0">
                <a:solidFill>
                  <a:schemeClr val="tx1"/>
                </a:solidFill>
              </a:rPr>
              <a:t>della </a:t>
            </a:r>
            <a:r>
              <a:rPr lang="it-IT" sz="2800" dirty="0">
                <a:solidFill>
                  <a:schemeClr val="tx1"/>
                </a:solidFill>
              </a:rPr>
              <a:t>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ancora  </a:t>
            </a:r>
            <a:r>
              <a:rPr lang="it-IT" sz="2800" dirty="0">
                <a:solidFill>
                  <a:schemeClr val="tx1"/>
                </a:solidFill>
              </a:rPr>
              <a:t>un 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 L’alunno/a </a:t>
            </a:r>
            <a:r>
              <a:rPr lang="it-IT" sz="2800" dirty="0">
                <a:solidFill>
                  <a:schemeClr val="tx1"/>
                </a:solidFill>
              </a:rPr>
              <a:t>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15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316009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ASCOLTA-COMPRENDE </a:t>
            </a:r>
            <a:r>
              <a:rPr lang="it-IT" sz="1800" dirty="0">
                <a:solidFill>
                  <a:srgbClr val="002060"/>
                </a:solidFill>
              </a:rPr>
              <a:t>RIFERISCE(INIZIALE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84620283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ASCOLTA-COMPRENDE RIFERISCE(INTERMEDIO)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398766966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245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316009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ASCOLTA-COMPRENDE </a:t>
            </a:r>
            <a:r>
              <a:rPr lang="it-IT" sz="1800" dirty="0">
                <a:solidFill>
                  <a:srgbClr val="002060"/>
                </a:solidFill>
              </a:rPr>
              <a:t>RIFERISCE(INIZIALE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35837804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ASCOLTA-COMPRENDE RIFERISCE(INTERMEDIO)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075426204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262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316009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LEGGE-COMPRENDE-INTERAGISCE(INIZIALE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26919543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LEGGE-COMPRENDE-INTERAGISCE(INTERMEDIO)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533241794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00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316009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SCRIVE-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DESCRIVE(INIZIALE)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30686384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SCRIVE-DESCRIVE(INTERMEDIO)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574958654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492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316009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Confronta procedimenti diversi(INIZIALE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31600218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Confronta procedimenti diversi(INTERMEDIO)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58469851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3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MONITORAGGIO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PROCESSO 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 APPRENDIMENTO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intermedio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1431684848"/>
              </p:ext>
            </p:extLst>
          </p:nvPr>
        </p:nvGraphicFramePr>
        <p:xfrm>
          <a:off x="4733365" y="4421080"/>
          <a:ext cx="3309803" cy="126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64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316009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Spiega i risultati ottenuti(INIZIALE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39835301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Spiega i risultati ottenuti(INTERMEDIO)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23596161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536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Distingue e classifica e utilizza(INIZIALE</a:t>
            </a:r>
            <a:r>
              <a:rPr lang="it-IT" sz="1600" dirty="0" smtClean="0">
                <a:solidFill>
                  <a:srgbClr val="002060"/>
                </a:solidFill>
              </a:rPr>
              <a:t>) 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38398395"/>
              </p:ext>
            </p:extLst>
          </p:nvPr>
        </p:nvGraphicFramePr>
        <p:xfrm>
          <a:off x="1043608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Distingue e classifica e utilizza 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50034203"/>
              </p:ext>
            </p:extLst>
          </p:nvPr>
        </p:nvGraphicFramePr>
        <p:xfrm>
          <a:off x="4572000" y="29969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352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Collega fatti a eventi(INIZIALE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84196050"/>
              </p:ext>
            </p:extLst>
          </p:nvPr>
        </p:nvGraphicFramePr>
        <p:xfrm>
          <a:off x="1043608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Collega fatti a eventi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85244172"/>
              </p:ext>
            </p:extLst>
          </p:nvPr>
        </p:nvGraphicFramePr>
        <p:xfrm>
          <a:off x="4572000" y="29969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53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Produce elaborati con le giuste modalità(INIZIALE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75001752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Produce elaborati con le giuste modalità(INTERMEDIO)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959818287"/>
              </p:ext>
            </p:extLst>
          </p:nvPr>
        </p:nvGraphicFramePr>
        <p:xfrm>
          <a:off x="4716016" y="29969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693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UTILIZZA I MEZZI DI </a:t>
            </a:r>
            <a:r>
              <a:rPr lang="it-IT" sz="1800" dirty="0" smtClean="0">
                <a:solidFill>
                  <a:srgbClr val="002060"/>
                </a:solidFill>
              </a:rPr>
              <a:t>COMUNICAZIONE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92823206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UTILIZZA I MEZZI DI COMUNICAZIONE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069922733"/>
              </p:ext>
            </p:extLst>
          </p:nvPr>
        </p:nvGraphicFramePr>
        <p:xfrm>
          <a:off x="4716016" y="29969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39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Seleziona e organizza le informazioni(INIZIALE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02959285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Seleziona e organizza le informazioni(INTERMEDIO)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83586467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05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endParaRPr lang="it-IT" sz="18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800" dirty="0" smtClean="0">
                <a:solidFill>
                  <a:srgbClr val="002060"/>
                </a:solidFill>
              </a:rPr>
              <a:t>APPLICA STRATEGIE </a:t>
            </a:r>
            <a:r>
              <a:rPr lang="it-IT" sz="1800" dirty="0">
                <a:solidFill>
                  <a:srgbClr val="002060"/>
                </a:solidFill>
              </a:rPr>
              <a:t>DI STUDIO(INIZIALE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2840657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2276872"/>
            <a:ext cx="3456383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APPLICA STRATEGIE DI </a:t>
            </a:r>
            <a:r>
              <a:rPr lang="it-IT" sz="1800" dirty="0">
                <a:solidFill>
                  <a:srgbClr val="002060"/>
                </a:solidFill>
              </a:rPr>
              <a:t>STUDIO(INTERMEDIO)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54930093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747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497659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Conosce gli organi di governo(INIZIALE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61667677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2276872"/>
            <a:ext cx="3456383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Conosce gli </a:t>
            </a:r>
            <a:r>
              <a:rPr lang="it-IT" sz="1800" dirty="0" smtClean="0">
                <a:solidFill>
                  <a:srgbClr val="002060"/>
                </a:solidFill>
              </a:rPr>
              <a:t>organi di  </a:t>
            </a:r>
            <a:r>
              <a:rPr lang="it-IT" sz="1800" dirty="0">
                <a:solidFill>
                  <a:srgbClr val="002060"/>
                </a:solidFill>
              </a:rPr>
              <a:t>governo(INTERMEDIO)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70469876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36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04864"/>
            <a:ext cx="3641675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endParaRPr lang="it-IT" sz="18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800" dirty="0" smtClean="0">
                <a:solidFill>
                  <a:srgbClr val="002060"/>
                </a:solidFill>
              </a:rPr>
              <a:t>Assume </a:t>
            </a:r>
            <a:r>
              <a:rPr lang="it-IT" sz="1800" dirty="0">
                <a:solidFill>
                  <a:srgbClr val="002060"/>
                </a:solidFill>
              </a:rPr>
              <a:t>le conseguenze dei </a:t>
            </a:r>
            <a:r>
              <a:rPr lang="it-IT" sz="1800" dirty="0" err="1" smtClean="0">
                <a:solidFill>
                  <a:srgbClr val="002060"/>
                </a:solidFill>
              </a:rPr>
              <a:t>propricomportamenti</a:t>
            </a:r>
            <a:r>
              <a:rPr lang="it-IT" sz="1800" dirty="0" smtClean="0">
                <a:solidFill>
                  <a:srgbClr val="002060"/>
                </a:solidFill>
              </a:rPr>
              <a:t>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043647802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Assume le conseguenze dei propri comportamenti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89270287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733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VALUTA TEMPI E </a:t>
            </a:r>
            <a:r>
              <a:rPr lang="it-IT" sz="1600" dirty="0">
                <a:solidFill>
                  <a:srgbClr val="002060"/>
                </a:solidFill>
              </a:rPr>
              <a:t>RISORSE(INIZIALE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71647118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PROGETTA IL PERCORSO</a:t>
            </a:r>
          </a:p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VALUTA TEMPI E </a:t>
            </a:r>
            <a:r>
              <a:rPr lang="it-IT" sz="1800" dirty="0" smtClean="0">
                <a:solidFill>
                  <a:srgbClr val="002060"/>
                </a:solidFill>
              </a:rPr>
              <a:t>RISORSE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33580034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346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92688"/>
          </a:xfrm>
        </p:spPr>
        <p:txBody>
          <a:bodyPr>
            <a:normAutofit fontScale="92500" lnSpcReduction="20000"/>
          </a:bodyPr>
          <a:lstStyle/>
          <a:p>
            <a:pPr marL="0" algn="ctr" fontAlgn="ctr">
              <a:spcBef>
                <a:spcPts val="0"/>
              </a:spcBef>
            </a:pPr>
            <a:r>
              <a:rPr lang="it-IT" sz="1800" dirty="0">
                <a:solidFill>
                  <a:schemeClr val="dk1"/>
                </a:solidFill>
                <a:latin typeface="Arial Black"/>
              </a:rPr>
              <a:t>LIVELLO</a:t>
            </a:r>
            <a:endParaRPr lang="it-IT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it-IT" sz="3600" dirty="0">
                <a:solidFill>
                  <a:schemeClr val="dk1"/>
                </a:solidFill>
                <a:latin typeface="Calibri"/>
              </a:rPr>
              <a:t>INDICATORI ESPLICATIVI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AVANZATO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complessi, mostrando padronanza nell’uso delle conoscenze e delle abilità; propone e sostiene le proprie opinioni e  assume in modo responsabile decisioni consapevoli.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INTERMEDIO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acquisite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C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BASE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D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INIZIALE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L’alunno/a, se opportunamente guidato/a, svolge compiti semplici in situazioni note.</a:t>
            </a:r>
            <a:endParaRPr lang="it-IT" sz="2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47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PRENDE DECISIONI DA SOLO E/O IN GRUPPO(INIZIALE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83714454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3384377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PRENDE DECISIONI DA SOLO E/O IN </a:t>
            </a:r>
            <a:r>
              <a:rPr lang="it-IT" sz="1800" dirty="0">
                <a:solidFill>
                  <a:srgbClr val="002060"/>
                </a:solidFill>
              </a:rPr>
              <a:t>GRUPPO(INTERMEDIO)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36689467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957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TERZE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276872"/>
            <a:ext cx="6840760" cy="3508375"/>
          </a:xfrm>
          <a:ln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8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dirty="0" smtClean="0">
                <a:solidFill>
                  <a:schemeClr val="tx1"/>
                </a:solidFill>
              </a:rPr>
              <a:t>intermedio  </a:t>
            </a:r>
            <a:r>
              <a:rPr lang="it-IT" sz="2800" dirty="0">
                <a:solidFill>
                  <a:schemeClr val="tx1"/>
                </a:solidFill>
              </a:rPr>
              <a:t>è 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classi </a:t>
            </a:r>
            <a:r>
              <a:rPr lang="it-IT" sz="2800" b="1" dirty="0" smtClean="0">
                <a:solidFill>
                  <a:schemeClr val="tx1"/>
                </a:solidFill>
              </a:rPr>
              <a:t>terze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della 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un </a:t>
            </a:r>
            <a:r>
              <a:rPr lang="it-IT" sz="2800" dirty="0">
                <a:solidFill>
                  <a:schemeClr val="tx1"/>
                </a:solidFill>
              </a:rPr>
              <a:t>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>
                <a:solidFill>
                  <a:schemeClr val="tx1"/>
                </a:solidFill>
              </a:rPr>
              <a:t>. </a:t>
            </a:r>
            <a:r>
              <a:rPr lang="it-IT" sz="2800" dirty="0" smtClean="0">
                <a:solidFill>
                  <a:schemeClr val="tx1"/>
                </a:solidFill>
              </a:rPr>
              <a:t/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L’alunno/a </a:t>
            </a:r>
            <a:r>
              <a:rPr lang="it-IT" sz="2800" dirty="0">
                <a:solidFill>
                  <a:schemeClr val="tx1"/>
                </a:solidFill>
              </a:rPr>
              <a:t>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36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316009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ASCOLTA-COMPRENDE </a:t>
            </a:r>
            <a:r>
              <a:rPr lang="it-IT" sz="1800" dirty="0">
                <a:solidFill>
                  <a:srgbClr val="002060"/>
                </a:solidFill>
              </a:rPr>
              <a:t>RIFERISCE(INIZIALE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408239603"/>
              </p:ext>
            </p:extLst>
          </p:nvPr>
        </p:nvGraphicFramePr>
        <p:xfrm>
          <a:off x="1041400" y="3212976"/>
          <a:ext cx="341947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ASCOLTA-COMPRENDE RIFERISCE(INTERMEDIO)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74715527"/>
              </p:ext>
            </p:extLst>
          </p:nvPr>
        </p:nvGraphicFramePr>
        <p:xfrm>
          <a:off x="4788024" y="3140968"/>
          <a:ext cx="341947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20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04864"/>
            <a:ext cx="3497659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PADRONEGGIA ED APPLICA LE CONOSCENZE FONDAMENTALI(INIZIALE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88989312"/>
              </p:ext>
            </p:extLst>
          </p:nvPr>
        </p:nvGraphicFramePr>
        <p:xfrm>
          <a:off x="1041400" y="3212976"/>
          <a:ext cx="341947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PADRONEGGIA ED APPLICA LE CONOSCENZE FONDAMENTALI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20525521"/>
              </p:ext>
            </p:extLst>
          </p:nvPr>
        </p:nvGraphicFramePr>
        <p:xfrm>
          <a:off x="4788024" y="3140968"/>
          <a:ext cx="341947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689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316009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LEGGE-COMPRENDE-INTERAGISCE-OPERA(INIZIALE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87606614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204864"/>
            <a:ext cx="3487765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LEGGE-COMPRENDE-INTERAGISCE-OPERA(INTERMEDIO)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50929707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25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316009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 smtClean="0">
                <a:solidFill>
                  <a:srgbClr val="002060"/>
                </a:solidFill>
              </a:rPr>
              <a:t>SCRIVE</a:t>
            </a:r>
          </a:p>
          <a:p>
            <a:pPr>
              <a:buClr>
                <a:srgbClr val="94C600"/>
              </a:buClr>
            </a:pPr>
            <a:r>
              <a:rPr lang="it-IT" sz="1800" dirty="0" smtClean="0">
                <a:solidFill>
                  <a:srgbClr val="002060"/>
                </a:solidFill>
              </a:rPr>
              <a:t>-</a:t>
            </a:r>
            <a:r>
              <a:rPr lang="it-IT" sz="1800" dirty="0">
                <a:solidFill>
                  <a:srgbClr val="002060"/>
                </a:solidFill>
              </a:rPr>
              <a:t>DESCRIVE(INIZIALE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37915524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SCRIVE-DESCRIVE(INTERMEDIO)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976334112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453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04864"/>
            <a:ext cx="3497659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Utilizza gli strumenti matematici per operare nella realtà(INIZIALE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99208934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2276872"/>
            <a:ext cx="3487765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Utilizza gli strumenti matematici per operare nella </a:t>
            </a:r>
            <a:r>
              <a:rPr lang="it-IT" sz="1600" dirty="0" smtClean="0">
                <a:solidFill>
                  <a:srgbClr val="002060"/>
                </a:solidFill>
              </a:rPr>
              <a:t>realtà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829425267"/>
              </p:ext>
            </p:extLst>
          </p:nvPr>
        </p:nvGraphicFramePr>
        <p:xfrm>
          <a:off x="4644008" y="2996953"/>
          <a:ext cx="341947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10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04864"/>
            <a:ext cx="3497659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Riconosce le problematiche scientifiche(INIZIALE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4726906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2276872"/>
            <a:ext cx="3487765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Riconosce le problematiche scientifiche(INTERMEDIO)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14599460"/>
              </p:ext>
            </p:extLst>
          </p:nvPr>
        </p:nvGraphicFramePr>
        <p:xfrm>
          <a:off x="4644008" y="2996953"/>
          <a:ext cx="341947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982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err="1" smtClean="0">
                <a:solidFill>
                  <a:srgbClr val="002060"/>
                </a:solidFill>
              </a:rPr>
              <a:t>Distingue,classifica</a:t>
            </a:r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it-IT" sz="1600" dirty="0">
                <a:solidFill>
                  <a:srgbClr val="002060"/>
                </a:solidFill>
              </a:rPr>
              <a:t>utilizza e apprezza(INIZIALE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72733527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 err="1" smtClean="0">
                <a:solidFill>
                  <a:srgbClr val="002060"/>
                </a:solidFill>
              </a:rPr>
              <a:t>Distingue,classifica</a:t>
            </a:r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it-IT" sz="1600" dirty="0">
                <a:solidFill>
                  <a:srgbClr val="002060"/>
                </a:solidFill>
              </a:rPr>
              <a:t>utilizza e apprezza(INTERMEDIO)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38130499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11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 PRIME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394" y="2324100"/>
            <a:ext cx="4086224" cy="350837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455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Colloca gli eventi e individua le relazioni(INIZIALE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88003387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Colloca gli eventi e individua le relazioni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07995090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582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Produce elaborati con le giuste modalità(INIZIALE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Produce elaborati con le giuste modalità(INTERMEDIO)</a:t>
            </a: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935705420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05032033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79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UTILIZZA I MEZZI DI COMUNICAZIONE(INIZIALE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UTILIZZA I MEZZI DI COMUNICAZIONE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547474271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21894140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907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Seleziona e organizza le informazioni(INIZIALE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70353852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Seleziona e organizza le informazioni(INTERMEDIO)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06330675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00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1" y="2276872"/>
            <a:ext cx="345638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APPLICASTRATEGIE </a:t>
            </a:r>
            <a:r>
              <a:rPr lang="it-IT" sz="1800" dirty="0" smtClean="0">
                <a:solidFill>
                  <a:srgbClr val="002060"/>
                </a:solidFill>
              </a:rPr>
              <a:t>DI</a:t>
            </a:r>
          </a:p>
          <a:p>
            <a:pPr>
              <a:buClr>
                <a:srgbClr val="94C600"/>
              </a:buClr>
            </a:pPr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800" dirty="0">
                <a:solidFill>
                  <a:srgbClr val="002060"/>
                </a:solidFill>
              </a:rPr>
              <a:t>STUDIO(INIZIALE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6547034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APPLICASTRATEGIE DI </a:t>
            </a:r>
            <a:r>
              <a:rPr lang="it-IT" sz="1800" dirty="0">
                <a:solidFill>
                  <a:srgbClr val="002060"/>
                </a:solidFill>
              </a:rPr>
              <a:t>STUDIO(INTERMEDIO)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040213705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63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2276872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Conosce gli organi </a:t>
            </a:r>
            <a:r>
              <a:rPr lang="it-IT" sz="1800" dirty="0" smtClean="0">
                <a:solidFill>
                  <a:srgbClr val="002060"/>
                </a:solidFill>
              </a:rPr>
              <a:t>di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 </a:t>
            </a:r>
            <a:r>
              <a:rPr lang="it-IT" sz="1800" dirty="0">
                <a:solidFill>
                  <a:srgbClr val="002060"/>
                </a:solidFill>
              </a:rPr>
              <a:t>governo(INIZIALE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35970710"/>
              </p:ext>
            </p:extLst>
          </p:nvPr>
        </p:nvGraphicFramePr>
        <p:xfrm>
          <a:off x="755576" y="2996952"/>
          <a:ext cx="36724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Conosce gli organi di governo(INTERMEDIO)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48535995"/>
              </p:ext>
            </p:extLst>
          </p:nvPr>
        </p:nvGraphicFramePr>
        <p:xfrm>
          <a:off x="4645025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745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7" y="2132856"/>
            <a:ext cx="381642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Assume le conseguenze dei </a:t>
            </a:r>
            <a:r>
              <a:rPr lang="it-IT" sz="1800" dirty="0" smtClean="0">
                <a:solidFill>
                  <a:srgbClr val="002060"/>
                </a:solidFill>
              </a:rPr>
              <a:t>propri comportamenti(INIZIALE)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70478439"/>
              </p:ext>
            </p:extLst>
          </p:nvPr>
        </p:nvGraphicFramePr>
        <p:xfrm>
          <a:off x="755576" y="2996952"/>
          <a:ext cx="37444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499992" y="2132856"/>
            <a:ext cx="3888432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Assume </a:t>
            </a:r>
            <a:r>
              <a:rPr lang="it-IT" sz="1800" dirty="0">
                <a:solidFill>
                  <a:srgbClr val="002060"/>
                </a:solidFill>
              </a:rPr>
              <a:t>le conseguenze dei </a:t>
            </a:r>
            <a:r>
              <a:rPr lang="it-IT" sz="1800" dirty="0" err="1" smtClean="0">
                <a:solidFill>
                  <a:srgbClr val="002060"/>
                </a:solidFill>
              </a:rPr>
              <a:t>propricomportamenti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974846796"/>
              </p:ext>
            </p:extLst>
          </p:nvPr>
        </p:nvGraphicFramePr>
        <p:xfrm>
          <a:off x="4572000" y="2996952"/>
          <a:ext cx="3744416" cy="290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025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3816423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Progetta il percorso, trova nuove </a:t>
            </a:r>
            <a:r>
              <a:rPr lang="it-IT" sz="1800" dirty="0" smtClean="0">
                <a:solidFill>
                  <a:srgbClr val="002060"/>
                </a:solidFill>
              </a:rPr>
              <a:t>strategie risolutive(INIZIALE)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66342903"/>
              </p:ext>
            </p:extLst>
          </p:nvPr>
        </p:nvGraphicFramePr>
        <p:xfrm>
          <a:off x="827584" y="2996952"/>
          <a:ext cx="352839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3816424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Progetta il percorso, </a:t>
            </a:r>
            <a:r>
              <a:rPr lang="it-IT" sz="1800" dirty="0" smtClean="0">
                <a:solidFill>
                  <a:srgbClr val="002060"/>
                </a:solidFill>
              </a:rPr>
              <a:t>trova nuove strategie risolutive(INTERMEDIO</a:t>
            </a:r>
            <a:r>
              <a:rPr lang="it-IT" sz="18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029579"/>
              </p:ext>
            </p:extLst>
          </p:nvPr>
        </p:nvGraphicFramePr>
        <p:xfrm>
          <a:off x="4645025" y="2974975"/>
          <a:ext cx="3671391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1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2204864"/>
            <a:ext cx="3857699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Prende decisioni, valuta strumenti tempi e risorse(INIZIALE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1239521"/>
              </p:ext>
            </p:extLst>
          </p:nvPr>
        </p:nvGraphicFramePr>
        <p:xfrm>
          <a:off x="755576" y="2996952"/>
          <a:ext cx="3707507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2204864"/>
            <a:ext cx="360040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Prende decisioni, valuta strumenti tempi e risorse(INTERMEDIO)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888422391"/>
              </p:ext>
            </p:extLst>
          </p:nvPr>
        </p:nvGraphicFramePr>
        <p:xfrm>
          <a:off x="4572000" y="2996952"/>
          <a:ext cx="356450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917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0964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it-IT" sz="2000" dirty="0" smtClean="0">
                <a:solidFill>
                  <a:schemeClr val="tx1"/>
                </a:solidFill>
              </a:rPr>
              <a:t>Dagli </a:t>
            </a:r>
            <a:r>
              <a:rPr lang="it-IT" sz="2000" dirty="0">
                <a:solidFill>
                  <a:schemeClr val="tx1"/>
                </a:solidFill>
              </a:rPr>
              <a:t>esiti del monitoraggio </a:t>
            </a:r>
            <a:r>
              <a:rPr lang="it-IT" sz="2000" dirty="0" smtClean="0">
                <a:solidFill>
                  <a:schemeClr val="tx1"/>
                </a:solidFill>
              </a:rPr>
              <a:t>intermedio è </a:t>
            </a:r>
            <a:r>
              <a:rPr lang="it-IT" sz="2000" dirty="0">
                <a:solidFill>
                  <a:schemeClr val="tx1"/>
                </a:solidFill>
              </a:rPr>
              <a:t>emerso </a:t>
            </a:r>
            <a:r>
              <a:rPr lang="it-IT" sz="2000" dirty="0" smtClean="0">
                <a:solidFill>
                  <a:schemeClr val="tx1"/>
                </a:solidFill>
              </a:rPr>
              <a:t>che : la </a:t>
            </a:r>
            <a:r>
              <a:rPr lang="it-IT" sz="2000" dirty="0">
                <a:solidFill>
                  <a:schemeClr val="tx1"/>
                </a:solidFill>
              </a:rPr>
              <a:t>maggior parte degli alunni delle </a:t>
            </a:r>
            <a:r>
              <a:rPr lang="it-IT" sz="2000" dirty="0">
                <a:solidFill>
                  <a:srgbClr val="0070C0"/>
                </a:solidFill>
              </a:rPr>
              <a:t>classi prime della scuola </a:t>
            </a:r>
            <a:r>
              <a:rPr lang="it-IT" sz="2000" dirty="0" smtClean="0">
                <a:solidFill>
                  <a:srgbClr val="0070C0"/>
                </a:solidFill>
              </a:rPr>
              <a:t>secondaria di 1° grado</a:t>
            </a:r>
            <a:r>
              <a:rPr lang="it-IT" sz="2000" dirty="0" smtClean="0">
                <a:solidFill>
                  <a:schemeClr val="tx1"/>
                </a:solidFill>
              </a:rPr>
              <a:t>  possiede ancora un </a:t>
            </a:r>
            <a:r>
              <a:rPr lang="it-IT" sz="2000" dirty="0">
                <a:solidFill>
                  <a:schemeClr val="tx1"/>
                </a:solidFill>
              </a:rPr>
              <a:t>livello di competenza </a:t>
            </a:r>
            <a:r>
              <a:rPr lang="it-IT" sz="2000" b="1" dirty="0" smtClean="0">
                <a:solidFill>
                  <a:schemeClr val="tx1"/>
                </a:solidFill>
              </a:rPr>
              <a:t>base</a:t>
            </a:r>
            <a:r>
              <a:rPr lang="it-IT" sz="2000" dirty="0" smtClean="0">
                <a:solidFill>
                  <a:schemeClr val="tx1"/>
                </a:solidFill>
              </a:rPr>
              <a:t>.</a:t>
            </a:r>
            <a:r>
              <a:rPr lang="it-IT" sz="2000" dirty="0">
                <a:solidFill>
                  <a:prstClr val="black"/>
                </a:solidFill>
              </a:rPr>
              <a:t> L’alunno/a svolge compiti semplici   anche in situazioni nuove, mostrando di possedere conoscenze e abilità fondamentali e di saper applicare basilari regole e procedure apprese.</a:t>
            </a:r>
            <a:r>
              <a:rPr lang="it-IT" sz="2000" dirty="0" smtClean="0">
                <a:solidFill>
                  <a:schemeClr val="tx1"/>
                </a:solidFill>
              </a:rPr>
              <a:t/>
            </a:r>
            <a:br>
              <a:rPr lang="it-IT" sz="2000" dirty="0" smtClean="0">
                <a:solidFill>
                  <a:schemeClr val="tx1"/>
                </a:solidFill>
              </a:rPr>
            </a:br>
            <a:r>
              <a:rPr lang="it-IT" sz="2000" dirty="0" smtClean="0">
                <a:solidFill>
                  <a:schemeClr val="tx1"/>
                </a:solidFill>
              </a:rPr>
              <a:t>Si nota un progressivo miglioramento nelle </a:t>
            </a:r>
            <a:r>
              <a:rPr lang="it-IT" sz="2000" dirty="0" smtClean="0">
                <a:solidFill>
                  <a:srgbClr val="0070C0"/>
                </a:solidFill>
              </a:rPr>
              <a:t>competenze sociali e civiche </a:t>
            </a:r>
            <a:r>
              <a:rPr lang="it-IT" sz="2000" dirty="0" smtClean="0">
                <a:solidFill>
                  <a:schemeClr val="tx1"/>
                </a:solidFill>
              </a:rPr>
              <a:t>dove il 50%degli alunni mostra di possedere un </a:t>
            </a:r>
            <a:r>
              <a:rPr lang="it-IT" sz="2000" b="1" dirty="0" smtClean="0">
                <a:solidFill>
                  <a:schemeClr val="tx1"/>
                </a:solidFill>
              </a:rPr>
              <a:t>livello B  intermedio.</a:t>
            </a:r>
            <a:r>
              <a:rPr lang="it-IT" sz="2000" b="1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it-IT" sz="20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it-IT" sz="2000" b="1" dirty="0" smtClean="0">
                <a:solidFill>
                  <a:srgbClr val="002060"/>
                </a:solidFill>
                <a:ea typeface="+mn-ea"/>
                <a:cs typeface="+mn-cs"/>
              </a:rPr>
              <a:t>ASSUME </a:t>
            </a:r>
            <a:r>
              <a:rPr lang="it-IT" sz="2000" b="1" dirty="0">
                <a:solidFill>
                  <a:srgbClr val="002060"/>
                </a:solidFill>
                <a:ea typeface="+mn-ea"/>
                <a:cs typeface="+mn-cs"/>
              </a:rPr>
              <a:t>LE CONSEGUENZE DEI PROPRI COMPORTAMENTI</a:t>
            </a:r>
            <a:br>
              <a:rPr lang="it-IT" sz="2000" b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it-IT" sz="2000" b="1" dirty="0">
                <a:solidFill>
                  <a:srgbClr val="002060"/>
                </a:solidFill>
                <a:ea typeface="+mn-ea"/>
                <a:cs typeface="+mn-cs"/>
              </a:rPr>
              <a:t>ASSUME COMPORTAMENTI </a:t>
            </a:r>
            <a:r>
              <a:rPr lang="it-IT" sz="2000" b="1" dirty="0" smtClean="0">
                <a:solidFill>
                  <a:srgbClr val="002060"/>
                </a:solidFill>
                <a:ea typeface="+mn-ea"/>
                <a:cs typeface="+mn-cs"/>
              </a:rPr>
              <a:t>RISPETTOSI</a:t>
            </a:r>
            <a:r>
              <a:rPr lang="it-IT" sz="1800" b="1" dirty="0" smtClean="0">
                <a:solidFill>
                  <a:srgbClr val="002060"/>
                </a:solidFill>
                <a:ea typeface="+mn-ea"/>
                <a:cs typeface="+mn-cs"/>
              </a:rPr>
              <a:t>.</a:t>
            </a:r>
            <a:r>
              <a:rPr lang="it-IT" sz="1800" b="1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it-IT" sz="1800" b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it-IT" sz="2400" b="1" dirty="0" smtClean="0">
                <a:solidFill>
                  <a:schemeClr val="tx1"/>
                </a:solidFill>
              </a:rPr>
              <a:t/>
            </a:r>
            <a:br>
              <a:rPr lang="it-IT" sz="2400" b="1" dirty="0" smtClean="0">
                <a:solidFill>
                  <a:schemeClr val="tx1"/>
                </a:solidFill>
              </a:rPr>
            </a:br>
            <a:endParaRPr lang="it-IT" sz="24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06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316009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ASCOLTA-COMPRENDE RIFERISCE 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487765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ASCOLTA-COMPRENDE RIFERISCE(INTERMEDIO)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070786097"/>
              </p:ext>
            </p:extLst>
          </p:nvPr>
        </p:nvGraphicFramePr>
        <p:xfrm>
          <a:off x="4645025" y="2996953"/>
          <a:ext cx="3419475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66858520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04864"/>
            <a:ext cx="3497659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PADRONEGGIA ED APPLICA LE CONOSCENZE </a:t>
            </a:r>
            <a:r>
              <a:rPr lang="it-IT" sz="1600" dirty="0" smtClean="0">
                <a:solidFill>
                  <a:srgbClr val="002060"/>
                </a:solidFill>
              </a:rPr>
              <a:t>FONDAMENTALI 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3487765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PADRONEGGIA ED APPLICA LE CONOSCENZE FONDAMENTALI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2702206"/>
              </p:ext>
            </p:extLst>
          </p:nvPr>
        </p:nvGraphicFramePr>
        <p:xfrm>
          <a:off x="4645025" y="2996953"/>
          <a:ext cx="3419475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/>
          </a:p>
        </p:txBody>
      </p:sp>
      <p:graphicFrame>
        <p:nvGraphicFramePr>
          <p:cNvPr id="10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38069229"/>
              </p:ext>
            </p:extLst>
          </p:nvPr>
        </p:nvGraphicFramePr>
        <p:xfrm>
          <a:off x="1041400" y="297497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09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2"/>
            <a:ext cx="3497659" cy="6788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 smtClean="0">
                <a:solidFill>
                  <a:srgbClr val="002060"/>
                </a:solidFill>
              </a:rPr>
              <a:t>LEGGE</a:t>
            </a:r>
          </a:p>
          <a:p>
            <a:pPr lvl="0">
              <a:buClr>
                <a:srgbClr val="94C600"/>
              </a:buClr>
            </a:pPr>
            <a:r>
              <a:rPr lang="it-IT" sz="1800" dirty="0" smtClean="0">
                <a:solidFill>
                  <a:srgbClr val="002060"/>
                </a:solidFill>
              </a:rPr>
              <a:t>COMPRENDE(INIZIALE)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89392274"/>
              </p:ext>
            </p:extLst>
          </p:nvPr>
        </p:nvGraphicFramePr>
        <p:xfrm>
          <a:off x="971600" y="29969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348776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LEGGE-COMPRENDE(INTERMEDIO)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098121845"/>
              </p:ext>
            </p:extLst>
          </p:nvPr>
        </p:nvGraphicFramePr>
        <p:xfrm>
          <a:off x="4644008" y="3068960"/>
          <a:ext cx="3419475" cy="276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735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641</TotalTime>
  <Words>1010</Words>
  <Application>Microsoft Office PowerPoint</Application>
  <PresentationFormat>Presentazione su schermo (4:3)</PresentationFormat>
  <Paragraphs>242</Paragraphs>
  <Slides>58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59" baseType="lpstr">
      <vt:lpstr>Austin</vt:lpstr>
      <vt:lpstr>Diapositiva 1</vt:lpstr>
      <vt:lpstr>DIRIGENTE SCOLASTICO PROF.SSA GIUSEPPINA NUGNES</vt:lpstr>
      <vt:lpstr>    MONITORAGGIO DEL PROCESSO  DI APPRENDIMENTO intermedio  </vt:lpstr>
      <vt:lpstr>Diapositiva 4</vt:lpstr>
      <vt:lpstr>CLASSI PRIME</vt:lpstr>
      <vt:lpstr>Dagli esiti del monitoraggio intermedio è emerso che : la maggior parte degli alunni delle classi prime della scuola secondaria di 1° grado  possiede ancora un livello di competenza base. L’alunno/a svolge compiti semplici   anche in situazioni nuove, mostrando di possedere conoscenze e abilità fondamentali e di saper applicare basilari regole e procedure apprese. Si nota un progressivo miglioramento nelle competenze sociali e civiche dove il 50%degli alunni mostra di possedere un livello B  intermedio.  ASSUME LE CONSEGUENZE DEI PROPRI COMPORTAMENTI ASSUME COMPORTAMENTI RISPETTOSI. 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SECONDE</vt:lpstr>
      <vt:lpstr>Dagli esiti del monitoraggio intermedio è emerso che : la maggior parte degli alunni delle classi seconde della scuola secondaria di 1° grado  possiede ancora  un livello di competenza base.  L’alunno/a svolge compiti semplici   anche in situazioni nuove, mostrando di possedere conoscenze e abilità fondamentali e di saper applicare basilari regole e procedure apprese.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TERZE</vt:lpstr>
      <vt:lpstr>Dagli esiti del monitoraggio intermedio  è emerso che : la maggior parte degli alunni delle classi terze della scuola secondaria di 1° grado  possiede un livello di competenza base.  L’alunno/a svolge compiti semplici   anche in situazioni nuove, mostrando di possedere conoscenze e abilità fondamentali e di saper applicare basilari regole e procedure apprese.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utente</cp:lastModifiedBy>
  <cp:revision>62</cp:revision>
  <dcterms:created xsi:type="dcterms:W3CDTF">2017-09-28T18:11:02Z</dcterms:created>
  <dcterms:modified xsi:type="dcterms:W3CDTF">2018-02-23T09:05:58Z</dcterms:modified>
</cp:coreProperties>
</file>