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charts/chart39.xml" ContentType="application/vnd.openxmlformats-officedocument.drawingml.chart+xml"/>
  <Override PartName="/ppt/notesSlides/notesSlide2.xml" ContentType="application/vnd.openxmlformats-officedocument.presentationml.notesSlide+xml"/>
  <Override PartName="/ppt/charts/chart57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46.xml" ContentType="application/vnd.openxmlformats-officedocument.drawingml.char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charts/chart35.xml" ContentType="application/vnd.openxmlformats-officedocument.drawingml.chart+xml"/>
  <Override PartName="/ppt/charts/chart53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42.xml" ContentType="application/vnd.openxmlformats-officedocument.drawingml.chart+xml"/>
  <Override PartName="/ppt/charts/chart60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31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chart29.xml" ContentType="application/vnd.openxmlformats-officedocument.drawingml.chart+xml"/>
  <Override PartName="/ppt/notesSlides/notesSlide1.xml" ContentType="application/vnd.openxmlformats-officedocument.presentationml.notesSlide+xml"/>
  <Override PartName="/ppt/charts/chart49.xml" ContentType="application/vnd.openxmlformats-officedocument.drawingml.chart+xml"/>
  <Override PartName="/ppt/charts/chart58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charts/chart36.xml" ContentType="application/vnd.openxmlformats-officedocument.drawingml.chart+xml"/>
  <Override PartName="/ppt/charts/chart38.xml" ContentType="application/vnd.openxmlformats-officedocument.drawingml.chart+xml"/>
  <Override PartName="/ppt/charts/chart47.xml" ContentType="application/vnd.openxmlformats-officedocument.drawingml.chart+xml"/>
  <Override PartName="/ppt/charts/chart56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54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52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5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charts/chart2.xml" ContentType="application/vnd.openxmlformats-officedocument.drawingml.chart+xml"/>
  <Override PartName="/ppt/charts/chart59.xml" ContentType="application/vnd.openxmlformats-officedocument.drawingml.char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charts/chart48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56"/>
  </p:notesMasterIdLst>
  <p:sldIdLst>
    <p:sldId id="256" r:id="rId2"/>
    <p:sldId id="266" r:id="rId3"/>
    <p:sldId id="258" r:id="rId4"/>
    <p:sldId id="257" r:id="rId5"/>
    <p:sldId id="301" r:id="rId6"/>
    <p:sldId id="303" r:id="rId7"/>
    <p:sldId id="306" r:id="rId8"/>
    <p:sldId id="334" r:id="rId9"/>
    <p:sldId id="304" r:id="rId10"/>
    <p:sldId id="307" r:id="rId11"/>
    <p:sldId id="333" r:id="rId12"/>
    <p:sldId id="305" r:id="rId13"/>
    <p:sldId id="308" r:id="rId14"/>
    <p:sldId id="267" r:id="rId15"/>
    <p:sldId id="298" r:id="rId16"/>
    <p:sldId id="310" r:id="rId17"/>
    <p:sldId id="311" r:id="rId18"/>
    <p:sldId id="335" r:id="rId19"/>
    <p:sldId id="309" r:id="rId20"/>
    <p:sldId id="312" r:id="rId21"/>
    <p:sldId id="336" r:id="rId22"/>
    <p:sldId id="313" r:id="rId23"/>
    <p:sldId id="314" r:id="rId24"/>
    <p:sldId id="292" r:id="rId25"/>
    <p:sldId id="299" r:id="rId26"/>
    <p:sldId id="315" r:id="rId27"/>
    <p:sldId id="316" r:id="rId28"/>
    <p:sldId id="337" r:id="rId29"/>
    <p:sldId id="317" r:id="rId30"/>
    <p:sldId id="318" r:id="rId31"/>
    <p:sldId id="338" r:id="rId32"/>
    <p:sldId id="319" r:id="rId33"/>
    <p:sldId id="320" r:id="rId34"/>
    <p:sldId id="293" r:id="rId35"/>
    <p:sldId id="300" r:id="rId36"/>
    <p:sldId id="321" r:id="rId37"/>
    <p:sldId id="322" r:id="rId38"/>
    <p:sldId id="339" r:id="rId39"/>
    <p:sldId id="323" r:id="rId40"/>
    <p:sldId id="324" r:id="rId41"/>
    <p:sldId id="340" r:id="rId42"/>
    <p:sldId id="325" r:id="rId43"/>
    <p:sldId id="326" r:id="rId44"/>
    <p:sldId id="294" r:id="rId45"/>
    <p:sldId id="302" r:id="rId46"/>
    <p:sldId id="327" r:id="rId47"/>
    <p:sldId id="328" r:id="rId48"/>
    <p:sldId id="341" r:id="rId49"/>
    <p:sldId id="329" r:id="rId50"/>
    <p:sldId id="330" r:id="rId51"/>
    <p:sldId id="342" r:id="rId52"/>
    <p:sldId id="331" r:id="rId53"/>
    <p:sldId id="332" r:id="rId54"/>
    <p:sldId id="295" r:id="rId55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CC00"/>
    <a:srgbClr val="77C925"/>
    <a:srgbClr val="164774"/>
    <a:srgbClr val="FF9900"/>
    <a:srgbClr val="00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16" autoAdjust="0"/>
    <p:restoredTop sz="94660"/>
  </p:normalViewPr>
  <p:slideViewPr>
    <p:cSldViewPr>
      <p:cViewPr varScale="1">
        <p:scale>
          <a:sx n="65" d="100"/>
          <a:sy n="65" d="100"/>
        </p:scale>
        <p:origin x="-1280" y="-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0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spPr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18</c:v>
                </c:pt>
                <c:pt idx="2">
                  <c:v>23</c:v>
                </c:pt>
                <c:pt idx="3">
                  <c:v>14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25</c:v>
                </c:pt>
                <c:pt idx="2">
                  <c:v>22</c:v>
                </c:pt>
                <c:pt idx="3">
                  <c:v>13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7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dLbls/>
        <c:axId val="172191104"/>
        <c:axId val="172209280"/>
      </c:barChart>
      <c:catAx>
        <c:axId val="172191104"/>
        <c:scaling>
          <c:orientation val="minMax"/>
        </c:scaling>
        <c:axPos val="b"/>
        <c:numFmt formatCode="General" sourceLinked="1"/>
        <c:tickLblPos val="nextTo"/>
        <c:crossAx val="172209280"/>
        <c:crosses val="autoZero"/>
        <c:auto val="1"/>
        <c:lblAlgn val="ctr"/>
        <c:lblOffset val="100"/>
      </c:catAx>
      <c:valAx>
        <c:axId val="172209280"/>
        <c:scaling>
          <c:orientation val="minMax"/>
        </c:scaling>
        <c:axPos val="l"/>
        <c:majorGridlines/>
        <c:numFmt formatCode="General" sourceLinked="1"/>
        <c:tickLblPos val="nextTo"/>
        <c:crossAx val="172191104"/>
        <c:crosses val="autoZero"/>
        <c:crossBetween val="between"/>
      </c:valAx>
      <c:spPr>
        <a:solidFill>
          <a:srgbClr val="00CC00"/>
        </a:solidFill>
      </c:spPr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1">
                  <c:v>10</c:v>
                </c:pt>
                <c:pt idx="2">
                  <c:v>9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5</c:v>
                </c:pt>
              </c:numCache>
            </c:numRef>
          </c:cat>
          <c:val>
            <c:numRef>
              <c:f>Foglio1!$B$2:$B$8</c:f>
              <c:numCache>
                <c:formatCode>General</c:formatCode>
                <c:ptCount val="7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4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1">
                  <c:v>10</c:v>
                </c:pt>
                <c:pt idx="2">
                  <c:v>9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5</c:v>
                </c:pt>
              </c:numCache>
            </c:numRef>
          </c:cat>
          <c:val>
            <c:numRef>
              <c:f>Foglio1!$C$2:$C$8</c:f>
              <c:numCache>
                <c:formatCode>General</c:formatCode>
                <c:ptCount val="7"/>
                <c:pt idx="1">
                  <c:v>1</c:v>
                </c:pt>
                <c:pt idx="2">
                  <c:v>10</c:v>
                </c:pt>
                <c:pt idx="3">
                  <c:v>3</c:v>
                </c:pt>
                <c:pt idx="4">
                  <c:v>3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1">
                  <c:v>10</c:v>
                </c:pt>
                <c:pt idx="2">
                  <c:v>9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5</c:v>
                </c:pt>
              </c:numCache>
            </c:numRef>
          </c:cat>
          <c:val>
            <c:numRef>
              <c:f>Foglio1!$D$2:$D$8</c:f>
              <c:numCache>
                <c:formatCode>General</c:formatCode>
                <c:ptCount val="7"/>
                <c:pt idx="1">
                  <c:v>0</c:v>
                </c:pt>
                <c:pt idx="2">
                  <c:v>5</c:v>
                </c:pt>
                <c:pt idx="3">
                  <c:v>7</c:v>
                </c:pt>
                <c:pt idx="4">
                  <c:v>2</c:v>
                </c:pt>
                <c:pt idx="5">
                  <c:v>2</c:v>
                </c:pt>
                <c:pt idx="6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1">
                  <c:v>10</c:v>
                </c:pt>
                <c:pt idx="2">
                  <c:v>9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5</c:v>
                </c:pt>
              </c:numCache>
            </c:numRef>
          </c:cat>
          <c:val>
            <c:numRef>
              <c:f>Foglio1!$E$2:$E$8</c:f>
              <c:numCache>
                <c:formatCode>General</c:formatCode>
                <c:ptCount val="7"/>
                <c:pt idx="1">
                  <c:v>0</c:v>
                </c:pt>
                <c:pt idx="2">
                  <c:v>5</c:v>
                </c:pt>
                <c:pt idx="3">
                  <c:v>8</c:v>
                </c:pt>
                <c:pt idx="4">
                  <c:v>5</c:v>
                </c:pt>
                <c:pt idx="5">
                  <c:v>0</c:v>
                </c:pt>
                <c:pt idx="6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</c:dLbls>
          <c:cat>
            <c:numRef>
              <c:f>Foglio1!$A$2:$A$8</c:f>
              <c:numCache>
                <c:formatCode>General</c:formatCode>
                <c:ptCount val="7"/>
                <c:pt idx="1">
                  <c:v>10</c:v>
                </c:pt>
                <c:pt idx="2">
                  <c:v>9</c:v>
                </c:pt>
                <c:pt idx="3">
                  <c:v>8</c:v>
                </c:pt>
                <c:pt idx="4">
                  <c:v>7</c:v>
                </c:pt>
                <c:pt idx="5">
                  <c:v>6</c:v>
                </c:pt>
                <c:pt idx="6">
                  <c:v>5</c:v>
                </c:pt>
              </c:numCache>
            </c:numRef>
          </c:cat>
          <c:val>
            <c:numRef>
              <c:f>Foglio1!$F$2:$F$8</c:f>
              <c:numCache>
                <c:formatCode>General</c:formatCode>
                <c:ptCount val="7"/>
                <c:pt idx="1">
                  <c:v>1</c:v>
                </c:pt>
                <c:pt idx="2">
                  <c:v>25</c:v>
                </c:pt>
                <c:pt idx="3">
                  <c:v>22</c:v>
                </c:pt>
                <c:pt idx="4">
                  <c:v>13</c:v>
                </c:pt>
                <c:pt idx="5">
                  <c:v>4</c:v>
                </c:pt>
                <c:pt idx="6">
                  <c:v>0</c:v>
                </c:pt>
              </c:numCache>
            </c:numRef>
          </c:val>
        </c:ser>
        <c:dLbls/>
        <c:axId val="172254720"/>
        <c:axId val="172256256"/>
      </c:barChart>
      <c:catAx>
        <c:axId val="172254720"/>
        <c:scaling>
          <c:orientation val="minMax"/>
        </c:scaling>
        <c:axPos val="b"/>
        <c:numFmt formatCode="General" sourceLinked="1"/>
        <c:tickLblPos val="nextTo"/>
        <c:crossAx val="172256256"/>
        <c:crosses val="autoZero"/>
        <c:auto val="1"/>
        <c:lblAlgn val="ctr"/>
        <c:lblOffset val="100"/>
      </c:catAx>
      <c:valAx>
        <c:axId val="172256256"/>
        <c:scaling>
          <c:orientation val="minMax"/>
        </c:scaling>
        <c:axPos val="l"/>
        <c:majorGridlines/>
        <c:numFmt formatCode="General" sourceLinked="1"/>
        <c:tickLblPos val="nextTo"/>
        <c:crossAx val="172254720"/>
        <c:crosses val="autoZero"/>
        <c:crossBetween val="between"/>
      </c:valAx>
      <c:spPr>
        <a:solidFill>
          <a:srgbClr val="00CC00"/>
        </a:solidFill>
      </c:spPr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effectLst/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12</c:v>
                </c:pt>
                <c:pt idx="2">
                  <c:v>18</c:v>
                </c:pt>
                <c:pt idx="3">
                  <c:v>11</c:v>
                </c:pt>
                <c:pt idx="4">
                  <c:v>17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92D05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effectLst/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11</c:v>
                </c:pt>
                <c:pt idx="2">
                  <c:v>11</c:v>
                </c:pt>
                <c:pt idx="3">
                  <c:v>12</c:v>
                </c:pt>
                <c:pt idx="4">
                  <c:v>15</c:v>
                </c:pt>
                <c:pt idx="5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92D05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2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5</c:v>
                </c:pt>
                <c:pt idx="3">
                  <c:v>5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6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/>
        <c:axId val="172474368"/>
        <c:axId val="172475904"/>
      </c:barChart>
      <c:catAx>
        <c:axId val="172474368"/>
        <c:scaling>
          <c:orientation val="minMax"/>
        </c:scaling>
        <c:axPos val="b"/>
        <c:numFmt formatCode="General" sourceLinked="1"/>
        <c:tickLblPos val="nextTo"/>
        <c:crossAx val="172475904"/>
        <c:crosses val="autoZero"/>
        <c:auto val="1"/>
        <c:lblAlgn val="ctr"/>
        <c:lblOffset val="100"/>
      </c:catAx>
      <c:valAx>
        <c:axId val="172475904"/>
        <c:scaling>
          <c:orientation val="minMax"/>
        </c:scaling>
        <c:axPos val="l"/>
        <c:majorGridlines/>
        <c:numFmt formatCode="General" sourceLinked="1"/>
        <c:tickLblPos val="nextTo"/>
        <c:crossAx val="172474368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5</c:v>
                </c:pt>
                <c:pt idx="2">
                  <c:v>1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4</c:v>
                </c:pt>
                <c:pt idx="3">
                  <c:v>1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7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</c:ser>
        <c:dLbls/>
        <c:axId val="172516096"/>
        <c:axId val="172517632"/>
      </c:barChart>
      <c:catAx>
        <c:axId val="172516096"/>
        <c:scaling>
          <c:orientation val="minMax"/>
        </c:scaling>
        <c:axPos val="b"/>
        <c:numFmt formatCode="General" sourceLinked="1"/>
        <c:tickLblPos val="nextTo"/>
        <c:crossAx val="172517632"/>
        <c:crosses val="autoZero"/>
        <c:auto val="1"/>
        <c:lblAlgn val="ctr"/>
        <c:lblOffset val="100"/>
      </c:catAx>
      <c:valAx>
        <c:axId val="172517632"/>
        <c:scaling>
          <c:orientation val="minMax"/>
        </c:scaling>
        <c:axPos val="l"/>
        <c:majorGridlines/>
        <c:numFmt formatCode="General" sourceLinked="1"/>
        <c:tickLblPos val="nextTo"/>
        <c:crossAx val="172516096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15</c:v>
                </c:pt>
                <c:pt idx="2">
                  <c:v>12</c:v>
                </c:pt>
                <c:pt idx="3">
                  <c:v>19</c:v>
                </c:pt>
                <c:pt idx="4">
                  <c:v>10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  <a:prstDash val="lgDashDotDot"/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6</c:v>
                </c:pt>
                <c:pt idx="1">
                  <c:v>11</c:v>
                </c:pt>
                <c:pt idx="2">
                  <c:v>15</c:v>
                </c:pt>
                <c:pt idx="3">
                  <c:v>13</c:v>
                </c:pt>
                <c:pt idx="4">
                  <c:v>12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  <a:prstDash val="lgDashDotDot"/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1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8</c:v>
                </c:pt>
                <c:pt idx="3">
                  <c:v>6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1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/>
        <c:axId val="172713856"/>
        <c:axId val="172715392"/>
      </c:barChart>
      <c:catAx>
        <c:axId val="172713856"/>
        <c:scaling>
          <c:orientation val="minMax"/>
        </c:scaling>
        <c:axPos val="b"/>
        <c:numFmt formatCode="General" sourceLinked="1"/>
        <c:tickLblPos val="nextTo"/>
        <c:crossAx val="172715392"/>
        <c:crosses val="autoZero"/>
        <c:auto val="1"/>
        <c:lblAlgn val="ctr"/>
        <c:lblOffset val="100"/>
      </c:catAx>
      <c:valAx>
        <c:axId val="172715392"/>
        <c:scaling>
          <c:orientation val="minMax"/>
        </c:scaling>
        <c:axPos val="l"/>
        <c:majorGridlines/>
        <c:numFmt formatCode="General" sourceLinked="1"/>
        <c:tickLblPos val="nextTo"/>
        <c:crossAx val="172713856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Pt>
            <c:idx val="0"/>
            <c:spPr>
              <a:ln>
                <a:solidFill>
                  <a:schemeClr val="accent1"/>
                </a:solidFill>
              </a:ln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27</c:v>
                </c:pt>
                <c:pt idx="2">
                  <c:v>17</c:v>
                </c:pt>
                <c:pt idx="3">
                  <c:v>15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81541235371010778"/>
          <c:y val="0.25624100487930446"/>
          <c:w val="0.18458764628989216"/>
          <c:h val="0.48751799024139109"/>
        </c:manualLayout>
      </c:layout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2</c:v>
                </c:pt>
                <c:pt idx="2">
                  <c:v>0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7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/>
        <c:axId val="172829312"/>
        <c:axId val="172847488"/>
      </c:barChart>
      <c:catAx>
        <c:axId val="172829312"/>
        <c:scaling>
          <c:orientation val="minMax"/>
        </c:scaling>
        <c:axPos val="b"/>
        <c:numFmt formatCode="General" sourceLinked="1"/>
        <c:tickLblPos val="nextTo"/>
        <c:crossAx val="172847488"/>
        <c:crosses val="autoZero"/>
        <c:auto val="1"/>
        <c:lblAlgn val="ctr"/>
        <c:lblOffset val="100"/>
      </c:catAx>
      <c:valAx>
        <c:axId val="172847488"/>
        <c:scaling>
          <c:orientation val="minMax"/>
        </c:scaling>
        <c:axPos val="l"/>
        <c:majorGridlines/>
        <c:numFmt formatCode="General" sourceLinked="1"/>
        <c:tickLblPos val="nextTo"/>
        <c:crossAx val="172829312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20</c:v>
                </c:pt>
                <c:pt idx="2">
                  <c:v>20</c:v>
                </c:pt>
                <c:pt idx="3">
                  <c:v>12</c:v>
                </c:pt>
                <c:pt idx="4">
                  <c:v>9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11</c:v>
                </c:pt>
                <c:pt idx="2">
                  <c:v>14</c:v>
                </c:pt>
                <c:pt idx="3">
                  <c:v>12</c:v>
                </c:pt>
                <c:pt idx="4">
                  <c:v>13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7</c:v>
                </c:pt>
                <c:pt idx="2">
                  <c:v>7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172961792"/>
        <c:axId val="172963328"/>
      </c:barChart>
      <c:catAx>
        <c:axId val="172961792"/>
        <c:scaling>
          <c:orientation val="minMax"/>
        </c:scaling>
        <c:axPos val="b"/>
        <c:numFmt formatCode="General" sourceLinked="1"/>
        <c:tickLblPos val="nextTo"/>
        <c:crossAx val="172963328"/>
        <c:crosses val="autoZero"/>
        <c:auto val="1"/>
        <c:lblAlgn val="ctr"/>
        <c:lblOffset val="100"/>
      </c:catAx>
      <c:valAx>
        <c:axId val="172963328"/>
        <c:scaling>
          <c:orientation val="minMax"/>
        </c:scaling>
        <c:axPos val="l"/>
        <c:majorGridlines/>
        <c:numFmt formatCode="General" sourceLinked="1"/>
        <c:tickLblPos val="nextTo"/>
        <c:crossAx val="172961792"/>
        <c:crosses val="autoZero"/>
        <c:crossBetween val="between"/>
      </c:valAx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2A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4</c:v>
                </c:pt>
                <c:pt idx="2">
                  <c:v>0</c:v>
                </c:pt>
                <c:pt idx="3">
                  <c:v>1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2B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0</c:v>
                </c:pt>
                <c:pt idx="2">
                  <c:v>8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2C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5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2D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1</c:v>
                </c:pt>
                <c:pt idx="3">
                  <c:v>6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/>
        <c:axId val="173036288"/>
        <c:axId val="173037824"/>
      </c:barChart>
      <c:catAx>
        <c:axId val="173036288"/>
        <c:scaling>
          <c:orientation val="minMax"/>
        </c:scaling>
        <c:axPos val="b"/>
        <c:numFmt formatCode="General" sourceLinked="1"/>
        <c:tickLblPos val="nextTo"/>
        <c:crossAx val="173037824"/>
        <c:crosses val="autoZero"/>
        <c:auto val="1"/>
        <c:lblAlgn val="ctr"/>
        <c:lblOffset val="100"/>
      </c:catAx>
      <c:valAx>
        <c:axId val="173037824"/>
        <c:scaling>
          <c:orientation val="minMax"/>
        </c:scaling>
        <c:axPos val="l"/>
        <c:majorGridlines/>
        <c:numFmt formatCode="General" sourceLinked="1"/>
        <c:tickLblPos val="nextTo"/>
        <c:crossAx val="173036288"/>
        <c:crosses val="autoZero"/>
        <c:crossBetween val="between"/>
      </c:valAx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5</c:v>
                </c:pt>
                <c:pt idx="2">
                  <c:v>13</c:v>
                </c:pt>
                <c:pt idx="3">
                  <c:v>13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  <c:spPr>
        <a:ln>
          <a:solidFill>
            <a:srgbClr val="FF0000"/>
          </a:solidFill>
        </a:ln>
      </c:spPr>
    </c:plotArea>
    <c:legend>
      <c:legendPos val="r"/>
    </c:legend>
    <c:plotVisOnly val="1"/>
    <c:dispBlanksAs val="zero"/>
  </c:chart>
  <c:spPr>
    <a:solidFill>
      <a:schemeClr val="accent6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8</c:v>
                </c:pt>
                <c:pt idx="2">
                  <c:v>11</c:v>
                </c:pt>
                <c:pt idx="3">
                  <c:v>11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  <c:spPr>
        <a:ln>
          <a:solidFill>
            <a:srgbClr val="FF0000"/>
          </a:solidFill>
        </a:ln>
      </c:spPr>
    </c:plotArea>
    <c:legend>
      <c:legendPos val="r"/>
    </c:legend>
    <c:plotVisOnly val="1"/>
    <c:dispBlanksAs val="zero"/>
  </c:chart>
  <c:spPr>
    <a:solidFill>
      <a:schemeClr val="accent6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9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/>
        <c:axId val="173298816"/>
        <c:axId val="173300352"/>
      </c:barChart>
      <c:catAx>
        <c:axId val="173298816"/>
        <c:scaling>
          <c:orientation val="minMax"/>
        </c:scaling>
        <c:axPos val="b"/>
        <c:numFmt formatCode="General" sourceLinked="1"/>
        <c:tickLblPos val="nextTo"/>
        <c:crossAx val="173300352"/>
        <c:crosses val="autoZero"/>
        <c:auto val="1"/>
        <c:lblAlgn val="ctr"/>
        <c:lblOffset val="100"/>
      </c:catAx>
      <c:valAx>
        <c:axId val="173300352"/>
        <c:scaling>
          <c:orientation val="minMax"/>
        </c:scaling>
        <c:axPos val="l"/>
        <c:majorGridlines/>
        <c:numFmt formatCode="General" sourceLinked="1"/>
        <c:tickLblPos val="nextTo"/>
        <c:crossAx val="17329881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793782172351244"/>
          <c:y val="7.0603745177738889E-2"/>
          <c:w val="0.17623431704469483"/>
          <c:h val="0.25730893932376103"/>
        </c:manualLayout>
      </c:layout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4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5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173351680"/>
        <c:axId val="173353216"/>
      </c:barChart>
      <c:catAx>
        <c:axId val="173351680"/>
        <c:scaling>
          <c:orientation val="minMax"/>
        </c:scaling>
        <c:axPos val="b"/>
        <c:numFmt formatCode="General" sourceLinked="1"/>
        <c:tickLblPos val="nextTo"/>
        <c:crossAx val="173353216"/>
        <c:crosses val="autoZero"/>
        <c:auto val="1"/>
        <c:lblAlgn val="ctr"/>
        <c:lblOffset val="100"/>
      </c:catAx>
      <c:valAx>
        <c:axId val="173353216"/>
        <c:scaling>
          <c:orientation val="minMax"/>
        </c:scaling>
        <c:axPos val="l"/>
        <c:majorGridlines/>
        <c:numFmt formatCode="General" sourceLinked="1"/>
        <c:tickLblPos val="nextTo"/>
        <c:crossAx val="17335168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6793782172351244"/>
          <c:y val="7.0603745177738889E-2"/>
          <c:w val="0.15443986307601046"/>
          <c:h val="0.23942598331986101"/>
        </c:manualLayout>
      </c:layout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6</c:v>
                </c:pt>
                <c:pt idx="1">
                  <c:v>6</c:v>
                </c:pt>
                <c:pt idx="2">
                  <c:v>11</c:v>
                </c:pt>
                <c:pt idx="3">
                  <c:v>10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4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>
        <c:manualLayout>
          <c:layoutTarget val="inner"/>
          <c:xMode val="edge"/>
          <c:yMode val="edge"/>
          <c:x val="5.8454327925827963E-2"/>
          <c:y val="2.7761417448916057E-2"/>
          <c:w val="0.82903524346351476"/>
          <c:h val="0.85561831033278946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8</c:v>
                </c:pt>
                <c:pt idx="2">
                  <c:v>0</c:v>
                </c:pt>
                <c:pt idx="3">
                  <c:v>3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trendline>
            <c:trendlineType val="linear"/>
          </c:trendline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2</c:v>
                </c:pt>
                <c:pt idx="3">
                  <c:v>5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dLblPos val="outEnd"/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12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4"/>
          <c:order val="4"/>
          <c:tx>
            <c:strRef>
              <c:f>Foglio1!$F$1</c:f>
              <c:strCache>
                <c:ptCount val="1"/>
              </c:strCache>
            </c:strRef>
          </c:tx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Foglio1!$F$2:$F$7</c:f>
              <c:numCache>
                <c:formatCode>General</c:formatCode>
                <c:ptCount val="6"/>
              </c:numCache>
            </c:numRef>
          </c:val>
        </c:ser>
        <c:dLbls/>
        <c:axId val="120116736"/>
        <c:axId val="165811328"/>
      </c:barChart>
      <c:catAx>
        <c:axId val="120116736"/>
        <c:scaling>
          <c:orientation val="minMax"/>
        </c:scaling>
        <c:axPos val="b"/>
        <c:numFmt formatCode="General" sourceLinked="1"/>
        <c:tickLblPos val="nextTo"/>
        <c:crossAx val="165811328"/>
        <c:crosses val="autoZero"/>
        <c:auto val="1"/>
        <c:lblAlgn val="ctr"/>
        <c:lblOffset val="100"/>
      </c:catAx>
      <c:valAx>
        <c:axId val="165811328"/>
        <c:scaling>
          <c:orientation val="minMax"/>
        </c:scaling>
        <c:axPos val="l"/>
        <c:majorGridlines/>
        <c:numFmt formatCode="General" sourceLinked="1"/>
        <c:tickLblPos val="nextTo"/>
        <c:crossAx val="120116736"/>
        <c:crosses val="autoZero"/>
        <c:crossBetween val="between"/>
      </c:valAx>
      <c:spPr>
        <a:solidFill>
          <a:srgbClr val="00CC00"/>
        </a:solidFill>
        <a:ln>
          <a:solidFill>
            <a:srgbClr val="FF0000"/>
          </a:solidFill>
        </a:ln>
      </c:spPr>
    </c:plotArea>
    <c:legend>
      <c:legendPos val="r"/>
      <c:legendEntry>
        <c:idx val="5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81420006620579588"/>
          <c:y val="0.34038267778675946"/>
          <c:w val="0.18579993379420431"/>
          <c:h val="0.31923464442648131"/>
        </c:manualLayout>
      </c:layout>
      <c:spPr>
        <a:solidFill>
          <a:schemeClr val="accent2">
            <a:lumMod val="40000"/>
            <a:lumOff val="60000"/>
          </a:schemeClr>
        </a:solidFill>
        <a:ln>
          <a:solidFill>
            <a:schemeClr val="accent1"/>
          </a:solidFill>
        </a:ln>
      </c:spPr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9</c:v>
                </c:pt>
                <c:pt idx="1">
                  <c:v>2</c:v>
                </c:pt>
                <c:pt idx="2">
                  <c:v>11</c:v>
                </c:pt>
                <c:pt idx="3">
                  <c:v>10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4">
        <a:lumMod val="60000"/>
        <a:lumOff val="4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6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4</c:v>
                </c:pt>
                <c:pt idx="1">
                  <c:v>4</c:v>
                </c:pt>
                <c:pt idx="2">
                  <c:v>4</c:v>
                </c:pt>
                <c:pt idx="3">
                  <c:v>1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173704320"/>
        <c:axId val="173705856"/>
      </c:barChart>
      <c:catAx>
        <c:axId val="173704320"/>
        <c:scaling>
          <c:orientation val="minMax"/>
        </c:scaling>
        <c:axPos val="b"/>
        <c:numFmt formatCode="General" sourceLinked="1"/>
        <c:tickLblPos val="nextTo"/>
        <c:crossAx val="173705856"/>
        <c:crosses val="autoZero"/>
        <c:auto val="1"/>
        <c:lblAlgn val="ctr"/>
        <c:lblOffset val="100"/>
      </c:catAx>
      <c:valAx>
        <c:axId val="173705856"/>
        <c:scaling>
          <c:orientation val="minMax"/>
        </c:scaling>
        <c:axPos val="l"/>
        <c:majorGridlines/>
        <c:numFmt formatCode="General" sourceLinked="1"/>
        <c:tickLblPos val="nextTo"/>
        <c:crossAx val="173704320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6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2">
                  <c:v>5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6</c:v>
                </c:pt>
                <c:pt idx="1">
                  <c:v>0</c:v>
                </c:pt>
                <c:pt idx="2">
                  <c:v>4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173478656"/>
        <c:axId val="173480192"/>
      </c:barChart>
      <c:catAx>
        <c:axId val="173478656"/>
        <c:scaling>
          <c:orientation val="minMax"/>
        </c:scaling>
        <c:axPos val="b"/>
        <c:numFmt formatCode="General" sourceLinked="1"/>
        <c:tickLblPos val="nextTo"/>
        <c:crossAx val="173480192"/>
        <c:crosses val="autoZero"/>
        <c:auto val="1"/>
        <c:lblAlgn val="ctr"/>
        <c:lblOffset val="100"/>
      </c:catAx>
      <c:valAx>
        <c:axId val="173480192"/>
        <c:scaling>
          <c:orientation val="minMax"/>
        </c:scaling>
        <c:axPos val="l"/>
        <c:majorGridlines/>
        <c:numFmt formatCode="General" sourceLinked="1"/>
        <c:tickLblPos val="nextTo"/>
        <c:crossAx val="173478656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9</c:v>
                </c:pt>
                <c:pt idx="2">
                  <c:v>11</c:v>
                </c:pt>
                <c:pt idx="3">
                  <c:v>12</c:v>
                </c:pt>
                <c:pt idx="4">
                  <c:v>7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00B05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7</c:v>
                </c:pt>
                <c:pt idx="1">
                  <c:v>2</c:v>
                </c:pt>
                <c:pt idx="2">
                  <c:v>11</c:v>
                </c:pt>
                <c:pt idx="3">
                  <c:v>8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00B05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5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4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/>
        <c:axId val="176034560"/>
        <c:axId val="176036096"/>
      </c:barChart>
      <c:catAx>
        <c:axId val="176034560"/>
        <c:scaling>
          <c:orientation val="minMax"/>
        </c:scaling>
        <c:axPos val="b"/>
        <c:numFmt formatCode="General" sourceLinked="1"/>
        <c:tickLblPos val="nextTo"/>
        <c:crossAx val="176036096"/>
        <c:crosses val="autoZero"/>
        <c:auto val="1"/>
        <c:lblAlgn val="ctr"/>
        <c:lblOffset val="100"/>
      </c:catAx>
      <c:valAx>
        <c:axId val="176036096"/>
        <c:scaling>
          <c:orientation val="minMax"/>
        </c:scaling>
        <c:axPos val="l"/>
        <c:majorGridlines/>
        <c:numFmt formatCode="General" sourceLinked="1"/>
        <c:tickLblPos val="nextTo"/>
        <c:crossAx val="176034560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3A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3B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3C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6</c:v>
                </c:pt>
                <c:pt idx="1">
                  <c:v>0</c:v>
                </c:pt>
                <c:pt idx="2">
                  <c:v>4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175841664"/>
        <c:axId val="175843200"/>
      </c:barChart>
      <c:catAx>
        <c:axId val="175841664"/>
        <c:scaling>
          <c:orientation val="minMax"/>
        </c:scaling>
        <c:axPos val="b"/>
        <c:numFmt formatCode="General" sourceLinked="1"/>
        <c:tickLblPos val="nextTo"/>
        <c:crossAx val="175843200"/>
        <c:crosses val="autoZero"/>
        <c:auto val="1"/>
        <c:lblAlgn val="ctr"/>
        <c:lblOffset val="100"/>
      </c:catAx>
      <c:valAx>
        <c:axId val="175843200"/>
        <c:scaling>
          <c:orientation val="minMax"/>
        </c:scaling>
        <c:axPos val="l"/>
        <c:majorGridlines/>
        <c:numFmt formatCode="General" sourceLinked="1"/>
        <c:tickLblPos val="nextTo"/>
        <c:crossAx val="175841664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14</c:v>
                </c:pt>
                <c:pt idx="3">
                  <c:v>12</c:v>
                </c:pt>
                <c:pt idx="4">
                  <c:v>19</c:v>
                </c:pt>
                <c:pt idx="5">
                  <c:v>10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Colonna2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Colonna3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030A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10</c:v>
                </c:pt>
                <c:pt idx="3">
                  <c:v>16</c:v>
                </c:pt>
                <c:pt idx="4">
                  <c:v>12</c:v>
                </c:pt>
                <c:pt idx="5">
                  <c:v>10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Colonna1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Colonna2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Colonna3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030A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5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3</c:v>
                </c:pt>
                <c:pt idx="4">
                  <c:v>7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6</c:v>
                </c:pt>
                <c:pt idx="3">
                  <c:v>4</c:v>
                </c:pt>
                <c:pt idx="4">
                  <c:v>8</c:v>
                </c:pt>
                <c:pt idx="5">
                  <c:v>3</c:v>
                </c:pt>
              </c:numCache>
            </c:numRef>
          </c:val>
        </c:ser>
        <c:dLbls/>
        <c:axId val="176370048"/>
        <c:axId val="176371584"/>
      </c:barChart>
      <c:catAx>
        <c:axId val="176370048"/>
        <c:scaling>
          <c:orientation val="minMax"/>
        </c:scaling>
        <c:axPos val="b"/>
        <c:numFmt formatCode="General" sourceLinked="1"/>
        <c:tickLblPos val="nextTo"/>
        <c:crossAx val="176371584"/>
        <c:crosses val="autoZero"/>
        <c:auto val="1"/>
        <c:lblAlgn val="ctr"/>
        <c:lblOffset val="100"/>
      </c:catAx>
      <c:valAx>
        <c:axId val="176371584"/>
        <c:scaling>
          <c:orientation val="minMax"/>
        </c:scaling>
        <c:axPos val="l"/>
        <c:majorGridlines/>
        <c:numFmt formatCode="General" sourceLinked="1"/>
        <c:tickLblPos val="nextTo"/>
        <c:crossAx val="176370048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>
        <c:manualLayout>
          <c:layoutTarget val="inner"/>
          <c:xMode val="edge"/>
          <c:yMode val="edge"/>
          <c:x val="5.8454327925827963E-2"/>
          <c:y val="2.7761417448916057E-2"/>
          <c:w val="0.82903524346351476"/>
          <c:h val="0.85561831033278946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5</c:v>
                </c:pt>
                <c:pt idx="2">
                  <c:v>4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8</c:v>
                </c:pt>
                <c:pt idx="2">
                  <c:v>2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showVal val="1"/>
            <c:showSerName val="1"/>
            <c:separator>
</c:separator>
          </c:dLbls>
          <c:trendline>
            <c:trendlineType val="linear"/>
          </c:trendline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5</c:v>
                </c:pt>
                <c:pt idx="3">
                  <c:v>2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txPr>
              <a:bodyPr/>
              <a:lstStyle/>
              <a:p>
                <a:pPr>
                  <a:defRPr sz="1000"/>
                </a:pPr>
                <a:endParaRPr lang="it-IT"/>
              </a:p>
            </c:txPr>
            <c:dLblPos val="outEnd"/>
            <c:showVal val="1"/>
            <c:showSerName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8</c:v>
                </c:pt>
                <c:pt idx="2">
                  <c:v>6</c:v>
                </c:pt>
                <c:pt idx="3">
                  <c:v>4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171005440"/>
        <c:axId val="171022208"/>
      </c:barChart>
      <c:catAx>
        <c:axId val="171005440"/>
        <c:scaling>
          <c:orientation val="minMax"/>
        </c:scaling>
        <c:axPos val="b"/>
        <c:numFmt formatCode="General" sourceLinked="1"/>
        <c:tickLblPos val="nextTo"/>
        <c:crossAx val="171022208"/>
        <c:crosses val="autoZero"/>
        <c:auto val="1"/>
        <c:lblAlgn val="ctr"/>
        <c:lblOffset val="100"/>
      </c:catAx>
      <c:valAx>
        <c:axId val="171022208"/>
        <c:scaling>
          <c:orientation val="minMax"/>
        </c:scaling>
        <c:axPos val="l"/>
        <c:majorGridlines/>
        <c:numFmt formatCode="General" sourceLinked="1"/>
        <c:tickLblPos val="nextTo"/>
        <c:crossAx val="171005440"/>
        <c:crosses val="autoZero"/>
        <c:crossBetween val="between"/>
      </c:valAx>
      <c:spPr>
        <a:solidFill>
          <a:srgbClr val="00CC00"/>
        </a:solidFill>
        <a:ln>
          <a:solidFill>
            <a:srgbClr val="FF0000"/>
          </a:solidFill>
        </a:ln>
      </c:spPr>
    </c:plotArea>
    <c:legend>
      <c:legendPos val="r"/>
      <c:legendEntry>
        <c:idx val="4"/>
        <c:delete val="1"/>
      </c:legendEntry>
      <c:spPr>
        <a:solidFill>
          <a:schemeClr val="accent2">
            <a:lumMod val="40000"/>
            <a:lumOff val="60000"/>
          </a:schemeClr>
        </a:solidFill>
        <a:ln>
          <a:solidFill>
            <a:schemeClr val="accent1"/>
          </a:solidFill>
        </a:ln>
      </c:spPr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0</c:v>
                </c:pt>
                <c:pt idx="2">
                  <c:v>3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2</c:v>
                </c:pt>
                <c:pt idx="3">
                  <c:v>7</c:v>
                </c:pt>
                <c:pt idx="4">
                  <c:v>3</c:v>
                </c:pt>
                <c:pt idx="5">
                  <c:v>5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2</c:v>
                </c:pt>
                <c:pt idx="1">
                  <c:v>3</c:v>
                </c:pt>
                <c:pt idx="2">
                  <c:v>5</c:v>
                </c:pt>
                <c:pt idx="3">
                  <c:v>3</c:v>
                </c:pt>
                <c:pt idx="4">
                  <c:v>4</c:v>
                </c:pt>
                <c:pt idx="5">
                  <c:v>1</c:v>
                </c:pt>
              </c:numCache>
            </c:numRef>
          </c:val>
        </c:ser>
        <c:dLbls/>
        <c:axId val="176410624"/>
        <c:axId val="176412160"/>
      </c:barChart>
      <c:catAx>
        <c:axId val="176410624"/>
        <c:scaling>
          <c:orientation val="minMax"/>
        </c:scaling>
        <c:axPos val="b"/>
        <c:numFmt formatCode="General" sourceLinked="1"/>
        <c:tickLblPos val="nextTo"/>
        <c:crossAx val="176412160"/>
        <c:crosses val="autoZero"/>
        <c:auto val="1"/>
        <c:lblAlgn val="ctr"/>
        <c:lblOffset val="100"/>
      </c:catAx>
      <c:valAx>
        <c:axId val="176412160"/>
        <c:scaling>
          <c:orientation val="minMax"/>
        </c:scaling>
        <c:axPos val="l"/>
        <c:majorGridlines/>
        <c:numFmt formatCode="General" sourceLinked="1"/>
        <c:tickLblPos val="nextTo"/>
        <c:crossAx val="176410624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11</c:v>
                </c:pt>
                <c:pt idx="1">
                  <c:v>16</c:v>
                </c:pt>
                <c:pt idx="2">
                  <c:v>15</c:v>
                </c:pt>
                <c:pt idx="3">
                  <c:v>7</c:v>
                </c:pt>
                <c:pt idx="4">
                  <c:v>5</c:v>
                </c:pt>
                <c:pt idx="5">
                  <c:v>9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7C925"/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11</c:v>
                </c:pt>
                <c:pt idx="1">
                  <c:v>16</c:v>
                </c:pt>
                <c:pt idx="2">
                  <c:v>15</c:v>
                </c:pt>
                <c:pt idx="3">
                  <c:v>10</c:v>
                </c:pt>
                <c:pt idx="4">
                  <c:v>6</c:v>
                </c:pt>
                <c:pt idx="5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77C925"/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7</c:v>
                </c:pt>
                <c:pt idx="2">
                  <c:v>3</c:v>
                </c:pt>
                <c:pt idx="3">
                  <c:v>2</c:v>
                </c:pt>
                <c:pt idx="4">
                  <c:v>2</c:v>
                </c:pt>
                <c:pt idx="5">
                  <c:v>5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6</c:v>
                </c:pt>
                <c:pt idx="3">
                  <c:v>3</c:v>
                </c:pt>
                <c:pt idx="4">
                  <c:v>1</c:v>
                </c:pt>
                <c:pt idx="5">
                  <c:v>3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7</c:v>
                </c:pt>
                <c:pt idx="1">
                  <c:v>5</c:v>
                </c:pt>
                <c:pt idx="2">
                  <c:v>6</c:v>
                </c:pt>
                <c:pt idx="3">
                  <c:v>2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/>
        <c:axId val="176610688"/>
        <c:axId val="176616576"/>
      </c:barChart>
      <c:catAx>
        <c:axId val="176610688"/>
        <c:scaling>
          <c:orientation val="minMax"/>
        </c:scaling>
        <c:axPos val="b"/>
        <c:numFmt formatCode="General" sourceLinked="1"/>
        <c:tickLblPos val="nextTo"/>
        <c:crossAx val="176616576"/>
        <c:crosses val="autoZero"/>
        <c:auto val="1"/>
        <c:lblAlgn val="ctr"/>
        <c:lblOffset val="100"/>
      </c:catAx>
      <c:valAx>
        <c:axId val="176616576"/>
        <c:scaling>
          <c:orientation val="minMax"/>
        </c:scaling>
        <c:axPos val="l"/>
        <c:majorGridlines/>
        <c:numFmt formatCode="General" sourceLinked="1"/>
        <c:tickLblPos val="nextTo"/>
        <c:crossAx val="176610688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11</c:v>
                </c:pt>
                <c:pt idx="1">
                  <c:v>6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2</c:v>
                </c:pt>
                <c:pt idx="2">
                  <c:v>9</c:v>
                </c:pt>
                <c:pt idx="3">
                  <c:v>4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7</c:v>
                </c:pt>
                <c:pt idx="1">
                  <c:v>6</c:v>
                </c:pt>
                <c:pt idx="2">
                  <c:v>3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/>
        <c:axId val="176659456"/>
        <c:axId val="176677632"/>
      </c:barChart>
      <c:catAx>
        <c:axId val="176659456"/>
        <c:scaling>
          <c:orientation val="minMax"/>
        </c:scaling>
        <c:axPos val="b"/>
        <c:numFmt formatCode="General" sourceLinked="1"/>
        <c:tickLblPos val="nextTo"/>
        <c:crossAx val="176677632"/>
        <c:crosses val="autoZero"/>
        <c:auto val="1"/>
        <c:lblAlgn val="ctr"/>
        <c:lblOffset val="100"/>
      </c:catAx>
      <c:valAx>
        <c:axId val="176677632"/>
        <c:scaling>
          <c:orientation val="minMax"/>
        </c:scaling>
        <c:axPos val="l"/>
        <c:majorGridlines/>
        <c:numFmt formatCode="General" sourceLinked="1"/>
        <c:tickLblPos val="nextTo"/>
        <c:crossAx val="176659456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12</c:v>
                </c:pt>
                <c:pt idx="1">
                  <c:v>14</c:v>
                </c:pt>
                <c:pt idx="2">
                  <c:v>14</c:v>
                </c:pt>
                <c:pt idx="3">
                  <c:v>6</c:v>
                </c:pt>
                <c:pt idx="4">
                  <c:v>8</c:v>
                </c:pt>
                <c:pt idx="5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Colonna4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11</c:v>
                </c:pt>
                <c:pt idx="1">
                  <c:v>8</c:v>
                </c:pt>
                <c:pt idx="2">
                  <c:v>12</c:v>
                </c:pt>
                <c:pt idx="3">
                  <c:v>12</c:v>
                </c:pt>
                <c:pt idx="4">
                  <c:v>5</c:v>
                </c:pt>
                <c:pt idx="5">
                  <c:v>5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7</c:v>
                </c:pt>
                <c:pt idx="1">
                  <c:v>5</c:v>
                </c:pt>
                <c:pt idx="2">
                  <c:v>5</c:v>
                </c:pt>
                <c:pt idx="3">
                  <c:v>0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3</c:v>
                </c:pt>
                <c:pt idx="1">
                  <c:v>5</c:v>
                </c:pt>
                <c:pt idx="2">
                  <c:v>6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</c:numCache>
            </c:numRef>
          </c:val>
        </c:ser>
        <c:dLbls/>
        <c:axId val="153590784"/>
        <c:axId val="153600768"/>
      </c:barChart>
      <c:catAx>
        <c:axId val="153590784"/>
        <c:scaling>
          <c:orientation val="minMax"/>
        </c:scaling>
        <c:axPos val="b"/>
        <c:numFmt formatCode="General" sourceLinked="1"/>
        <c:tickLblPos val="nextTo"/>
        <c:crossAx val="153600768"/>
        <c:crosses val="autoZero"/>
        <c:auto val="1"/>
        <c:lblAlgn val="ctr"/>
        <c:lblOffset val="100"/>
      </c:catAx>
      <c:valAx>
        <c:axId val="153600768"/>
        <c:scaling>
          <c:orientation val="minMax"/>
        </c:scaling>
        <c:axPos val="l"/>
        <c:majorGridlines/>
        <c:numFmt formatCode="General" sourceLinked="1"/>
        <c:tickLblPos val="nextTo"/>
        <c:crossAx val="153590784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4A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0</c:v>
                </c:pt>
                <c:pt idx="2">
                  <c:v>3</c:v>
                </c:pt>
                <c:pt idx="3">
                  <c:v>6</c:v>
                </c:pt>
                <c:pt idx="4">
                  <c:v>5</c:v>
                </c:pt>
                <c:pt idx="5">
                  <c:v>4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4B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4</c:v>
                </c:pt>
                <c:pt idx="1">
                  <c:v>6</c:v>
                </c:pt>
                <c:pt idx="2">
                  <c:v>5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4C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6</c:v>
                </c:pt>
                <c:pt idx="1">
                  <c:v>2</c:v>
                </c:pt>
                <c:pt idx="2">
                  <c:v>4</c:v>
                </c:pt>
                <c:pt idx="3">
                  <c:v>3</c:v>
                </c:pt>
                <c:pt idx="4">
                  <c:v>0</c:v>
                </c:pt>
                <c:pt idx="5">
                  <c:v>3</c:v>
                </c:pt>
              </c:numCache>
            </c:numRef>
          </c:val>
        </c:ser>
        <c:dLbls/>
        <c:axId val="153631360"/>
        <c:axId val="153641344"/>
      </c:barChart>
      <c:catAx>
        <c:axId val="153631360"/>
        <c:scaling>
          <c:orientation val="minMax"/>
        </c:scaling>
        <c:axPos val="b"/>
        <c:numFmt formatCode="General" sourceLinked="1"/>
        <c:tickLblPos val="nextTo"/>
        <c:crossAx val="153641344"/>
        <c:crosses val="autoZero"/>
        <c:auto val="1"/>
        <c:lblAlgn val="ctr"/>
        <c:lblOffset val="100"/>
      </c:catAx>
      <c:valAx>
        <c:axId val="153641344"/>
        <c:scaling>
          <c:orientation val="minMax"/>
        </c:scaling>
        <c:axPos val="l"/>
        <c:majorGridlines/>
        <c:numFmt formatCode="General" sourceLinked="1"/>
        <c:tickLblPos val="nextTo"/>
        <c:crossAx val="153631360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9.3384264466941633E-2"/>
          <c:y val="0.20692591669146571"/>
          <c:w val="0.60896731658542691"/>
          <c:h val="0.62700618500317695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22</c:v>
                </c:pt>
                <c:pt idx="2">
                  <c:v>14</c:v>
                </c:pt>
                <c:pt idx="3">
                  <c:v>11</c:v>
                </c:pt>
                <c:pt idx="4">
                  <c:v>13</c:v>
                </c:pt>
                <c:pt idx="5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Pt>
            <c:idx val="0"/>
            <c:spPr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6</c:v>
                </c:pt>
                <c:pt idx="1">
                  <c:v>13</c:v>
                </c:pt>
                <c:pt idx="2">
                  <c:v>30</c:v>
                </c:pt>
                <c:pt idx="3">
                  <c:v>11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9.3384264466941633E-2"/>
          <c:y val="0.20692591669146571"/>
          <c:w val="0.60896731658542691"/>
          <c:h val="0.62700618500317695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12</c:v>
                </c:pt>
                <c:pt idx="1">
                  <c:v>12</c:v>
                </c:pt>
                <c:pt idx="2">
                  <c:v>14</c:v>
                </c:pt>
                <c:pt idx="3">
                  <c:v>10</c:v>
                </c:pt>
                <c:pt idx="4">
                  <c:v>12</c:v>
                </c:pt>
                <c:pt idx="5">
                  <c:v>2</c:v>
                </c:pt>
              </c:numCache>
            </c:numRef>
          </c:val>
        </c:ser>
        <c:dLbls/>
        <c:firstSliceAng val="0"/>
      </c:pieChart>
    </c:plotArea>
    <c:legend>
      <c:legendPos val="r"/>
      <c:spPr>
        <a:ln>
          <a:solidFill>
            <a:srgbClr val="FF0000"/>
          </a:solidFill>
        </a:ln>
      </c:spPr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</c:v>
                </c:pt>
                <c:pt idx="1">
                  <c:v>13</c:v>
                </c:pt>
                <c:pt idx="2">
                  <c:v>5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4</c:v>
                </c:pt>
                <c:pt idx="3">
                  <c:v>6</c:v>
                </c:pt>
                <c:pt idx="4">
                  <c:v>3</c:v>
                </c:pt>
                <c:pt idx="5">
                  <c:v>2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4</c:v>
                </c:pt>
                <c:pt idx="2">
                  <c:v>2</c:v>
                </c:pt>
                <c:pt idx="3">
                  <c:v>3</c:v>
                </c:pt>
                <c:pt idx="4">
                  <c:v>5</c:v>
                </c:pt>
                <c:pt idx="5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1</c:v>
                </c:pt>
                <c:pt idx="4">
                  <c:v>5</c:v>
                </c:pt>
                <c:pt idx="5">
                  <c:v>1</c:v>
                </c:pt>
              </c:numCache>
            </c:numRef>
          </c:val>
        </c:ser>
        <c:dLbls/>
        <c:axId val="153740032"/>
        <c:axId val="153741568"/>
      </c:barChart>
      <c:catAx>
        <c:axId val="153740032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153741568"/>
        <c:crosses val="autoZero"/>
        <c:auto val="1"/>
        <c:lblAlgn val="ctr"/>
        <c:lblOffset val="100"/>
      </c:catAx>
      <c:valAx>
        <c:axId val="153741568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153740032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5</c:v>
                </c:pt>
                <c:pt idx="2">
                  <c:v>5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1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3</c:v>
                </c:pt>
                <c:pt idx="1">
                  <c:v>3</c:v>
                </c:pt>
                <c:pt idx="2">
                  <c:v>2</c:v>
                </c:pt>
                <c:pt idx="3">
                  <c:v>1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dLbls/>
        <c:axId val="153974272"/>
        <c:axId val="153975808"/>
      </c:barChart>
      <c:catAx>
        <c:axId val="153974272"/>
        <c:scaling>
          <c:orientation val="minMax"/>
        </c:scaling>
        <c:axPos val="b"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153975808"/>
        <c:crosses val="autoZero"/>
        <c:auto val="1"/>
        <c:lblAlgn val="ctr"/>
        <c:lblOffset val="100"/>
      </c:catAx>
      <c:valAx>
        <c:axId val="153975808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153974272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pPr>
              <a:ln>
                <a:noFill/>
              </a:ln>
            </c:spPr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20</c:v>
                </c:pt>
                <c:pt idx="1">
                  <c:v>13</c:v>
                </c:pt>
                <c:pt idx="2">
                  <c:v>2</c:v>
                </c:pt>
                <c:pt idx="3">
                  <c:v>23</c:v>
                </c:pt>
                <c:pt idx="4">
                  <c:v>5</c:v>
                </c:pt>
                <c:pt idx="5">
                  <c:v>3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pPr>
              <a:ln>
                <a:noFill/>
              </a:ln>
            </c:spPr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14</c:v>
                </c:pt>
                <c:pt idx="1">
                  <c:v>15</c:v>
                </c:pt>
                <c:pt idx="2">
                  <c:v>11</c:v>
                </c:pt>
                <c:pt idx="3">
                  <c:v>22</c:v>
                </c:pt>
                <c:pt idx="4">
                  <c:v>5</c:v>
                </c:pt>
                <c:pt idx="5">
                  <c:v>1</c:v>
                </c:pt>
              </c:numCache>
            </c:numRef>
          </c:val>
        </c:ser>
        <c:dLbls/>
        <c:firstSliceAng val="0"/>
      </c:pieChart>
      <c:spPr>
        <a:ln>
          <a:noFill/>
        </a:ln>
      </c:spPr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9</c:v>
                </c:pt>
                <c:pt idx="1">
                  <c:v>4</c:v>
                </c:pt>
                <c:pt idx="2">
                  <c:v>1</c:v>
                </c:pt>
                <c:pt idx="3">
                  <c:v>4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1</c:v>
                </c:pt>
                <c:pt idx="3">
                  <c:v>7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3</c:v>
                </c:pt>
                <c:pt idx="1">
                  <c:v>1</c:v>
                </c:pt>
                <c:pt idx="2">
                  <c:v>0</c:v>
                </c:pt>
                <c:pt idx="3">
                  <c:v>10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7</c:v>
                </c:pt>
                <c:pt idx="1">
                  <c:v>4</c:v>
                </c:pt>
                <c:pt idx="2">
                  <c:v>0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dLbls/>
        <c:axId val="154122880"/>
        <c:axId val="154128768"/>
      </c:barChart>
      <c:catAx>
        <c:axId val="154122880"/>
        <c:scaling>
          <c:orientation val="minMax"/>
        </c:scaling>
        <c:axPos val="b"/>
        <c:numFmt formatCode="General" sourceLinked="1"/>
        <c:tickLblPos val="nextTo"/>
        <c:crossAx val="154128768"/>
        <c:crosses val="autoZero"/>
        <c:auto val="1"/>
        <c:lblAlgn val="ctr"/>
        <c:lblOffset val="100"/>
      </c:catAx>
      <c:valAx>
        <c:axId val="154128768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154122880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9</c:v>
                </c:pt>
                <c:pt idx="1">
                  <c:v>4</c:v>
                </c:pt>
                <c:pt idx="2">
                  <c:v>2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3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1</c:v>
                </c:pt>
                <c:pt idx="1">
                  <c:v>5</c:v>
                </c:pt>
                <c:pt idx="2">
                  <c:v>4</c:v>
                </c:pt>
                <c:pt idx="3">
                  <c:v>2</c:v>
                </c:pt>
                <c:pt idx="4">
                  <c:v>4</c:v>
                </c:pt>
                <c:pt idx="5">
                  <c:v>1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1</c:v>
                </c:pt>
                <c:pt idx="1">
                  <c:v>4</c:v>
                </c:pt>
                <c:pt idx="2">
                  <c:v>3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dLbls/>
        <c:axId val="154226048"/>
        <c:axId val="154240128"/>
      </c:barChart>
      <c:catAx>
        <c:axId val="154226048"/>
        <c:scaling>
          <c:orientation val="minMax"/>
        </c:scaling>
        <c:axPos val="b"/>
        <c:numFmt formatCode="General" sourceLinked="1"/>
        <c:tickLblPos val="nextTo"/>
        <c:crossAx val="154240128"/>
        <c:crosses val="autoZero"/>
        <c:auto val="1"/>
        <c:lblAlgn val="ctr"/>
        <c:lblOffset val="100"/>
      </c:catAx>
      <c:valAx>
        <c:axId val="154240128"/>
        <c:scaling>
          <c:orientation val="minMax"/>
        </c:scaling>
        <c:axPos val="l"/>
        <c:majorGridlines/>
        <c:numFmt formatCode="General" sourceLinked="1"/>
        <c:tickLblPos val="nextTo"/>
        <c:spPr>
          <a:ln>
            <a:solidFill>
              <a:srgbClr val="FF0000"/>
            </a:solidFill>
          </a:ln>
        </c:spPr>
        <c:crossAx val="154226048"/>
        <c:crosses val="autoZero"/>
        <c:crossBetween val="between"/>
      </c:valAx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16</c:v>
                </c:pt>
                <c:pt idx="2">
                  <c:v>13</c:v>
                </c:pt>
                <c:pt idx="3">
                  <c:v>21</c:v>
                </c:pt>
                <c:pt idx="4">
                  <c:v>4</c:v>
                </c:pt>
                <c:pt idx="5">
                  <c:v>6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5</c:v>
                </c:pt>
                <c:pt idx="1">
                  <c:v>13</c:v>
                </c:pt>
                <c:pt idx="2">
                  <c:v>20</c:v>
                </c:pt>
                <c:pt idx="3">
                  <c:v>17</c:v>
                </c:pt>
                <c:pt idx="4">
                  <c:v>5</c:v>
                </c:pt>
                <c:pt idx="5">
                  <c:v>3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chemeClr val="accent3">
        <a:lumMod val="50000"/>
      </a:schemeClr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12</c:v>
                </c:pt>
                <c:pt idx="2">
                  <c:v>5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7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6</c:v>
                </c:pt>
                <c:pt idx="4">
                  <c:v>0</c:v>
                </c:pt>
                <c:pt idx="5">
                  <c:v>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7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/>
        <c:axId val="154501888"/>
        <c:axId val="154503424"/>
      </c:barChart>
      <c:catAx>
        <c:axId val="154501888"/>
        <c:scaling>
          <c:orientation val="minMax"/>
        </c:scaling>
        <c:axPos val="b"/>
        <c:numFmt formatCode="General" sourceLinked="1"/>
        <c:tickLblPos val="nextTo"/>
        <c:crossAx val="154503424"/>
        <c:crosses val="autoZero"/>
        <c:auto val="1"/>
        <c:lblAlgn val="ctr"/>
        <c:lblOffset val="100"/>
      </c:catAx>
      <c:valAx>
        <c:axId val="154503424"/>
        <c:scaling>
          <c:orientation val="minMax"/>
        </c:scaling>
        <c:axPos val="l"/>
        <c:majorGridlines/>
        <c:numFmt formatCode="General" sourceLinked="1"/>
        <c:tickLblPos val="nextTo"/>
        <c:crossAx val="154501888"/>
        <c:crosses val="autoZero"/>
        <c:crossBetween val="between"/>
      </c:valAx>
      <c:spPr>
        <a:ln>
          <a:solidFill>
            <a:srgbClr val="FF0000"/>
          </a:solidFill>
        </a:ln>
      </c:spPr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dPt>
            <c:idx val="0"/>
            <c:spPr>
              <a:scene3d>
                <a:camera prst="orthographicFront"/>
                <a:lightRig rig="threePt" dir="t"/>
              </a:scene3d>
              <a:sp3d prstMaterial="softEdge">
                <a:bevelT w="127000" prst="artDeco"/>
              </a:sp3d>
            </c:spPr>
          </c:dPt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30</c:v>
                </c:pt>
                <c:pt idx="2">
                  <c:v>24</c:v>
                </c:pt>
                <c:pt idx="3">
                  <c:v>4</c:v>
                </c:pt>
                <c:pt idx="4">
                  <c:v>3</c:v>
                </c:pt>
                <c:pt idx="5">
                  <c:v>0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83630906838443542"/>
          <c:y val="0.2327886603117324"/>
          <c:w val="0.10711964917944128"/>
          <c:h val="0.5344226793765352"/>
        </c:manualLayout>
      </c:layout>
      <c:spPr>
        <a:ln>
          <a:solidFill>
            <a:schemeClr val="accent1"/>
          </a:solidFill>
        </a:ln>
      </c:spPr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/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5A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4</c:v>
                </c:pt>
                <c:pt idx="1">
                  <c:v>10</c:v>
                </c:pt>
                <c:pt idx="2">
                  <c:v>5</c:v>
                </c:pt>
                <c:pt idx="3">
                  <c:v>1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5B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2</c:v>
                </c:pt>
                <c:pt idx="4">
                  <c:v>5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5C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2</c:v>
                </c:pt>
                <c:pt idx="4">
                  <c:v>5</c:v>
                </c:pt>
                <c:pt idx="5">
                  <c:v>3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5D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4</c:v>
                </c:pt>
                <c:pt idx="3">
                  <c:v>5</c:v>
                </c:pt>
                <c:pt idx="4">
                  <c:v>6</c:v>
                </c:pt>
                <c:pt idx="5">
                  <c:v>0</c:v>
                </c:pt>
              </c:numCache>
            </c:numRef>
          </c:val>
        </c:ser>
        <c:dLbls/>
        <c:axId val="154588672"/>
        <c:axId val="154590208"/>
      </c:barChart>
      <c:catAx>
        <c:axId val="154588672"/>
        <c:scaling>
          <c:orientation val="minMax"/>
        </c:scaling>
        <c:axPos val="b"/>
        <c:numFmt formatCode="General" sourceLinked="1"/>
        <c:tickLblPos val="nextTo"/>
        <c:crossAx val="154590208"/>
        <c:crosses val="autoZero"/>
        <c:auto val="1"/>
        <c:lblAlgn val="ctr"/>
        <c:lblOffset val="100"/>
      </c:catAx>
      <c:valAx>
        <c:axId val="154590208"/>
        <c:scaling>
          <c:orientation val="minMax"/>
        </c:scaling>
        <c:axPos val="l"/>
        <c:majorGridlines/>
        <c:numFmt formatCode="General" sourceLinked="1"/>
        <c:tickLblPos val="nextTo"/>
        <c:crossAx val="154588672"/>
        <c:crosses val="autoZero"/>
        <c:crossBetween val="between"/>
      </c:valAx>
      <c:spPr>
        <a:ln>
          <a:solidFill>
            <a:srgbClr val="FF0000"/>
          </a:solidFill>
        </a:ln>
      </c:spPr>
    </c:plotArea>
    <c:legend>
      <c:legendPos val="r"/>
    </c:legend>
    <c:plotVisOnly val="1"/>
    <c:dispBlanksAs val="gap"/>
  </c:chart>
  <c:spPr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>
        <c:manualLayout>
          <c:layoutTarget val="inner"/>
          <c:xMode val="edge"/>
          <c:yMode val="edge"/>
          <c:x val="5.9011035810835846E-2"/>
          <c:y val="6.6094899902218104E-2"/>
          <c:w val="0.82740700768697661"/>
          <c:h val="0.82621429674231883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0</c:v>
                </c:pt>
                <c:pt idx="2">
                  <c:v>12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0</c:v>
                </c:pt>
                <c:pt idx="1">
                  <c:v>3</c:v>
                </c:pt>
                <c:pt idx="2">
                  <c:v>9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4</c:v>
                </c:pt>
                <c:pt idx="1">
                  <c:v>2</c:v>
                </c:pt>
                <c:pt idx="2">
                  <c:v>4</c:v>
                </c:pt>
                <c:pt idx="3">
                  <c:v>4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2</c:v>
                </c:pt>
                <c:pt idx="1">
                  <c:v>8</c:v>
                </c:pt>
                <c:pt idx="2">
                  <c:v>5</c:v>
                </c:pt>
                <c:pt idx="3">
                  <c:v>1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171992960"/>
        <c:axId val="171994496"/>
      </c:barChart>
      <c:catAx>
        <c:axId val="171992960"/>
        <c:scaling>
          <c:orientation val="minMax"/>
        </c:scaling>
        <c:axPos val="b"/>
        <c:numFmt formatCode="General" sourceLinked="1"/>
        <c:tickLblPos val="nextTo"/>
        <c:crossAx val="171994496"/>
        <c:crosses val="autoZero"/>
        <c:auto val="1"/>
        <c:lblAlgn val="ctr"/>
        <c:lblOffset val="100"/>
      </c:catAx>
      <c:valAx>
        <c:axId val="171994496"/>
        <c:scaling>
          <c:orientation val="minMax"/>
        </c:scaling>
        <c:axPos val="l"/>
        <c:majorGridlines/>
        <c:numFmt formatCode="General" sourceLinked="1"/>
        <c:tickLblPos val="nextTo"/>
        <c:crossAx val="171992960"/>
        <c:crosses val="autoZero"/>
        <c:crossBetween val="between"/>
      </c:valAx>
      <c:spPr>
        <a:solidFill>
          <a:srgbClr val="00CC00"/>
        </a:solidFill>
      </c:spPr>
    </c:plotArea>
    <c:legend>
      <c:legendPos val="r"/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plotArea>
      <c:layout>
        <c:manualLayout>
          <c:layoutTarget val="inner"/>
          <c:xMode val="edge"/>
          <c:yMode val="edge"/>
          <c:x val="5.9011035810835846E-2"/>
          <c:y val="6.6094899902218104E-2"/>
          <c:w val="0.82740700768697661"/>
          <c:h val="0.82621429674231883"/>
        </c:manualLayout>
      </c:layout>
      <c:barChart>
        <c:barDir val="col"/>
        <c:grouping val="clustered"/>
        <c:ser>
          <c:idx val="0"/>
          <c:order val="0"/>
          <c:tx>
            <c:strRef>
              <c:f>Foglio1!$B$1</c:f>
              <c:strCache>
                <c:ptCount val="1"/>
                <c:pt idx="0">
                  <c:v>1A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0</c:v>
                </c:pt>
                <c:pt idx="1">
                  <c:v>7</c:v>
                </c:pt>
                <c:pt idx="2">
                  <c:v>5</c:v>
                </c:pt>
                <c:pt idx="3">
                  <c:v>0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ser>
          <c:idx val="1"/>
          <c:order val="1"/>
          <c:tx>
            <c:strRef>
              <c:f>Foglio1!$C$1</c:f>
              <c:strCache>
                <c:ptCount val="1"/>
                <c:pt idx="0">
                  <c:v>1B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Foglio1!$C$2:$C$7</c:f>
              <c:numCache>
                <c:formatCode>General</c:formatCode>
                <c:ptCount val="6"/>
                <c:pt idx="0">
                  <c:v>2</c:v>
                </c:pt>
                <c:pt idx="1">
                  <c:v>8</c:v>
                </c:pt>
                <c:pt idx="2">
                  <c:v>7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ser>
          <c:idx val="2"/>
          <c:order val="2"/>
          <c:tx>
            <c:strRef>
              <c:f>Foglio1!$D$1</c:f>
              <c:strCache>
                <c:ptCount val="1"/>
                <c:pt idx="0">
                  <c:v>1C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Foglio1!$D$2:$D$7</c:f>
              <c:numCache>
                <c:formatCode>General</c:formatCode>
                <c:ptCount val="6"/>
                <c:pt idx="0">
                  <c:v>0</c:v>
                </c:pt>
                <c:pt idx="1">
                  <c:v>6</c:v>
                </c:pt>
                <c:pt idx="2">
                  <c:v>5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</c:numCache>
            </c:numRef>
          </c:val>
        </c:ser>
        <c:ser>
          <c:idx val="3"/>
          <c:order val="3"/>
          <c:tx>
            <c:strRef>
              <c:f>Foglio1!$E$1</c:f>
              <c:strCache>
                <c:ptCount val="1"/>
                <c:pt idx="0">
                  <c:v>1D</c:v>
                </c:pt>
              </c:strCache>
            </c:strRef>
          </c:tx>
          <c:dLbls>
            <c:showVal val="1"/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Foglio1!$E$2:$E$7</c:f>
              <c:numCache>
                <c:formatCode>General</c:formatCode>
                <c:ptCount val="6"/>
                <c:pt idx="0">
                  <c:v>0</c:v>
                </c:pt>
                <c:pt idx="1">
                  <c:v>9</c:v>
                </c:pt>
                <c:pt idx="2">
                  <c:v>7</c:v>
                </c:pt>
                <c:pt idx="3">
                  <c:v>2</c:v>
                </c:pt>
                <c:pt idx="4">
                  <c:v>0</c:v>
                </c:pt>
                <c:pt idx="5">
                  <c:v>0</c:v>
                </c:pt>
              </c:numCache>
            </c:numRef>
          </c:val>
        </c:ser>
        <c:dLbls/>
        <c:axId val="172132992"/>
        <c:axId val="172142976"/>
      </c:barChart>
      <c:catAx>
        <c:axId val="172132992"/>
        <c:scaling>
          <c:orientation val="minMax"/>
        </c:scaling>
        <c:axPos val="b"/>
        <c:numFmt formatCode="General" sourceLinked="1"/>
        <c:tickLblPos val="nextTo"/>
        <c:crossAx val="172142976"/>
        <c:crosses val="autoZero"/>
        <c:auto val="1"/>
        <c:lblAlgn val="ctr"/>
        <c:lblOffset val="100"/>
      </c:catAx>
      <c:valAx>
        <c:axId val="172142976"/>
        <c:scaling>
          <c:orientation val="minMax"/>
        </c:scaling>
        <c:axPos val="l"/>
        <c:majorGridlines/>
        <c:numFmt formatCode="General" sourceLinked="1"/>
        <c:tickLblPos val="nextTo"/>
        <c:crossAx val="172132992"/>
        <c:crosses val="autoZero"/>
        <c:crossBetween val="between"/>
      </c:valAx>
      <c:spPr>
        <a:solidFill>
          <a:srgbClr val="00CC00"/>
        </a:solidFill>
      </c:spPr>
    </c:plotArea>
    <c:legend>
      <c:legendPos val="r"/>
    </c:legend>
    <c:plotVisOnly val="1"/>
    <c:dispBlanksAs val="gap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 prstMaterial="softEdge">
              <a:bevelT w="127000" prst="artDeco"/>
            </a:sp3d>
          </c:spPr>
          <c:dLbls>
            <c:showCatName val="1"/>
            <c:showPercent val="1"/>
            <c:separator>
</c:separator>
          </c:dLbls>
          <c:cat>
            <c:numRef>
              <c:f>Foglio1!$A$2:$A$7</c:f>
              <c:numCache>
                <c:formatCode>General</c:formatCode>
                <c:ptCount val="6"/>
                <c:pt idx="0">
                  <c:v>10</c:v>
                </c:pt>
                <c:pt idx="1">
                  <c:v>9</c:v>
                </c:pt>
                <c:pt idx="2">
                  <c:v>8</c:v>
                </c:pt>
                <c:pt idx="3">
                  <c:v>7</c:v>
                </c:pt>
                <c:pt idx="4">
                  <c:v>6</c:v>
                </c:pt>
                <c:pt idx="5">
                  <c:v>5</c:v>
                </c:pt>
              </c:numCache>
            </c:numRef>
          </c:cat>
          <c:val>
            <c:numRef>
              <c:f>Foglio1!$B$2:$B$7</c:f>
              <c:numCache>
                <c:formatCode>General</c:formatCode>
                <c:ptCount val="6"/>
                <c:pt idx="0">
                  <c:v>2</c:v>
                </c:pt>
                <c:pt idx="1">
                  <c:v>20</c:v>
                </c:pt>
                <c:pt idx="2">
                  <c:v>16</c:v>
                </c:pt>
                <c:pt idx="3">
                  <c:v>21</c:v>
                </c:pt>
                <c:pt idx="4">
                  <c:v>3</c:v>
                </c:pt>
                <c:pt idx="5">
                  <c:v>1</c:v>
                </c:pt>
              </c:numCache>
            </c:numRef>
          </c:val>
        </c:ser>
        <c:dLbls/>
        <c:firstSliceAng val="0"/>
      </c:pieChart>
    </c:plotArea>
    <c:legend>
      <c:legendPos val="r"/>
    </c:legend>
    <c:plotVisOnly val="1"/>
    <c:dispBlanksAs val="zero"/>
  </c:chart>
  <c:spPr>
    <a:solidFill>
      <a:srgbClr val="00CC00"/>
    </a:solidFill>
    <a:ln>
      <a:solidFill>
        <a:srgbClr val="FF000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74BA20-C148-4421-9ACD-52B022FE8A53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98C2E5-0F68-4477-B50E-51E293CC459A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7127586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8C2E5-0F68-4477-B50E-51E293CC459A}" type="slidenum">
              <a:rPr lang="it-IT" smtClean="0"/>
              <a:pPr/>
              <a:t>36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548744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8C2E5-0F68-4477-B50E-51E293CC459A}" type="slidenum">
              <a:rPr lang="it-IT" smtClean="0"/>
              <a:pPr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159108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ttangolo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ttangolo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ttangolo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ttangolo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ttangolo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ettangolo arrotondato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ettangolo arrotondato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ttangolo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ttangolo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ttangolo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data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27" name="Segnaposto numero diapositiva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8" name="Segnaposto piè di pagina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ttangolo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ttangolo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ttangolo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ttangolo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ttangolo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ettangolo arrotondato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ettangolo arrotondato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ttangolo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ttangolo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ttangolo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ttangolo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ttangolo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ttangolo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9902BBFE-43B1-477C-9771-8C9031807009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it-IT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596A40F8-B4AF-489F-9630-DA2B218B25A5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chart" Target="../charts/chart29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4.xml"/><Relationship Id="rId2" Type="http://schemas.openxmlformats.org/officeDocument/2006/relationships/chart" Target="../charts/chart33.xml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6.xml"/><Relationship Id="rId2" Type="http://schemas.openxmlformats.org/officeDocument/2006/relationships/chart" Target="../charts/chart35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0.xml"/><Relationship Id="rId2" Type="http://schemas.openxmlformats.org/officeDocument/2006/relationships/chart" Target="../charts/chart39.xml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2.xml"/><Relationship Id="rId2" Type="http://schemas.openxmlformats.org/officeDocument/2006/relationships/chart" Target="../charts/chart4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6.xml"/><Relationship Id="rId2" Type="http://schemas.openxmlformats.org/officeDocument/2006/relationships/chart" Target="../charts/chart45.xml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8.xml"/><Relationship Id="rId2" Type="http://schemas.openxmlformats.org/officeDocument/2006/relationships/chart" Target="../charts/chart47.xml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9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0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2.xml"/><Relationship Id="rId2" Type="http://schemas.openxmlformats.org/officeDocument/2006/relationships/chart" Target="../charts/chart51.xml"/><Relationship Id="rId1" Type="http://schemas.openxmlformats.org/officeDocument/2006/relationships/slideLayout" Target="../slideLayouts/slideLayout5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4.xml"/><Relationship Id="rId2" Type="http://schemas.openxmlformats.org/officeDocument/2006/relationships/chart" Target="../charts/chart53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8.xml"/><Relationship Id="rId2" Type="http://schemas.openxmlformats.org/officeDocument/2006/relationships/chart" Target="../charts/chart57.xml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0.xml"/><Relationship Id="rId2" Type="http://schemas.openxmlformats.org/officeDocument/2006/relationships/chart" Target="../charts/chart59.xml"/><Relationship Id="rId1" Type="http://schemas.openxmlformats.org/officeDocument/2006/relationships/slideLayout" Target="../slideLayouts/slideLayout5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/>
          <p:cNvSpPr>
            <a:spLocks noGrp="1"/>
          </p:cNvSpPr>
          <p:nvPr>
            <p:ph type="ctrTitle"/>
          </p:nvPr>
        </p:nvSpPr>
        <p:spPr>
          <a:xfrm>
            <a:off x="755576" y="2130425"/>
            <a:ext cx="7488832" cy="1470025"/>
          </a:xfrm>
          <a:solidFill>
            <a:srgbClr val="FF9900"/>
          </a:solidFill>
        </p:spPr>
        <p:txBody>
          <a:bodyPr/>
          <a:lstStyle/>
          <a:p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path path="circle">
              <a:fillToRect l="100000" t="100000"/>
            </a:path>
            <a:tileRect r="-100000" b="-100000"/>
          </a:gradFill>
        </p:spPr>
        <p:txBody>
          <a:bodyPr>
            <a:normAutofit/>
          </a:bodyPr>
          <a:lstStyle/>
          <a:p>
            <a:r>
              <a:rPr lang="it-IT" b="1" dirty="0" smtClean="0">
                <a:solidFill>
                  <a:srgbClr val="FFFF00"/>
                </a:solidFill>
              </a:rPr>
              <a:t>DIRIGENTE SCOLASTICO</a:t>
            </a:r>
          </a:p>
          <a:p>
            <a:r>
              <a:rPr lang="it-IT" b="1" dirty="0" smtClean="0">
                <a:solidFill>
                  <a:srgbClr val="FFFF00"/>
                </a:solidFill>
              </a:rPr>
              <a:t>GIUSEPPINA NUGNES</a:t>
            </a:r>
            <a:endParaRPr lang="it-IT" b="1" dirty="0">
              <a:solidFill>
                <a:srgbClr val="FFFF00"/>
              </a:solidFill>
            </a:endParaRP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1196752"/>
            <a:ext cx="7488832" cy="3528392"/>
          </a:xfrm>
          <a:prstGeom prst="rect">
            <a:avLst/>
          </a:prstGeom>
          <a:solidFill>
            <a:schemeClr val="accent6">
              <a:lumMod val="75000"/>
            </a:schemeClr>
          </a:solidFill>
          <a:ln w="76200">
            <a:solidFill>
              <a:srgbClr val="00330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9472457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CONFRONTO FRA LE CLASSI PRIME</a:t>
            </a:r>
            <a:br>
              <a:rPr lang="it-IT" sz="2000" dirty="0"/>
            </a:br>
            <a:r>
              <a:rPr lang="it-IT" sz="2000" dirty="0" smtClean="0"/>
              <a:t>inglese</a:t>
            </a:r>
            <a:endParaRPr lang="it-IT" sz="2000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412776"/>
            <a:ext cx="3744416" cy="57606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2536218"/>
              </p:ext>
            </p:extLst>
          </p:nvPr>
        </p:nvGraphicFramePr>
        <p:xfrm>
          <a:off x="611560" y="2060848"/>
          <a:ext cx="3816424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499992" y="1412776"/>
            <a:ext cx="3744416" cy="57606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39205764"/>
              </p:ext>
            </p:extLst>
          </p:nvPr>
        </p:nvGraphicFramePr>
        <p:xfrm>
          <a:off x="4499992" y="2060848"/>
          <a:ext cx="3816424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2880817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414" y="908720"/>
            <a:ext cx="7520940" cy="5616624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000" dirty="0"/>
              <a:t>ANALIZZANDO I GRAFICI delle prove oggettive parallele delle </a:t>
            </a:r>
            <a:r>
              <a:rPr lang="it-IT" sz="2000" dirty="0">
                <a:solidFill>
                  <a:srgbClr val="77C925"/>
                </a:solidFill>
              </a:rPr>
              <a:t>classi PRIME  </a:t>
            </a:r>
            <a:r>
              <a:rPr lang="it-IT" sz="2000" dirty="0"/>
              <a:t>DELLA SCUOLA PRIMARIA ,</a:t>
            </a:r>
            <a:r>
              <a:rPr lang="it-IT" sz="2000" b="1" dirty="0"/>
              <a:t>relativamente </a:t>
            </a:r>
            <a:r>
              <a:rPr lang="it-IT" sz="2000" b="1" dirty="0" smtClean="0"/>
              <a:t>alla </a:t>
            </a:r>
            <a:r>
              <a:rPr lang="it-IT" sz="2000" b="1" dirty="0" smtClean="0">
                <a:solidFill>
                  <a:srgbClr val="FF0000"/>
                </a:solidFill>
              </a:rPr>
              <a:t>MATEMATICA</a:t>
            </a:r>
            <a:r>
              <a:rPr lang="it-IT" sz="2000" b="1" dirty="0" smtClean="0"/>
              <a:t> ,si </a:t>
            </a:r>
            <a:r>
              <a:rPr lang="it-IT" sz="2000" b="1" dirty="0"/>
              <a:t>evince che: </a:t>
            </a:r>
            <a:br>
              <a:rPr lang="it-IT" sz="2000" b="1" dirty="0"/>
            </a:br>
            <a:r>
              <a:rPr lang="it-IT" sz="2000" b="1" dirty="0"/>
              <a:t>.</a:t>
            </a:r>
            <a:r>
              <a:rPr lang="it-IT" sz="2000" b="1" dirty="0" smtClean="0"/>
              <a:t>il 2% </a:t>
            </a:r>
            <a:r>
              <a:rPr lang="it-IT" sz="2000" b="1" dirty="0"/>
              <a:t>degli alunni non ha raggiunto la </a:t>
            </a:r>
            <a:r>
              <a:rPr lang="it-IT" sz="2000" b="1" dirty="0" smtClean="0"/>
              <a:t>sufficienza nel monitoraggio intermedio </a:t>
            </a:r>
            <a:r>
              <a:rPr lang="it-IT" sz="2000" b="1" dirty="0"/>
              <a:t>,mentre nel </a:t>
            </a:r>
            <a:r>
              <a:rPr lang="it-IT" sz="2000" b="1" dirty="0" smtClean="0"/>
              <a:t>2°quadrimestre nessuno.</a:t>
            </a:r>
            <a:br>
              <a:rPr lang="it-IT" sz="2000" b="1" dirty="0" smtClean="0"/>
            </a:br>
            <a:r>
              <a:rPr lang="it-IT" sz="2000" b="1" dirty="0" smtClean="0"/>
              <a:t>il 6 </a:t>
            </a:r>
            <a:r>
              <a:rPr lang="it-IT" sz="2000" b="1" dirty="0"/>
              <a:t>% ha conseguito una valutazione </a:t>
            </a:r>
            <a:r>
              <a:rPr lang="it-IT" sz="2000" b="1" dirty="0" err="1"/>
              <a:t>sufficiente,che</a:t>
            </a:r>
            <a:r>
              <a:rPr lang="it-IT" sz="2000" b="1" dirty="0"/>
              <a:t> per le prove intermedie era pari al 5</a:t>
            </a:r>
            <a:r>
              <a:rPr lang="it-IT" sz="2000" b="1" dirty="0" smtClean="0"/>
              <a:t>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20% </a:t>
            </a:r>
            <a:r>
              <a:rPr lang="it-IT" sz="2000" b="1" dirty="0"/>
              <a:t>ha conseguito il 7 , per le prove intermedie era il voto del </a:t>
            </a:r>
            <a:r>
              <a:rPr lang="it-IT" sz="2000" b="1" dirty="0" smtClean="0"/>
              <a:t>33%.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.Il 34% </a:t>
            </a:r>
            <a:r>
              <a:rPr lang="it-IT" sz="2000" b="1" dirty="0"/>
              <a:t>ha avuto come votazione l’8,presente per il </a:t>
            </a:r>
            <a:r>
              <a:rPr lang="it-IT" sz="2000" b="1" dirty="0" smtClean="0"/>
              <a:t>25%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38% </a:t>
            </a:r>
            <a:r>
              <a:rPr lang="it-IT" sz="2000" b="1" dirty="0"/>
              <a:t>ha conseguito votazione pari a 9 ,presente </a:t>
            </a:r>
            <a:r>
              <a:rPr lang="it-IT" sz="2000" b="1" dirty="0" smtClean="0"/>
              <a:t>per il 32%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.Nel 1°quadrimestre solo il 3% degli alunni </a:t>
            </a:r>
            <a:r>
              <a:rPr lang="it-IT" sz="2000" b="1" dirty="0" smtClean="0"/>
              <a:t>aveva ottenuto </a:t>
            </a:r>
            <a:r>
              <a:rPr lang="it-IT" sz="2000" b="1" dirty="0"/>
              <a:t>votazione 10,nel 2°quadrimestre è pari </a:t>
            </a:r>
            <a:r>
              <a:rPr lang="it-IT" sz="2000" b="1" dirty="0" smtClean="0"/>
              <a:t>al 2%.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xmlns="" val="23340235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95536" y="620688"/>
            <a:ext cx="8382000" cy="106984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CLASSI PRIME</a:t>
            </a:r>
            <a:br>
              <a:rPr lang="it-IT" sz="2000" dirty="0"/>
            </a:br>
            <a:r>
              <a:rPr lang="it-IT" sz="2000" dirty="0"/>
              <a:t>MATEMATICA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95536" y="1700808"/>
            <a:ext cx="3816424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637071368"/>
              </p:ext>
            </p:extLst>
          </p:nvPr>
        </p:nvGraphicFramePr>
        <p:xfrm>
          <a:off x="395536" y="2204864"/>
          <a:ext cx="3888432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283968" y="1700808"/>
            <a:ext cx="4464496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571340195"/>
              </p:ext>
            </p:extLst>
          </p:nvPr>
        </p:nvGraphicFramePr>
        <p:xfrm>
          <a:off x="4355976" y="2204864"/>
          <a:ext cx="439248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5722020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79776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CONFRONTO FRA LE CLASSI PRIME</a:t>
            </a:r>
            <a:br>
              <a:rPr lang="it-IT" sz="2000" dirty="0"/>
            </a:br>
            <a:r>
              <a:rPr lang="it-IT" sz="20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1340768"/>
            <a:ext cx="3816424" cy="57606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06229044"/>
              </p:ext>
            </p:extLst>
          </p:nvPr>
        </p:nvGraphicFramePr>
        <p:xfrm>
          <a:off x="755576" y="1988840"/>
          <a:ext cx="38164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644008" y="1340768"/>
            <a:ext cx="3672408" cy="57606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669218444"/>
              </p:ext>
            </p:extLst>
          </p:nvPr>
        </p:nvGraphicFramePr>
        <p:xfrm>
          <a:off x="4644008" y="1988840"/>
          <a:ext cx="38164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99247626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836712"/>
            <a:ext cx="7520940" cy="725760"/>
          </a:xfrm>
          <a:ln w="76200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4400" dirty="0" smtClean="0">
                <a:solidFill>
                  <a:srgbClr val="FF0000"/>
                </a:solidFill>
              </a:rPr>
              <a:t>CLASSI SECONDE</a:t>
            </a:r>
            <a:endParaRPr lang="it-IT" sz="4400" dirty="0">
              <a:solidFill>
                <a:srgbClr val="FF0000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0" y="1772816"/>
            <a:ext cx="7632848" cy="3816424"/>
          </a:xfrm>
        </p:spPr>
      </p:pic>
    </p:spTree>
    <p:extLst>
      <p:ext uri="{BB962C8B-B14F-4D97-AF65-F5344CB8AC3E}">
        <p14:creationId xmlns:p14="http://schemas.microsoft.com/office/powerpoint/2010/main" xmlns="" val="1897989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520940" cy="4287376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1800" dirty="0"/>
              <a:t>ANALIZZANDO I GRAFICI delle prove oggettive parallele delle </a:t>
            </a:r>
            <a:r>
              <a:rPr lang="it-IT" sz="1800" dirty="0">
                <a:solidFill>
                  <a:srgbClr val="77C925"/>
                </a:solidFill>
              </a:rPr>
              <a:t>classi </a:t>
            </a:r>
            <a:r>
              <a:rPr lang="it-IT" sz="1800" dirty="0" smtClean="0">
                <a:solidFill>
                  <a:srgbClr val="77C925"/>
                </a:solidFill>
              </a:rPr>
              <a:t>SECONDE  </a:t>
            </a:r>
            <a:r>
              <a:rPr lang="it-IT" sz="1800" dirty="0"/>
              <a:t>DELLA SCUOLA PRIMARIA ,</a:t>
            </a:r>
            <a:r>
              <a:rPr lang="it-IT" sz="1800" b="1" dirty="0"/>
              <a:t>relativamente </a:t>
            </a:r>
            <a:r>
              <a:rPr lang="it-IT" sz="1800" b="1" dirty="0" smtClean="0"/>
              <a:t>all’</a:t>
            </a:r>
            <a:r>
              <a:rPr lang="it-IT" sz="1800" b="1" dirty="0" err="1" smtClean="0">
                <a:solidFill>
                  <a:srgbClr val="FF0000"/>
                </a:solidFill>
              </a:rPr>
              <a:t>ITALIANO</a:t>
            </a:r>
            <a:r>
              <a:rPr lang="it-IT" sz="1800" b="1" dirty="0" err="1" smtClean="0"/>
              <a:t>,si</a:t>
            </a:r>
            <a:r>
              <a:rPr lang="it-IT" sz="1800" b="1" dirty="0" smtClean="0"/>
              <a:t> </a:t>
            </a:r>
            <a:r>
              <a:rPr lang="it-IT" sz="1800" b="1" dirty="0"/>
              <a:t>evince che: </a:t>
            </a:r>
            <a:br>
              <a:rPr lang="it-IT" sz="1800" b="1" dirty="0"/>
            </a:br>
            <a:r>
              <a:rPr lang="it-IT" sz="1800" b="1" dirty="0"/>
              <a:t>.</a:t>
            </a:r>
            <a:r>
              <a:rPr lang="it-IT" sz="1800" b="1" dirty="0" smtClean="0"/>
              <a:t>il 9% </a:t>
            </a:r>
            <a:r>
              <a:rPr lang="it-IT" sz="1800" b="1" dirty="0"/>
              <a:t>degli alunni non ha raggiunto la sufficienza ,mentre nel 1°quadrimestre era pari al 0</a:t>
            </a:r>
            <a:r>
              <a:rPr lang="it-IT" sz="1800" b="1" dirty="0" smtClean="0"/>
              <a:t>%.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.il </a:t>
            </a:r>
            <a:r>
              <a:rPr lang="it-IT" sz="1800" b="1" dirty="0" smtClean="0"/>
              <a:t>27 </a:t>
            </a:r>
            <a:r>
              <a:rPr lang="it-IT" sz="1800" b="1" dirty="0"/>
              <a:t>% ha conseguito una valutazione </a:t>
            </a:r>
            <a:r>
              <a:rPr lang="it-IT" sz="1800" b="1" dirty="0" err="1"/>
              <a:t>sufficiente,che</a:t>
            </a:r>
            <a:r>
              <a:rPr lang="it-IT" sz="1800" b="1" dirty="0"/>
              <a:t> per le prove intermedie era pari al </a:t>
            </a:r>
            <a:r>
              <a:rPr lang="it-IT" sz="1800" b="1" dirty="0" smtClean="0"/>
              <a:t>29%.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.il </a:t>
            </a:r>
            <a:r>
              <a:rPr lang="it-IT" sz="1800" b="1" dirty="0" smtClean="0"/>
              <a:t>21 </a:t>
            </a:r>
            <a:r>
              <a:rPr lang="it-IT" sz="1800" b="1" dirty="0"/>
              <a:t>% ha conseguito il 7 , per le prove intermedie era il voto del </a:t>
            </a:r>
            <a:r>
              <a:rPr lang="it-IT" sz="1800" b="1" dirty="0" smtClean="0"/>
              <a:t>19%.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 smtClean="0"/>
              <a:t>.Il 20% </a:t>
            </a:r>
            <a:r>
              <a:rPr lang="it-IT" sz="1800" b="1" dirty="0"/>
              <a:t>ha avuto come votazione l’8,presente per il </a:t>
            </a:r>
            <a:r>
              <a:rPr lang="it-IT" sz="1800" b="1" dirty="0" smtClean="0"/>
              <a:t>31% </a:t>
            </a:r>
            <a:r>
              <a:rPr lang="it-IT" sz="1800" b="1" dirty="0"/>
              <a:t>nelle prove intermedie.</a:t>
            </a:r>
            <a:br>
              <a:rPr lang="it-IT" sz="1800" b="1" dirty="0"/>
            </a:br>
            <a:r>
              <a:rPr lang="it-IT" sz="1800" b="1" dirty="0"/>
              <a:t>.Il </a:t>
            </a:r>
            <a:r>
              <a:rPr lang="it-IT" sz="1800" b="1" dirty="0" smtClean="0"/>
              <a:t>20% </a:t>
            </a:r>
            <a:r>
              <a:rPr lang="it-IT" sz="1800" b="1" dirty="0"/>
              <a:t>ha conseguito votazione pari a 9 ,presente per  </a:t>
            </a:r>
            <a:r>
              <a:rPr lang="it-IT" sz="1800" b="1" dirty="0" smtClean="0"/>
              <a:t>il 21</a:t>
            </a:r>
            <a:r>
              <a:rPr lang="it-IT" sz="1800" b="1" dirty="0"/>
              <a:t>% nelle prove intermedie.</a:t>
            </a:r>
            <a:br>
              <a:rPr lang="it-IT" sz="1800" b="1" dirty="0"/>
            </a:br>
            <a:r>
              <a:rPr lang="it-IT" sz="1800" b="1" dirty="0"/>
              <a:t>.Nel 1°quadrimestre </a:t>
            </a:r>
            <a:r>
              <a:rPr lang="it-IT" sz="1800" b="1" dirty="0" smtClean="0"/>
              <a:t>nessun alunno aveva ottenuto </a:t>
            </a:r>
            <a:r>
              <a:rPr lang="it-IT" sz="1800" b="1" dirty="0"/>
              <a:t>votazione 10,nel 2°quadrimestre è pari </a:t>
            </a:r>
            <a:r>
              <a:rPr lang="it-IT" sz="1800" b="1" dirty="0" smtClean="0"/>
              <a:t>al 3%.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xmlns="" val="22402133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36904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CLASSE SECONDE</a:t>
            </a:r>
            <a:br>
              <a:rPr lang="it-IT" sz="2000" dirty="0"/>
            </a:br>
            <a:r>
              <a:rPr lang="it-IT" sz="2000" dirty="0"/>
              <a:t>ITALIANO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0" y="1556792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522569391"/>
              </p:ext>
            </p:extLst>
          </p:nvPr>
        </p:nvGraphicFramePr>
        <p:xfrm>
          <a:off x="467544" y="2132856"/>
          <a:ext cx="4032448" cy="446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67544" y="1556792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10036197"/>
              </p:ext>
            </p:extLst>
          </p:nvPr>
        </p:nvGraphicFramePr>
        <p:xfrm>
          <a:off x="4644008" y="2132856"/>
          <a:ext cx="4032448" cy="4461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507057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CONFRONTO FRA LE CLASSI  SECONDE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11560" y="1412776"/>
            <a:ext cx="418566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  <a:p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35313099"/>
              </p:ext>
            </p:extLst>
          </p:nvPr>
        </p:nvGraphicFramePr>
        <p:xfrm>
          <a:off x="683568" y="1916832"/>
          <a:ext cx="40324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938057" y="1412776"/>
            <a:ext cx="3954423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2</a:t>
            </a:r>
            <a:r>
              <a:rPr lang="it-IT" dirty="0" smtClean="0"/>
              <a:t>° </a:t>
            </a:r>
            <a:r>
              <a:rPr lang="it-IT" dirty="0"/>
              <a:t>quadrimestre</a:t>
            </a:r>
          </a:p>
          <a:p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51599649"/>
              </p:ext>
            </p:extLst>
          </p:nvPr>
        </p:nvGraphicFramePr>
        <p:xfrm>
          <a:off x="4932040" y="2060848"/>
          <a:ext cx="4032448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930496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520940" cy="4287376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1800" dirty="0"/>
              <a:t>ANALIZZANDO I GRAFICI delle prove oggettive parallele delle </a:t>
            </a:r>
            <a:r>
              <a:rPr lang="it-IT" sz="1800" dirty="0">
                <a:solidFill>
                  <a:srgbClr val="77C925"/>
                </a:solidFill>
              </a:rPr>
              <a:t>classi SECONDE  </a:t>
            </a:r>
            <a:r>
              <a:rPr lang="it-IT" sz="1800" dirty="0"/>
              <a:t>DELLA SCUOLA PRIMARIA ,</a:t>
            </a:r>
            <a:r>
              <a:rPr lang="it-IT" sz="1800" b="1" dirty="0"/>
              <a:t>relativamente </a:t>
            </a:r>
            <a:r>
              <a:rPr lang="it-IT" sz="1800" b="1" dirty="0" smtClean="0"/>
              <a:t>all’ </a:t>
            </a:r>
            <a:r>
              <a:rPr lang="it-IT" sz="1800" b="1" dirty="0" smtClean="0">
                <a:solidFill>
                  <a:srgbClr val="FF0000"/>
                </a:solidFill>
              </a:rPr>
              <a:t>INGLESE </a:t>
            </a:r>
            <a:r>
              <a:rPr lang="it-IT" sz="1800" b="1" dirty="0" smtClean="0"/>
              <a:t>si </a:t>
            </a:r>
            <a:r>
              <a:rPr lang="it-IT" sz="1800" b="1" dirty="0"/>
              <a:t>evince che: </a:t>
            </a:r>
            <a:br>
              <a:rPr lang="it-IT" sz="1800" b="1" dirty="0"/>
            </a:br>
            <a:r>
              <a:rPr lang="it-IT" sz="1800" b="1" dirty="0" smtClean="0"/>
              <a:t>.Nessun alunno non </a:t>
            </a:r>
            <a:r>
              <a:rPr lang="it-IT" sz="1800" b="1" dirty="0"/>
              <a:t>ha raggiunto la sufficienza </a:t>
            </a:r>
            <a:r>
              <a:rPr lang="it-IT" sz="1800" b="1" dirty="0" smtClean="0"/>
              <a:t>nel 1°e 2°quadrimestre .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.il </a:t>
            </a:r>
            <a:r>
              <a:rPr lang="it-IT" sz="1800" b="1" dirty="0" smtClean="0"/>
              <a:t>21 </a:t>
            </a:r>
            <a:r>
              <a:rPr lang="it-IT" sz="1800" b="1" dirty="0"/>
              <a:t>% ha conseguito una valutazione </a:t>
            </a:r>
            <a:r>
              <a:rPr lang="it-IT" sz="1800" b="1" dirty="0" err="1"/>
              <a:t>sufficiente,che</a:t>
            </a:r>
            <a:r>
              <a:rPr lang="it-IT" sz="1800" b="1" dirty="0"/>
              <a:t> per le prove intermedie era pari al </a:t>
            </a:r>
            <a:r>
              <a:rPr lang="it-IT" sz="1800" b="1" dirty="0" smtClean="0"/>
              <a:t>17%.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.il </a:t>
            </a:r>
            <a:r>
              <a:rPr lang="it-IT" sz="1800" b="1" dirty="0" smtClean="0"/>
              <a:t>23 </a:t>
            </a:r>
            <a:r>
              <a:rPr lang="it-IT" sz="1800" b="1" dirty="0"/>
              <a:t>% ha conseguito il 7 , per le prove intermedie era il voto del </a:t>
            </a:r>
            <a:r>
              <a:rPr lang="it-IT" sz="1800" b="1" dirty="0" smtClean="0"/>
              <a:t>33%.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 smtClean="0"/>
              <a:t>.Il 26% </a:t>
            </a:r>
            <a:r>
              <a:rPr lang="it-IT" sz="1800" b="1" dirty="0"/>
              <a:t>ha avuto come votazione l’8,presente per il </a:t>
            </a:r>
            <a:r>
              <a:rPr lang="it-IT" sz="1800" b="1" dirty="0" smtClean="0"/>
              <a:t>21% </a:t>
            </a:r>
            <a:r>
              <a:rPr lang="it-IT" sz="1800" b="1" dirty="0"/>
              <a:t>nelle prove intermedie.</a:t>
            </a:r>
            <a:br>
              <a:rPr lang="it-IT" sz="1800" b="1" dirty="0"/>
            </a:br>
            <a:r>
              <a:rPr lang="it-IT" sz="1800" b="1" dirty="0"/>
              <a:t>.Il </a:t>
            </a:r>
            <a:r>
              <a:rPr lang="it-IT" sz="1800" b="1" dirty="0" smtClean="0"/>
              <a:t>19% </a:t>
            </a:r>
            <a:r>
              <a:rPr lang="it-IT" sz="1800" b="1" dirty="0"/>
              <a:t>ha conseguito votazione pari a 9 ,presente per </a:t>
            </a:r>
            <a:r>
              <a:rPr lang="it-IT" sz="1800" b="1" dirty="0" smtClean="0"/>
              <a:t>il 26% </a:t>
            </a:r>
            <a:r>
              <a:rPr lang="it-IT" sz="1800" b="1" dirty="0"/>
              <a:t>nelle prove intermedie.</a:t>
            </a:r>
            <a:br>
              <a:rPr lang="it-IT" sz="1800" b="1" dirty="0"/>
            </a:br>
            <a:r>
              <a:rPr lang="it-IT" sz="1800" b="1" dirty="0"/>
              <a:t>.Nel 1°quadrimestre solo il 3% degli alunni </a:t>
            </a:r>
            <a:r>
              <a:rPr lang="it-IT" sz="1800" b="1" dirty="0" smtClean="0"/>
              <a:t>aveva ottenuto </a:t>
            </a:r>
            <a:r>
              <a:rPr lang="it-IT" sz="1800" b="1" dirty="0"/>
              <a:t>votazione 10,nel 2°quadrimestre è pari </a:t>
            </a:r>
            <a:r>
              <a:rPr lang="it-IT" sz="1800" b="1" dirty="0" smtClean="0"/>
              <a:t>all’11%.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xmlns="" val="18188996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1800" dirty="0"/>
              <a:t>RISULTATI COMPLESSIVI CLASSE SECONDE</a:t>
            </a:r>
            <a:br>
              <a:rPr lang="it-IT" sz="1800" dirty="0"/>
            </a:br>
            <a:r>
              <a:rPr lang="it-IT" sz="1800" dirty="0"/>
              <a:t>INGLESE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427984" y="1556792"/>
            <a:ext cx="367240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  <a:p>
            <a:endParaRPr lang="it-IT" dirty="0"/>
          </a:p>
        </p:txBody>
      </p:sp>
      <p:graphicFrame>
        <p:nvGraphicFramePr>
          <p:cNvPr id="8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21660707"/>
              </p:ext>
            </p:extLst>
          </p:nvPr>
        </p:nvGraphicFramePr>
        <p:xfrm>
          <a:off x="683568" y="1988840"/>
          <a:ext cx="3456384" cy="3814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683568" y="1556792"/>
            <a:ext cx="345638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  <a:p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80271151"/>
              </p:ext>
            </p:extLst>
          </p:nvPr>
        </p:nvGraphicFramePr>
        <p:xfrm>
          <a:off x="4427984" y="2060848"/>
          <a:ext cx="3744416" cy="3814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31955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313028" cy="3528392"/>
          </a:xfrm>
          <a:solidFill>
            <a:schemeClr val="accent2">
              <a:lumMod val="40000"/>
              <a:lumOff val="60000"/>
            </a:schemeClr>
          </a:solidFill>
          <a:ln w="76200">
            <a:solidFill>
              <a:schemeClr val="tx1"/>
            </a:solidFill>
          </a:ln>
          <a:scene3d>
            <a:camera prst="perspectiveRelaxedModerately"/>
            <a:lightRig rig="threePt" dir="t"/>
          </a:scene3d>
        </p:spPr>
        <p:txBody>
          <a:bodyPr/>
          <a:lstStyle/>
          <a:p>
            <a:pPr algn="ctr"/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DIRIGENTE SCOLASTICO</a:t>
            </a:r>
            <a:b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it-IT" dirty="0" smtClean="0">
                <a:solidFill>
                  <a:schemeClr val="accent2">
                    <a:lumMod val="50000"/>
                  </a:schemeClr>
                </a:solidFill>
              </a:rPr>
              <a:t>PROF.SSA GIUSEPPINA NUGNES</a:t>
            </a:r>
            <a:endParaRPr lang="it-IT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974794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400" dirty="0"/>
              <a:t>CONFRONTO FRA LE CLASSI  SECONDE</a:t>
            </a:r>
            <a:br>
              <a:rPr lang="it-IT" sz="2400" dirty="0"/>
            </a:br>
            <a:r>
              <a:rPr lang="it-IT" sz="24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11560" y="1556792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03939918"/>
              </p:ext>
            </p:extLst>
          </p:nvPr>
        </p:nvGraphicFramePr>
        <p:xfrm>
          <a:off x="611560" y="2060848"/>
          <a:ext cx="39604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716016" y="1556792"/>
            <a:ext cx="404164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30591821"/>
              </p:ext>
            </p:extLst>
          </p:nvPr>
        </p:nvGraphicFramePr>
        <p:xfrm>
          <a:off x="4644008" y="2060848"/>
          <a:ext cx="396044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88185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1052736"/>
            <a:ext cx="7520940" cy="4287376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1800" dirty="0"/>
              <a:t>ANALIZZANDO I GRAFICI delle prove oggettive parallele delle </a:t>
            </a:r>
            <a:r>
              <a:rPr lang="it-IT" sz="1800" dirty="0">
                <a:solidFill>
                  <a:srgbClr val="77C925"/>
                </a:solidFill>
              </a:rPr>
              <a:t>classi SECONDE  </a:t>
            </a:r>
            <a:r>
              <a:rPr lang="it-IT" sz="1800" dirty="0"/>
              <a:t>DELLA SCUOLA PRIMARIA ,</a:t>
            </a:r>
            <a:r>
              <a:rPr lang="it-IT" sz="1800" b="1" dirty="0"/>
              <a:t>relativamente </a:t>
            </a:r>
            <a:r>
              <a:rPr lang="it-IT" sz="1800" b="1" dirty="0" smtClean="0"/>
              <a:t>alla </a:t>
            </a:r>
            <a:r>
              <a:rPr lang="it-IT" sz="1800" b="1" dirty="0" smtClean="0">
                <a:solidFill>
                  <a:srgbClr val="FF0000"/>
                </a:solidFill>
              </a:rPr>
              <a:t>MATEMATICA </a:t>
            </a:r>
            <a:r>
              <a:rPr lang="it-IT" sz="1800" b="1" dirty="0" smtClean="0"/>
              <a:t>si </a:t>
            </a:r>
            <a:r>
              <a:rPr lang="it-IT" sz="1800" b="1" dirty="0"/>
              <a:t>evince che: </a:t>
            </a:r>
            <a:br>
              <a:rPr lang="it-IT" sz="1800" b="1" dirty="0"/>
            </a:br>
            <a:r>
              <a:rPr lang="it-IT" sz="1800" b="1" dirty="0" smtClean="0"/>
              <a:t>.Nessun alunno non </a:t>
            </a:r>
            <a:r>
              <a:rPr lang="it-IT" sz="1800" b="1" dirty="0"/>
              <a:t>ha raggiunto la sufficienza </a:t>
            </a:r>
            <a:r>
              <a:rPr lang="it-IT" sz="1800" b="1" dirty="0" smtClean="0"/>
              <a:t>nel 1°e 2°quadrimestre.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.il </a:t>
            </a:r>
            <a:r>
              <a:rPr lang="it-IT" sz="1800" b="1" dirty="0" smtClean="0"/>
              <a:t>24 </a:t>
            </a:r>
            <a:r>
              <a:rPr lang="it-IT" sz="1800" b="1" dirty="0"/>
              <a:t>% ha conseguito una valutazione </a:t>
            </a:r>
            <a:r>
              <a:rPr lang="it-IT" sz="1800" b="1" dirty="0" err="1"/>
              <a:t>sufficiente,che</a:t>
            </a:r>
            <a:r>
              <a:rPr lang="it-IT" sz="1800" b="1" dirty="0"/>
              <a:t> per le prove intermedie era pari al </a:t>
            </a:r>
            <a:r>
              <a:rPr lang="it-IT" sz="1800" b="1" dirty="0" smtClean="0"/>
              <a:t>15%.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/>
              <a:t>.il </a:t>
            </a:r>
            <a:r>
              <a:rPr lang="it-IT" sz="1800" b="1" dirty="0" smtClean="0"/>
              <a:t>22 </a:t>
            </a:r>
            <a:r>
              <a:rPr lang="it-IT" sz="1800" b="1" dirty="0"/>
              <a:t>% ha conseguito il 7 , per le prove intermedie era il voto del </a:t>
            </a:r>
            <a:r>
              <a:rPr lang="it-IT" sz="1800" b="1" dirty="0" smtClean="0"/>
              <a:t>19%.</a:t>
            </a:r>
            <a:r>
              <a:rPr lang="it-IT" sz="1800" b="1" dirty="0"/>
              <a:t/>
            </a:r>
            <a:br>
              <a:rPr lang="it-IT" sz="1800" b="1" dirty="0"/>
            </a:br>
            <a:r>
              <a:rPr lang="it-IT" sz="1800" b="1" dirty="0" smtClean="0"/>
              <a:t>.Il 25 % </a:t>
            </a:r>
            <a:r>
              <a:rPr lang="it-IT" sz="1800" b="1" dirty="0"/>
              <a:t>ha avuto come votazione l’8,presente per il </a:t>
            </a:r>
            <a:r>
              <a:rPr lang="it-IT" sz="1800" b="1" dirty="0" smtClean="0"/>
              <a:t>32</a:t>
            </a:r>
            <a:r>
              <a:rPr lang="it-IT" sz="1800" b="1" dirty="0"/>
              <a:t>% nelle prove intermedie.</a:t>
            </a:r>
            <a:br>
              <a:rPr lang="it-IT" sz="1800" b="1" dirty="0"/>
            </a:br>
            <a:r>
              <a:rPr lang="it-IT" sz="1800" b="1" dirty="0"/>
              <a:t>.Il </a:t>
            </a:r>
            <a:r>
              <a:rPr lang="it-IT" sz="1800" b="1" dirty="0" smtClean="0"/>
              <a:t>20% </a:t>
            </a:r>
            <a:r>
              <a:rPr lang="it-IT" sz="1800" b="1" dirty="0"/>
              <a:t>ha conseguito votazione pari a 9 ,presente per </a:t>
            </a:r>
            <a:r>
              <a:rPr lang="it-IT" sz="1800" b="1" dirty="0" smtClean="0"/>
              <a:t>il 32% </a:t>
            </a:r>
            <a:r>
              <a:rPr lang="it-IT" sz="1800" b="1" dirty="0"/>
              <a:t>nelle prove intermedie.</a:t>
            </a:r>
            <a:br>
              <a:rPr lang="it-IT" sz="1800" b="1" dirty="0"/>
            </a:br>
            <a:r>
              <a:rPr lang="it-IT" sz="1800" b="1" dirty="0"/>
              <a:t>.Nel 1°quadrimestre solo il </a:t>
            </a:r>
            <a:r>
              <a:rPr lang="it-IT" sz="1800" b="1" dirty="0" smtClean="0"/>
              <a:t>2% </a:t>
            </a:r>
            <a:r>
              <a:rPr lang="it-IT" sz="1800" b="1" dirty="0"/>
              <a:t>degli alunni </a:t>
            </a:r>
            <a:r>
              <a:rPr lang="it-IT" sz="1800" b="1" dirty="0" smtClean="0"/>
              <a:t>aveva ottenuto </a:t>
            </a:r>
            <a:r>
              <a:rPr lang="it-IT" sz="1800" b="1" dirty="0"/>
              <a:t>votazione 10,nel 2°quadrimestre è pari </a:t>
            </a:r>
            <a:r>
              <a:rPr lang="it-IT" sz="1800" b="1" dirty="0" smtClean="0"/>
              <a:t>al 9%.</a:t>
            </a:r>
            <a:endParaRPr lang="it-IT" sz="1800" b="1" dirty="0"/>
          </a:p>
        </p:txBody>
      </p:sp>
    </p:spTree>
    <p:extLst>
      <p:ext uri="{BB962C8B-B14F-4D97-AF65-F5344CB8AC3E}">
        <p14:creationId xmlns:p14="http://schemas.microsoft.com/office/powerpoint/2010/main" xmlns="" val="32398511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064896" cy="1069848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sz="1800" dirty="0"/>
              <a:t>RISULTATI COMPLESSIVI CLASSE SECONDE</a:t>
            </a:r>
            <a:br>
              <a:rPr lang="it-IT" sz="1800" dirty="0"/>
            </a:br>
            <a:r>
              <a:rPr lang="it-IT" sz="1800" dirty="0"/>
              <a:t>MATEMATICA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427984" y="1844824"/>
            <a:ext cx="4104456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24897612"/>
              </p:ext>
            </p:extLst>
          </p:nvPr>
        </p:nvGraphicFramePr>
        <p:xfrm>
          <a:off x="395536" y="2348881"/>
          <a:ext cx="3816424" cy="3888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67544" y="1844824"/>
            <a:ext cx="381642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6586994"/>
              </p:ext>
            </p:extLst>
          </p:nvPr>
        </p:nvGraphicFramePr>
        <p:xfrm>
          <a:off x="4355976" y="2348880"/>
          <a:ext cx="410445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2187766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382000" cy="1069848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sz="1800" dirty="0"/>
              <a:t>CONFRONTO FRA LE CLASSI  SECONDE</a:t>
            </a:r>
            <a:br>
              <a:rPr lang="it-IT" sz="1800" dirty="0"/>
            </a:br>
            <a:r>
              <a:rPr lang="it-IT" sz="1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1844824"/>
            <a:ext cx="417646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87423331"/>
              </p:ext>
            </p:extLst>
          </p:nvPr>
        </p:nvGraphicFramePr>
        <p:xfrm>
          <a:off x="179512" y="2466692"/>
          <a:ext cx="4248472" cy="3842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499992" y="1844824"/>
            <a:ext cx="417646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137197168"/>
              </p:ext>
            </p:extLst>
          </p:nvPr>
        </p:nvGraphicFramePr>
        <p:xfrm>
          <a:off x="4499992" y="2420888"/>
          <a:ext cx="4248472" cy="3842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8671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0"/>
            <a:ext cx="7520940" cy="914400"/>
          </a:xfrm>
          <a:solidFill>
            <a:schemeClr val="accent3">
              <a:lumMod val="75000"/>
            </a:schemeClr>
          </a:solidFill>
          <a:ln w="76200"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it-IT" sz="3200" dirty="0" smtClean="0">
                <a:solidFill>
                  <a:schemeClr val="accent2">
                    <a:lumMod val="50000"/>
                  </a:schemeClr>
                </a:solidFill>
              </a:rPr>
              <a:t>CLASSI TERZE</a:t>
            </a:r>
            <a:endParaRPr lang="it-IT" sz="32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38208" y="2439712"/>
            <a:ext cx="3467584" cy="3943901"/>
          </a:xfrm>
        </p:spPr>
      </p:pic>
    </p:spTree>
    <p:extLst>
      <p:ext uri="{BB962C8B-B14F-4D97-AF65-F5344CB8AC3E}">
        <p14:creationId xmlns:p14="http://schemas.microsoft.com/office/powerpoint/2010/main" xmlns="" val="1438083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520940" cy="5112568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1600" dirty="0"/>
              <a:t>ANALIZZANDO I GRAFICI delle prove oggettive parallele delle </a:t>
            </a:r>
            <a:r>
              <a:rPr lang="it-IT" sz="1600" dirty="0">
                <a:solidFill>
                  <a:srgbClr val="77C925"/>
                </a:solidFill>
              </a:rPr>
              <a:t>classi </a:t>
            </a:r>
            <a:r>
              <a:rPr lang="it-IT" sz="1600" dirty="0" smtClean="0">
                <a:solidFill>
                  <a:srgbClr val="77C925"/>
                </a:solidFill>
              </a:rPr>
              <a:t>TERZE  </a:t>
            </a:r>
            <a:r>
              <a:rPr lang="it-IT" sz="1600" dirty="0"/>
              <a:t>DELLA SCUOLA PRIMARIA ,</a:t>
            </a:r>
            <a:r>
              <a:rPr lang="it-IT" sz="1600" b="1" dirty="0"/>
              <a:t>relativamente </a:t>
            </a:r>
            <a:r>
              <a:rPr lang="it-IT" sz="1600" b="1" dirty="0" smtClean="0"/>
              <a:t>all’</a:t>
            </a:r>
            <a:r>
              <a:rPr lang="it-IT" sz="1600" b="1" dirty="0" err="1" smtClean="0">
                <a:solidFill>
                  <a:srgbClr val="FF0000"/>
                </a:solidFill>
              </a:rPr>
              <a:t>ITALIANO</a:t>
            </a:r>
            <a:r>
              <a:rPr lang="it-IT" sz="1600" b="1" dirty="0" err="1" smtClean="0"/>
              <a:t>,si</a:t>
            </a:r>
            <a:r>
              <a:rPr lang="it-IT" sz="1600" b="1" dirty="0" smtClean="0"/>
              <a:t> </a:t>
            </a:r>
            <a:r>
              <a:rPr lang="it-IT" sz="1600" b="1" dirty="0"/>
              <a:t>evince che: </a:t>
            </a:r>
            <a:br>
              <a:rPr lang="it-IT" sz="1600" b="1" dirty="0"/>
            </a:br>
            <a:r>
              <a:rPr lang="it-IT" sz="1600" b="1" dirty="0" smtClean="0"/>
              <a:t>.Nessun alunno non </a:t>
            </a:r>
            <a:r>
              <a:rPr lang="it-IT" sz="1600" b="1" dirty="0"/>
              <a:t>ha raggiunto la sufficienza .</a:t>
            </a:r>
            <a:br>
              <a:rPr lang="it-IT" sz="1600" b="1" dirty="0"/>
            </a:br>
            <a:r>
              <a:rPr lang="it-IT" sz="1600" b="1" dirty="0"/>
              <a:t>.il </a:t>
            </a:r>
            <a:r>
              <a:rPr lang="it-IT" sz="1600" b="1" dirty="0" smtClean="0"/>
              <a:t>12 </a:t>
            </a:r>
            <a:r>
              <a:rPr lang="it-IT" sz="1600" b="1" dirty="0"/>
              <a:t>% ha conseguito una valutazione </a:t>
            </a:r>
            <a:r>
              <a:rPr lang="it-IT" sz="1600" b="1" dirty="0" err="1"/>
              <a:t>sufficiente,che</a:t>
            </a:r>
            <a:r>
              <a:rPr lang="it-IT" sz="1600" b="1" dirty="0"/>
              <a:t> per le prove intermedie era pari al </a:t>
            </a:r>
            <a:r>
              <a:rPr lang="it-IT" sz="1600" b="1" dirty="0" smtClean="0"/>
              <a:t>18%.</a:t>
            </a: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b="1" dirty="0"/>
              <a:t>.il 31 % ha conseguito il 7 , per le prove intermedie era il voto del </a:t>
            </a:r>
            <a:r>
              <a:rPr lang="it-IT" sz="1600" b="1" dirty="0" smtClean="0"/>
              <a:t>33%.</a:t>
            </a: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b="1" dirty="0" smtClean="0"/>
              <a:t>.Il 31% </a:t>
            </a:r>
            <a:r>
              <a:rPr lang="it-IT" sz="1600" b="1" dirty="0"/>
              <a:t>ha avuto come votazione l’8,presente per il </a:t>
            </a:r>
            <a:r>
              <a:rPr lang="it-IT" sz="1600" b="1" dirty="0" smtClean="0"/>
              <a:t>32</a:t>
            </a:r>
            <a:r>
              <a:rPr lang="it-IT" sz="1600" b="1" dirty="0"/>
              <a:t>% nelle prove intermedie.</a:t>
            </a:r>
            <a:br>
              <a:rPr lang="it-IT" sz="1600" b="1" dirty="0"/>
            </a:br>
            <a:r>
              <a:rPr lang="it-IT" sz="1600" b="1" dirty="0"/>
              <a:t>.Il </a:t>
            </a:r>
            <a:r>
              <a:rPr lang="it-IT" sz="1600" b="1" dirty="0" smtClean="0"/>
              <a:t>23</a:t>
            </a:r>
            <a:r>
              <a:rPr lang="it-IT" sz="1600" b="1" dirty="0"/>
              <a:t>% ha conseguito votazione pari a 9 ,presente per </a:t>
            </a:r>
            <a:r>
              <a:rPr lang="it-IT" sz="1600" b="1" dirty="0" smtClean="0"/>
              <a:t>il12% </a:t>
            </a:r>
            <a:r>
              <a:rPr lang="it-IT" sz="1600" b="1" dirty="0"/>
              <a:t>nelle prove intermedie.</a:t>
            </a:r>
            <a:br>
              <a:rPr lang="it-IT" sz="1600" b="1" dirty="0"/>
            </a:br>
            <a:r>
              <a:rPr lang="it-IT" sz="1600" b="1" dirty="0"/>
              <a:t>.Nel 1°quadrimestre solo il </a:t>
            </a:r>
            <a:r>
              <a:rPr lang="it-IT" sz="1600" b="1" dirty="0" smtClean="0"/>
              <a:t>5% </a:t>
            </a:r>
            <a:r>
              <a:rPr lang="it-IT" sz="1600" b="1" dirty="0"/>
              <a:t>degli alunni </a:t>
            </a:r>
            <a:r>
              <a:rPr lang="it-IT" sz="1600" b="1" dirty="0" smtClean="0"/>
              <a:t>aveva ottenuto </a:t>
            </a:r>
            <a:r>
              <a:rPr lang="it-IT" sz="1600" b="1" dirty="0"/>
              <a:t>votazione 10,nel 2°quadrimestre è pari </a:t>
            </a:r>
            <a:r>
              <a:rPr lang="it-IT" sz="1600" b="1" dirty="0" smtClean="0"/>
              <a:t>al 3%.</a:t>
            </a: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dirty="0" smtClean="0"/>
              <a:t/>
            </a:r>
            <a:br>
              <a:rPr lang="it-IT" sz="1600" dirty="0" smtClean="0"/>
            </a:b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274124739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692696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r>
              <a:rPr lang="it-IT" sz="2400" dirty="0"/>
              <a:t>RISULTATI COMPLESSIVI CLASSE TERZE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556792"/>
            <a:ext cx="381642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/>
          </a:p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34222377"/>
              </p:ext>
            </p:extLst>
          </p:nvPr>
        </p:nvGraphicFramePr>
        <p:xfrm>
          <a:off x="683568" y="2060848"/>
          <a:ext cx="3816424" cy="3814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644008" y="1556792"/>
            <a:ext cx="381642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/>
          </a:p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279856817"/>
              </p:ext>
            </p:extLst>
          </p:nvPr>
        </p:nvGraphicFramePr>
        <p:xfrm>
          <a:off x="4644008" y="2060848"/>
          <a:ext cx="3816424" cy="3814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0610692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CONFRONTO FRA LE CLASSI  TERZE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700808"/>
            <a:ext cx="3744416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851817605"/>
              </p:ext>
            </p:extLst>
          </p:nvPr>
        </p:nvGraphicFramePr>
        <p:xfrm>
          <a:off x="683568" y="2204864"/>
          <a:ext cx="38164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499992" y="1700808"/>
            <a:ext cx="3744416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33624127"/>
              </p:ext>
            </p:extLst>
          </p:nvPr>
        </p:nvGraphicFramePr>
        <p:xfrm>
          <a:off x="4499992" y="2204864"/>
          <a:ext cx="38164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8578151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520940" cy="5112568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1600" dirty="0"/>
              <a:t>ANALIZZANDO I GRAFICI delle prove oggettive parallele delle </a:t>
            </a:r>
            <a:r>
              <a:rPr lang="it-IT" sz="1600" dirty="0">
                <a:solidFill>
                  <a:srgbClr val="77C925"/>
                </a:solidFill>
              </a:rPr>
              <a:t>classi TERZE  </a:t>
            </a:r>
            <a:r>
              <a:rPr lang="it-IT" sz="1600" dirty="0"/>
              <a:t>DELLA SCUOLA PRIMARIA ,</a:t>
            </a:r>
            <a:r>
              <a:rPr lang="it-IT" sz="1600" b="1" dirty="0"/>
              <a:t>relativamente </a:t>
            </a:r>
            <a:r>
              <a:rPr lang="it-IT" sz="1600" b="1" dirty="0" smtClean="0"/>
              <a:t>all’</a:t>
            </a:r>
            <a:r>
              <a:rPr lang="it-IT" sz="1600" b="1" dirty="0" smtClean="0">
                <a:solidFill>
                  <a:srgbClr val="FF0000"/>
                </a:solidFill>
              </a:rPr>
              <a:t>INGLESE</a:t>
            </a:r>
            <a:r>
              <a:rPr lang="it-IT" sz="1600" b="1" dirty="0" smtClean="0"/>
              <a:t>, che</a:t>
            </a:r>
            <a:r>
              <a:rPr lang="it-IT" sz="1600" b="1" dirty="0"/>
              <a:t>: </a:t>
            </a:r>
            <a:br>
              <a:rPr lang="it-IT" sz="1600" b="1" dirty="0"/>
            </a:br>
            <a:r>
              <a:rPr lang="it-IT" sz="1600" b="1" dirty="0" smtClean="0"/>
              <a:t>.Nessun alunno non </a:t>
            </a:r>
            <a:r>
              <a:rPr lang="it-IT" sz="1600" b="1" dirty="0"/>
              <a:t>ha raggiunto la </a:t>
            </a:r>
            <a:r>
              <a:rPr lang="it-IT" sz="1600" b="1" dirty="0" smtClean="0"/>
              <a:t>sufficienza.</a:t>
            </a:r>
            <a:br>
              <a:rPr lang="it-IT" sz="1600" b="1" dirty="0" smtClean="0"/>
            </a:br>
            <a:r>
              <a:rPr lang="it-IT" sz="1600" b="1" dirty="0" smtClean="0"/>
              <a:t>.il 6 </a:t>
            </a:r>
            <a:r>
              <a:rPr lang="it-IT" sz="1600" b="1" dirty="0"/>
              <a:t>% ha conseguito una valutazione </a:t>
            </a:r>
            <a:r>
              <a:rPr lang="it-IT" sz="1600" b="1" dirty="0" err="1"/>
              <a:t>sufficiente,che</a:t>
            </a:r>
            <a:r>
              <a:rPr lang="it-IT" sz="1600" b="1" dirty="0"/>
              <a:t> per le prove intermedie era pari al </a:t>
            </a:r>
            <a:r>
              <a:rPr lang="it-IT" sz="1600" b="1" dirty="0" smtClean="0"/>
              <a:t>18%.</a:t>
            </a: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b="1" dirty="0"/>
              <a:t>.il </a:t>
            </a:r>
            <a:r>
              <a:rPr lang="it-IT" sz="1600" b="1" dirty="0" smtClean="0"/>
              <a:t>29 </a:t>
            </a:r>
            <a:r>
              <a:rPr lang="it-IT" sz="1600" b="1" dirty="0"/>
              <a:t>% ha conseguito il 7 , per le prove intermedie era il voto del </a:t>
            </a:r>
            <a:r>
              <a:rPr lang="it-IT" sz="1600" b="1" dirty="0" smtClean="0"/>
              <a:t>25%.</a:t>
            </a: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b="1" dirty="0" smtClean="0"/>
              <a:t>.Il 32% </a:t>
            </a:r>
            <a:r>
              <a:rPr lang="it-IT" sz="1600" b="1" dirty="0"/>
              <a:t>ha avuto come votazione l’8,presente per il </a:t>
            </a:r>
            <a:r>
              <a:rPr lang="it-IT" sz="1600" b="1" dirty="0" smtClean="0"/>
              <a:t>27% </a:t>
            </a:r>
            <a:r>
              <a:rPr lang="it-IT" sz="1600" b="1" dirty="0"/>
              <a:t>nelle prove intermedie.</a:t>
            </a:r>
            <a:br>
              <a:rPr lang="it-IT" sz="1600" b="1" dirty="0"/>
            </a:br>
            <a:r>
              <a:rPr lang="it-IT" sz="1600" b="1" dirty="0"/>
              <a:t>.Il </a:t>
            </a:r>
            <a:r>
              <a:rPr lang="it-IT" sz="1600" b="1" dirty="0" smtClean="0"/>
              <a:t>6% </a:t>
            </a:r>
            <a:r>
              <a:rPr lang="it-IT" sz="1600" b="1" dirty="0"/>
              <a:t>ha conseguito votazione pari a 9 ,presente per </a:t>
            </a:r>
            <a:r>
              <a:rPr lang="it-IT" sz="1600" b="1" dirty="0" smtClean="0"/>
              <a:t>il 15% </a:t>
            </a:r>
            <a:r>
              <a:rPr lang="it-IT" sz="1600" b="1" dirty="0"/>
              <a:t>nelle prove intermedie.</a:t>
            </a:r>
            <a:br>
              <a:rPr lang="it-IT" sz="1600" b="1" dirty="0"/>
            </a:br>
            <a:r>
              <a:rPr lang="it-IT" sz="1600" b="1" dirty="0"/>
              <a:t>.Nel 1°quadrimestre solo il </a:t>
            </a:r>
            <a:r>
              <a:rPr lang="it-IT" sz="1600" b="1" dirty="0" smtClean="0"/>
              <a:t>15% </a:t>
            </a:r>
            <a:r>
              <a:rPr lang="it-IT" sz="1600" b="1" dirty="0"/>
              <a:t>degli alunni </a:t>
            </a:r>
            <a:r>
              <a:rPr lang="it-IT" sz="1600" b="1" dirty="0" smtClean="0"/>
              <a:t>aveva ottenuto </a:t>
            </a:r>
            <a:r>
              <a:rPr lang="it-IT" sz="1600" b="1" dirty="0"/>
              <a:t>votazione 10,nel 2°quadrimestre è pari </a:t>
            </a:r>
            <a:r>
              <a:rPr lang="it-IT" sz="1600" b="1" dirty="0" smtClean="0"/>
              <a:t>al 15%.</a:t>
            </a: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dirty="0" smtClean="0"/>
              <a:t/>
            </a:r>
            <a:br>
              <a:rPr lang="it-IT" sz="1600" dirty="0" smtClean="0"/>
            </a:b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40416405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908720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RISULTATI COMPLESSIVI CLASSE TERZE</a:t>
            </a:r>
            <a:br>
              <a:rPr lang="it-IT" sz="2400" dirty="0"/>
            </a:br>
            <a:r>
              <a:rPr lang="it-IT" sz="24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1772816"/>
            <a:ext cx="3672408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1° quadrimestre</a:t>
            </a:r>
          </a:p>
          <a:p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82588825"/>
              </p:ext>
            </p:extLst>
          </p:nvPr>
        </p:nvGraphicFramePr>
        <p:xfrm>
          <a:off x="683568" y="2276872"/>
          <a:ext cx="374441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427984" y="1772816"/>
            <a:ext cx="3816424" cy="457200"/>
          </a:xfrm>
          <a:ln>
            <a:solidFill>
              <a:srgbClr val="FF0000"/>
            </a:solidFill>
          </a:ln>
        </p:spPr>
        <p:txBody>
          <a:bodyPr>
            <a:normAutofit fontScale="70000" lnSpcReduction="20000"/>
          </a:bodyPr>
          <a:lstStyle/>
          <a:p>
            <a:endParaRPr lang="it-IT" dirty="0" smtClean="0"/>
          </a:p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  <a:p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88754076"/>
              </p:ext>
            </p:extLst>
          </p:nvPr>
        </p:nvGraphicFramePr>
        <p:xfrm>
          <a:off x="4427984" y="2276872"/>
          <a:ext cx="3744416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983901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40000"/>
              <a:lumOff val="60000"/>
            </a:schemeClr>
          </a:solidFill>
          <a:scene3d>
            <a:camera prst="perspectiveRight"/>
            <a:lightRig rig="threePt" dir="t"/>
          </a:scene3d>
        </p:spPr>
        <p:txBody>
          <a:bodyPr>
            <a:normAutofit/>
          </a:bodyPr>
          <a:lstStyle/>
          <a:p>
            <a:r>
              <a:rPr lang="it-IT" dirty="0" smtClean="0"/>
              <a:t> </a:t>
            </a:r>
            <a:r>
              <a:rPr lang="it-IT" dirty="0" smtClean="0">
                <a:solidFill>
                  <a:srgbClr val="FF0000"/>
                </a:solidFill>
              </a:rPr>
              <a:t>PROVE OGGETTIVE PARALLELE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832648"/>
          </a:xfrm>
          <a:solidFill>
            <a:schemeClr val="tx2">
              <a:lumMod val="75000"/>
            </a:schemeClr>
          </a:solidFill>
          <a:ln w="76200">
            <a:solidFill>
              <a:schemeClr val="accent2">
                <a:lumMod val="75000"/>
              </a:schemeClr>
            </a:solidFill>
          </a:ln>
          <a:scene3d>
            <a:camera prst="perspectiveFront"/>
            <a:lightRig rig="threePt" dir="t"/>
          </a:scene3d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Le Prove oggettive parallele, frutto di una condivisione di obiettivi e finalità, si inseriscono nell’ambito di un dibattito aperto nell’Istituto sul tema della valutazione, momento cruciale dell’attività didattica e del ruolo docente.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                                           Finalità generali: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miglioramento dell’offerta formativa dell’Istituto;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migliorare i livelli di apprendimento di tutte le classi;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la promozione di un confronto aperto sulla didattica delle discipline e sulla valutazione affinché tutti gli alunni in tutte le classi raggiungano gli obiettivi minimi previsti dalla programmazione</a:t>
            </a:r>
          </a:p>
          <a:p>
            <a:pPr marL="0" indent="0">
              <a:buNone/>
            </a:pPr>
            <a:r>
              <a:rPr lang="it-IT" sz="2400" dirty="0" smtClean="0">
                <a:solidFill>
                  <a:schemeClr val="bg1"/>
                </a:solidFill>
              </a:rPr>
              <a:t>- l’offerta di pari opportunità formative agli studenti.</a:t>
            </a:r>
            <a:endParaRPr lang="it-IT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283908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500" dirty="0">
                <a:solidFill>
                  <a:schemeClr val="tx1"/>
                </a:solidFill>
              </a:rPr>
              <a:t>CONFRONTO FRA LE </a:t>
            </a:r>
            <a:r>
              <a:rPr lang="it-IT" sz="2500" dirty="0" smtClean="0">
                <a:solidFill>
                  <a:schemeClr val="tx1"/>
                </a:solidFill>
              </a:rPr>
              <a:t>CLASSI  TERZE</a:t>
            </a:r>
            <a:br>
              <a:rPr lang="it-IT" sz="2500" dirty="0" smtClean="0">
                <a:solidFill>
                  <a:schemeClr val="tx1"/>
                </a:solidFill>
              </a:rPr>
            </a:br>
            <a:r>
              <a:rPr lang="it-IT" sz="2500" dirty="0" smtClean="0">
                <a:solidFill>
                  <a:schemeClr val="tx1"/>
                </a:solidFill>
              </a:rPr>
              <a:t>INGLESE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1412776"/>
            <a:ext cx="3600400" cy="54864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lvl="0"/>
            <a:endParaRPr lang="it-IT" sz="1300" dirty="0" smtClean="0">
              <a:solidFill>
                <a:prstClr val="white"/>
              </a:solidFill>
            </a:endParaRPr>
          </a:p>
          <a:p>
            <a:r>
              <a:rPr lang="it-IT" sz="1400" dirty="0"/>
              <a:t>Risultati  1° quadrimestre</a:t>
            </a:r>
          </a:p>
          <a:p>
            <a:endParaRPr lang="it-IT" sz="1400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748122909"/>
              </p:ext>
            </p:extLst>
          </p:nvPr>
        </p:nvGraphicFramePr>
        <p:xfrm>
          <a:off x="899592" y="1988840"/>
          <a:ext cx="360040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572000" y="1412776"/>
            <a:ext cx="3600400" cy="54864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lvl="0"/>
            <a:endParaRPr lang="it-IT" sz="1300" dirty="0" smtClean="0">
              <a:solidFill>
                <a:prstClr val="white"/>
              </a:solidFill>
            </a:endParaRPr>
          </a:p>
          <a:p>
            <a:r>
              <a:rPr lang="it-IT" sz="1400" dirty="0"/>
              <a:t>Risultati  </a:t>
            </a:r>
            <a:r>
              <a:rPr lang="it-IT" sz="1400" dirty="0" smtClean="0"/>
              <a:t>2° </a:t>
            </a:r>
            <a:r>
              <a:rPr lang="it-IT" sz="1400" dirty="0"/>
              <a:t>quadrimestre</a:t>
            </a:r>
          </a:p>
          <a:p>
            <a:endParaRPr lang="it-IT" sz="1400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97322831"/>
              </p:ext>
            </p:extLst>
          </p:nvPr>
        </p:nvGraphicFramePr>
        <p:xfrm>
          <a:off x="4499992" y="2060848"/>
          <a:ext cx="360040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1248461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7520940" cy="5112568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1600" dirty="0"/>
              <a:t>ANALIZZANDO I GRAFICI delle prove oggettive parallele delle </a:t>
            </a:r>
            <a:r>
              <a:rPr lang="it-IT" sz="1600" dirty="0">
                <a:solidFill>
                  <a:srgbClr val="77C925"/>
                </a:solidFill>
              </a:rPr>
              <a:t>classi TERZE  </a:t>
            </a:r>
            <a:r>
              <a:rPr lang="it-IT" sz="1600" dirty="0"/>
              <a:t>DELLA SCUOLA PRIMARIA ,</a:t>
            </a:r>
            <a:r>
              <a:rPr lang="it-IT" sz="1600" b="1" dirty="0"/>
              <a:t>relativamente </a:t>
            </a:r>
            <a:r>
              <a:rPr lang="it-IT" sz="1600" b="1" dirty="0" smtClean="0"/>
              <a:t>alla </a:t>
            </a:r>
            <a:r>
              <a:rPr lang="it-IT" sz="1600" b="1" dirty="0" err="1" smtClean="0">
                <a:solidFill>
                  <a:srgbClr val="FF0000"/>
                </a:solidFill>
              </a:rPr>
              <a:t>MATEMATICA</a:t>
            </a:r>
            <a:r>
              <a:rPr lang="it-IT" sz="1600" b="1" dirty="0" err="1" smtClean="0"/>
              <a:t>,si</a:t>
            </a:r>
            <a:r>
              <a:rPr lang="it-IT" sz="1600" b="1" dirty="0" smtClean="0"/>
              <a:t> </a:t>
            </a:r>
            <a:r>
              <a:rPr lang="it-IT" sz="1600" b="1" dirty="0"/>
              <a:t>evince che: </a:t>
            </a:r>
            <a:br>
              <a:rPr lang="it-IT" sz="1600" b="1" dirty="0"/>
            </a:br>
            <a:r>
              <a:rPr lang="it-IT" sz="1600" b="1" dirty="0" smtClean="0"/>
              <a:t>.Nessun alunno non </a:t>
            </a:r>
            <a:r>
              <a:rPr lang="it-IT" sz="1600" b="1" dirty="0"/>
              <a:t>ha raggiunto la sufficienza .</a:t>
            </a:r>
            <a:r>
              <a:rPr lang="it-IT" sz="1600" b="1" dirty="0" smtClean="0"/>
              <a:t/>
            </a:r>
            <a:br>
              <a:rPr lang="it-IT" sz="1600" b="1" dirty="0" smtClean="0"/>
            </a:br>
            <a:r>
              <a:rPr lang="it-IT" sz="1600" b="1" dirty="0" smtClean="0"/>
              <a:t>.</a:t>
            </a:r>
            <a:r>
              <a:rPr lang="it-IT" sz="1600" b="1" dirty="0"/>
              <a:t>il </a:t>
            </a:r>
            <a:r>
              <a:rPr lang="it-IT" sz="1600" b="1" dirty="0" smtClean="0"/>
              <a:t>18 </a:t>
            </a:r>
            <a:r>
              <a:rPr lang="it-IT" sz="1600" b="1" dirty="0"/>
              <a:t>% ha conseguito una valutazione </a:t>
            </a:r>
            <a:r>
              <a:rPr lang="it-IT" sz="1600" b="1" dirty="0" err="1"/>
              <a:t>sufficiente,che</a:t>
            </a:r>
            <a:r>
              <a:rPr lang="it-IT" sz="1600" b="1" dirty="0"/>
              <a:t> per le prove intermedie era </a:t>
            </a:r>
            <a:r>
              <a:rPr lang="it-IT" sz="1600" b="1" dirty="0" smtClean="0"/>
              <a:t>sempre pari </a:t>
            </a:r>
            <a:r>
              <a:rPr lang="it-IT" sz="1600" b="1" dirty="0"/>
              <a:t>al </a:t>
            </a:r>
            <a:r>
              <a:rPr lang="it-IT" sz="1600" b="1" dirty="0" smtClean="0"/>
              <a:t>18%.</a:t>
            </a: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b="1" dirty="0"/>
              <a:t>.il </a:t>
            </a:r>
            <a:r>
              <a:rPr lang="it-IT" sz="1600" b="1" dirty="0" smtClean="0"/>
              <a:t>23 </a:t>
            </a:r>
            <a:r>
              <a:rPr lang="it-IT" sz="1600" b="1" dirty="0"/>
              <a:t>% ha conseguito il 7 , per le prove intermedie era il voto del </a:t>
            </a:r>
            <a:r>
              <a:rPr lang="it-IT" sz="1600" b="1" dirty="0" smtClean="0"/>
              <a:t>30%.</a:t>
            </a: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b="1" dirty="0" smtClean="0"/>
              <a:t>.Il 32% </a:t>
            </a:r>
            <a:r>
              <a:rPr lang="it-IT" sz="1600" b="1" dirty="0"/>
              <a:t>ha avuto come votazione l’8,presente per il </a:t>
            </a:r>
            <a:r>
              <a:rPr lang="it-IT" sz="1600" b="1" dirty="0" smtClean="0"/>
              <a:t>28% </a:t>
            </a:r>
            <a:r>
              <a:rPr lang="it-IT" sz="1600" b="1" dirty="0"/>
              <a:t>nelle prove intermedie.</a:t>
            </a:r>
            <a:br>
              <a:rPr lang="it-IT" sz="1600" b="1" dirty="0"/>
            </a:br>
            <a:r>
              <a:rPr lang="it-IT" sz="1600" b="1" dirty="0"/>
              <a:t>.Il </a:t>
            </a:r>
            <a:r>
              <a:rPr lang="it-IT" sz="1600" b="1" dirty="0" smtClean="0"/>
              <a:t>6% </a:t>
            </a:r>
            <a:r>
              <a:rPr lang="it-IT" sz="1600" b="1" dirty="0"/>
              <a:t>ha conseguito votazione pari a 9 ,presente per </a:t>
            </a:r>
            <a:r>
              <a:rPr lang="it-IT" sz="1600" b="1" dirty="0" smtClean="0"/>
              <a:t>il 22% </a:t>
            </a:r>
            <a:r>
              <a:rPr lang="it-IT" sz="1600" b="1" dirty="0"/>
              <a:t>nelle prove intermedie.</a:t>
            </a:r>
            <a:br>
              <a:rPr lang="it-IT" sz="1600" b="1" dirty="0"/>
            </a:br>
            <a:r>
              <a:rPr lang="it-IT" sz="1600" b="1" dirty="0"/>
              <a:t>.Nel 1°quadrimestre solo il </a:t>
            </a:r>
            <a:r>
              <a:rPr lang="it-IT" sz="1600" b="1" dirty="0" smtClean="0"/>
              <a:t>2% </a:t>
            </a:r>
            <a:r>
              <a:rPr lang="it-IT" sz="1600" b="1" dirty="0"/>
              <a:t>degli alunni </a:t>
            </a:r>
            <a:r>
              <a:rPr lang="it-IT" sz="1600" b="1" dirty="0" smtClean="0"/>
              <a:t>aveva ottenuto </a:t>
            </a:r>
            <a:r>
              <a:rPr lang="it-IT" sz="1600" b="1" dirty="0"/>
              <a:t>votazione 10,nel 2°quadrimestre è pari </a:t>
            </a:r>
            <a:r>
              <a:rPr lang="it-IT" sz="1600" b="1" dirty="0" smtClean="0"/>
              <a:t>al 21%.</a:t>
            </a:r>
            <a:r>
              <a:rPr lang="it-IT" sz="1600" b="1" dirty="0"/>
              <a:t/>
            </a:r>
            <a:br>
              <a:rPr lang="it-IT" sz="1600" b="1" dirty="0"/>
            </a:br>
            <a:r>
              <a:rPr lang="it-IT" sz="1600" dirty="0" smtClean="0"/>
              <a:t/>
            </a:r>
            <a:br>
              <a:rPr lang="it-IT" sz="1600" dirty="0" smtClean="0"/>
            </a:br>
            <a:endParaRPr lang="it-IT" sz="1600" dirty="0"/>
          </a:p>
        </p:txBody>
      </p:sp>
    </p:spTree>
    <p:extLst>
      <p:ext uri="{BB962C8B-B14F-4D97-AF65-F5344CB8AC3E}">
        <p14:creationId xmlns:p14="http://schemas.microsoft.com/office/powerpoint/2010/main" xmlns="" val="11878048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520940" cy="1301824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3600" dirty="0"/>
              <a:t>RISULTATI COMPLESSIVI CLASSE TERZE</a:t>
            </a:r>
            <a:br>
              <a:rPr lang="it-IT" sz="3600" dirty="0"/>
            </a:br>
            <a:r>
              <a:rPr lang="it-IT" sz="3600" dirty="0"/>
              <a:t>MATEMATIC</a:t>
            </a:r>
            <a:r>
              <a:rPr lang="it-IT" dirty="0"/>
              <a:t>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77281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04238497"/>
              </p:ext>
            </p:extLst>
          </p:nvPr>
        </p:nvGraphicFramePr>
        <p:xfrm>
          <a:off x="683568" y="2276872"/>
          <a:ext cx="396044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788024" y="177281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764084933"/>
              </p:ext>
            </p:extLst>
          </p:nvPr>
        </p:nvGraphicFramePr>
        <p:xfrm>
          <a:off x="4716016" y="2348880"/>
          <a:ext cx="3960440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491961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2960" y="476672"/>
            <a:ext cx="7520940" cy="108012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500" dirty="0" smtClean="0">
                <a:solidFill>
                  <a:schemeClr val="tx1"/>
                </a:solidFill>
              </a:rPr>
              <a:t>CONFRONTO FRA LE CLASSI  TERZE</a:t>
            </a:r>
            <a:br>
              <a:rPr lang="it-IT" sz="2500" dirty="0" smtClean="0">
                <a:solidFill>
                  <a:schemeClr val="tx1"/>
                </a:solidFill>
              </a:rPr>
            </a:br>
            <a:r>
              <a:rPr lang="it-IT" sz="2500" dirty="0" smtClean="0">
                <a:solidFill>
                  <a:schemeClr val="tx1"/>
                </a:solidFill>
              </a:rPr>
              <a:t>MATEMATICA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55679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93313964"/>
              </p:ext>
            </p:extLst>
          </p:nvPr>
        </p:nvGraphicFramePr>
        <p:xfrm>
          <a:off x="755576" y="2132857"/>
          <a:ext cx="403244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788024" y="1556792"/>
            <a:ext cx="4041648" cy="385192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321163101"/>
              </p:ext>
            </p:extLst>
          </p:nvPr>
        </p:nvGraphicFramePr>
        <p:xfrm>
          <a:off x="4788024" y="2132856"/>
          <a:ext cx="4032448" cy="38164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5734417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ln w="76200">
            <a:solidFill>
              <a:srgbClr val="FFFF00"/>
            </a:solidFill>
          </a:ln>
        </p:spPr>
        <p:txBody>
          <a:bodyPr/>
          <a:lstStyle/>
          <a:p>
            <a:pPr algn="ctr"/>
            <a:r>
              <a:rPr lang="it-IT" sz="3600" dirty="0" smtClean="0"/>
              <a:t>CLASSI QUARTE</a:t>
            </a:r>
            <a:endParaRPr lang="it-IT" sz="36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115616" y="2276872"/>
            <a:ext cx="6552728" cy="3913038"/>
          </a:xfrm>
        </p:spPr>
      </p:pic>
    </p:spTree>
    <p:extLst>
      <p:ext uri="{BB962C8B-B14F-4D97-AF65-F5344CB8AC3E}">
        <p14:creationId xmlns:p14="http://schemas.microsoft.com/office/powerpoint/2010/main" xmlns="" val="169469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520940" cy="5400600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000" dirty="0"/>
              <a:t>ANALIZZANDO I GRAFICI delle prove oggettive parallele delle </a:t>
            </a:r>
            <a:r>
              <a:rPr lang="it-IT" sz="2000" dirty="0">
                <a:solidFill>
                  <a:srgbClr val="77C925"/>
                </a:solidFill>
              </a:rPr>
              <a:t>classi </a:t>
            </a:r>
            <a:r>
              <a:rPr lang="it-IT" sz="2000" dirty="0" smtClean="0">
                <a:solidFill>
                  <a:srgbClr val="77C925"/>
                </a:solidFill>
              </a:rPr>
              <a:t>QUARTE </a:t>
            </a:r>
            <a:r>
              <a:rPr lang="it-IT" sz="2000" dirty="0"/>
              <a:t>DELLA SCUOLA PRIMARIA ,</a:t>
            </a:r>
            <a:r>
              <a:rPr lang="it-IT" sz="2000" b="1" dirty="0"/>
              <a:t>relativamente</a:t>
            </a:r>
            <a:r>
              <a:rPr lang="it-IT" sz="2000" b="1" dirty="0" smtClean="0"/>
              <a:t> </a:t>
            </a:r>
            <a:r>
              <a:rPr lang="it-IT" sz="2000" b="1" dirty="0"/>
              <a:t>all’</a:t>
            </a:r>
            <a:r>
              <a:rPr lang="it-IT" sz="2000" b="1" dirty="0" err="1">
                <a:solidFill>
                  <a:srgbClr val="FF0000"/>
                </a:solidFill>
              </a:rPr>
              <a:t>ITALIANO</a:t>
            </a:r>
            <a:r>
              <a:rPr lang="it-IT" sz="2000" b="1" dirty="0" err="1"/>
              <a:t>,si</a:t>
            </a:r>
            <a:r>
              <a:rPr lang="it-IT" sz="2000" b="1" dirty="0"/>
              <a:t> evince che: </a:t>
            </a:r>
            <a:br>
              <a:rPr lang="it-IT" sz="2000" b="1" dirty="0"/>
            </a:br>
            <a:r>
              <a:rPr lang="it-IT" sz="2000" b="1" dirty="0"/>
              <a:t>.</a:t>
            </a:r>
            <a:r>
              <a:rPr lang="it-IT" sz="2000" b="1" dirty="0" smtClean="0"/>
              <a:t>il 9% </a:t>
            </a:r>
            <a:r>
              <a:rPr lang="it-IT" sz="2000" b="1" dirty="0"/>
              <a:t>degli alunni non ha raggiunto la sufficienza ,mentre nel 1°quadrimestre era pari al </a:t>
            </a:r>
            <a:r>
              <a:rPr lang="it-IT" sz="2000" b="1" dirty="0" smtClean="0"/>
              <a:t>17%.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21 </a:t>
            </a:r>
            <a:r>
              <a:rPr lang="it-IT" sz="2000" b="1" dirty="0"/>
              <a:t>% ha conseguito una valutazione </a:t>
            </a:r>
            <a:r>
              <a:rPr lang="it-IT" sz="2000" b="1" dirty="0" err="1"/>
              <a:t>sufficiente,che</a:t>
            </a:r>
            <a:r>
              <a:rPr lang="it-IT" sz="2000" b="1" dirty="0"/>
              <a:t> per le prove intermedie era pari al </a:t>
            </a:r>
            <a:r>
              <a:rPr lang="it-IT" sz="2000" b="1" dirty="0" smtClean="0"/>
              <a:t>32%.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29 </a:t>
            </a:r>
            <a:r>
              <a:rPr lang="it-IT" sz="2000" b="1" dirty="0"/>
              <a:t>% ha conseguito il 7 , per le prove intermedie era il voto del </a:t>
            </a:r>
            <a:r>
              <a:rPr lang="it-IT" sz="2000" b="1" dirty="0" smtClean="0"/>
              <a:t>20%.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.Il 18</a:t>
            </a:r>
            <a:r>
              <a:rPr lang="it-IT" sz="2000" b="1" dirty="0"/>
              <a:t>% ha avuto come votazione l’8,presente per il </a:t>
            </a:r>
            <a:r>
              <a:rPr lang="it-IT" sz="2000" b="1" dirty="0" smtClean="0"/>
              <a:t>24%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9% </a:t>
            </a:r>
            <a:r>
              <a:rPr lang="it-IT" sz="2000" b="1" dirty="0"/>
              <a:t>ha conseguito votazione pari a 9 ,presente per </a:t>
            </a:r>
            <a:r>
              <a:rPr lang="it-IT" sz="2000" b="1" dirty="0" smtClean="0"/>
              <a:t>il 7%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.Nel 1°quadrimestre </a:t>
            </a:r>
            <a:r>
              <a:rPr lang="it-IT" sz="2000" b="1" dirty="0" smtClean="0"/>
              <a:t>nessun alunno aveva ottenuto </a:t>
            </a:r>
            <a:r>
              <a:rPr lang="it-IT" sz="2000" b="1" dirty="0"/>
              <a:t>votazione 10,nel 2°quadrimestre è pari </a:t>
            </a:r>
            <a:r>
              <a:rPr lang="it-IT" sz="2000" b="1" dirty="0" smtClean="0"/>
              <a:t>al’5%.</a:t>
            </a:r>
            <a:r>
              <a:rPr lang="it-IT" sz="2000" b="1" dirty="0"/>
              <a:t/>
            </a:r>
            <a:br>
              <a:rPr lang="it-IT" sz="2000" b="1" dirty="0"/>
            </a:b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34697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836712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CLASSE </a:t>
            </a:r>
            <a:r>
              <a:rPr lang="it-IT" sz="2400" dirty="0"/>
              <a:t>QUARTE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1844824"/>
            <a:ext cx="3528392" cy="504056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750735347"/>
              </p:ext>
            </p:extLst>
          </p:nvPr>
        </p:nvGraphicFramePr>
        <p:xfrm>
          <a:off x="683568" y="2492896"/>
          <a:ext cx="3528392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788024" y="1844824"/>
            <a:ext cx="3600400" cy="504056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41242874"/>
              </p:ext>
            </p:extLst>
          </p:nvPr>
        </p:nvGraphicFramePr>
        <p:xfrm>
          <a:off x="4572000" y="2564904"/>
          <a:ext cx="3528392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46435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797768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400" dirty="0"/>
              <a:t>CONFRONTO FRA LE CLASSI  QUARTE</a:t>
            </a:r>
            <a:br>
              <a:rPr lang="it-IT" sz="2400" dirty="0"/>
            </a:br>
            <a:r>
              <a:rPr lang="it-IT" sz="24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1556792"/>
            <a:ext cx="3528392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497230449"/>
              </p:ext>
            </p:extLst>
          </p:nvPr>
        </p:nvGraphicFramePr>
        <p:xfrm>
          <a:off x="755576" y="2132856"/>
          <a:ext cx="360040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499992" y="1556792"/>
            <a:ext cx="3528392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11925497"/>
              </p:ext>
            </p:extLst>
          </p:nvPr>
        </p:nvGraphicFramePr>
        <p:xfrm>
          <a:off x="4499992" y="2132856"/>
          <a:ext cx="3600400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228507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520940" cy="5400600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000" dirty="0"/>
              <a:t>ANALIZZANDO I GRAFICI delle prove oggettive parallele delle </a:t>
            </a:r>
            <a:r>
              <a:rPr lang="it-IT" sz="2000" dirty="0">
                <a:solidFill>
                  <a:srgbClr val="77C925"/>
                </a:solidFill>
              </a:rPr>
              <a:t>classi QUARTE </a:t>
            </a:r>
            <a:r>
              <a:rPr lang="it-IT" sz="2000" dirty="0"/>
              <a:t>DELLA SCUOLA PRIMARIA ,</a:t>
            </a:r>
            <a:r>
              <a:rPr lang="it-IT" sz="2000" b="1" dirty="0"/>
              <a:t>relativamente </a:t>
            </a:r>
            <a:r>
              <a:rPr lang="it-IT" sz="2000" b="1" dirty="0" smtClean="0"/>
              <a:t>all’</a:t>
            </a:r>
            <a:r>
              <a:rPr lang="it-IT" sz="2000" b="1" dirty="0" err="1" smtClean="0">
                <a:solidFill>
                  <a:srgbClr val="FF0000"/>
                </a:solidFill>
              </a:rPr>
              <a:t>INGLESE</a:t>
            </a:r>
            <a:r>
              <a:rPr lang="it-IT" sz="2000" b="1" dirty="0" err="1" smtClean="0"/>
              <a:t>,si</a:t>
            </a:r>
            <a:r>
              <a:rPr lang="it-IT" sz="2000" b="1" dirty="0" smtClean="0"/>
              <a:t> </a:t>
            </a:r>
            <a:r>
              <a:rPr lang="it-IT" sz="2000" b="1" dirty="0"/>
              <a:t>evince che: </a:t>
            </a:r>
            <a:br>
              <a:rPr lang="it-IT" sz="2000" b="1" dirty="0"/>
            </a:br>
            <a:r>
              <a:rPr lang="it-IT" sz="2000" b="1" dirty="0" smtClean="0"/>
              <a:t>.L’8% </a:t>
            </a:r>
            <a:r>
              <a:rPr lang="it-IT" sz="2000" b="1" dirty="0"/>
              <a:t>degli alunni non ha raggiunto la sufficienza ,mentre nel 1°quadrimestre era pari al </a:t>
            </a:r>
            <a:r>
              <a:rPr lang="it-IT" sz="2000" b="1" dirty="0" smtClean="0"/>
              <a:t>14%.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10 </a:t>
            </a:r>
            <a:r>
              <a:rPr lang="it-IT" sz="2000" b="1" dirty="0"/>
              <a:t>% ha conseguito una valutazione </a:t>
            </a:r>
            <a:r>
              <a:rPr lang="it-IT" sz="2000" b="1" dirty="0" err="1"/>
              <a:t>sufficiente,che</a:t>
            </a:r>
            <a:r>
              <a:rPr lang="it-IT" sz="2000" b="1" dirty="0"/>
              <a:t> per le prove intermedie era pari </a:t>
            </a:r>
            <a:r>
              <a:rPr lang="it-IT" sz="2000" b="1" dirty="0" smtClean="0"/>
              <a:t>all’ 8%.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16 </a:t>
            </a:r>
            <a:r>
              <a:rPr lang="it-IT" sz="2000" b="1" dirty="0"/>
              <a:t>% ha conseguito il 7 , per le prove intermedie era il voto del </a:t>
            </a:r>
            <a:r>
              <a:rPr lang="it-IT" sz="2000" b="1" dirty="0" smtClean="0"/>
              <a:t>11%.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.Il 24% </a:t>
            </a:r>
            <a:r>
              <a:rPr lang="it-IT" sz="2000" b="1" dirty="0"/>
              <a:t>ha avuto come votazione l’8,presente per il </a:t>
            </a:r>
            <a:r>
              <a:rPr lang="it-IT" sz="2000" b="1" dirty="0" smtClean="0"/>
              <a:t>24%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</a:t>
            </a:r>
            <a:r>
              <a:rPr lang="it-IT" sz="2000" b="1" dirty="0" smtClean="0"/>
              <a:t>Il25% </a:t>
            </a:r>
            <a:r>
              <a:rPr lang="it-IT" sz="2000" b="1" dirty="0"/>
              <a:t>ha conseguito votazione pari a 9 ,presente per </a:t>
            </a:r>
            <a:r>
              <a:rPr lang="it-IT" sz="2000" b="1" dirty="0" smtClean="0"/>
              <a:t>il 25%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.Nel 1°quadrimestre </a:t>
            </a:r>
            <a:r>
              <a:rPr lang="it-IT" sz="2000" b="1" dirty="0" smtClean="0"/>
              <a:t>il 18% </a:t>
            </a:r>
            <a:r>
              <a:rPr lang="it-IT" sz="2000" b="1" dirty="0"/>
              <a:t>degli alunni </a:t>
            </a:r>
            <a:r>
              <a:rPr lang="it-IT" sz="2000" b="1" dirty="0" smtClean="0"/>
              <a:t>aveva ottenuto </a:t>
            </a:r>
            <a:r>
              <a:rPr lang="it-IT" sz="2000" b="1" dirty="0"/>
              <a:t>votazione 10,nel 2°quadrimestre è pari </a:t>
            </a:r>
            <a:r>
              <a:rPr lang="it-IT" sz="2000" b="1" dirty="0" smtClean="0"/>
              <a:t>al17%.</a:t>
            </a:r>
            <a:r>
              <a:rPr lang="it-IT" sz="2000" b="1" dirty="0"/>
              <a:t/>
            </a:r>
            <a:br>
              <a:rPr lang="it-IT" sz="2000" b="1" dirty="0"/>
            </a:b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73411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520940" cy="79776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RISULTATI COMPLESSIVI CLASSE QUARTE</a:t>
            </a:r>
            <a:br>
              <a:rPr lang="it-IT" sz="2800" dirty="0"/>
            </a:br>
            <a:r>
              <a:rPr lang="it-IT" sz="28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1340768"/>
            <a:ext cx="331236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 1 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58973071"/>
              </p:ext>
            </p:extLst>
          </p:nvPr>
        </p:nvGraphicFramePr>
        <p:xfrm>
          <a:off x="683568" y="1844824"/>
          <a:ext cx="338437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355976" y="1340768"/>
            <a:ext cx="3816424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Risultati2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849317804"/>
              </p:ext>
            </p:extLst>
          </p:nvPr>
        </p:nvGraphicFramePr>
        <p:xfrm>
          <a:off x="4355976" y="1844824"/>
          <a:ext cx="3744416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31724113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49872" cy="1263040"/>
          </a:xfrm>
          <a:blipFill>
            <a:blip r:embed="rId2"/>
            <a:tile tx="0" ty="0" sx="100000" sy="100000" flip="none" algn="tl"/>
          </a:blipFill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 smtClean="0">
                <a:solidFill>
                  <a:srgbClr val="FF0000"/>
                </a:solidFill>
              </a:rPr>
              <a:t>MONITORAGGIO FINALE PROVE OGGETTIVE PARALLELE a.s.2018 2019 </a:t>
            </a:r>
            <a:endParaRPr lang="it-IT" dirty="0">
              <a:solidFill>
                <a:srgbClr val="FF0000"/>
              </a:solidFill>
            </a:endParaRP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1628800"/>
            <a:ext cx="3888432" cy="2448272"/>
          </a:xfrm>
          <a:ln w="76200">
            <a:solidFill>
              <a:srgbClr val="FF0000"/>
            </a:solidFill>
          </a:ln>
        </p:spPr>
      </p:pic>
      <p:sp>
        <p:nvSpPr>
          <p:cNvPr id="4" name="Rettangolo 3"/>
          <p:cNvSpPr/>
          <p:nvPr/>
        </p:nvSpPr>
        <p:spPr>
          <a:xfrm>
            <a:off x="323528" y="4077072"/>
            <a:ext cx="8640960" cy="92333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CLASSI PRIME</a:t>
            </a:r>
          </a:p>
        </p:txBody>
      </p:sp>
    </p:spTree>
    <p:extLst>
      <p:ext uri="{BB962C8B-B14F-4D97-AF65-F5344CB8AC3E}">
        <p14:creationId xmlns:p14="http://schemas.microsoft.com/office/powerpoint/2010/main" xmlns="" val="234775502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79776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CONFRONTO FRA LE CLASSI  QUARTE</a:t>
            </a:r>
            <a:br>
              <a:rPr lang="it-IT" sz="2800" dirty="0"/>
            </a:br>
            <a:r>
              <a:rPr lang="it-IT" sz="28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1484784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073849105"/>
              </p:ext>
            </p:extLst>
          </p:nvPr>
        </p:nvGraphicFramePr>
        <p:xfrm>
          <a:off x="899592" y="1988840"/>
          <a:ext cx="396044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860032" y="1484784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778283074"/>
              </p:ext>
            </p:extLst>
          </p:nvPr>
        </p:nvGraphicFramePr>
        <p:xfrm>
          <a:off x="4932040" y="1988840"/>
          <a:ext cx="3960440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9150271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764704"/>
            <a:ext cx="7520940" cy="5400600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000" dirty="0"/>
              <a:t>ANALIZZANDO I GRAFICI delle prove oggettive parallele delle </a:t>
            </a:r>
            <a:r>
              <a:rPr lang="it-IT" sz="2000" dirty="0">
                <a:solidFill>
                  <a:srgbClr val="77C925"/>
                </a:solidFill>
              </a:rPr>
              <a:t>classi QUARTE </a:t>
            </a:r>
            <a:r>
              <a:rPr lang="it-IT" sz="2000" dirty="0"/>
              <a:t>DELLA SCUOLA PRIMARIA ,</a:t>
            </a:r>
            <a:r>
              <a:rPr lang="it-IT" sz="2000" b="1" dirty="0"/>
              <a:t>relativamente </a:t>
            </a:r>
            <a:r>
              <a:rPr lang="it-IT" sz="2000" b="1" dirty="0" smtClean="0"/>
              <a:t>alla </a:t>
            </a:r>
            <a:r>
              <a:rPr lang="it-IT" sz="2000" b="1" dirty="0" err="1" smtClean="0">
                <a:solidFill>
                  <a:srgbClr val="FF0000"/>
                </a:solidFill>
              </a:rPr>
              <a:t>MATEMATICA</a:t>
            </a:r>
            <a:r>
              <a:rPr lang="it-IT" sz="2000" b="1" dirty="0" err="1" smtClean="0"/>
              <a:t>,si</a:t>
            </a:r>
            <a:r>
              <a:rPr lang="it-IT" sz="2000" b="1" dirty="0" smtClean="0"/>
              <a:t> </a:t>
            </a:r>
            <a:r>
              <a:rPr lang="it-IT" sz="2000" b="1" dirty="0"/>
              <a:t>evince che: </a:t>
            </a:r>
            <a:br>
              <a:rPr lang="it-IT" sz="2000" b="1" dirty="0"/>
            </a:br>
            <a:r>
              <a:rPr lang="it-IT" sz="2000" b="1" dirty="0"/>
              <a:t>.</a:t>
            </a:r>
            <a:r>
              <a:rPr lang="it-IT" sz="2000" b="1" dirty="0" smtClean="0"/>
              <a:t>il9% </a:t>
            </a:r>
            <a:r>
              <a:rPr lang="it-IT" sz="2000" b="1" dirty="0"/>
              <a:t>degli alunni non ha raggiunto la sufficienza ,mentre nel 1°quadrimestre era pari </a:t>
            </a:r>
            <a:r>
              <a:rPr lang="it-IT" sz="2000" b="1" dirty="0" smtClean="0"/>
              <a:t>all’8%.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9 </a:t>
            </a:r>
            <a:r>
              <a:rPr lang="it-IT" sz="2000" b="1" dirty="0"/>
              <a:t>% ha conseguito una valutazione </a:t>
            </a:r>
            <a:r>
              <a:rPr lang="it-IT" sz="2000" b="1" dirty="0" err="1"/>
              <a:t>sufficiente,che</a:t>
            </a:r>
            <a:r>
              <a:rPr lang="it-IT" sz="2000" b="1" dirty="0"/>
              <a:t> per le prove intermedie era pari al </a:t>
            </a:r>
            <a:r>
              <a:rPr lang="it-IT" sz="2000" b="1" dirty="0" smtClean="0"/>
              <a:t>14%.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23 </a:t>
            </a:r>
            <a:r>
              <a:rPr lang="it-IT" sz="2000" b="1" dirty="0"/>
              <a:t>% ha conseguito il 7 , per le prove intermedie era il voto del </a:t>
            </a:r>
            <a:r>
              <a:rPr lang="it-IT" sz="2000" b="1" dirty="0" smtClean="0"/>
              <a:t>10%.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.IL 23% </a:t>
            </a:r>
            <a:r>
              <a:rPr lang="it-IT" sz="2000" b="1" dirty="0"/>
              <a:t>ha avuto come votazione l’8,presente per il </a:t>
            </a:r>
            <a:r>
              <a:rPr lang="it-IT" sz="2000" b="1" dirty="0" smtClean="0"/>
              <a:t>24%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15% </a:t>
            </a:r>
            <a:r>
              <a:rPr lang="it-IT" sz="2000" b="1" dirty="0"/>
              <a:t>ha conseguito votazione pari a 9 ,presente per </a:t>
            </a:r>
            <a:r>
              <a:rPr lang="it-IT" sz="2000" b="1" dirty="0" smtClean="0"/>
              <a:t>il 24%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.Nel 1°quadrimestre </a:t>
            </a:r>
            <a:r>
              <a:rPr lang="it-IT" sz="2000" b="1" dirty="0" smtClean="0"/>
              <a:t>il 20% </a:t>
            </a:r>
            <a:r>
              <a:rPr lang="it-IT" sz="2000" b="1" dirty="0"/>
              <a:t>degli alunni </a:t>
            </a:r>
            <a:r>
              <a:rPr lang="it-IT" sz="2000" b="1" dirty="0" smtClean="0"/>
              <a:t>aveva ottenuto </a:t>
            </a:r>
            <a:r>
              <a:rPr lang="it-IT" sz="2000" b="1" dirty="0"/>
              <a:t>votazione 10,nel 2°quadrimestre è </a:t>
            </a:r>
            <a:r>
              <a:rPr lang="it-IT" sz="2000" b="1"/>
              <a:t>pari </a:t>
            </a:r>
            <a:r>
              <a:rPr lang="it-IT" sz="2000" b="1" smtClean="0"/>
              <a:t>al 21%.</a:t>
            </a:r>
            <a:r>
              <a:rPr lang="it-IT" sz="2000" b="1" dirty="0"/>
              <a:t/>
            </a:r>
            <a:br>
              <a:rPr lang="it-IT" sz="2000" b="1" dirty="0"/>
            </a:b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16574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7520940" cy="122981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800" dirty="0"/>
              <a:t>RISULTATI COMPLESSIVI CLASSE QUARTE</a:t>
            </a:r>
            <a:br>
              <a:rPr lang="it-IT" sz="2800" dirty="0"/>
            </a:br>
            <a:r>
              <a:rPr lang="it-IT" sz="2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772816"/>
            <a:ext cx="3888432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217257376"/>
              </p:ext>
            </p:extLst>
          </p:nvPr>
        </p:nvGraphicFramePr>
        <p:xfrm>
          <a:off x="467544" y="2276872"/>
          <a:ext cx="374441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499992" y="1700808"/>
            <a:ext cx="3888432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36380988"/>
              </p:ext>
            </p:extLst>
          </p:nvPr>
        </p:nvGraphicFramePr>
        <p:xfrm>
          <a:off x="4427984" y="2204864"/>
          <a:ext cx="374441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537796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520940" cy="914400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CONFRONTO FRA LE CLASSI  QUARTE</a:t>
            </a:r>
            <a:br>
              <a:rPr lang="it-IT" sz="2800" dirty="0"/>
            </a:br>
            <a:r>
              <a:rPr lang="it-IT" sz="2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99592" y="1628800"/>
            <a:ext cx="3600400" cy="529208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23790186"/>
              </p:ext>
            </p:extLst>
          </p:nvPr>
        </p:nvGraphicFramePr>
        <p:xfrm>
          <a:off x="827584" y="2276872"/>
          <a:ext cx="381642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860032" y="1700808"/>
            <a:ext cx="3456384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23661378"/>
              </p:ext>
            </p:extLst>
          </p:nvPr>
        </p:nvGraphicFramePr>
        <p:xfrm>
          <a:off x="4788024" y="2276872"/>
          <a:ext cx="3816424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65932183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20940" cy="792088"/>
          </a:xfrm>
          <a:ln w="76200">
            <a:solidFill>
              <a:srgbClr val="92D050"/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rgbClr val="77C925"/>
                </a:solidFill>
              </a:rPr>
              <a:t>CLASSI QUINTE</a:t>
            </a:r>
            <a:endParaRPr lang="it-IT" dirty="0">
              <a:solidFill>
                <a:srgbClr val="77C925"/>
              </a:solidFill>
            </a:endParaRP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35696" y="1556792"/>
            <a:ext cx="5096587" cy="3820058"/>
          </a:xfrm>
        </p:spPr>
      </p:pic>
    </p:spTree>
    <p:extLst>
      <p:ext uri="{BB962C8B-B14F-4D97-AF65-F5344CB8AC3E}">
        <p14:creationId xmlns:p14="http://schemas.microsoft.com/office/powerpoint/2010/main" xmlns="" val="34030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6192688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000" dirty="0"/>
              <a:t>ANALIZZANDO I GRAFICI delle prove oggettive parallele delle </a:t>
            </a:r>
            <a:r>
              <a:rPr lang="it-IT" sz="2000" dirty="0">
                <a:solidFill>
                  <a:srgbClr val="77C925"/>
                </a:solidFill>
              </a:rPr>
              <a:t>classi </a:t>
            </a:r>
            <a:r>
              <a:rPr lang="it-IT" sz="2000" dirty="0" smtClean="0">
                <a:solidFill>
                  <a:srgbClr val="77C925"/>
                </a:solidFill>
              </a:rPr>
              <a:t>QUINTE </a:t>
            </a:r>
            <a:r>
              <a:rPr lang="it-IT" sz="2000" dirty="0"/>
              <a:t>DELLA SCUOLA PRIMARIA ,</a:t>
            </a:r>
            <a:r>
              <a:rPr lang="it-IT" sz="2000" b="1" dirty="0"/>
              <a:t>relativamente</a:t>
            </a:r>
            <a:r>
              <a:rPr lang="it-IT" sz="2000" b="1" dirty="0" smtClean="0"/>
              <a:t> </a:t>
            </a:r>
            <a:r>
              <a:rPr lang="it-IT" sz="2000" b="1" dirty="0"/>
              <a:t>all’</a:t>
            </a:r>
            <a:r>
              <a:rPr lang="it-IT" sz="2000" b="1" dirty="0" err="1">
                <a:solidFill>
                  <a:srgbClr val="FF0000"/>
                </a:solidFill>
              </a:rPr>
              <a:t>ITALIANO</a:t>
            </a:r>
            <a:r>
              <a:rPr lang="it-IT" sz="2000" b="1" dirty="0" err="1"/>
              <a:t>,si</a:t>
            </a:r>
            <a:r>
              <a:rPr lang="it-IT" sz="2000" b="1" dirty="0"/>
              <a:t> evince che: </a:t>
            </a:r>
            <a:br>
              <a:rPr lang="it-IT" sz="2000" b="1" dirty="0"/>
            </a:br>
            <a:r>
              <a:rPr lang="it-IT" sz="2000" b="1" dirty="0"/>
              <a:t>.</a:t>
            </a:r>
            <a:r>
              <a:rPr lang="it-IT" sz="2000" b="1" dirty="0" smtClean="0"/>
              <a:t>il3% </a:t>
            </a:r>
            <a:r>
              <a:rPr lang="it-IT" sz="2000" b="1" dirty="0"/>
              <a:t>degli alunni non ha raggiunto la sufficienza ,mentre nel 1°quadrimestre era pari al </a:t>
            </a:r>
            <a:r>
              <a:rPr lang="it-IT" sz="2000" b="1" dirty="0" smtClean="0"/>
              <a:t>9</a:t>
            </a:r>
            <a:r>
              <a:rPr lang="it-IT" sz="2000" b="1" dirty="0"/>
              <a:t>%.</a:t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6 </a:t>
            </a:r>
            <a:r>
              <a:rPr lang="it-IT" sz="2000" b="1" dirty="0"/>
              <a:t>% ha conseguito una valutazione </a:t>
            </a:r>
            <a:r>
              <a:rPr lang="it-IT" sz="2000" b="1" dirty="0" smtClean="0"/>
              <a:t>sufficiente nelle prove </a:t>
            </a:r>
            <a:r>
              <a:rPr lang="it-IT" sz="2000" b="1" dirty="0"/>
              <a:t>intermedie </a:t>
            </a:r>
            <a:r>
              <a:rPr lang="it-IT" sz="2000" b="1" dirty="0" smtClean="0"/>
              <a:t>e finali.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</a:t>
            </a:r>
            <a:r>
              <a:rPr lang="it-IT" sz="2000" b="1" dirty="0" smtClean="0"/>
              <a:t>il16% </a:t>
            </a:r>
            <a:r>
              <a:rPr lang="it-IT" sz="2000" b="1" dirty="0"/>
              <a:t>ha conseguito il 7 nelle prove intermedie e finali.</a:t>
            </a:r>
            <a:br>
              <a:rPr lang="it-IT" sz="2000" b="1" dirty="0"/>
            </a:br>
            <a:r>
              <a:rPr lang="it-IT" sz="2000" b="1" dirty="0" smtClean="0"/>
              <a:t>.Il 23% </a:t>
            </a:r>
            <a:r>
              <a:rPr lang="it-IT" sz="2000" b="1" dirty="0"/>
              <a:t>ha avuto come votazione l’8,presente per il </a:t>
            </a:r>
            <a:r>
              <a:rPr lang="it-IT" sz="2000" b="1" dirty="0" smtClean="0"/>
              <a:t>21%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19% </a:t>
            </a:r>
            <a:r>
              <a:rPr lang="it-IT" sz="2000" b="1" dirty="0"/>
              <a:t>ha conseguito votazione pari a 9 ,presente per </a:t>
            </a:r>
            <a:r>
              <a:rPr lang="it-IT" sz="2000" b="1" dirty="0" smtClean="0"/>
              <a:t>il 32%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.Nel 1°quadrimestre solo il 3% degli alunni </a:t>
            </a:r>
            <a:r>
              <a:rPr lang="it-IT" sz="2000" b="1" dirty="0" smtClean="0"/>
              <a:t>aveva ottenuto </a:t>
            </a:r>
            <a:r>
              <a:rPr lang="it-IT" sz="2000" b="1" dirty="0"/>
              <a:t>votazione 10,nel 2°quadrimestre è pari </a:t>
            </a:r>
            <a:r>
              <a:rPr lang="it-IT" sz="2000" b="1" dirty="0" smtClean="0"/>
              <a:t>al 20%.</a:t>
            </a:r>
            <a:r>
              <a:rPr lang="it-IT" sz="2000" b="1" dirty="0"/>
              <a:t/>
            </a:r>
            <a:br>
              <a:rPr lang="it-IT" sz="2000" b="1" dirty="0"/>
            </a:b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24804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908720"/>
            <a:ext cx="7520940" cy="1008112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RISULTATI COMPLESSIVI CLASSE QUINTE</a:t>
            </a:r>
            <a:br>
              <a:rPr lang="it-IT" sz="2800" dirty="0"/>
            </a:br>
            <a:r>
              <a:rPr lang="it-IT" sz="28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1916832"/>
            <a:ext cx="3456384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961819539"/>
              </p:ext>
            </p:extLst>
          </p:nvPr>
        </p:nvGraphicFramePr>
        <p:xfrm>
          <a:off x="755576" y="2420888"/>
          <a:ext cx="374441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499992" y="1916832"/>
            <a:ext cx="3888432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181597228"/>
              </p:ext>
            </p:extLst>
          </p:nvPr>
        </p:nvGraphicFramePr>
        <p:xfrm>
          <a:off x="4499992" y="2420888"/>
          <a:ext cx="3744416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5738355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20688"/>
            <a:ext cx="7520940" cy="725760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sz="2500" dirty="0">
                <a:solidFill>
                  <a:schemeClr val="tx1"/>
                </a:solidFill>
              </a:rPr>
              <a:t>CONFRONTO FRA LE CLASSI  QUINTE</a:t>
            </a:r>
            <a:br>
              <a:rPr lang="it-IT" sz="2500" dirty="0">
                <a:solidFill>
                  <a:schemeClr val="tx1"/>
                </a:solidFill>
              </a:rPr>
            </a:br>
            <a:r>
              <a:rPr lang="it-IT" sz="2500" dirty="0">
                <a:solidFill>
                  <a:schemeClr val="tx1"/>
                </a:solidFill>
              </a:rPr>
              <a:t>ITALIANO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27584" y="1412776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062445590"/>
              </p:ext>
            </p:extLst>
          </p:nvPr>
        </p:nvGraphicFramePr>
        <p:xfrm>
          <a:off x="827584" y="1916833"/>
          <a:ext cx="403244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860032" y="1412776"/>
            <a:ext cx="3744416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03450561"/>
              </p:ext>
            </p:extLst>
          </p:nvPr>
        </p:nvGraphicFramePr>
        <p:xfrm>
          <a:off x="4860032" y="1916832"/>
          <a:ext cx="4032448" cy="39604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0807789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6192688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000" dirty="0"/>
              <a:t>ANALIZZANDO I GRAFICI delle prove oggettive parallele delle </a:t>
            </a:r>
            <a:r>
              <a:rPr lang="it-IT" sz="2000" dirty="0">
                <a:solidFill>
                  <a:srgbClr val="77C925"/>
                </a:solidFill>
              </a:rPr>
              <a:t>classi QUINTE </a:t>
            </a:r>
            <a:r>
              <a:rPr lang="it-IT" sz="2000" dirty="0"/>
              <a:t>DELLA SCUOLA PRIMARIA ,</a:t>
            </a:r>
            <a:r>
              <a:rPr lang="it-IT" sz="2000" b="1" dirty="0"/>
              <a:t>relativamente</a:t>
            </a:r>
            <a:r>
              <a:rPr lang="it-IT" sz="2000" b="1" dirty="0" smtClean="0"/>
              <a:t> all’</a:t>
            </a:r>
            <a:r>
              <a:rPr lang="it-IT" sz="2000" b="1" dirty="0" err="1" smtClean="0">
                <a:solidFill>
                  <a:srgbClr val="FF0000"/>
                </a:solidFill>
              </a:rPr>
              <a:t>INGLESE</a:t>
            </a:r>
            <a:r>
              <a:rPr lang="it-IT" sz="2000" b="1" dirty="0" err="1" smtClean="0"/>
              <a:t>,si</a:t>
            </a:r>
            <a:r>
              <a:rPr lang="it-IT" sz="2000" b="1" dirty="0" smtClean="0"/>
              <a:t> </a:t>
            </a:r>
            <a:r>
              <a:rPr lang="it-IT" sz="2000" b="1" dirty="0"/>
              <a:t>evince che: </a:t>
            </a:r>
            <a:br>
              <a:rPr lang="it-IT" sz="2000" b="1" dirty="0"/>
            </a:br>
            <a:r>
              <a:rPr lang="it-IT" sz="2000" b="1" dirty="0"/>
              <a:t>.</a:t>
            </a:r>
            <a:r>
              <a:rPr lang="it-IT" sz="2000" b="1" dirty="0" smtClean="0"/>
              <a:t>il4% </a:t>
            </a:r>
            <a:r>
              <a:rPr lang="it-IT" sz="2000" b="1" dirty="0"/>
              <a:t>degli alunni non ha raggiunto la sufficienza ,mentre nel 1°quadrimestre era pari al </a:t>
            </a:r>
            <a:r>
              <a:rPr lang="it-IT" sz="2000" b="1" dirty="0" smtClean="0"/>
              <a:t>4%.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7 </a:t>
            </a:r>
            <a:r>
              <a:rPr lang="it-IT" sz="2000" b="1" dirty="0"/>
              <a:t>% ha conseguito una valutazione </a:t>
            </a:r>
            <a:r>
              <a:rPr lang="it-IT" sz="2000" b="1" dirty="0" err="1"/>
              <a:t>sufficiente,che</a:t>
            </a:r>
            <a:r>
              <a:rPr lang="it-IT" sz="2000" b="1" dirty="0"/>
              <a:t> per le prove intermedie era pari </a:t>
            </a:r>
            <a:r>
              <a:rPr lang="it-IT" sz="2000" b="1" dirty="0" smtClean="0"/>
              <a:t>all’ 8%.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32 </a:t>
            </a:r>
            <a:r>
              <a:rPr lang="it-IT" sz="2000" b="1" dirty="0"/>
              <a:t>% ha conseguito il 7 , per le prove intermedie era il voto del </a:t>
            </a:r>
            <a:r>
              <a:rPr lang="it-IT" sz="2000" b="1" dirty="0" smtClean="0"/>
              <a:t>35%.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.Il 16%% </a:t>
            </a:r>
            <a:r>
              <a:rPr lang="it-IT" sz="2000" b="1" dirty="0"/>
              <a:t>ha avuto come votazione l’8,presente per il </a:t>
            </a:r>
            <a:r>
              <a:rPr lang="it-IT" sz="2000" b="1" dirty="0" smtClean="0"/>
              <a:t>3%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.Il 3% ha conseguito votazione pari a 9 ,presente per l’11% nelle prove intermedie.</a:t>
            </a:r>
            <a:br>
              <a:rPr lang="it-IT" sz="2000" b="1" dirty="0"/>
            </a:br>
            <a:r>
              <a:rPr lang="it-IT" sz="2000" b="1" dirty="0"/>
              <a:t>.Nel 1°quadrimestre </a:t>
            </a:r>
            <a:r>
              <a:rPr lang="it-IT" sz="2000" b="1" dirty="0" smtClean="0"/>
              <a:t>il 20% </a:t>
            </a:r>
            <a:r>
              <a:rPr lang="it-IT" sz="2000" b="1" dirty="0"/>
              <a:t>degli alunni </a:t>
            </a:r>
            <a:r>
              <a:rPr lang="it-IT" sz="2000" b="1" dirty="0" smtClean="0"/>
              <a:t>aveva ottenuto </a:t>
            </a:r>
            <a:r>
              <a:rPr lang="it-IT" sz="2000" b="1" dirty="0"/>
              <a:t>votazione 10,nel 2°quadrimestre è pari </a:t>
            </a:r>
            <a:r>
              <a:rPr lang="it-IT" sz="2000" b="1" dirty="0" smtClean="0"/>
              <a:t>al30%.</a:t>
            </a:r>
            <a:r>
              <a:rPr lang="it-IT" sz="2000" b="1" dirty="0"/>
              <a:t/>
            </a:r>
            <a:br>
              <a:rPr lang="it-IT" sz="2000" b="1" dirty="0"/>
            </a:b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96364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7520940" cy="797768"/>
          </a:xfrm>
          <a:ln>
            <a:solidFill>
              <a:srgbClr val="FF0000"/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2800" dirty="0"/>
              <a:t>RISULTATI COMPLESSIVI CLASSE QUINTE</a:t>
            </a:r>
            <a:br>
              <a:rPr lang="it-IT" sz="2800" dirty="0"/>
            </a:br>
            <a:r>
              <a:rPr lang="it-IT" sz="2800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1556792"/>
            <a:ext cx="3600400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481894689"/>
              </p:ext>
            </p:extLst>
          </p:nvPr>
        </p:nvGraphicFramePr>
        <p:xfrm>
          <a:off x="683568" y="2060848"/>
          <a:ext cx="374441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427984" y="1556792"/>
            <a:ext cx="3600400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26346252"/>
              </p:ext>
            </p:extLst>
          </p:nvPr>
        </p:nvGraphicFramePr>
        <p:xfrm>
          <a:off x="4283968" y="2060848"/>
          <a:ext cx="3744416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72079430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414" y="908720"/>
            <a:ext cx="7520940" cy="5616624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000" dirty="0"/>
              <a:t>ANALIZZANDO I GRAFICI delle prove oggettive parallele delle </a:t>
            </a:r>
            <a:r>
              <a:rPr lang="it-IT" sz="2000" dirty="0">
                <a:solidFill>
                  <a:srgbClr val="77C925"/>
                </a:solidFill>
              </a:rPr>
              <a:t>classi </a:t>
            </a:r>
            <a:r>
              <a:rPr lang="it-IT" sz="2000" dirty="0" smtClean="0">
                <a:solidFill>
                  <a:srgbClr val="77C925"/>
                </a:solidFill>
              </a:rPr>
              <a:t>PRIME  </a:t>
            </a:r>
            <a:r>
              <a:rPr lang="it-IT" sz="2000" dirty="0"/>
              <a:t>DELLA SCUOLA PRIMARIA </a:t>
            </a:r>
            <a:r>
              <a:rPr lang="it-IT" sz="2000" dirty="0" smtClean="0"/>
              <a:t>,</a:t>
            </a:r>
            <a:r>
              <a:rPr lang="it-IT" sz="2000" b="1" dirty="0" smtClean="0"/>
              <a:t>relativamente </a:t>
            </a:r>
            <a:r>
              <a:rPr lang="it-IT" sz="2000" b="1" dirty="0"/>
              <a:t>all’</a:t>
            </a:r>
            <a:r>
              <a:rPr lang="it-IT" sz="2000" b="1" dirty="0" err="1">
                <a:solidFill>
                  <a:srgbClr val="FF0000"/>
                </a:solidFill>
              </a:rPr>
              <a:t>ITALIANO</a:t>
            </a:r>
            <a:r>
              <a:rPr lang="it-IT" sz="2000" b="1" dirty="0" err="1"/>
              <a:t>,si</a:t>
            </a:r>
            <a:r>
              <a:rPr lang="it-IT" sz="2000" b="1" dirty="0"/>
              <a:t> evince che: </a:t>
            </a:r>
            <a:br>
              <a:rPr lang="it-IT" sz="2000" b="1" dirty="0"/>
            </a:br>
            <a:r>
              <a:rPr lang="it-IT" sz="2000" b="1" dirty="0"/>
              <a:t>. Nessun alunno non ha raggiunto la </a:t>
            </a:r>
            <a:r>
              <a:rPr lang="it-IT" sz="2000" b="1" dirty="0" smtClean="0"/>
              <a:t>sufficienza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.L’8 </a:t>
            </a:r>
            <a:r>
              <a:rPr lang="it-IT" sz="2000" b="1" dirty="0"/>
              <a:t>% ha conseguito una valutazione </a:t>
            </a:r>
            <a:r>
              <a:rPr lang="it-IT" sz="2000" b="1" dirty="0" err="1"/>
              <a:t>sufficiente,che</a:t>
            </a:r>
            <a:r>
              <a:rPr lang="it-IT" sz="2000" b="1" dirty="0"/>
              <a:t> per le prove intermedie era pari al 3</a:t>
            </a:r>
            <a:r>
              <a:rPr lang="it-IT" sz="2000" b="1" dirty="0" smtClean="0"/>
              <a:t>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23 </a:t>
            </a:r>
            <a:r>
              <a:rPr lang="it-IT" sz="2000" b="1" dirty="0"/>
              <a:t>% ha conseguito il 7 , per le prove intermedie era il voto del </a:t>
            </a:r>
            <a:r>
              <a:rPr lang="it-IT" sz="2000" b="1" dirty="0" smtClean="0"/>
              <a:t>25%.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.Il 26% </a:t>
            </a:r>
            <a:r>
              <a:rPr lang="it-IT" sz="2000" b="1" dirty="0"/>
              <a:t>ha avuto come votazione l’8,presente per il </a:t>
            </a:r>
            <a:r>
              <a:rPr lang="it-IT" sz="2000" b="1" dirty="0" smtClean="0"/>
              <a:t>40%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42% </a:t>
            </a:r>
            <a:r>
              <a:rPr lang="it-IT" sz="2000" b="1" dirty="0"/>
              <a:t>ha conseguito votazione pari a 9 ,presente </a:t>
            </a:r>
            <a:r>
              <a:rPr lang="it-IT" sz="2000" b="1" dirty="0" smtClean="0"/>
              <a:t>per il 32%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.Nel 1°quadrimestre </a:t>
            </a:r>
            <a:r>
              <a:rPr lang="it-IT" sz="2000" b="1" dirty="0" smtClean="0"/>
              <a:t>nessun alunno aveva ottenuto </a:t>
            </a:r>
            <a:r>
              <a:rPr lang="it-IT" sz="2000" b="1" dirty="0"/>
              <a:t>votazione 10,nel 2°quadrimestre </a:t>
            </a:r>
            <a:r>
              <a:rPr lang="it-IT" sz="2000" b="1" dirty="0" smtClean="0"/>
              <a:t>l’1%.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xmlns="" val="11703489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7520940" cy="1008112"/>
          </a:xfrm>
          <a:ln>
            <a:solidFill>
              <a:srgbClr val="FF000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it-IT" dirty="0"/>
              <a:t>CONFRONTO FRA LE CLASSI  QUINTE</a:t>
            </a:r>
            <a:br>
              <a:rPr lang="it-IT" dirty="0"/>
            </a:br>
            <a:r>
              <a:rPr lang="it-IT" dirty="0"/>
              <a:t>INGLESE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23528" y="1700808"/>
            <a:ext cx="4248472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674908260"/>
              </p:ext>
            </p:extLst>
          </p:nvPr>
        </p:nvGraphicFramePr>
        <p:xfrm>
          <a:off x="467544" y="2204864"/>
          <a:ext cx="403244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Segnaposto testo 2"/>
          <p:cNvSpPr>
            <a:spLocks noGrp="1"/>
          </p:cNvSpPr>
          <p:nvPr>
            <p:ph type="body" idx="1"/>
          </p:nvPr>
        </p:nvSpPr>
        <p:spPr>
          <a:xfrm>
            <a:off x="4499992" y="1700808"/>
            <a:ext cx="40324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8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18282714"/>
              </p:ext>
            </p:extLst>
          </p:nvPr>
        </p:nvGraphicFramePr>
        <p:xfrm>
          <a:off x="4572000" y="2204864"/>
          <a:ext cx="403244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8233737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55576" y="548680"/>
            <a:ext cx="7520940" cy="6192688"/>
          </a:xfrm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it-IT" sz="2000" dirty="0"/>
              <a:t>ANALIZZANDO I GRAFICI delle prove oggettive parallele delle </a:t>
            </a:r>
            <a:r>
              <a:rPr lang="it-IT" sz="2000" dirty="0">
                <a:solidFill>
                  <a:srgbClr val="77C925"/>
                </a:solidFill>
              </a:rPr>
              <a:t>classi QUINTE </a:t>
            </a:r>
            <a:r>
              <a:rPr lang="it-IT" sz="2000" dirty="0"/>
              <a:t>DELLA SCUOLA PRIMARIA ,</a:t>
            </a:r>
            <a:r>
              <a:rPr lang="it-IT" sz="2000" b="1" dirty="0"/>
              <a:t>relativamente </a:t>
            </a:r>
            <a:r>
              <a:rPr lang="it-IT" sz="2000" b="1" dirty="0" smtClean="0"/>
              <a:t>alla</a:t>
            </a:r>
            <a:r>
              <a:rPr lang="it-IT" sz="2000" b="1" dirty="0" smtClean="0">
                <a:solidFill>
                  <a:srgbClr val="FF0000"/>
                </a:solidFill>
              </a:rPr>
              <a:t> MATEMATICA </a:t>
            </a:r>
            <a:r>
              <a:rPr lang="it-IT" sz="2000" b="1" dirty="0" smtClean="0"/>
              <a:t>si evince </a:t>
            </a:r>
            <a:r>
              <a:rPr lang="it-IT" sz="2000" b="1" dirty="0"/>
              <a:t>che: </a:t>
            </a:r>
            <a:br>
              <a:rPr lang="it-IT" sz="2000" b="1" dirty="0"/>
            </a:br>
            <a:r>
              <a:rPr lang="it-IT" sz="2000" b="1" dirty="0"/>
              <a:t>.</a:t>
            </a:r>
            <a:r>
              <a:rPr lang="it-IT" sz="2000" b="1" dirty="0" smtClean="0"/>
              <a:t>il5% </a:t>
            </a:r>
            <a:r>
              <a:rPr lang="it-IT" sz="2000" b="1" dirty="0"/>
              <a:t>degli alunni non ha raggiunto la sufficienza ,mentre nel 1°quadrimestre era pari al </a:t>
            </a:r>
            <a:r>
              <a:rPr lang="it-IT" sz="2000" b="1" dirty="0" smtClean="0"/>
              <a:t>10%.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.L’8% </a:t>
            </a:r>
            <a:r>
              <a:rPr lang="it-IT" sz="2000" b="1" dirty="0"/>
              <a:t>ha conseguito una valutazione </a:t>
            </a:r>
            <a:r>
              <a:rPr lang="it-IT" sz="2000" b="1" dirty="0" err="1"/>
              <a:t>sufficiente,che</a:t>
            </a:r>
            <a:r>
              <a:rPr lang="it-IT" sz="2000" b="1" dirty="0"/>
              <a:t> per le prove intermedie era pari al </a:t>
            </a:r>
            <a:r>
              <a:rPr lang="it-IT" sz="2000" b="1" dirty="0" smtClean="0"/>
              <a:t>6</a:t>
            </a:r>
            <a:r>
              <a:rPr lang="it-IT" sz="2000" b="1" dirty="0"/>
              <a:t>%.</a:t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27 </a:t>
            </a:r>
            <a:r>
              <a:rPr lang="it-IT" sz="2000" b="1" dirty="0"/>
              <a:t>% ha conseguito il 7 , per le prove intermedie era il voto del </a:t>
            </a:r>
            <a:r>
              <a:rPr lang="it-IT" sz="2000" b="1" dirty="0" smtClean="0"/>
              <a:t>34%.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.Il 32%ha </a:t>
            </a:r>
            <a:r>
              <a:rPr lang="it-IT" sz="2000" b="1" dirty="0"/>
              <a:t>avuto come votazione l’8,presente per il </a:t>
            </a:r>
            <a:r>
              <a:rPr lang="it-IT" sz="2000" b="1" dirty="0" smtClean="0"/>
              <a:t>21%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20% </a:t>
            </a:r>
            <a:r>
              <a:rPr lang="it-IT" sz="2000" b="1" dirty="0"/>
              <a:t>ha conseguito votazione pari a 9 ,presente per </a:t>
            </a:r>
            <a:r>
              <a:rPr lang="it-IT" sz="2000" b="1" dirty="0" smtClean="0"/>
              <a:t>il 26%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.Nel 1°quadrimestre solo il 3% degli </a:t>
            </a:r>
            <a:r>
              <a:rPr lang="it-IT" sz="2000" b="1"/>
              <a:t>alunni </a:t>
            </a:r>
            <a:r>
              <a:rPr lang="it-IT" sz="2000" b="1" smtClean="0"/>
              <a:t>aveva ottenuto </a:t>
            </a:r>
            <a:r>
              <a:rPr lang="it-IT" sz="2000" b="1" dirty="0"/>
              <a:t>votazione 10,nel 2°quadrimestre è pari all’8%.</a:t>
            </a:r>
            <a:br>
              <a:rPr lang="it-IT" sz="2000" b="1" dirty="0"/>
            </a:br>
            <a:endParaRPr lang="it-IT" sz="2000" b="1" dirty="0">
              <a:solidFill>
                <a:srgbClr val="00CC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47174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520940" cy="1085800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800" dirty="0"/>
              <a:t>RISULTATI COMPLESSIVI CLASSE QUINTE</a:t>
            </a:r>
            <a:br>
              <a:rPr lang="it-IT" sz="2800" dirty="0"/>
            </a:br>
            <a:r>
              <a:rPr lang="it-IT" sz="2800" dirty="0"/>
              <a:t>MATEMATICA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23528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810471006"/>
              </p:ext>
            </p:extLst>
          </p:nvPr>
        </p:nvGraphicFramePr>
        <p:xfrm>
          <a:off x="323528" y="2204864"/>
          <a:ext cx="3888432" cy="36724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355976" y="1628800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265829175"/>
              </p:ext>
            </p:extLst>
          </p:nvPr>
        </p:nvGraphicFramePr>
        <p:xfrm>
          <a:off x="4499992" y="2204864"/>
          <a:ext cx="367240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781447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620688"/>
            <a:ext cx="7520940" cy="869776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it-IT" sz="2500" dirty="0">
                <a:solidFill>
                  <a:schemeClr val="tx1"/>
                </a:solidFill>
              </a:rPr>
              <a:t>CONFRONTO FRA LE CLASSI  QUINTE</a:t>
            </a:r>
            <a:br>
              <a:rPr lang="it-IT" sz="2500" dirty="0">
                <a:solidFill>
                  <a:schemeClr val="tx1"/>
                </a:solidFill>
              </a:rPr>
            </a:br>
            <a:r>
              <a:rPr lang="it-IT" sz="2500" dirty="0">
                <a:solidFill>
                  <a:schemeClr val="tx1"/>
                </a:solidFill>
              </a:rPr>
              <a:t>MATEMATICA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55576" y="155679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</a:t>
            </a:r>
            <a:r>
              <a:rPr lang="it-IT" dirty="0" smtClean="0"/>
              <a:t>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229576336"/>
              </p:ext>
            </p:extLst>
          </p:nvPr>
        </p:nvGraphicFramePr>
        <p:xfrm>
          <a:off x="755576" y="1988840"/>
          <a:ext cx="403244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788024" y="1556792"/>
            <a:ext cx="4041648" cy="457200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quadrimestre</a:t>
            </a:r>
            <a:endParaRPr lang="it-IT" dirty="0"/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78729995"/>
              </p:ext>
            </p:extLst>
          </p:nvPr>
        </p:nvGraphicFramePr>
        <p:xfrm>
          <a:off x="4788024" y="1988840"/>
          <a:ext cx="4032448" cy="4032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4815856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99592" y="2276872"/>
            <a:ext cx="7520940" cy="548640"/>
          </a:xfrm>
        </p:spPr>
        <p:txBody>
          <a:bodyPr>
            <a:normAutofit fontScale="90000"/>
          </a:bodyPr>
          <a:lstStyle/>
          <a:p>
            <a:r>
              <a:rPr lang="it-IT" sz="6000" dirty="0" smtClean="0"/>
              <a:t>GRAZIE PER LA COLLABORAZIONE</a:t>
            </a:r>
            <a:r>
              <a:rPr lang="it-IT" sz="6000" dirty="0"/>
              <a:t/>
            </a:r>
            <a:br>
              <a:rPr lang="it-IT" sz="6000" dirty="0"/>
            </a:br>
            <a:r>
              <a:rPr lang="it-IT" sz="6000" dirty="0" smtClean="0"/>
              <a:t> FS  MARIA PUCA</a:t>
            </a:r>
            <a:endParaRPr lang="it-IT" sz="6000" dirty="0"/>
          </a:p>
        </p:txBody>
      </p:sp>
    </p:spTree>
    <p:extLst>
      <p:ext uri="{BB962C8B-B14F-4D97-AF65-F5344CB8AC3E}">
        <p14:creationId xmlns:p14="http://schemas.microsoft.com/office/powerpoint/2010/main" xmlns="" val="486818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3568" y="404664"/>
            <a:ext cx="7520940" cy="79776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CLASSI PRIME</a:t>
            </a:r>
            <a:br>
              <a:rPr lang="it-IT" sz="2000" dirty="0"/>
            </a:br>
            <a:r>
              <a:rPr lang="it-IT" sz="20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340768"/>
            <a:ext cx="3312368" cy="57606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  1° quadrimestre</a:t>
            </a:r>
            <a:endParaRPr lang="it-IT" dirty="0"/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42163084"/>
              </p:ext>
            </p:extLst>
          </p:nvPr>
        </p:nvGraphicFramePr>
        <p:xfrm>
          <a:off x="683568" y="1988840"/>
          <a:ext cx="3384376" cy="4102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213645340"/>
              </p:ext>
            </p:extLst>
          </p:nvPr>
        </p:nvGraphicFramePr>
        <p:xfrm>
          <a:off x="4499992" y="1988840"/>
          <a:ext cx="3384376" cy="4102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egnaposto testo 2"/>
          <p:cNvSpPr>
            <a:spLocks noGrp="1"/>
          </p:cNvSpPr>
          <p:nvPr>
            <p:ph type="body" idx="1"/>
          </p:nvPr>
        </p:nvSpPr>
        <p:spPr>
          <a:xfrm>
            <a:off x="4499992" y="1268760"/>
            <a:ext cx="3312368" cy="57606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 smtClean="0"/>
              <a:t>Risultati  2° quadrimestre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8491430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520940" cy="914400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CONFRONTO FRA LE CLASSI PRIME</a:t>
            </a:r>
            <a:br>
              <a:rPr lang="it-IT" sz="2000" dirty="0"/>
            </a:br>
            <a:r>
              <a:rPr lang="it-IT" sz="2000" dirty="0"/>
              <a:t>Italiano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83568" y="1412776"/>
            <a:ext cx="3600400" cy="57606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668955894"/>
              </p:ext>
            </p:extLst>
          </p:nvPr>
        </p:nvGraphicFramePr>
        <p:xfrm>
          <a:off x="683568" y="2060848"/>
          <a:ext cx="3672408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801896658"/>
              </p:ext>
            </p:extLst>
          </p:nvPr>
        </p:nvGraphicFramePr>
        <p:xfrm>
          <a:off x="4572000" y="2060848"/>
          <a:ext cx="3816424" cy="41764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Segnaposto testo 2"/>
          <p:cNvSpPr>
            <a:spLocks noGrp="1"/>
          </p:cNvSpPr>
          <p:nvPr>
            <p:ph type="body" idx="1"/>
          </p:nvPr>
        </p:nvSpPr>
        <p:spPr>
          <a:xfrm>
            <a:off x="4572000" y="1412776"/>
            <a:ext cx="3816424" cy="57606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</p:spTree>
    <p:extLst>
      <p:ext uri="{BB962C8B-B14F-4D97-AF65-F5344CB8AC3E}">
        <p14:creationId xmlns:p14="http://schemas.microsoft.com/office/powerpoint/2010/main" xmlns="" val="8545467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4414" y="908720"/>
            <a:ext cx="7520940" cy="5616624"/>
          </a:xfrm>
          <a:ln w="76200">
            <a:solidFill>
              <a:schemeClr val="accent3"/>
            </a:solidFill>
          </a:ln>
        </p:spPr>
        <p:txBody>
          <a:bodyPr>
            <a:normAutofit/>
          </a:bodyPr>
          <a:lstStyle/>
          <a:p>
            <a:r>
              <a:rPr lang="it-IT" sz="2000" dirty="0"/>
              <a:t>ANALIZZANDO I GRAFICI delle prove oggettive parallele delle </a:t>
            </a:r>
            <a:r>
              <a:rPr lang="it-IT" sz="2000" dirty="0">
                <a:solidFill>
                  <a:srgbClr val="77C925"/>
                </a:solidFill>
              </a:rPr>
              <a:t>classi PRIME  </a:t>
            </a:r>
            <a:r>
              <a:rPr lang="it-IT" sz="2000" dirty="0"/>
              <a:t>DELLA SCUOLA PRIMARIA ,</a:t>
            </a:r>
            <a:r>
              <a:rPr lang="it-IT" sz="2000" b="1" dirty="0"/>
              <a:t>relativamente </a:t>
            </a:r>
            <a:r>
              <a:rPr lang="it-IT" sz="2000" b="1" dirty="0" smtClean="0"/>
              <a:t>all’ </a:t>
            </a:r>
            <a:r>
              <a:rPr lang="it-IT" sz="2000" b="1" dirty="0" smtClean="0">
                <a:solidFill>
                  <a:srgbClr val="FF0000"/>
                </a:solidFill>
              </a:rPr>
              <a:t>INGLESE</a:t>
            </a:r>
            <a:r>
              <a:rPr lang="it-IT" sz="2000" b="1" dirty="0" smtClean="0"/>
              <a:t> ,si </a:t>
            </a:r>
            <a:r>
              <a:rPr lang="it-IT" sz="2000" b="1" dirty="0"/>
              <a:t>evince che: </a:t>
            </a:r>
            <a:br>
              <a:rPr lang="it-IT" sz="2000" b="1" dirty="0"/>
            </a:br>
            <a:r>
              <a:rPr lang="it-IT" sz="2000" b="1" dirty="0" smtClean="0"/>
              <a:t>.Nessun alunno non </a:t>
            </a:r>
            <a:r>
              <a:rPr lang="it-IT" sz="2000" b="1" dirty="0"/>
              <a:t>ha raggiunto la sufficienza </a:t>
            </a:r>
            <a:r>
              <a:rPr lang="it-IT" sz="2000" b="1" dirty="0" smtClean="0"/>
              <a:t>sia nel 1 quadrimestre che nel 2°.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5 </a:t>
            </a:r>
            <a:r>
              <a:rPr lang="it-IT" sz="2000" b="1" dirty="0"/>
              <a:t>% ha conseguito una valutazione </a:t>
            </a:r>
            <a:r>
              <a:rPr lang="it-IT" sz="2000" b="1" dirty="0" smtClean="0"/>
              <a:t>sufficiente nelle prove </a:t>
            </a:r>
            <a:r>
              <a:rPr lang="it-IT" sz="2000" b="1" dirty="0"/>
              <a:t>intermedie </a:t>
            </a:r>
            <a:r>
              <a:rPr lang="it-IT" sz="2000" b="1" dirty="0" smtClean="0"/>
              <a:t>e finali.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6 </a:t>
            </a:r>
            <a:r>
              <a:rPr lang="it-IT" sz="2000" b="1" dirty="0"/>
              <a:t>% ha conseguito il 7 , per le prove intermedie era il voto </a:t>
            </a:r>
            <a:r>
              <a:rPr lang="it-IT" sz="2000" b="1" dirty="0" smtClean="0"/>
              <a:t>del 7%.</a:t>
            </a:r>
            <a:r>
              <a:rPr lang="it-IT" sz="2000" b="1" dirty="0"/>
              <a:t/>
            </a:r>
            <a:br>
              <a:rPr lang="it-IT" sz="2000" b="1" dirty="0"/>
            </a:br>
            <a:r>
              <a:rPr lang="it-IT" sz="2000" b="1" dirty="0" smtClean="0"/>
              <a:t>.Il 38% </a:t>
            </a:r>
            <a:r>
              <a:rPr lang="it-IT" sz="2000" b="1" dirty="0"/>
              <a:t>ha avuto come votazione l’8,presente per </a:t>
            </a:r>
            <a:r>
              <a:rPr lang="it-IT" sz="2000" b="1" dirty="0" smtClean="0"/>
              <a:t>il 48%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/>
              <a:t>.Il </a:t>
            </a:r>
            <a:r>
              <a:rPr lang="it-IT" sz="2000" b="1" dirty="0" smtClean="0"/>
              <a:t>48% </a:t>
            </a:r>
            <a:r>
              <a:rPr lang="it-IT" sz="2000" b="1" dirty="0"/>
              <a:t>ha conseguito votazione pari a 9 ,presente per </a:t>
            </a:r>
            <a:r>
              <a:rPr lang="it-IT" sz="2000" b="1" dirty="0" smtClean="0"/>
              <a:t>il 21% </a:t>
            </a:r>
            <a:r>
              <a:rPr lang="it-IT" sz="2000" b="1" dirty="0"/>
              <a:t>nelle prove intermedie.</a:t>
            </a:r>
            <a:br>
              <a:rPr lang="it-IT" sz="2000" b="1" dirty="0"/>
            </a:br>
            <a:r>
              <a:rPr lang="it-IT" sz="2000" b="1" dirty="0" smtClean="0"/>
              <a:t>. il </a:t>
            </a:r>
            <a:r>
              <a:rPr lang="it-IT" sz="2000" b="1" dirty="0"/>
              <a:t>3% degli alunni </a:t>
            </a:r>
            <a:r>
              <a:rPr lang="it-IT" sz="2000" b="1" dirty="0" smtClean="0"/>
              <a:t>ha ottenuto </a:t>
            </a:r>
            <a:r>
              <a:rPr lang="it-IT" sz="2000" b="1" dirty="0"/>
              <a:t>votazione 10,nel 1</a:t>
            </a:r>
            <a:r>
              <a:rPr lang="it-IT" sz="2000" b="1" dirty="0" smtClean="0"/>
              <a:t>°quadrimestre era </a:t>
            </a:r>
            <a:r>
              <a:rPr lang="it-IT" sz="2000" b="1" dirty="0"/>
              <a:t>pari </a:t>
            </a:r>
            <a:r>
              <a:rPr lang="it-IT" sz="2000" b="1" dirty="0" smtClean="0"/>
              <a:t>al 9%.</a:t>
            </a:r>
            <a:endParaRPr lang="it-IT" sz="2000" b="1" dirty="0"/>
          </a:p>
        </p:txBody>
      </p:sp>
    </p:spTree>
    <p:extLst>
      <p:ext uri="{BB962C8B-B14F-4D97-AF65-F5344CB8AC3E}">
        <p14:creationId xmlns:p14="http://schemas.microsoft.com/office/powerpoint/2010/main" xmlns="" val="3015436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382000" cy="1069848"/>
          </a:xfrm>
          <a:ln>
            <a:solidFill>
              <a:srgbClr val="FF0000"/>
            </a:solidFill>
          </a:ln>
        </p:spPr>
        <p:txBody>
          <a:bodyPr/>
          <a:lstStyle/>
          <a:p>
            <a:pPr algn="ctr"/>
            <a:r>
              <a:rPr lang="it-IT" sz="2000" dirty="0"/>
              <a:t>RISULTATI COMPLESSIVI CLASSI PRIME</a:t>
            </a:r>
            <a:br>
              <a:rPr lang="it-IT" sz="2000" dirty="0"/>
            </a:br>
            <a:r>
              <a:rPr lang="it-IT" sz="2000" dirty="0"/>
              <a:t>INGLESE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544" y="1628800"/>
            <a:ext cx="3960440" cy="576064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1° quadrimestre</a:t>
            </a:r>
          </a:p>
        </p:txBody>
      </p:sp>
      <p:graphicFrame>
        <p:nvGraphicFramePr>
          <p:cNvPr id="7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227433827"/>
              </p:ext>
            </p:extLst>
          </p:nvPr>
        </p:nvGraphicFramePr>
        <p:xfrm>
          <a:off x="467544" y="2276872"/>
          <a:ext cx="3960440" cy="3742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Segnaposto testo 2"/>
          <p:cNvSpPr>
            <a:spLocks noGrp="1"/>
          </p:cNvSpPr>
          <p:nvPr>
            <p:ph type="body" idx="1"/>
          </p:nvPr>
        </p:nvSpPr>
        <p:spPr>
          <a:xfrm>
            <a:off x="4572000" y="1700808"/>
            <a:ext cx="4248472" cy="504056"/>
          </a:xfrm>
          <a:ln>
            <a:solidFill>
              <a:srgbClr val="FF0000"/>
            </a:solidFill>
          </a:ln>
        </p:spPr>
        <p:txBody>
          <a:bodyPr/>
          <a:lstStyle/>
          <a:p>
            <a:r>
              <a:rPr lang="it-IT" dirty="0"/>
              <a:t>Risultati  </a:t>
            </a:r>
            <a:r>
              <a:rPr lang="it-IT" dirty="0" smtClean="0"/>
              <a:t>2° </a:t>
            </a:r>
            <a:r>
              <a:rPr lang="it-IT" dirty="0"/>
              <a:t>quadrimestre</a:t>
            </a:r>
          </a:p>
        </p:txBody>
      </p:sp>
      <p:graphicFrame>
        <p:nvGraphicFramePr>
          <p:cNvPr id="6" name="Segnaposto contenuto 3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211666735"/>
              </p:ext>
            </p:extLst>
          </p:nvPr>
        </p:nvGraphicFramePr>
        <p:xfrm>
          <a:off x="4572000" y="2276872"/>
          <a:ext cx="4320480" cy="3742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4267444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amonto">
  <a:themeElements>
    <a:clrScheme name="Tramont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Tramont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ramont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1936</TotalTime>
  <Words>801</Words>
  <Application>Microsoft Office PowerPoint</Application>
  <PresentationFormat>Presentazione su schermo (4:3)</PresentationFormat>
  <Paragraphs>140</Paragraphs>
  <Slides>54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54</vt:i4>
      </vt:variant>
    </vt:vector>
  </HeadingPairs>
  <TitlesOfParts>
    <vt:vector size="55" baseType="lpstr">
      <vt:lpstr>Tramonto</vt:lpstr>
      <vt:lpstr>Diapositiva 1</vt:lpstr>
      <vt:lpstr>DIRIGENTE SCOLASTICO PROF.SSA GIUSEPPINA NUGNES</vt:lpstr>
      <vt:lpstr> PROVE OGGETTIVE PARALLELE</vt:lpstr>
      <vt:lpstr>MONITORAGGIO FINALE PROVE OGGETTIVE PARALLELE a.s.2018 2019 </vt:lpstr>
      <vt:lpstr>ANALIZZANDO I GRAFICI delle prove oggettive parallele delle classi PRIME  DELLA SCUOLA PRIMARIA ,relativamente all’ITALIANO,si evince che:  . Nessun alunno non ha raggiunto la sufficienza .L’8 % ha conseguito una valutazione sufficiente,che per le prove intermedie era pari al 3%. .il 23 % ha conseguito il 7 , per le prove intermedie era il voto del 25%. .Il 26% ha avuto come votazione l’8,presente per il 40% nelle prove intermedie. .Il 42% ha conseguito votazione pari a 9 ,presente per il 32% nelle prove intermedie. .Nel 1°quadrimestre nessun alunno aveva ottenuto votazione 10,nel 2°quadrimestre l’1%.</vt:lpstr>
      <vt:lpstr>RISULTATI COMPLESSIVI CLASSI PRIME ITALIANO</vt:lpstr>
      <vt:lpstr>CONFRONTO FRA LE CLASSI PRIME Italiano</vt:lpstr>
      <vt:lpstr>ANALIZZANDO I GRAFICI delle prove oggettive parallele delle classi PRIME  DELLA SCUOLA PRIMARIA ,relativamente all’ INGLESE ,si evince che:  .Nessun alunno non ha raggiunto la sufficienza sia nel 1 quadrimestre che nel 2°. .il 5 % ha conseguito una valutazione sufficiente nelle prove intermedie e finali. .il 6 % ha conseguito il 7 , per le prove intermedie era il voto del 7%. .Il 38% ha avuto come votazione l’8,presente per il 48% nelle prove intermedie. .Il 48% ha conseguito votazione pari a 9 ,presente per il 21% nelle prove intermedie. . il 3% degli alunni ha ottenuto votazione 10,nel 1°quadrimestre era pari al 9%.</vt:lpstr>
      <vt:lpstr>RISULTATI COMPLESSIVI CLASSI PRIME INGLESE </vt:lpstr>
      <vt:lpstr>CONFRONTO FRA LE CLASSI PRIME inglese</vt:lpstr>
      <vt:lpstr>ANALIZZANDO I GRAFICI delle prove oggettive parallele delle classi PRIME  DELLA SCUOLA PRIMARIA ,relativamente alla MATEMATICA ,si evince che:  .il 2% degli alunni non ha raggiunto la sufficienza nel monitoraggio intermedio ,mentre nel 2°quadrimestre nessuno. il 6 % ha conseguito una valutazione sufficiente,che per le prove intermedie era pari al 5%. .il 20% ha conseguito il 7 , per le prove intermedie era il voto del 33%. .Il 34% ha avuto come votazione l’8,presente per il 25% nelle prove intermedie. .Il 38% ha conseguito votazione pari a 9 ,presente per il 32% nelle prove intermedie. .Nel 1°quadrimestre solo il 3% degli alunni aveva ottenuto votazione 10,nel 2°quadrimestre è pari al 2%.</vt:lpstr>
      <vt:lpstr>RISULTATI COMPLESSIVI CLASSI PRIME MATEMATICA </vt:lpstr>
      <vt:lpstr>CONFRONTO FRA LE CLASSI PRIME matematica</vt:lpstr>
      <vt:lpstr>CLASSI SECONDE</vt:lpstr>
      <vt:lpstr>ANALIZZANDO I GRAFICI delle prove oggettive parallele delle classi SECONDE  DELLA SCUOLA PRIMARIA ,relativamente all’ITALIANO,si evince che:  .il 9% degli alunni non ha raggiunto la sufficienza ,mentre nel 1°quadrimestre era pari al 0%. .il 27 % ha conseguito una valutazione sufficiente,che per le prove intermedie era pari al 29%. .il 21 % ha conseguito il 7 , per le prove intermedie era il voto del 19%. .Il 20% ha avuto come votazione l’8,presente per il 31% nelle prove intermedie. .Il 20% ha conseguito votazione pari a 9 ,presente per  il 21% nelle prove intermedie. .Nel 1°quadrimestre nessun alunno aveva ottenuto votazione 10,nel 2°quadrimestre è pari al 3%.</vt:lpstr>
      <vt:lpstr>RISULTATI COMPLESSIVI CLASSE SECONDE ITALIANO </vt:lpstr>
      <vt:lpstr>CONFRONTO FRA LE CLASSI  SECONDE ITALIANO</vt:lpstr>
      <vt:lpstr>ANALIZZANDO I GRAFICI delle prove oggettive parallele delle classi SECONDE  DELLA SCUOLA PRIMARIA ,relativamente all’ INGLESE si evince che:  .Nessun alunno non ha raggiunto la sufficienza nel 1°e 2°quadrimestre . .il 21 % ha conseguito una valutazione sufficiente,che per le prove intermedie era pari al 17%. .il 23 % ha conseguito il 7 , per le prove intermedie era il voto del 33%. .Il 26% ha avuto come votazione l’8,presente per il 21% nelle prove intermedie. .Il 19% ha conseguito votazione pari a 9 ,presente per il 26% nelle prove intermedie. .Nel 1°quadrimestre solo il 3% degli alunni aveva ottenuto votazione 10,nel 2°quadrimestre è pari all’11%.</vt:lpstr>
      <vt:lpstr>RISULTATI COMPLESSIVI CLASSE SECONDE INGLESE </vt:lpstr>
      <vt:lpstr>CONFRONTO FRA LE CLASSI  SECONDE INGLESE</vt:lpstr>
      <vt:lpstr>ANALIZZANDO I GRAFICI delle prove oggettive parallele delle classi SECONDE  DELLA SCUOLA PRIMARIA ,relativamente alla MATEMATICA si evince che:  .Nessun alunno non ha raggiunto la sufficienza nel 1°e 2°quadrimestre. .il 24 % ha conseguito una valutazione sufficiente,che per le prove intermedie era pari al 15%. .il 22 % ha conseguito il 7 , per le prove intermedie era il voto del 19%. .Il 25 % ha avuto come votazione l’8,presente per il 32% nelle prove intermedie. .Il 20% ha conseguito votazione pari a 9 ,presente per il 32% nelle prove intermedie. .Nel 1°quadrimestre solo il 2% degli alunni aveva ottenuto votazione 10,nel 2°quadrimestre è pari al 9%.</vt:lpstr>
      <vt:lpstr>RISULTATI COMPLESSIVI CLASSE SECONDE MATEMATICA </vt:lpstr>
      <vt:lpstr>CONFRONTO FRA LE CLASSI  SECONDE MATEMATICA</vt:lpstr>
      <vt:lpstr>CLASSI TERZE</vt:lpstr>
      <vt:lpstr>ANALIZZANDO I GRAFICI delle prove oggettive parallele delle classi TERZE  DELLA SCUOLA PRIMARIA ,relativamente all’ITALIANO,si evince che:  .Nessun alunno non ha raggiunto la sufficienza . .il 12 % ha conseguito una valutazione sufficiente,che per le prove intermedie era pari al 18%. .il 31 % ha conseguito il 7 , per le prove intermedie era il voto del 33%. .Il 31% ha avuto come votazione l’8,presente per il 32% nelle prove intermedie. .Il 23% ha conseguito votazione pari a 9 ,presente per il12% nelle prove intermedie. .Nel 1°quadrimestre solo il 5% degli alunni aveva ottenuto votazione 10,nel 2°quadrimestre è pari al 3%.  </vt:lpstr>
      <vt:lpstr>RISULTATI COMPLESSIVI CLASSE TERZE ITALIANO</vt:lpstr>
      <vt:lpstr>CONFRONTO FRA LE CLASSI  TERZE ITALIANO</vt:lpstr>
      <vt:lpstr>ANALIZZANDO I GRAFICI delle prove oggettive parallele delle classi TERZE  DELLA SCUOLA PRIMARIA ,relativamente all’INGLESE, che:  .Nessun alunno non ha raggiunto la sufficienza. .il 6 % ha conseguito una valutazione sufficiente,che per le prove intermedie era pari al 18%. .il 29 % ha conseguito il 7 , per le prove intermedie era il voto del 25%. .Il 32% ha avuto come votazione l’8,presente per il 27% nelle prove intermedie. .Il 6% ha conseguito votazione pari a 9 ,presente per il 15% nelle prove intermedie. .Nel 1°quadrimestre solo il 15% degli alunni aveva ottenuto votazione 10,nel 2°quadrimestre è pari al 15%.  </vt:lpstr>
      <vt:lpstr>RISULTATI COMPLESSIVI CLASSE TERZE INGLESE</vt:lpstr>
      <vt:lpstr>CONFRONTO FRA LE CLASSI  TERZE INGLESE</vt:lpstr>
      <vt:lpstr>ANALIZZANDO I GRAFICI delle prove oggettive parallele delle classi TERZE  DELLA SCUOLA PRIMARIA ,relativamente alla MATEMATICA,si evince che:  .Nessun alunno non ha raggiunto la sufficienza . .il 18 % ha conseguito una valutazione sufficiente,che per le prove intermedie era sempre pari al 18%. .il 23 % ha conseguito il 7 , per le prove intermedie era il voto del 30%. .Il 32% ha avuto come votazione l’8,presente per il 28% nelle prove intermedie. .Il 6% ha conseguito votazione pari a 9 ,presente per il 22% nelle prove intermedie. .Nel 1°quadrimestre solo il 2% degli alunni aveva ottenuto votazione 10,nel 2°quadrimestre è pari al 21%.  </vt:lpstr>
      <vt:lpstr>RISULTATI COMPLESSIVI CLASSE TERZE MATEMATICA</vt:lpstr>
      <vt:lpstr>CONFRONTO FRA LE CLASSI  TERZE MATEMATICA</vt:lpstr>
      <vt:lpstr>CLASSI QUARTE</vt:lpstr>
      <vt:lpstr>ANALIZZANDO I GRAFICI delle prove oggettive parallele delle classi QUARTE DELLA SCUOLA PRIMARIA ,relativamente all’ITALIANO,si evince che:  .il 9% degli alunni non ha raggiunto la sufficienza ,mentre nel 1°quadrimestre era pari al 17%. .il 21 % ha conseguito una valutazione sufficiente,che per le prove intermedie era pari al 32%. .il 29 % ha conseguito il 7 , per le prove intermedie era il voto del 20%. .Il 18% ha avuto come votazione l’8,presente per il 24% nelle prove intermedie. .Il 9% ha conseguito votazione pari a 9 ,presente per il 7% nelle prove intermedie. .Nel 1°quadrimestre nessun alunno aveva ottenuto votazione 10,nel 2°quadrimestre è pari al’5%. </vt:lpstr>
      <vt:lpstr>RISULTATI COMPLESSIVI CLASSE QUARTE ITALIANO</vt:lpstr>
      <vt:lpstr>CONFRONTO FRA LE CLASSI  QUARTE ITALIANO</vt:lpstr>
      <vt:lpstr>ANALIZZANDO I GRAFICI delle prove oggettive parallele delle classi QUARTE DELLA SCUOLA PRIMARIA ,relativamente all’INGLESE,si evince che:  .L’8% degli alunni non ha raggiunto la sufficienza ,mentre nel 1°quadrimestre era pari al 14%. .il 10 % ha conseguito una valutazione sufficiente,che per le prove intermedie era pari all’ 8%. .il 16 % ha conseguito il 7 , per le prove intermedie era il voto del 11%. .Il 24% ha avuto come votazione l’8,presente per il 24% nelle prove intermedie. .Il25% ha conseguito votazione pari a 9 ,presente per il 25% nelle prove intermedie. .Nel 1°quadrimestre il 18% degli alunni aveva ottenuto votazione 10,nel 2°quadrimestre è pari al17%. </vt:lpstr>
      <vt:lpstr>RISULTATI COMPLESSIVI CLASSE QUARTE INGLESE</vt:lpstr>
      <vt:lpstr>CONFRONTO FRA LE CLASSI  QUARTE INGLESE</vt:lpstr>
      <vt:lpstr>ANALIZZANDO I GRAFICI delle prove oggettive parallele delle classi QUARTE DELLA SCUOLA PRIMARIA ,relativamente alla MATEMATICA,si evince che:  .il9% degli alunni non ha raggiunto la sufficienza ,mentre nel 1°quadrimestre era pari all’8%. .il 9 % ha conseguito una valutazione sufficiente,che per le prove intermedie era pari al 14%. .il 23 % ha conseguito il 7 , per le prove intermedie era il voto del 10%. .IL 23% ha avuto come votazione l’8,presente per il 24% nelle prove intermedie. .Il 15% ha conseguito votazione pari a 9 ,presente per il 24% nelle prove intermedie. .Nel 1°quadrimestre il 20% degli alunni aveva ottenuto votazione 10,nel 2°quadrimestre è pari al 21%. </vt:lpstr>
      <vt:lpstr>RISULTATI COMPLESSIVI CLASSE QUARTE MATEMATICA</vt:lpstr>
      <vt:lpstr>CONFRONTO FRA LE CLASSI  QUARTE MATEMATICA</vt:lpstr>
      <vt:lpstr>CLASSI QUINTE</vt:lpstr>
      <vt:lpstr>ANALIZZANDO I GRAFICI delle prove oggettive parallele delle classi QUINTE DELLA SCUOLA PRIMARIA ,relativamente all’ITALIANO,si evince che:  .il3% degli alunni non ha raggiunto la sufficienza ,mentre nel 1°quadrimestre era pari al 9%. .il 6 % ha conseguito una valutazione sufficiente nelle prove intermedie e finali. .il16% ha conseguito il 7 nelle prove intermedie e finali. .Il 23% ha avuto come votazione l’8,presente per il 21% nelle prove intermedie. .Il 19% ha conseguito votazione pari a 9 ,presente per il 32% nelle prove intermedie. .Nel 1°quadrimestre solo il 3% degli alunni aveva ottenuto votazione 10,nel 2°quadrimestre è pari al 20%. </vt:lpstr>
      <vt:lpstr>RISULTATI COMPLESSIVI CLASSE QUINTE ITALIANO</vt:lpstr>
      <vt:lpstr>CONFRONTO FRA LE CLASSI  QUINTE ITALIANO</vt:lpstr>
      <vt:lpstr>ANALIZZANDO I GRAFICI delle prove oggettive parallele delle classi QUINTE DELLA SCUOLA PRIMARIA ,relativamente all’INGLESE,si evince che:  .il4% degli alunni non ha raggiunto la sufficienza ,mentre nel 1°quadrimestre era pari al 4%. .il 7 % ha conseguito una valutazione sufficiente,che per le prove intermedie era pari all’ 8%. .il 32 % ha conseguito il 7 , per le prove intermedie era il voto del 35%. .Il 16%% ha avuto come votazione l’8,presente per il 3% nelle prove intermedie. .Il 3% ha conseguito votazione pari a 9 ,presente per l’11% nelle prove intermedie. .Nel 1°quadrimestre il 20% degli alunni aveva ottenuto votazione 10,nel 2°quadrimestre è pari al30%. </vt:lpstr>
      <vt:lpstr>RISULTATI COMPLESSIVI CLASSE QUINTE INGLESE</vt:lpstr>
      <vt:lpstr>CONFRONTO FRA LE CLASSI  QUINTE INGLESE</vt:lpstr>
      <vt:lpstr>ANALIZZANDO I GRAFICI delle prove oggettive parallele delle classi QUINTE DELLA SCUOLA PRIMARIA ,relativamente alla MATEMATICA si evince che:  .il5% degli alunni non ha raggiunto la sufficienza ,mentre nel 1°quadrimestre era pari al 10%. .L’8% ha conseguito una valutazione sufficiente,che per le prove intermedie era pari al 6%. .il 27 % ha conseguito il 7 , per le prove intermedie era il voto del 34%. .Il 32%ha avuto come votazione l’8,presente per il 21% nelle prove intermedie. .Il 20% ha conseguito votazione pari a 9 ,presente per il 26% nelle prove intermedie. .Nel 1°quadrimestre solo il 3% degli alunni aveva ottenuto votazione 10,nel 2°quadrimestre è pari all’8%. </vt:lpstr>
      <vt:lpstr>RISULTATI COMPLESSIVI CLASSE QUINTE MATEMATICA</vt:lpstr>
      <vt:lpstr>CONFRONTO FRA LE CLASSI  QUINTE MATEMATICA</vt:lpstr>
      <vt:lpstr>GRAZIE PER LA COLLABORAZIONE  FS  MARIA PUCA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Nugnes</cp:lastModifiedBy>
  <cp:revision>156</cp:revision>
  <dcterms:created xsi:type="dcterms:W3CDTF">2017-09-27T20:28:58Z</dcterms:created>
  <dcterms:modified xsi:type="dcterms:W3CDTF">2019-06-21T20:55:43Z</dcterms:modified>
</cp:coreProperties>
</file>