
<file path=[Content_Types].xml><?xml version="1.0" encoding="utf-8"?>
<Types xmlns="http://schemas.openxmlformats.org/package/2006/content-types"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charts/chart57.xml" ContentType="application/vnd.openxmlformats-officedocument.drawingml.chart+xml"/>
  <Override PartName="/ppt/charts/chart68.xml" ContentType="application/vnd.openxmlformats-officedocument.drawingml.chart+xml"/>
  <Override PartName="/ppt/slides/slide36.xml" ContentType="application/vnd.openxmlformats-officedocument.presentationml.slide+xml"/>
  <Override PartName="/ppt/charts/chart46.xml" ContentType="application/vnd.openxmlformats-officedocument.drawingml.chart+xml"/>
  <Override PartName="/ppt/charts/chart93.xml" ContentType="application/vnd.openxmlformats-officedocument.drawingml.chart+xml"/>
  <Override PartName="/ppt/slides/slide25.xml" ContentType="application/vnd.openxmlformats-officedocument.presentationml.slide+xml"/>
  <Override PartName="/ppt/slideLayouts/slideLayout2.xml" ContentType="application/vnd.openxmlformats-officedocument.presentationml.slideLayout+xml"/>
  <Override PartName="/ppt/charts/chart35.xml" ContentType="application/vnd.openxmlformats-officedocument.drawingml.chart+xml"/>
  <Override PartName="/ppt/charts/chart82.xml" ContentType="application/vnd.openxmlformats-officedocument.drawingml.chart+xml"/>
  <Override PartName="/ppt/charts/chart119.xml" ContentType="application/vnd.openxmlformats-officedocument.drawingml.chart+xml"/>
  <Default Extension="xml" ContentType="application/xml"/>
  <Override PartName="/ppt/slides/slide14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charts/chart13.xml" ContentType="application/vnd.openxmlformats-officedocument.drawingml.chart+xml"/>
  <Override PartName="/ppt/charts/chart24.xml" ContentType="application/vnd.openxmlformats-officedocument.drawingml.chart+xml"/>
  <Override PartName="/ppt/charts/chart60.xml" ContentType="application/vnd.openxmlformats-officedocument.drawingml.chart+xml"/>
  <Override PartName="/ppt/charts/chart71.xml" ContentType="application/vnd.openxmlformats-officedocument.drawingml.chart+xml"/>
  <Override PartName="/ppt/charts/chart108.xml" ContentType="application/vnd.openxmlformats-officedocument.drawingml.chart+xml"/>
  <Override PartName="/ppt/tableStyles.xml" ContentType="application/vnd.openxmlformats-officedocument.presentationml.tableStyles+xml"/>
  <Override PartName="/ppt/charts/chart133.xml" ContentType="application/vnd.openxmlformats-officedocument.drawingml.chart+xml"/>
  <Override PartName="/ppt/charts/chart144.xml" ContentType="application/vnd.openxmlformats-officedocument.drawingml.chart+xml"/>
  <Override PartName="/ppt/charts/chart122.xml" ContentType="application/vnd.openxmlformats-officedocument.drawingml.chart+xml"/>
  <Override PartName="/ppt/diagrams/layout1.xml" ContentType="application/vnd.openxmlformats-officedocument.drawingml.diagramLayou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111.xml" ContentType="application/vnd.openxmlformats-officedocument.drawingml.chart+xml"/>
  <Override PartName="/ppt/charts/chart98.xml" ContentType="application/vnd.openxmlformats-officedocument.drawingml.chart+xml"/>
  <Override PartName="/ppt/charts/chart100.xml" ContentType="application/vnd.openxmlformats-officedocument.drawingml.char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charts/chart29.xml" ContentType="application/vnd.openxmlformats-officedocument.drawingml.chart+xml"/>
  <Override PartName="/ppt/charts/chart76.xml" ContentType="application/vnd.openxmlformats-officedocument.drawingml.chart+xml"/>
  <Override PartName="/ppt/charts/chart87.xml" ContentType="application/vnd.openxmlformats-officedocument.drawingml.chart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charts/chart18.xml" ContentType="application/vnd.openxmlformats-officedocument.drawingml.chart+xml"/>
  <Override PartName="/ppt/charts/chart36.xml" ContentType="application/vnd.openxmlformats-officedocument.drawingml.chart+xml"/>
  <Override PartName="/ppt/charts/chart47.xml" ContentType="application/vnd.openxmlformats-officedocument.drawingml.chart+xml"/>
  <Override PartName="/ppt/charts/chart65.xml" ContentType="application/vnd.openxmlformats-officedocument.drawingml.chart+xml"/>
  <Override PartName="/ppt/charts/chart83.xml" ContentType="application/vnd.openxmlformats-officedocument.drawingml.chart+xml"/>
  <Override PartName="/ppt/charts/chart94.xml" ContentType="application/vnd.openxmlformats-officedocument.drawingml.char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Override PartName="/ppt/charts/chart25.xml" ContentType="application/vnd.openxmlformats-officedocument.drawingml.chart+xml"/>
  <Override PartName="/ppt/charts/chart54.xml" ContentType="application/vnd.openxmlformats-officedocument.drawingml.chart+xml"/>
  <Override PartName="/ppt/charts/chart72.xml" ContentType="application/vnd.openxmlformats-officedocument.drawingml.chart+xml"/>
  <Override PartName="/ppt/charts/chart109.xml" ContentType="application/vnd.openxmlformats-officedocument.drawingml.chart+xml"/>
  <Override PartName="/ppt/charts/chart138.xml" ContentType="application/vnd.openxmlformats-officedocument.drawingml.chart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s/slide51.xml" ContentType="application/vnd.openxmlformats-officedocument.presentationml.slide+xml"/>
  <Override PartName="/ppt/charts/chart14.xml" ContentType="application/vnd.openxmlformats-officedocument.drawingml.chart+xml"/>
  <Override PartName="/ppt/charts/chart32.xml" ContentType="application/vnd.openxmlformats-officedocument.drawingml.chart+xml"/>
  <Override PartName="/ppt/charts/chart43.xml" ContentType="application/vnd.openxmlformats-officedocument.drawingml.chart+xml"/>
  <Override PartName="/ppt/charts/chart61.xml" ContentType="application/vnd.openxmlformats-officedocument.drawingml.chart+xml"/>
  <Override PartName="/ppt/charts/chart90.xml" ContentType="application/vnd.openxmlformats-officedocument.drawingml.chart+xml"/>
  <Override PartName="/ppt/charts/chart127.xml" ContentType="application/vnd.openxmlformats-officedocument.drawingml.char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40.xml" ContentType="application/vnd.openxmlformats-officedocument.presentationml.slide+xml"/>
  <Override PartName="/ppt/charts/chart8.xml" ContentType="application/vnd.openxmlformats-officedocument.drawingml.chart+xml"/>
  <Override PartName="/ppt/charts/chart21.xml" ContentType="application/vnd.openxmlformats-officedocument.drawingml.chart+xml"/>
  <Override PartName="/ppt/charts/chart50.xml" ContentType="application/vnd.openxmlformats-officedocument.drawingml.chart+xml"/>
  <Override PartName="/ppt/charts/chart105.xml" ContentType="application/vnd.openxmlformats-officedocument.drawingml.chart+xml"/>
  <Override PartName="/ppt/charts/chart116.xml" ContentType="application/vnd.openxmlformats-officedocument.drawingml.chart+xml"/>
  <Override PartName="/ppt/charts/chart134.xml" ContentType="application/vnd.openxmlformats-officedocument.drawingml.chart+xml"/>
  <Override PartName="/ppt/slideLayouts/slideLayout10.xml" ContentType="application/vnd.openxmlformats-officedocument.presentationml.slideLayout+xml"/>
  <Override PartName="/ppt/charts/chart10.xml" ContentType="application/vnd.openxmlformats-officedocument.drawingml.chart+xml"/>
  <Override PartName="/ppt/charts/chart112.xml" ContentType="application/vnd.openxmlformats-officedocument.drawingml.chart+xml"/>
  <Override PartName="/ppt/charts/chart123.xml" ContentType="application/vnd.openxmlformats-officedocument.drawingml.chart+xml"/>
  <Override PartName="/ppt/charts/chart141.xml" ContentType="application/vnd.openxmlformats-officedocument.drawingml.chart+xml"/>
  <Override PartName="/ppt/charts/chart4.xml" ContentType="application/vnd.openxmlformats-officedocument.drawingml.chart+xml"/>
  <Override PartName="/ppt/charts/chart99.xml" ContentType="application/vnd.openxmlformats-officedocument.drawingml.chart+xml"/>
  <Override PartName="/ppt/charts/chart101.xml" ContentType="application/vnd.openxmlformats-officedocument.drawingml.chart+xml"/>
  <Override PartName="/ppt/charts/chart130.xml" ContentType="application/vnd.openxmlformats-officedocument.drawingml.chart+xml"/>
  <Override PartName="/ppt/slides/slide49.xml" ContentType="application/vnd.openxmlformats-officedocument.presentationml.slide+xml"/>
  <Override PartName="/ppt/charts/chart59.xml" ContentType="application/vnd.openxmlformats-officedocument.drawingml.chart+xml"/>
  <Override PartName="/ppt/charts/chart88.xml" ContentType="application/vnd.openxmlformats-officedocument.drawingml.char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charts/chart48.xml" ContentType="application/vnd.openxmlformats-officedocument.drawingml.chart+xml"/>
  <Override PartName="/ppt/charts/chart77.xml" ContentType="application/vnd.openxmlformats-officedocument.drawingml.chart+xml"/>
  <Override PartName="/ppt/charts/chart95.xml" ContentType="application/vnd.openxmlformats-officedocument.drawingml.char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charts/chart19.xml" ContentType="application/vnd.openxmlformats-officedocument.drawingml.chart+xml"/>
  <Override PartName="/ppt/charts/chart37.xml" ContentType="application/vnd.openxmlformats-officedocument.drawingml.chart+xml"/>
  <Override PartName="/ppt/charts/chart55.xml" ContentType="application/vnd.openxmlformats-officedocument.drawingml.chart+xml"/>
  <Override PartName="/ppt/charts/chart66.xml" ContentType="application/vnd.openxmlformats-officedocument.drawingml.chart+xml"/>
  <Override PartName="/ppt/charts/chart84.xml" ContentType="application/vnd.openxmlformats-officedocument.drawingml.char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charts/chart26.xml" ContentType="application/vnd.openxmlformats-officedocument.drawingml.chart+xml"/>
  <Override PartName="/ppt/charts/chart44.xml" ContentType="application/vnd.openxmlformats-officedocument.drawingml.chart+xml"/>
  <Override PartName="/ppt/charts/chart73.xml" ContentType="application/vnd.openxmlformats-officedocument.drawingml.chart+xml"/>
  <Override PartName="/ppt/charts/chart91.xml" ContentType="application/vnd.openxmlformats-officedocument.drawingml.chart+xml"/>
  <Override PartName="/ppt/charts/chart128.xml" ContentType="application/vnd.openxmlformats-officedocument.drawingml.chart+xml"/>
  <Override PartName="/ppt/charts/chart139.xml" ContentType="application/vnd.openxmlformats-officedocument.drawingml.chart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charts/chart15.xml" ContentType="application/vnd.openxmlformats-officedocument.drawingml.chart+xml"/>
  <Override PartName="/ppt/charts/chart33.xml" ContentType="application/vnd.openxmlformats-officedocument.drawingml.chart+xml"/>
  <Override PartName="/ppt/charts/chart51.xml" ContentType="application/vnd.openxmlformats-officedocument.drawingml.chart+xml"/>
  <Override PartName="/ppt/charts/chart62.xml" ContentType="application/vnd.openxmlformats-officedocument.drawingml.chart+xml"/>
  <Override PartName="/ppt/charts/chart80.xml" ContentType="application/vnd.openxmlformats-officedocument.drawingml.chart+xml"/>
  <Override PartName="/ppt/charts/chart117.xml" ContentType="application/vnd.openxmlformats-officedocument.drawingml.chart+xml"/>
  <Override PartName="/ppt/charts/chart135.xml" ContentType="application/vnd.openxmlformats-officedocument.drawingml.chart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charts/chart22.xml" ContentType="application/vnd.openxmlformats-officedocument.drawingml.chart+xml"/>
  <Override PartName="/ppt/charts/chart40.xml" ContentType="application/vnd.openxmlformats-officedocument.drawingml.chart+xml"/>
  <Override PartName="/ppt/charts/chart106.xml" ContentType="application/vnd.openxmlformats-officedocument.drawingml.chart+xml"/>
  <Override PartName="/ppt/charts/chart124.xml" ContentType="application/vnd.openxmlformats-officedocument.drawingml.chart+xml"/>
  <Override PartName="/ppt/charts/chart113.xml" ContentType="application/vnd.openxmlformats-officedocument.drawingml.chart+xml"/>
  <Override PartName="/ppt/charts/chart131.xml" ContentType="application/vnd.openxmlformats-officedocument.drawingml.chart+xml"/>
  <Override PartName="/ppt/charts/chart142.xml" ContentType="application/vnd.openxmlformats-officedocument.drawingml.chart+xml"/>
  <Override PartName="/ppt/charts/chart5.xml" ContentType="application/vnd.openxmlformats-officedocument.drawingml.chart+xml"/>
  <Override PartName="/ppt/charts/chart102.xml" ContentType="application/vnd.openxmlformats-officedocument.drawingml.chart+xml"/>
  <Override PartName="/ppt/charts/chart120.xml" ContentType="application/vnd.openxmlformats-officedocument.drawingml.chart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78.xml" ContentType="application/vnd.openxmlformats-officedocument.drawingml.chart+xml"/>
  <Override PartName="/ppt/charts/chart89.xml" ContentType="application/vnd.openxmlformats-officedocument.drawingml.chart+xml"/>
  <Override PartName="/ppt/notesSlides/notesSlide5.xml" ContentType="application/vnd.openxmlformats-officedocument.presentationml.notes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notesSlides/notesSlide1.xml" ContentType="application/vnd.openxmlformats-officedocument.presentationml.notesSlide+xml"/>
  <Override PartName="/ppt/charts/chart49.xml" ContentType="application/vnd.openxmlformats-officedocument.drawingml.chart+xml"/>
  <Override PartName="/ppt/charts/chart67.xml" ContentType="application/vnd.openxmlformats-officedocument.drawingml.chart+xml"/>
  <Override PartName="/ppt/charts/chart96.xml" ContentType="application/vnd.openxmlformats-officedocument.drawingml.char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s/slide64.xml" ContentType="application/vnd.openxmlformats-officedocument.presentationml.slide+xml"/>
  <Override PartName="/ppt/slideLayouts/slideLayout5.xml" ContentType="application/vnd.openxmlformats-officedocument.presentationml.slideLayout+xml"/>
  <Override PartName="/ppt/charts/chart27.xml" ContentType="application/vnd.openxmlformats-officedocument.drawingml.chart+xml"/>
  <Override PartName="/ppt/charts/chart38.xml" ContentType="application/vnd.openxmlformats-officedocument.drawingml.chart+xml"/>
  <Override PartName="/ppt/charts/chart56.xml" ContentType="application/vnd.openxmlformats-officedocument.drawingml.chart+xml"/>
  <Override PartName="/ppt/charts/chart74.xml" ContentType="application/vnd.openxmlformats-officedocument.drawingml.chart+xml"/>
  <Override PartName="/ppt/charts/chart85.xml" ContentType="application/vnd.openxmlformats-officedocument.drawingml.chart+xml"/>
  <Override PartName="/ppt/diagrams/drawing1.xml" ContentType="application/vnd.ms-office.drawingml.diagramDrawing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Override PartName="/ppt/diagrams/quickStyle1.xml" ContentType="application/vnd.openxmlformats-officedocument.drawingml.diagramStyle+xml"/>
  <Override PartName="/ppt/charts/chart16.xml" ContentType="application/vnd.openxmlformats-officedocument.drawingml.chart+xml"/>
  <Override PartName="/ppt/charts/chart34.xml" ContentType="application/vnd.openxmlformats-officedocument.drawingml.chart+xml"/>
  <Override PartName="/ppt/charts/chart45.xml" ContentType="application/vnd.openxmlformats-officedocument.drawingml.chart+xml"/>
  <Override PartName="/ppt/charts/chart63.xml" ContentType="application/vnd.openxmlformats-officedocument.drawingml.chart+xml"/>
  <Override PartName="/ppt/charts/chart81.xml" ContentType="application/vnd.openxmlformats-officedocument.drawingml.chart+xml"/>
  <Override PartName="/ppt/charts/chart92.xml" ContentType="application/vnd.openxmlformats-officedocument.drawingml.chart+xml"/>
  <Override PartName="/ppt/charts/chart129.xml" ContentType="application/vnd.openxmlformats-officedocument.drawingml.chart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charts/chart23.xml" ContentType="application/vnd.openxmlformats-officedocument.drawingml.chart+xml"/>
  <Override PartName="/ppt/charts/chart52.xml" ContentType="application/vnd.openxmlformats-officedocument.drawingml.chart+xml"/>
  <Override PartName="/ppt/charts/chart70.xml" ContentType="application/vnd.openxmlformats-officedocument.drawingml.chart+xml"/>
  <Override PartName="/ppt/charts/chart107.xml" ContentType="application/vnd.openxmlformats-officedocument.drawingml.chart+xml"/>
  <Override PartName="/ppt/charts/chart118.xml" ContentType="application/vnd.openxmlformats-officedocument.drawingml.chart+xml"/>
  <Override PartName="/ppt/charts/chart136.xml" ContentType="application/vnd.openxmlformats-officedocument.drawingml.chart+xml"/>
  <Override PartName="/ppt/slides/slide20.xml" ContentType="application/vnd.openxmlformats-officedocument.presentationml.slide+xml"/>
  <Override PartName="/ppt/charts/chart12.xml" ContentType="application/vnd.openxmlformats-officedocument.drawingml.chart+xml"/>
  <Override PartName="/ppt/charts/chart30.xml" ContentType="application/vnd.openxmlformats-officedocument.drawingml.chart+xml"/>
  <Override PartName="/ppt/charts/chart41.xml" ContentType="application/vnd.openxmlformats-officedocument.drawingml.chart+xml"/>
  <Override PartName="/ppt/charts/chart125.xml" ContentType="application/vnd.openxmlformats-officedocument.drawingml.chart+xml"/>
  <Override PartName="/ppt/charts/chart143.xml" ContentType="application/vnd.openxmlformats-officedocument.drawingml.chart+xml"/>
  <Override PartName="/ppt/charts/chart6.xml" ContentType="application/vnd.openxmlformats-officedocument.drawingml.chart+xml"/>
  <Override PartName="/ppt/charts/chart103.xml" ContentType="application/vnd.openxmlformats-officedocument.drawingml.chart+xml"/>
  <Override PartName="/ppt/charts/chart114.xml" ContentType="application/vnd.openxmlformats-officedocument.drawingml.chart+xml"/>
  <Override PartName="/ppt/charts/chart132.xml" ContentType="application/vnd.openxmlformats-officedocument.drawingml.chart+xml"/>
  <Override PartName="/ppt/charts/chart110.xml" ContentType="application/vnd.openxmlformats-officedocument.drawingml.chart+xml"/>
  <Override PartName="/ppt/charts/chart121.xml" ContentType="application/vnd.openxmlformats-officedocument.drawingml.chart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charts/chart2.xml" ContentType="application/vnd.openxmlformats-officedocument.drawingml.chart+xml"/>
  <Override PartName="/ppt/charts/chart79.xml" ContentType="application/vnd.openxmlformats-officedocument.drawingml.chart+xml"/>
  <Override PartName="/ppt/charts/chart97.xml" ContentType="application/vnd.openxmlformats-officedocument.drawingml.chart+xml"/>
  <Override PartName="/ppt/slides/slide29.xml" ContentType="application/vnd.openxmlformats-officedocument.presentationml.slide+xml"/>
  <Override PartName="/ppt/charts/chart39.xml" ContentType="application/vnd.openxmlformats-officedocument.drawingml.chart+xml"/>
  <Override PartName="/ppt/charts/chart86.xml" ContentType="application/vnd.openxmlformats-officedocument.drawingml.char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charts/chart28.xml" ContentType="application/vnd.openxmlformats-officedocument.drawingml.chart+xml"/>
  <Override PartName="/ppt/charts/chart75.xml" ContentType="application/vnd.openxmlformats-officedocument.drawingml.chart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charts/chart17.xml" ContentType="application/vnd.openxmlformats-officedocument.drawingml.chart+xml"/>
  <Override PartName="/ppt/charts/chart53.xml" ContentType="application/vnd.openxmlformats-officedocument.drawingml.chart+xml"/>
  <Override PartName="/ppt/charts/chart64.xml" ContentType="application/vnd.openxmlformats-officedocument.drawingml.chart+xml"/>
  <Override PartName="/ppt/slides/slide32.xml" ContentType="application/vnd.openxmlformats-officedocument.presentationml.slide+xml"/>
  <Override PartName="/ppt/charts/chart42.xml" ContentType="application/vnd.openxmlformats-officedocument.drawingml.chart+xml"/>
  <Override PartName="/ppt/charts/chart126.xml" ContentType="application/vnd.openxmlformats-officedocument.drawingml.chart+xml"/>
  <Override PartName="/ppt/charts/chart137.xml" ContentType="application/vnd.openxmlformats-officedocument.drawingml.char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charts/chart31.xml" ContentType="application/vnd.openxmlformats-officedocument.drawingml.chart+xml"/>
  <Override PartName="/ppt/charts/chart115.xml" ContentType="application/vnd.openxmlformats-officedocument.drawingml.chart+xml"/>
  <Override PartName="/ppt/charts/chart7.xml" ContentType="application/vnd.openxmlformats-officedocument.drawingml.chart+xml"/>
  <Override PartName="/ppt/charts/chart20.xml" ContentType="application/vnd.openxmlformats-officedocument.drawingml.chart+xml"/>
  <Override PartName="/ppt/charts/chart104.xml" ContentType="application/vnd.openxmlformats-officedocument.drawingml.chart+xml"/>
  <Override PartName="/ppt/charts/chart140.xml" ContentType="application/vnd.openxmlformats-officedocument.drawingml.chart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charts/chart69.xml" ContentType="application/vnd.openxmlformats-officedocument.drawingml.chart+xml"/>
  <Override PartName="/ppt/slides/slide48.xml" ContentType="application/vnd.openxmlformats-officedocument.presentationml.slide+xml"/>
  <Override PartName="/ppt/notesSlides/notesSlide3.xml" ContentType="application/vnd.openxmlformats-officedocument.presentationml.notesSlide+xml"/>
  <Override PartName="/ppt/charts/chart58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67"/>
  </p:notesMasterIdLst>
  <p:sldIdLst>
    <p:sldId id="258" r:id="rId2"/>
    <p:sldId id="259" r:id="rId3"/>
    <p:sldId id="256" r:id="rId4"/>
    <p:sldId id="261" r:id="rId5"/>
    <p:sldId id="262" r:id="rId6"/>
    <p:sldId id="305" r:id="rId7"/>
    <p:sldId id="335" r:id="rId8"/>
    <p:sldId id="339" r:id="rId9"/>
    <p:sldId id="271" r:id="rId10"/>
    <p:sldId id="309" r:id="rId11"/>
    <p:sldId id="263" r:id="rId12"/>
    <p:sldId id="310" r:id="rId13"/>
    <p:sldId id="264" r:id="rId14"/>
    <p:sldId id="311" r:id="rId15"/>
    <p:sldId id="265" r:id="rId16"/>
    <p:sldId id="312" r:id="rId17"/>
    <p:sldId id="266" r:id="rId18"/>
    <p:sldId id="313" r:id="rId19"/>
    <p:sldId id="267" r:id="rId20"/>
    <p:sldId id="314" r:id="rId21"/>
    <p:sldId id="268" r:id="rId22"/>
    <p:sldId id="315" r:id="rId23"/>
    <p:sldId id="269" r:id="rId24"/>
    <p:sldId id="316" r:id="rId25"/>
    <p:sldId id="270" r:id="rId26"/>
    <p:sldId id="334" r:id="rId27"/>
    <p:sldId id="307" r:id="rId28"/>
    <p:sldId id="340" r:id="rId29"/>
    <p:sldId id="280" r:id="rId30"/>
    <p:sldId id="317" r:id="rId31"/>
    <p:sldId id="281" r:id="rId32"/>
    <p:sldId id="318" r:id="rId33"/>
    <p:sldId id="282" r:id="rId34"/>
    <p:sldId id="319" r:id="rId35"/>
    <p:sldId id="274" r:id="rId36"/>
    <p:sldId id="320" r:id="rId37"/>
    <p:sldId id="284" r:id="rId38"/>
    <p:sldId id="321" r:id="rId39"/>
    <p:sldId id="285" r:id="rId40"/>
    <p:sldId id="322" r:id="rId41"/>
    <p:sldId id="286" r:id="rId42"/>
    <p:sldId id="323" r:id="rId43"/>
    <p:sldId id="278" r:id="rId44"/>
    <p:sldId id="324" r:id="rId45"/>
    <p:sldId id="279" r:id="rId46"/>
    <p:sldId id="308" r:id="rId47"/>
    <p:sldId id="337" r:id="rId48"/>
    <p:sldId id="341" r:id="rId49"/>
    <p:sldId id="260" r:id="rId50"/>
    <p:sldId id="325" r:id="rId51"/>
    <p:sldId id="272" r:id="rId52"/>
    <p:sldId id="326" r:id="rId53"/>
    <p:sldId id="273" r:id="rId54"/>
    <p:sldId id="327" r:id="rId55"/>
    <p:sldId id="283" r:id="rId56"/>
    <p:sldId id="328" r:id="rId57"/>
    <p:sldId id="275" r:id="rId58"/>
    <p:sldId id="329" r:id="rId59"/>
    <p:sldId id="276" r:id="rId60"/>
    <p:sldId id="330" r:id="rId61"/>
    <p:sldId id="277" r:id="rId62"/>
    <p:sldId id="331" r:id="rId63"/>
    <p:sldId id="287" r:id="rId64"/>
    <p:sldId id="332" r:id="rId65"/>
    <p:sldId id="338" r:id="rId66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66FF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806" autoAdjust="0"/>
    <p:restoredTop sz="94660"/>
  </p:normalViewPr>
  <p:slideViewPr>
    <p:cSldViewPr>
      <p:cViewPr>
        <p:scale>
          <a:sx n="72" d="100"/>
          <a:sy n="72" d="100"/>
        </p:scale>
        <p:origin x="-1092" y="-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0.xlsx"/></Relationships>
</file>

<file path=ppt/charts/_rels/chart10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00.xlsx"/></Relationships>
</file>

<file path=ppt/charts/_rels/chart10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01.xlsx"/></Relationships>
</file>

<file path=ppt/charts/_rels/chart10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02.xlsx"/></Relationships>
</file>

<file path=ppt/charts/_rels/chart10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03.xlsx"/></Relationships>
</file>

<file path=ppt/charts/_rels/chart10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04.xlsx"/></Relationships>
</file>

<file path=ppt/charts/_rels/chart10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05.xlsx"/></Relationships>
</file>

<file path=ppt/charts/_rels/chart10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06.xlsx"/></Relationships>
</file>

<file path=ppt/charts/_rels/chart10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07.xlsx"/></Relationships>
</file>

<file path=ppt/charts/_rels/chart10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08.xlsx"/></Relationships>
</file>

<file path=ppt/charts/_rels/chart10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09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1.xlsx"/></Relationships>
</file>

<file path=ppt/charts/_rels/chart1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10.xlsx"/></Relationships>
</file>

<file path=ppt/charts/_rels/chart1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11.xlsx"/></Relationships>
</file>

<file path=ppt/charts/_rels/chart1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12.xlsx"/></Relationships>
</file>

<file path=ppt/charts/_rels/chart1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13.xlsx"/></Relationships>
</file>

<file path=ppt/charts/_rels/chart1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14.xlsx"/></Relationships>
</file>

<file path=ppt/charts/_rels/chart1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15.xlsx"/></Relationships>
</file>

<file path=ppt/charts/_rels/chart1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16.xlsx"/></Relationships>
</file>

<file path=ppt/charts/_rels/chart1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17.xlsx"/></Relationships>
</file>

<file path=ppt/charts/_rels/chart11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18.xlsx"/></Relationships>
</file>

<file path=ppt/charts/_rels/chart11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19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2.xlsx"/></Relationships>
</file>

<file path=ppt/charts/_rels/chart12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20.xlsx"/></Relationships>
</file>

<file path=ppt/charts/_rels/chart12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21.xlsx"/></Relationships>
</file>

<file path=ppt/charts/_rels/chart12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22.xlsx"/></Relationships>
</file>

<file path=ppt/charts/_rels/chart12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23.xlsx"/></Relationships>
</file>

<file path=ppt/charts/_rels/chart12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24.xlsx"/></Relationships>
</file>

<file path=ppt/charts/_rels/chart12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25.xlsx"/></Relationships>
</file>

<file path=ppt/charts/_rels/chart12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26.xlsx"/></Relationships>
</file>

<file path=ppt/charts/_rels/chart12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27.xlsx"/></Relationships>
</file>

<file path=ppt/charts/_rels/chart12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28.xlsx"/></Relationships>
</file>

<file path=ppt/charts/_rels/chart12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29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3.xlsx"/></Relationships>
</file>

<file path=ppt/charts/_rels/chart13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30.xlsx"/></Relationships>
</file>

<file path=ppt/charts/_rels/chart13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31.xlsx"/></Relationships>
</file>

<file path=ppt/charts/_rels/chart13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32.xlsx"/></Relationships>
</file>

<file path=ppt/charts/_rels/chart13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33.xlsx"/></Relationships>
</file>

<file path=ppt/charts/_rels/chart13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34.xlsx"/></Relationships>
</file>

<file path=ppt/charts/_rels/chart13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35.xlsx"/></Relationships>
</file>

<file path=ppt/charts/_rels/chart13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36.xlsx"/></Relationships>
</file>

<file path=ppt/charts/_rels/chart13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37.xlsx"/></Relationships>
</file>

<file path=ppt/charts/_rels/chart13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38.xlsx"/></Relationships>
</file>

<file path=ppt/charts/_rels/chart13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39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4.xlsx"/></Relationships>
</file>

<file path=ppt/charts/_rels/chart14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40.xlsx"/></Relationships>
</file>

<file path=ppt/charts/_rels/chart14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41.xlsx"/></Relationships>
</file>

<file path=ppt/charts/_rels/chart14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42.xlsx"/></Relationships>
</file>

<file path=ppt/charts/_rels/chart14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43.xlsx"/></Relationships>
</file>

<file path=ppt/charts/_rels/chart14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44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5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6.xlsx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7.xlsx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8.xlsx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19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.xlsx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0.xlsx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1.xlsx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2.xlsx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3.xlsx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4.xlsx"/></Relationships>
</file>

<file path=ppt/charts/_rels/chart2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5.xlsx"/></Relationships>
</file>

<file path=ppt/charts/_rels/chart2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6.xlsx"/></Relationships>
</file>

<file path=ppt/charts/_rels/chart2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7.xlsx"/></Relationships>
</file>

<file path=ppt/charts/_rels/chart2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8.xlsx"/></Relationships>
</file>

<file path=ppt/charts/_rels/chart2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29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3.xlsx"/></Relationships>
</file>

<file path=ppt/charts/_rels/chart3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30.xlsx"/></Relationships>
</file>

<file path=ppt/charts/_rels/chart3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31.xlsx"/></Relationships>
</file>

<file path=ppt/charts/_rels/chart3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32.xlsx"/></Relationships>
</file>

<file path=ppt/charts/_rels/chart3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33.xlsx"/></Relationships>
</file>

<file path=ppt/charts/_rels/chart3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34.xlsx"/></Relationships>
</file>

<file path=ppt/charts/_rels/chart3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35.xlsx"/></Relationships>
</file>

<file path=ppt/charts/_rels/chart3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36.xlsx"/></Relationships>
</file>

<file path=ppt/charts/_rels/chart3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37.xlsx"/></Relationships>
</file>

<file path=ppt/charts/_rels/chart3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38.xlsx"/></Relationships>
</file>

<file path=ppt/charts/_rels/chart3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39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4.xlsx"/></Relationships>
</file>

<file path=ppt/charts/_rels/chart4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40.xlsx"/></Relationships>
</file>

<file path=ppt/charts/_rels/chart4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41.xlsx"/></Relationships>
</file>

<file path=ppt/charts/_rels/chart4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42.xlsx"/></Relationships>
</file>

<file path=ppt/charts/_rels/chart4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43.xlsx"/></Relationships>
</file>

<file path=ppt/charts/_rels/chart4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44.xlsx"/></Relationships>
</file>

<file path=ppt/charts/_rels/chart4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45.xlsx"/></Relationships>
</file>

<file path=ppt/charts/_rels/chart4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46.xlsx"/></Relationships>
</file>

<file path=ppt/charts/_rels/chart4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47.xlsx"/></Relationships>
</file>

<file path=ppt/charts/_rels/chart4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48.xlsx"/></Relationships>
</file>

<file path=ppt/charts/_rels/chart4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49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5.xlsx"/></Relationships>
</file>

<file path=ppt/charts/_rels/chart5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50.xlsx"/></Relationships>
</file>

<file path=ppt/charts/_rels/chart5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51.xlsx"/></Relationships>
</file>

<file path=ppt/charts/_rels/chart5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52.xlsx"/></Relationships>
</file>

<file path=ppt/charts/_rels/chart5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53.xlsx"/></Relationships>
</file>

<file path=ppt/charts/_rels/chart5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54.xlsx"/></Relationships>
</file>

<file path=ppt/charts/_rels/chart5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55.xlsx"/></Relationships>
</file>

<file path=ppt/charts/_rels/chart5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56.xlsx"/></Relationships>
</file>

<file path=ppt/charts/_rels/chart5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57.xlsx"/></Relationships>
</file>

<file path=ppt/charts/_rels/chart5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58.xlsx"/></Relationships>
</file>

<file path=ppt/charts/_rels/chart5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59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6.xlsx"/></Relationships>
</file>

<file path=ppt/charts/_rels/chart6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60.xlsx"/></Relationships>
</file>

<file path=ppt/charts/_rels/chart6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61.xlsx"/></Relationships>
</file>

<file path=ppt/charts/_rels/chart6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62.xlsx"/></Relationships>
</file>

<file path=ppt/charts/_rels/chart6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63.xlsx"/></Relationships>
</file>

<file path=ppt/charts/_rels/chart6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64.xlsx"/></Relationships>
</file>

<file path=ppt/charts/_rels/chart6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65.xlsx"/></Relationships>
</file>

<file path=ppt/charts/_rels/chart6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66.xlsx"/></Relationships>
</file>

<file path=ppt/charts/_rels/chart6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67.xlsx"/></Relationships>
</file>

<file path=ppt/charts/_rels/chart6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68.xlsx"/></Relationships>
</file>

<file path=ppt/charts/_rels/chart6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69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7.xlsx"/></Relationships>
</file>

<file path=ppt/charts/_rels/chart7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70.xlsx"/></Relationships>
</file>

<file path=ppt/charts/_rels/chart7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71.xlsx"/></Relationships>
</file>

<file path=ppt/charts/_rels/chart7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72.xlsx"/></Relationships>
</file>

<file path=ppt/charts/_rels/chart7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73.xlsx"/></Relationships>
</file>

<file path=ppt/charts/_rels/chart7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74.xlsx"/></Relationships>
</file>

<file path=ppt/charts/_rels/chart7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75.xlsx"/></Relationships>
</file>

<file path=ppt/charts/_rels/chart7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76.xlsx"/></Relationships>
</file>

<file path=ppt/charts/_rels/chart7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77.xlsx"/></Relationships>
</file>

<file path=ppt/charts/_rels/chart7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78.xlsx"/></Relationships>
</file>

<file path=ppt/charts/_rels/chart7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79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8.xlsx"/></Relationships>
</file>

<file path=ppt/charts/_rels/chart8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80.xlsx"/></Relationships>
</file>

<file path=ppt/charts/_rels/chart8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81.xlsx"/></Relationships>
</file>

<file path=ppt/charts/_rels/chart8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82.xlsx"/></Relationships>
</file>

<file path=ppt/charts/_rels/chart8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83.xlsx"/></Relationships>
</file>

<file path=ppt/charts/_rels/chart8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84.xlsx"/></Relationships>
</file>

<file path=ppt/charts/_rels/chart8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85.xlsx"/></Relationships>
</file>

<file path=ppt/charts/_rels/chart8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86.xlsx"/></Relationships>
</file>

<file path=ppt/charts/_rels/chart8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87.xlsx"/></Relationships>
</file>

<file path=ppt/charts/_rels/chart8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88.xlsx"/></Relationships>
</file>

<file path=ppt/charts/_rels/chart8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89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9.xlsx"/></Relationships>
</file>

<file path=ppt/charts/_rels/chart9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90.xlsx"/></Relationships>
</file>

<file path=ppt/charts/_rels/chart9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91.xlsx"/></Relationships>
</file>

<file path=ppt/charts/_rels/chart9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92.xlsx"/></Relationships>
</file>

<file path=ppt/charts/_rels/chart9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93.xlsx"/></Relationships>
</file>

<file path=ppt/charts/_rels/chart9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94.xlsx"/></Relationships>
</file>

<file path=ppt/charts/_rels/chart9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95.xlsx"/></Relationships>
</file>

<file path=ppt/charts/_rels/chart9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96.xlsx"/></Relationships>
</file>

<file path=ppt/charts/_rels/chart9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97.xlsx"/></Relationships>
</file>

<file path=ppt/charts/_rels/chart9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98.xlsx"/></Relationships>
</file>

<file path=ppt/charts/_rels/chart9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oglio_di_lavoro_di_Microsoft_Office_Excel9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spPr>
            <a:ln>
              <a:solidFill>
                <a:schemeClr val="tx1"/>
              </a:solidFill>
            </a:ln>
            <a:effectLst>
              <a:innerShdw blurRad="114300">
                <a:prstClr val="black"/>
              </a:innerShdw>
            </a:effectLst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7</c:v>
                </c:pt>
                <c:pt idx="1">
                  <c:v>44</c:v>
                </c:pt>
                <c:pt idx="2">
                  <c:v>113</c:v>
                </c:pt>
                <c:pt idx="3">
                  <c:v>40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rgbClr val="00206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rgbClr val="002060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4</c:v>
                </c:pt>
                <c:pt idx="1">
                  <c:v>23</c:v>
                </c:pt>
                <c:pt idx="2">
                  <c:v>114</c:v>
                </c:pt>
                <c:pt idx="3">
                  <c:v>42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rgbClr val="00206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0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18</c:v>
                </c:pt>
                <c:pt idx="1">
                  <c:v>52</c:v>
                </c:pt>
                <c:pt idx="2">
                  <c:v>85</c:v>
                </c:pt>
                <c:pt idx="3">
                  <c:v>35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0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21</c:v>
                </c:pt>
                <c:pt idx="1">
                  <c:v>62</c:v>
                </c:pt>
                <c:pt idx="2">
                  <c:v>85</c:v>
                </c:pt>
                <c:pt idx="3">
                  <c:v>26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0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30</c:v>
                </c:pt>
                <c:pt idx="1">
                  <c:v>68</c:v>
                </c:pt>
                <c:pt idx="2">
                  <c:v>81</c:v>
                </c:pt>
                <c:pt idx="3">
                  <c:v>13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0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spPr>
              <a:ln>
                <a:noFill/>
              </a:ln>
            </c:spPr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26</c:v>
                </c:pt>
                <c:pt idx="1">
                  <c:v>63</c:v>
                </c:pt>
                <c:pt idx="2">
                  <c:v>74</c:v>
                </c:pt>
                <c:pt idx="3">
                  <c:v>13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0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28</c:v>
                </c:pt>
                <c:pt idx="1">
                  <c:v>68</c:v>
                </c:pt>
                <c:pt idx="2">
                  <c:v>76</c:v>
                </c:pt>
                <c:pt idx="3">
                  <c:v>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0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37</c:v>
                </c:pt>
                <c:pt idx="1">
                  <c:v>73</c:v>
                </c:pt>
                <c:pt idx="2">
                  <c:v>69</c:v>
                </c:pt>
                <c:pt idx="3">
                  <c:v>13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0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spPr>
              <a:ln>
                <a:noFill/>
              </a:ln>
            </c:spPr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22</c:v>
                </c:pt>
                <c:pt idx="1">
                  <c:v>56</c:v>
                </c:pt>
                <c:pt idx="2">
                  <c:v>78</c:v>
                </c:pt>
                <c:pt idx="3">
                  <c:v>20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0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23</c:v>
                </c:pt>
                <c:pt idx="1">
                  <c:v>58</c:v>
                </c:pt>
                <c:pt idx="2">
                  <c:v>78</c:v>
                </c:pt>
                <c:pt idx="3">
                  <c:v>31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0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33</c:v>
                </c:pt>
                <c:pt idx="1">
                  <c:v>65</c:v>
                </c:pt>
                <c:pt idx="2">
                  <c:v>74</c:v>
                </c:pt>
                <c:pt idx="3">
                  <c:v>20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0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22</c:v>
                </c:pt>
                <c:pt idx="1">
                  <c:v>47</c:v>
                </c:pt>
                <c:pt idx="2">
                  <c:v>80</c:v>
                </c:pt>
                <c:pt idx="3">
                  <c:v>39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spPr>
              <a:ln>
                <a:noFill/>
              </a:ln>
            </c:spPr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12</c:v>
                </c:pt>
                <c:pt idx="1">
                  <c:v>80</c:v>
                </c:pt>
                <c:pt idx="2">
                  <c:v>85</c:v>
                </c:pt>
                <c:pt idx="3">
                  <c:v>39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rgbClr val="00206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1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24</c:v>
                </c:pt>
                <c:pt idx="1">
                  <c:v>58</c:v>
                </c:pt>
                <c:pt idx="2">
                  <c:v>76</c:v>
                </c:pt>
                <c:pt idx="3">
                  <c:v>34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1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30</c:v>
                </c:pt>
                <c:pt idx="1">
                  <c:v>55</c:v>
                </c:pt>
                <c:pt idx="2">
                  <c:v>79</c:v>
                </c:pt>
                <c:pt idx="3">
                  <c:v>28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1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19</c:v>
                </c:pt>
                <c:pt idx="1">
                  <c:v>45</c:v>
                </c:pt>
                <c:pt idx="2">
                  <c:v>94</c:v>
                </c:pt>
                <c:pt idx="3">
                  <c:v>31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1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21</c:v>
                </c:pt>
                <c:pt idx="1">
                  <c:v>53</c:v>
                </c:pt>
                <c:pt idx="2">
                  <c:v>94</c:v>
                </c:pt>
                <c:pt idx="3">
                  <c:v>22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1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30</c:v>
                </c:pt>
                <c:pt idx="1">
                  <c:v>55</c:v>
                </c:pt>
                <c:pt idx="2">
                  <c:v>89</c:v>
                </c:pt>
                <c:pt idx="3">
                  <c:v>18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1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22</c:v>
                </c:pt>
                <c:pt idx="1">
                  <c:v>59</c:v>
                </c:pt>
                <c:pt idx="2">
                  <c:v>83</c:v>
                </c:pt>
                <c:pt idx="3">
                  <c:v>22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1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accent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24</c:v>
                </c:pt>
                <c:pt idx="1">
                  <c:v>57</c:v>
                </c:pt>
                <c:pt idx="2">
                  <c:v>89</c:v>
                </c:pt>
                <c:pt idx="3">
                  <c:v>19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1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34</c:v>
                </c:pt>
                <c:pt idx="1">
                  <c:v>65</c:v>
                </c:pt>
                <c:pt idx="2">
                  <c:v>82</c:v>
                </c:pt>
                <c:pt idx="3">
                  <c:v>11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1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20</c:v>
                </c:pt>
                <c:pt idx="1">
                  <c:v>56</c:v>
                </c:pt>
                <c:pt idx="2">
                  <c:v>86</c:v>
                </c:pt>
                <c:pt idx="3">
                  <c:v>28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1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22</c:v>
                </c:pt>
                <c:pt idx="1">
                  <c:v>58</c:v>
                </c:pt>
                <c:pt idx="2">
                  <c:v>84</c:v>
                </c:pt>
                <c:pt idx="3">
                  <c:v>26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spPr>
              <a:ln>
                <a:noFill/>
              </a:ln>
            </c:spPr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34</c:v>
                </c:pt>
                <c:pt idx="1">
                  <c:v>67</c:v>
                </c:pt>
                <c:pt idx="2">
                  <c:v>95</c:v>
                </c:pt>
                <c:pt idx="3">
                  <c:v>27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rgbClr val="00206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2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31</c:v>
                </c:pt>
                <c:pt idx="1">
                  <c:v>60</c:v>
                </c:pt>
                <c:pt idx="2">
                  <c:v>83</c:v>
                </c:pt>
                <c:pt idx="3">
                  <c:v>18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2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21</c:v>
                </c:pt>
                <c:pt idx="1">
                  <c:v>63</c:v>
                </c:pt>
                <c:pt idx="2">
                  <c:v>82</c:v>
                </c:pt>
                <c:pt idx="3">
                  <c:v>20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2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22</c:v>
                </c:pt>
                <c:pt idx="1">
                  <c:v>52</c:v>
                </c:pt>
                <c:pt idx="2">
                  <c:v>88</c:v>
                </c:pt>
                <c:pt idx="3">
                  <c:v>27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600"/>
      </a:pPr>
      <a:endParaRPr lang="it-IT"/>
    </a:p>
  </c:txPr>
  <c:externalData r:id="rId1"/>
</c:chartSpace>
</file>

<file path=ppt/charts/chart12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31</c:v>
                </c:pt>
                <c:pt idx="1">
                  <c:v>67</c:v>
                </c:pt>
                <c:pt idx="2">
                  <c:v>80</c:v>
                </c:pt>
                <c:pt idx="3">
                  <c:v>14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600"/>
      </a:pPr>
      <a:endParaRPr lang="it-IT"/>
    </a:p>
  </c:txPr>
  <c:externalData r:id="rId1"/>
</c:chartSpace>
</file>

<file path=ppt/charts/chart12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22</c:v>
                </c:pt>
                <c:pt idx="1">
                  <c:v>58</c:v>
                </c:pt>
                <c:pt idx="2">
                  <c:v>76</c:v>
                </c:pt>
                <c:pt idx="3">
                  <c:v>12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2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31</c:v>
                </c:pt>
                <c:pt idx="1">
                  <c:v>65</c:v>
                </c:pt>
                <c:pt idx="2">
                  <c:v>83</c:v>
                </c:pt>
                <c:pt idx="3">
                  <c:v>13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600"/>
      </a:pPr>
      <a:endParaRPr lang="it-IT"/>
    </a:p>
  </c:txPr>
  <c:externalData r:id="rId1"/>
</c:chartSpace>
</file>

<file path=ppt/charts/chart12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dLbl>
              <c:idx val="3"/>
              <c:layout>
                <c:manualLayout>
                  <c:x val="-0.17602421279790467"/>
                  <c:y val="0"/>
                </c:manualLayout>
              </c:layout>
              <c:showVal val="1"/>
              <c:showCatName val="1"/>
              <c:showPercent val="1"/>
              <c:separator>
</c:separator>
            </c:dLbl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21</c:v>
                </c:pt>
                <c:pt idx="1">
                  <c:v>63</c:v>
                </c:pt>
                <c:pt idx="2">
                  <c:v>83</c:v>
                </c:pt>
                <c:pt idx="3">
                  <c:v>24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600"/>
      </a:pPr>
      <a:endParaRPr lang="it-IT"/>
    </a:p>
  </c:txPr>
  <c:externalData r:id="rId1"/>
</c:chartSpace>
</file>

<file path=ppt/charts/chart12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23</c:v>
                </c:pt>
                <c:pt idx="1">
                  <c:v>62</c:v>
                </c:pt>
                <c:pt idx="2">
                  <c:v>73</c:v>
                </c:pt>
                <c:pt idx="3">
                  <c:v>31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2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23</c:v>
                </c:pt>
                <c:pt idx="1">
                  <c:v>59</c:v>
                </c:pt>
                <c:pt idx="2">
                  <c:v>82</c:v>
                </c:pt>
                <c:pt idx="3">
                  <c:v>26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2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37</c:v>
                </c:pt>
                <c:pt idx="1">
                  <c:v>60</c:v>
                </c:pt>
                <c:pt idx="2">
                  <c:v>80</c:v>
                </c:pt>
                <c:pt idx="3">
                  <c:v>15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3</c:v>
                </c:pt>
                <c:pt idx="1">
                  <c:v>43</c:v>
                </c:pt>
                <c:pt idx="2">
                  <c:v>118</c:v>
                </c:pt>
                <c:pt idx="3">
                  <c:v>38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3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18</c:v>
                </c:pt>
                <c:pt idx="1">
                  <c:v>59</c:v>
                </c:pt>
                <c:pt idx="2">
                  <c:v>83</c:v>
                </c:pt>
                <c:pt idx="3">
                  <c:v>29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3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>
        <c:manualLayout>
          <c:layoutTarget val="inner"/>
          <c:xMode val="edge"/>
          <c:yMode val="edge"/>
          <c:x val="0.11111111111111113"/>
          <c:y val="0.10291796281894602"/>
          <c:w val="0.70592362165520717"/>
          <c:h val="0.7941640743621079"/>
        </c:manualLayout>
      </c:layout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21</c:v>
                </c:pt>
                <c:pt idx="1">
                  <c:v>56</c:v>
                </c:pt>
                <c:pt idx="2">
                  <c:v>82</c:v>
                </c:pt>
                <c:pt idx="3">
                  <c:v>31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3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>
        <c:manualLayout>
          <c:layoutTarget val="inner"/>
          <c:xMode val="edge"/>
          <c:yMode val="edge"/>
          <c:x val="0.11111111111111113"/>
          <c:y val="0.10291796281894602"/>
          <c:w val="0.70592362165520717"/>
          <c:h val="0.7941640743621079"/>
        </c:manualLayout>
      </c:layout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37</c:v>
                </c:pt>
                <c:pt idx="1">
                  <c:v>59</c:v>
                </c:pt>
                <c:pt idx="2">
                  <c:v>80</c:v>
                </c:pt>
                <c:pt idx="3">
                  <c:v>16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3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39</c:v>
                </c:pt>
                <c:pt idx="1">
                  <c:v>73</c:v>
                </c:pt>
                <c:pt idx="2">
                  <c:v>63</c:v>
                </c:pt>
                <c:pt idx="3">
                  <c:v>14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3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dLbl>
              <c:idx val="3"/>
              <c:layout>
                <c:manualLayout>
                  <c:x val="-0.22934929973058549"/>
                  <c:y val="5.187332126495749E-3"/>
                </c:manualLayout>
              </c:layout>
              <c:showVal val="1"/>
              <c:showCatName val="1"/>
              <c:showPercent val="1"/>
              <c:separator>
</c:separator>
            </c:dLbl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44</c:v>
                </c:pt>
                <c:pt idx="1">
                  <c:v>70</c:v>
                </c:pt>
                <c:pt idx="2">
                  <c:v>66</c:v>
                </c:pt>
                <c:pt idx="3">
                  <c:v>10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3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dLbl>
              <c:idx val="3"/>
              <c:layout>
                <c:manualLayout>
                  <c:x val="-0.22934929973058549"/>
                  <c:y val="5.187332126495749E-3"/>
                </c:manualLayout>
              </c:layout>
              <c:showVal val="1"/>
              <c:showCatName val="1"/>
              <c:showPercent val="1"/>
              <c:separator>
</c:separator>
            </c:dLbl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59</c:v>
                </c:pt>
                <c:pt idx="1">
                  <c:v>70</c:v>
                </c:pt>
                <c:pt idx="2">
                  <c:v>56</c:v>
                </c:pt>
                <c:pt idx="3">
                  <c:v>7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3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34</c:v>
                </c:pt>
                <c:pt idx="1">
                  <c:v>76</c:v>
                </c:pt>
                <c:pt idx="2">
                  <c:v>64</c:v>
                </c:pt>
                <c:pt idx="3">
                  <c:v>15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3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37</c:v>
                </c:pt>
                <c:pt idx="1">
                  <c:v>76</c:v>
                </c:pt>
                <c:pt idx="2">
                  <c:v>65</c:v>
                </c:pt>
                <c:pt idx="3">
                  <c:v>12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3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46</c:v>
                </c:pt>
                <c:pt idx="1">
                  <c:v>70</c:v>
                </c:pt>
                <c:pt idx="2">
                  <c:v>60</c:v>
                </c:pt>
                <c:pt idx="3">
                  <c:v>16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3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20</c:v>
                </c:pt>
                <c:pt idx="1">
                  <c:v>68</c:v>
                </c:pt>
                <c:pt idx="2">
                  <c:v>77</c:v>
                </c:pt>
                <c:pt idx="3">
                  <c:v>24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10</c:v>
                </c:pt>
                <c:pt idx="1">
                  <c:v>62</c:v>
                </c:pt>
                <c:pt idx="2">
                  <c:v>110</c:v>
                </c:pt>
                <c:pt idx="3">
                  <c:v>31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4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27</c:v>
                </c:pt>
                <c:pt idx="1">
                  <c:v>62</c:v>
                </c:pt>
                <c:pt idx="2">
                  <c:v>79</c:v>
                </c:pt>
                <c:pt idx="3">
                  <c:v>22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4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39</c:v>
                </c:pt>
                <c:pt idx="1">
                  <c:v>66</c:v>
                </c:pt>
                <c:pt idx="2">
                  <c:v>73</c:v>
                </c:pt>
                <c:pt idx="3">
                  <c:v>14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4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17</c:v>
                </c:pt>
                <c:pt idx="1">
                  <c:v>63</c:v>
                </c:pt>
                <c:pt idx="2">
                  <c:v>85</c:v>
                </c:pt>
                <c:pt idx="3">
                  <c:v>24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4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25</c:v>
                </c:pt>
                <c:pt idx="1">
                  <c:v>59</c:v>
                </c:pt>
                <c:pt idx="2">
                  <c:v>89</c:v>
                </c:pt>
                <c:pt idx="3">
                  <c:v>18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4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33</c:v>
                </c:pt>
                <c:pt idx="1">
                  <c:v>67</c:v>
                </c:pt>
                <c:pt idx="2">
                  <c:v>74</c:v>
                </c:pt>
                <c:pt idx="3">
                  <c:v>18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31</c:v>
                </c:pt>
                <c:pt idx="1">
                  <c:v>84</c:v>
                </c:pt>
                <c:pt idx="2">
                  <c:v>83</c:v>
                </c:pt>
                <c:pt idx="3">
                  <c:v>24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</c:v>
                </c:pt>
                <c:pt idx="1">
                  <c:v>34</c:v>
                </c:pt>
                <c:pt idx="2">
                  <c:v>118</c:v>
                </c:pt>
                <c:pt idx="3">
                  <c:v>50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9</c:v>
                </c:pt>
                <c:pt idx="1">
                  <c:v>65</c:v>
                </c:pt>
                <c:pt idx="2">
                  <c:v>111</c:v>
                </c:pt>
                <c:pt idx="3">
                  <c:v>33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32</c:v>
                </c:pt>
                <c:pt idx="1">
                  <c:v>88</c:v>
                </c:pt>
                <c:pt idx="2">
                  <c:v>84</c:v>
                </c:pt>
                <c:pt idx="3">
                  <c:v>19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6</c:v>
                </c:pt>
                <c:pt idx="1">
                  <c:v>40</c:v>
                </c:pt>
                <c:pt idx="2">
                  <c:v>122</c:v>
                </c:pt>
                <c:pt idx="3">
                  <c:v>37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14</c:v>
                </c:pt>
                <c:pt idx="1">
                  <c:v>78</c:v>
                </c:pt>
                <c:pt idx="2">
                  <c:v>88</c:v>
                </c:pt>
                <c:pt idx="3">
                  <c:v>39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rgbClr val="00206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13</c:v>
                </c:pt>
                <c:pt idx="1">
                  <c:v>78</c:v>
                </c:pt>
                <c:pt idx="2">
                  <c:v>96</c:v>
                </c:pt>
                <c:pt idx="3">
                  <c:v>32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dLbl>
              <c:idx val="3"/>
              <c:layout>
                <c:manualLayout>
                  <c:x val="0.64538953557131651"/>
                  <c:y val="0"/>
                </c:manualLayout>
              </c:layout>
              <c:showVal val="1"/>
              <c:showCatName val="1"/>
              <c:showPercent val="1"/>
              <c:separator>
</c:separator>
            </c:dLbl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29</c:v>
                </c:pt>
                <c:pt idx="1">
                  <c:v>84</c:v>
                </c:pt>
                <c:pt idx="2">
                  <c:v>91</c:v>
                </c:pt>
                <c:pt idx="3">
                  <c:v>21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3</c:v>
                </c:pt>
                <c:pt idx="1">
                  <c:v>40</c:v>
                </c:pt>
                <c:pt idx="2">
                  <c:v>117</c:v>
                </c:pt>
                <c:pt idx="3">
                  <c:v>44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dLbl>
              <c:idx val="1"/>
              <c:layout>
                <c:manualLayout>
                  <c:x val="-0.22550328921938731"/>
                  <c:y val="0.11812013379894726"/>
                </c:manualLayout>
              </c:layout>
              <c:showVal val="1"/>
              <c:showCatName val="1"/>
              <c:showPercent val="1"/>
              <c:separator>
</c:separator>
            </c:dLbl>
            <c:dLbl>
              <c:idx val="2"/>
              <c:layout>
                <c:manualLayout>
                  <c:x val="0.23600374773346841"/>
                  <c:y val="-1.4572329801193259E-2"/>
                </c:manualLayout>
              </c:layout>
              <c:showVal val="1"/>
              <c:showCatName val="1"/>
              <c:showPercent val="1"/>
              <c:separator>
</c:separator>
            </c:dLbl>
            <c:dLbl>
              <c:idx val="3"/>
              <c:layout>
                <c:manualLayout>
                  <c:x val="-0.11147296003041403"/>
                  <c:y val="2.316427667266141E-3"/>
                </c:manualLayout>
              </c:layout>
              <c:showVal val="1"/>
              <c:showCatName val="1"/>
              <c:showPercent val="1"/>
              <c:separator>
</c:separator>
            </c:dLbl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12</c:v>
                </c:pt>
                <c:pt idx="1">
                  <c:v>71</c:v>
                </c:pt>
                <c:pt idx="2">
                  <c:v>95</c:v>
                </c:pt>
                <c:pt idx="3">
                  <c:v>45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dLbl>
              <c:idx val="1"/>
              <c:layout>
                <c:manualLayout>
                  <c:x val="-0.22550328921938731"/>
                  <c:y val="0.11812013379894726"/>
                </c:manualLayout>
              </c:layout>
              <c:showVal val="1"/>
              <c:showCatName val="1"/>
              <c:showPercent val="1"/>
              <c:separator>
</c:separator>
            </c:dLbl>
            <c:dLbl>
              <c:idx val="2"/>
              <c:layout>
                <c:manualLayout>
                  <c:x val="0.23600374773346841"/>
                  <c:y val="-1.4572329801193259E-2"/>
                </c:manualLayout>
              </c:layout>
              <c:showVal val="1"/>
              <c:showCatName val="1"/>
              <c:showPercent val="1"/>
              <c:separator>
</c:separator>
            </c:dLbl>
            <c:dLbl>
              <c:idx val="3"/>
              <c:layout>
                <c:manualLayout>
                  <c:x val="-0.11147296003041403"/>
                  <c:y val="2.316427667266141E-3"/>
                </c:manualLayout>
              </c:layout>
              <c:showVal val="1"/>
              <c:showCatName val="1"/>
              <c:showPercent val="1"/>
              <c:separator>
</c:separator>
            </c:dLbl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28</c:v>
                </c:pt>
                <c:pt idx="1">
                  <c:v>84</c:v>
                </c:pt>
                <c:pt idx="2">
                  <c:v>83</c:v>
                </c:pt>
                <c:pt idx="3">
                  <c:v>28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explosion val="1"/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3</c:v>
                </c:pt>
                <c:pt idx="1">
                  <c:v>20</c:v>
                </c:pt>
                <c:pt idx="2">
                  <c:v>39</c:v>
                </c:pt>
                <c:pt idx="3">
                  <c:v>16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5</c:v>
                </c:pt>
                <c:pt idx="1">
                  <c:v>50</c:v>
                </c:pt>
                <c:pt idx="2">
                  <c:v>114</c:v>
                </c:pt>
                <c:pt idx="3">
                  <c:v>35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28</c:v>
                </c:pt>
                <c:pt idx="1">
                  <c:v>89</c:v>
                </c:pt>
                <c:pt idx="2">
                  <c:v>82</c:v>
                </c:pt>
                <c:pt idx="3">
                  <c:v>24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explosion val="1"/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9</c:v>
                </c:pt>
                <c:pt idx="1">
                  <c:v>17</c:v>
                </c:pt>
                <c:pt idx="2">
                  <c:v>49</c:v>
                </c:pt>
                <c:pt idx="3">
                  <c:v>9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dLbl>
              <c:idx val="3"/>
              <c:layout>
                <c:manualLayout>
                  <c:x val="-0.12887636259952184"/>
                  <c:y val="0"/>
                </c:manualLayout>
              </c:layout>
              <c:showVal val="1"/>
              <c:showCatName val="1"/>
              <c:showPercent val="1"/>
              <c:separator>
</c:separator>
            </c:dLbl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4</c:v>
                </c:pt>
                <c:pt idx="1">
                  <c:v>51</c:v>
                </c:pt>
                <c:pt idx="2">
                  <c:v>112</c:v>
                </c:pt>
                <c:pt idx="3">
                  <c:v>37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27</c:v>
                </c:pt>
                <c:pt idx="1">
                  <c:v>95</c:v>
                </c:pt>
                <c:pt idx="2">
                  <c:v>86</c:v>
                </c:pt>
                <c:pt idx="3">
                  <c:v>15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rgbClr val="00206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dLbl>
              <c:idx val="3"/>
              <c:layout>
                <c:manualLayout>
                  <c:x val="0.71559137335060574"/>
                  <c:y val="2.7557701922008668E-2"/>
                </c:manualLayout>
              </c:layout>
              <c:showVal val="1"/>
              <c:showCatName val="1"/>
              <c:showPercent val="1"/>
              <c:separator>
</c:separator>
            </c:dLbl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29</c:v>
                </c:pt>
                <c:pt idx="1">
                  <c:v>91</c:v>
                </c:pt>
                <c:pt idx="2">
                  <c:v>88</c:v>
                </c:pt>
                <c:pt idx="3">
                  <c:v>20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3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>
        <c:manualLayout>
          <c:layoutTarget val="inner"/>
          <c:xMode val="edge"/>
          <c:yMode val="edge"/>
          <c:x val="0.10393817764422902"/>
          <c:y val="0.1117718739804781"/>
          <c:w val="0.64380263052076714"/>
          <c:h val="0.77645625203904389"/>
        </c:manualLayout>
      </c:layout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6</c:v>
                </c:pt>
                <c:pt idx="1">
                  <c:v>37</c:v>
                </c:pt>
                <c:pt idx="2">
                  <c:v>115</c:v>
                </c:pt>
                <c:pt idx="3">
                  <c:v>42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3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7</c:v>
                </c:pt>
                <c:pt idx="1">
                  <c:v>69</c:v>
                </c:pt>
                <c:pt idx="2">
                  <c:v>91</c:v>
                </c:pt>
                <c:pt idx="3">
                  <c:v>52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3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28</c:v>
                </c:pt>
                <c:pt idx="1">
                  <c:v>83</c:v>
                </c:pt>
                <c:pt idx="2">
                  <c:v>79</c:v>
                </c:pt>
                <c:pt idx="3">
                  <c:v>32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3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7</c:v>
                </c:pt>
                <c:pt idx="1">
                  <c:v>43</c:v>
                </c:pt>
                <c:pt idx="2">
                  <c:v>107</c:v>
                </c:pt>
                <c:pt idx="3">
                  <c:v>47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3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6</c:v>
                </c:pt>
                <c:pt idx="1">
                  <c:v>65</c:v>
                </c:pt>
                <c:pt idx="2">
                  <c:v>87</c:v>
                </c:pt>
                <c:pt idx="3">
                  <c:v>61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3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27</c:v>
                </c:pt>
                <c:pt idx="1">
                  <c:v>84</c:v>
                </c:pt>
                <c:pt idx="2">
                  <c:v>73</c:v>
                </c:pt>
                <c:pt idx="3">
                  <c:v>38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3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7</c:v>
                </c:pt>
                <c:pt idx="1">
                  <c:v>59</c:v>
                </c:pt>
                <c:pt idx="2">
                  <c:v>99</c:v>
                </c:pt>
                <c:pt idx="3">
                  <c:v>38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3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18</c:v>
                </c:pt>
                <c:pt idx="1">
                  <c:v>98</c:v>
                </c:pt>
                <c:pt idx="2">
                  <c:v>82</c:v>
                </c:pt>
                <c:pt idx="3">
                  <c:v>21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3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29</c:v>
                </c:pt>
                <c:pt idx="1">
                  <c:v>106</c:v>
                </c:pt>
                <c:pt idx="2">
                  <c:v>74</c:v>
                </c:pt>
                <c:pt idx="3">
                  <c:v>14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7</c:v>
                </c:pt>
                <c:pt idx="1">
                  <c:v>32</c:v>
                </c:pt>
                <c:pt idx="2">
                  <c:v>103</c:v>
                </c:pt>
                <c:pt idx="3">
                  <c:v>61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rgbClr val="00206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4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7</c:v>
                </c:pt>
                <c:pt idx="1">
                  <c:v>57</c:v>
                </c:pt>
                <c:pt idx="2">
                  <c:v>101</c:v>
                </c:pt>
                <c:pt idx="3">
                  <c:v>39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4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17</c:v>
                </c:pt>
                <c:pt idx="1">
                  <c:v>92</c:v>
                </c:pt>
                <c:pt idx="2">
                  <c:v>85</c:v>
                </c:pt>
                <c:pt idx="3">
                  <c:v>25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4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28</c:v>
                </c:pt>
                <c:pt idx="1">
                  <c:v>101</c:v>
                </c:pt>
                <c:pt idx="2">
                  <c:v>79</c:v>
                </c:pt>
                <c:pt idx="3">
                  <c:v>15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4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explosion val="1"/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7</c:v>
                </c:pt>
                <c:pt idx="1">
                  <c:v>37</c:v>
                </c:pt>
                <c:pt idx="2">
                  <c:v>126</c:v>
                </c:pt>
                <c:pt idx="3">
                  <c:v>43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4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explosion val="1"/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15</c:v>
                </c:pt>
                <c:pt idx="1">
                  <c:v>69</c:v>
                </c:pt>
                <c:pt idx="2">
                  <c:v>99</c:v>
                </c:pt>
                <c:pt idx="3">
                  <c:v>36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4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explosion val="1"/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33</c:v>
                </c:pt>
                <c:pt idx="1">
                  <c:v>80</c:v>
                </c:pt>
                <c:pt idx="2">
                  <c:v>82</c:v>
                </c:pt>
                <c:pt idx="3">
                  <c:v>28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4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explosion val="1"/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4</c:v>
                </c:pt>
                <c:pt idx="1">
                  <c:v>28</c:v>
                </c:pt>
                <c:pt idx="2">
                  <c:v>126</c:v>
                </c:pt>
                <c:pt idx="3">
                  <c:v>47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4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explosion val="1"/>
          <c:dLbls>
            <c:dLbl>
              <c:idx val="0"/>
              <c:layout>
                <c:manualLayout>
                  <c:x val="0.269425523600826"/>
                  <c:y val="9.9664053751399806E-2"/>
                </c:manualLayout>
              </c:layout>
              <c:showVal val="1"/>
              <c:showCatName val="1"/>
              <c:showPercent val="1"/>
              <c:separator>
</c:separator>
            </c:dLbl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15</c:v>
                </c:pt>
                <c:pt idx="1">
                  <c:v>67</c:v>
                </c:pt>
                <c:pt idx="2">
                  <c:v>93</c:v>
                </c:pt>
                <c:pt idx="3">
                  <c:v>44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4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explosion val="1"/>
          <c:dLbls>
            <c:dLbl>
              <c:idx val="0"/>
              <c:layout>
                <c:manualLayout>
                  <c:x val="0.269425523600826"/>
                  <c:y val="9.9664053751399806E-2"/>
                </c:manualLayout>
              </c:layout>
              <c:showVal val="1"/>
              <c:showCatName val="1"/>
              <c:showPercent val="1"/>
              <c:separator>
</c:separator>
            </c:dLbl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30</c:v>
                </c:pt>
                <c:pt idx="1">
                  <c:v>89</c:v>
                </c:pt>
                <c:pt idx="2">
                  <c:v>73</c:v>
                </c:pt>
                <c:pt idx="3">
                  <c:v>31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4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11</c:v>
                </c:pt>
                <c:pt idx="1">
                  <c:v>81</c:v>
                </c:pt>
                <c:pt idx="2">
                  <c:v>92</c:v>
                </c:pt>
                <c:pt idx="3">
                  <c:v>33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10</c:v>
                </c:pt>
                <c:pt idx="1">
                  <c:v>62</c:v>
                </c:pt>
                <c:pt idx="2">
                  <c:v>85</c:v>
                </c:pt>
                <c:pt idx="3">
                  <c:v>58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rgbClr val="00206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5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15</c:v>
                </c:pt>
                <c:pt idx="1">
                  <c:v>80</c:v>
                </c:pt>
                <c:pt idx="2">
                  <c:v>102</c:v>
                </c:pt>
                <c:pt idx="3">
                  <c:v>22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5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30</c:v>
                </c:pt>
                <c:pt idx="1">
                  <c:v>90</c:v>
                </c:pt>
                <c:pt idx="2">
                  <c:v>94</c:v>
                </c:pt>
                <c:pt idx="3">
                  <c:v>5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5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5</c:v>
                </c:pt>
                <c:pt idx="1">
                  <c:v>66</c:v>
                </c:pt>
                <c:pt idx="2">
                  <c:v>103</c:v>
                </c:pt>
                <c:pt idx="3">
                  <c:v>42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5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15</c:v>
                </c:pt>
                <c:pt idx="1">
                  <c:v>76</c:v>
                </c:pt>
                <c:pt idx="2">
                  <c:v>111</c:v>
                </c:pt>
                <c:pt idx="3">
                  <c:v>11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5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5</c:v>
                </c:pt>
                <c:pt idx="1">
                  <c:v>66</c:v>
                </c:pt>
                <c:pt idx="2">
                  <c:v>110</c:v>
                </c:pt>
                <c:pt idx="3">
                  <c:v>36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5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8</c:v>
                </c:pt>
                <c:pt idx="1">
                  <c:v>77</c:v>
                </c:pt>
                <c:pt idx="2">
                  <c:v>91</c:v>
                </c:pt>
                <c:pt idx="3">
                  <c:v>37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5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14</c:v>
                </c:pt>
                <c:pt idx="1">
                  <c:v>79</c:v>
                </c:pt>
                <c:pt idx="2">
                  <c:v>97</c:v>
                </c:pt>
                <c:pt idx="3">
                  <c:v>22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5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24</c:v>
                </c:pt>
                <c:pt idx="1">
                  <c:v>91</c:v>
                </c:pt>
                <c:pt idx="2">
                  <c:v>93</c:v>
                </c:pt>
                <c:pt idx="3">
                  <c:v>6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5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8</c:v>
                </c:pt>
                <c:pt idx="1">
                  <c:v>60</c:v>
                </c:pt>
                <c:pt idx="2">
                  <c:v>108</c:v>
                </c:pt>
                <c:pt idx="3">
                  <c:v>40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5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8</c:v>
                </c:pt>
                <c:pt idx="1">
                  <c:v>65</c:v>
                </c:pt>
                <c:pt idx="2">
                  <c:v>107</c:v>
                </c:pt>
                <c:pt idx="3">
                  <c:v>36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Colonna1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24</c:v>
                </c:pt>
                <c:pt idx="1">
                  <c:v>76</c:v>
                </c:pt>
                <c:pt idx="2">
                  <c:v>87</c:v>
                </c:pt>
                <c:pt idx="3">
                  <c:v>37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rgbClr val="00206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6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16</c:v>
                </c:pt>
                <c:pt idx="1">
                  <c:v>83</c:v>
                </c:pt>
                <c:pt idx="2">
                  <c:v>101</c:v>
                </c:pt>
                <c:pt idx="3">
                  <c:v>13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6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4</c:v>
                </c:pt>
                <c:pt idx="1">
                  <c:v>65</c:v>
                </c:pt>
                <c:pt idx="2">
                  <c:v>106</c:v>
                </c:pt>
                <c:pt idx="3">
                  <c:v>37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6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8</c:v>
                </c:pt>
                <c:pt idx="1">
                  <c:v>67</c:v>
                </c:pt>
                <c:pt idx="2">
                  <c:v>102</c:v>
                </c:pt>
                <c:pt idx="3">
                  <c:v>35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6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25</c:v>
                </c:pt>
                <c:pt idx="1">
                  <c:v>74</c:v>
                </c:pt>
                <c:pt idx="2">
                  <c:v>94</c:v>
                </c:pt>
                <c:pt idx="3">
                  <c:v>18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6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4</c:v>
                </c:pt>
                <c:pt idx="1">
                  <c:v>68</c:v>
                </c:pt>
                <c:pt idx="2">
                  <c:v>106</c:v>
                </c:pt>
                <c:pt idx="3">
                  <c:v>38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6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9</c:v>
                </c:pt>
                <c:pt idx="1">
                  <c:v>68</c:v>
                </c:pt>
                <c:pt idx="2">
                  <c:v>106</c:v>
                </c:pt>
                <c:pt idx="3">
                  <c:v>34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6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29</c:v>
                </c:pt>
                <c:pt idx="1">
                  <c:v>71</c:v>
                </c:pt>
                <c:pt idx="2">
                  <c:v>96</c:v>
                </c:pt>
                <c:pt idx="3">
                  <c:v>19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6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11</c:v>
                </c:pt>
                <c:pt idx="1">
                  <c:v>70</c:v>
                </c:pt>
                <c:pt idx="2">
                  <c:v>103</c:v>
                </c:pt>
                <c:pt idx="3">
                  <c:v>32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6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15</c:v>
                </c:pt>
                <c:pt idx="1">
                  <c:v>61</c:v>
                </c:pt>
                <c:pt idx="2">
                  <c:v>108</c:v>
                </c:pt>
                <c:pt idx="3">
                  <c:v>29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6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25</c:v>
                </c:pt>
                <c:pt idx="1">
                  <c:v>76</c:v>
                </c:pt>
                <c:pt idx="2">
                  <c:v>108</c:v>
                </c:pt>
                <c:pt idx="3">
                  <c:v>29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rgbClr val="002060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7</c:v>
                </c:pt>
                <c:pt idx="1">
                  <c:v>27</c:v>
                </c:pt>
                <c:pt idx="2">
                  <c:v>102</c:v>
                </c:pt>
                <c:pt idx="3">
                  <c:v>50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rgbClr val="00206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7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3</c:v>
                </c:pt>
                <c:pt idx="1">
                  <c:v>66</c:v>
                </c:pt>
                <c:pt idx="2">
                  <c:v>109</c:v>
                </c:pt>
                <c:pt idx="3">
                  <c:v>38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7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>
        <c:manualLayout>
          <c:layoutTarget val="inner"/>
          <c:xMode val="edge"/>
          <c:yMode val="edge"/>
          <c:x val="0.10801443208819091"/>
          <c:y val="0.20482245990247863"/>
          <c:w val="0.74983514376538818"/>
          <c:h val="0.59035472749556916"/>
        </c:manualLayout>
      </c:layout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6</c:v>
                </c:pt>
                <c:pt idx="1">
                  <c:v>66</c:v>
                </c:pt>
                <c:pt idx="2">
                  <c:v>110</c:v>
                </c:pt>
                <c:pt idx="3">
                  <c:v>36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7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>
        <c:manualLayout>
          <c:layoutTarget val="inner"/>
          <c:xMode val="edge"/>
          <c:yMode val="edge"/>
          <c:x val="0.10801443208819091"/>
          <c:y val="0.20482245990247863"/>
          <c:w val="0.74983514376538818"/>
          <c:h val="0.59035472749556916"/>
        </c:manualLayout>
      </c:layout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10</c:v>
                </c:pt>
                <c:pt idx="1">
                  <c:v>79</c:v>
                </c:pt>
                <c:pt idx="2">
                  <c:v>105</c:v>
                </c:pt>
                <c:pt idx="3">
                  <c:v>13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7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3</c:v>
                </c:pt>
                <c:pt idx="1">
                  <c:v>54</c:v>
                </c:pt>
                <c:pt idx="2">
                  <c:v>102</c:v>
                </c:pt>
                <c:pt idx="3">
                  <c:v>22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7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</c:v>
                </c:pt>
                <c:pt idx="1">
                  <c:v>50</c:v>
                </c:pt>
                <c:pt idx="2">
                  <c:v>146</c:v>
                </c:pt>
                <c:pt idx="3">
                  <c:v>20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7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10</c:v>
                </c:pt>
                <c:pt idx="1">
                  <c:v>79</c:v>
                </c:pt>
                <c:pt idx="2">
                  <c:v>105</c:v>
                </c:pt>
                <c:pt idx="3">
                  <c:v>13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7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11</c:v>
                </c:pt>
                <c:pt idx="1">
                  <c:v>52</c:v>
                </c:pt>
                <c:pt idx="2">
                  <c:v>99</c:v>
                </c:pt>
                <c:pt idx="3">
                  <c:v>19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7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9</c:v>
                </c:pt>
                <c:pt idx="1">
                  <c:v>44</c:v>
                </c:pt>
                <c:pt idx="2">
                  <c:v>144</c:v>
                </c:pt>
                <c:pt idx="3">
                  <c:v>20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7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19</c:v>
                </c:pt>
                <c:pt idx="1">
                  <c:v>73</c:v>
                </c:pt>
                <c:pt idx="2">
                  <c:v>110</c:v>
                </c:pt>
                <c:pt idx="3">
                  <c:v>9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7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6</c:v>
                </c:pt>
                <c:pt idx="1">
                  <c:v>70</c:v>
                </c:pt>
                <c:pt idx="2">
                  <c:v>101</c:v>
                </c:pt>
                <c:pt idx="3">
                  <c:v>39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spPr>
              <a:ln>
                <a:noFill/>
              </a:ln>
            </c:spPr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5</c:v>
                </c:pt>
                <c:pt idx="1">
                  <c:v>97</c:v>
                </c:pt>
                <c:pt idx="2">
                  <c:v>79</c:v>
                </c:pt>
                <c:pt idx="3">
                  <c:v>30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rgbClr val="00206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8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4</c:v>
                </c:pt>
                <c:pt idx="1">
                  <c:v>73</c:v>
                </c:pt>
                <c:pt idx="2">
                  <c:v>103</c:v>
                </c:pt>
                <c:pt idx="3">
                  <c:v>37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8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16</c:v>
                </c:pt>
                <c:pt idx="1">
                  <c:v>81</c:v>
                </c:pt>
                <c:pt idx="2">
                  <c:v>99</c:v>
                </c:pt>
                <c:pt idx="3">
                  <c:v>17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8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4</c:v>
                </c:pt>
                <c:pt idx="1">
                  <c:v>62</c:v>
                </c:pt>
                <c:pt idx="2">
                  <c:v>107</c:v>
                </c:pt>
                <c:pt idx="3">
                  <c:v>43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8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4</c:v>
                </c:pt>
                <c:pt idx="1">
                  <c:v>64</c:v>
                </c:pt>
                <c:pt idx="2">
                  <c:v>110</c:v>
                </c:pt>
                <c:pt idx="3">
                  <c:v>39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8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17</c:v>
                </c:pt>
                <c:pt idx="1">
                  <c:v>72</c:v>
                </c:pt>
                <c:pt idx="2">
                  <c:v>103</c:v>
                </c:pt>
                <c:pt idx="3">
                  <c:v>21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8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7</c:v>
                </c:pt>
                <c:pt idx="1">
                  <c:v>78</c:v>
                </c:pt>
                <c:pt idx="2">
                  <c:v>109</c:v>
                </c:pt>
                <c:pt idx="3">
                  <c:v>28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8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7</c:v>
                </c:pt>
                <c:pt idx="1">
                  <c:v>82</c:v>
                </c:pt>
                <c:pt idx="2">
                  <c:v>110</c:v>
                </c:pt>
                <c:pt idx="3">
                  <c:v>24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600"/>
      </a:pPr>
      <a:endParaRPr lang="it-IT"/>
    </a:p>
  </c:txPr>
  <c:externalData r:id="rId1"/>
</c:chartSpace>
</file>

<file path=ppt/charts/chart8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24</c:v>
                </c:pt>
                <c:pt idx="1">
                  <c:v>82</c:v>
                </c:pt>
                <c:pt idx="2">
                  <c:v>90</c:v>
                </c:pt>
                <c:pt idx="3">
                  <c:v>18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600"/>
      </a:pPr>
      <a:endParaRPr lang="it-IT"/>
    </a:p>
  </c:txPr>
  <c:externalData r:id="rId1"/>
</c:chartSpace>
</file>

<file path=ppt/charts/chart8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14</c:v>
                </c:pt>
                <c:pt idx="1">
                  <c:v>68</c:v>
                </c:pt>
                <c:pt idx="2">
                  <c:v>110</c:v>
                </c:pt>
                <c:pt idx="3">
                  <c:v>24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8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13</c:v>
                </c:pt>
                <c:pt idx="1">
                  <c:v>67</c:v>
                </c:pt>
                <c:pt idx="2">
                  <c:v>113</c:v>
                </c:pt>
                <c:pt idx="3">
                  <c:v>29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600"/>
      </a:pPr>
      <a:endParaRPr lang="it-IT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spPr>
              <a:ln>
                <a:noFill/>
              </a:ln>
            </c:spPr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49</c:v>
                </c:pt>
                <c:pt idx="1">
                  <c:v>80</c:v>
                </c:pt>
                <c:pt idx="2">
                  <c:v>77</c:v>
                </c:pt>
                <c:pt idx="3">
                  <c:v>16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rgbClr val="002060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9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26</c:v>
                </c:pt>
                <c:pt idx="1">
                  <c:v>79</c:v>
                </c:pt>
                <c:pt idx="2">
                  <c:v>92</c:v>
                </c:pt>
                <c:pt idx="3">
                  <c:v>17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600"/>
      </a:pPr>
      <a:endParaRPr lang="it-IT"/>
    </a:p>
  </c:txPr>
  <c:externalData r:id="rId1"/>
</c:chartSpace>
</file>

<file path=ppt/charts/chart9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5</c:v>
                </c:pt>
                <c:pt idx="1">
                  <c:v>67</c:v>
                </c:pt>
                <c:pt idx="2">
                  <c:v>102</c:v>
                </c:pt>
                <c:pt idx="3">
                  <c:v>42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9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7</c:v>
                </c:pt>
                <c:pt idx="1">
                  <c:v>64</c:v>
                </c:pt>
                <c:pt idx="2">
                  <c:v>118</c:v>
                </c:pt>
                <c:pt idx="3">
                  <c:v>28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9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19</c:v>
                </c:pt>
                <c:pt idx="1">
                  <c:v>72</c:v>
                </c:pt>
                <c:pt idx="2">
                  <c:v>112</c:v>
                </c:pt>
                <c:pt idx="3">
                  <c:v>11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9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8</c:v>
                </c:pt>
                <c:pt idx="1">
                  <c:v>62</c:v>
                </c:pt>
                <c:pt idx="2">
                  <c:v>113</c:v>
                </c:pt>
                <c:pt idx="3">
                  <c:v>34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9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5</c:v>
                </c:pt>
                <c:pt idx="1">
                  <c:v>67</c:v>
                </c:pt>
                <c:pt idx="2">
                  <c:v>109</c:v>
                </c:pt>
                <c:pt idx="3">
                  <c:v>35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9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17</c:v>
                </c:pt>
                <c:pt idx="1">
                  <c:v>75</c:v>
                </c:pt>
                <c:pt idx="2">
                  <c:v>106</c:v>
                </c:pt>
                <c:pt idx="3">
                  <c:v>15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9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25</c:v>
                </c:pt>
                <c:pt idx="1">
                  <c:v>61</c:v>
                </c:pt>
                <c:pt idx="2">
                  <c:v>82</c:v>
                </c:pt>
                <c:pt idx="3">
                  <c:v>21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9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25</c:v>
                </c:pt>
                <c:pt idx="1">
                  <c:v>69</c:v>
                </c:pt>
                <c:pt idx="2">
                  <c:v>88</c:v>
                </c:pt>
                <c:pt idx="3">
                  <c:v>9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charts/chart9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it-IT"/>
  <c:chart>
    <c:autoTitleDeleted val="1"/>
    <c:plotArea>
      <c:layout/>
      <c:pieChart>
        <c:varyColors val="1"/>
        <c:ser>
          <c:idx val="0"/>
          <c:order val="0"/>
          <c:tx>
            <c:strRef>
              <c:f>Foglio1!$B$1</c:f>
              <c:strCache>
                <c:ptCount val="1"/>
                <c:pt idx="0">
                  <c:v>Vendite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dLbls>
            <c:txPr>
              <a:bodyPr/>
              <a:lstStyle/>
              <a:p>
                <a:pPr>
                  <a:defRPr sz="1600"/>
                </a:pPr>
                <a:endParaRPr lang="it-IT"/>
              </a:p>
            </c:txPr>
            <c:showVal val="1"/>
            <c:showCatName val="1"/>
            <c:showPercent val="1"/>
            <c:separator>
</c:separator>
            <c:showLeaderLines val="1"/>
          </c:dLbls>
          <c:cat>
            <c:strRef>
              <c:f>Foglio1!$A$2:$A$5</c:f>
              <c:strCache>
                <c:ptCount val="4"/>
                <c:pt idx="0">
                  <c:v>A</c:v>
                </c:pt>
                <c:pt idx="1">
                  <c:v>B</c:v>
                </c:pt>
                <c:pt idx="2">
                  <c:v>C</c:v>
                </c:pt>
                <c:pt idx="3">
                  <c:v>D</c:v>
                </c:pt>
              </c:strCache>
            </c:strRef>
          </c:cat>
          <c:val>
            <c:numRef>
              <c:f>Foglio1!$B$2:$B$5</c:f>
              <c:numCache>
                <c:formatCode>General</c:formatCode>
                <c:ptCount val="4"/>
                <c:pt idx="0">
                  <c:v>39</c:v>
                </c:pt>
                <c:pt idx="1">
                  <c:v>71</c:v>
                </c:pt>
                <c:pt idx="2">
                  <c:v>77</c:v>
                </c:pt>
                <c:pt idx="3">
                  <c:v>5</c:v>
                </c:pt>
              </c:numCache>
            </c:numRef>
          </c:val>
        </c:ser>
        <c:dLbls/>
        <c:firstSliceAng val="0"/>
      </c:pieChart>
    </c:plotArea>
    <c:plotVisOnly val="1"/>
    <c:dispBlanksAs val="zero"/>
  </c:chart>
  <c:spPr>
    <a:ln>
      <a:solidFill>
        <a:schemeClr val="tx1"/>
      </a:solidFill>
    </a:ln>
  </c:spPr>
  <c:txPr>
    <a:bodyPr/>
    <a:lstStyle/>
    <a:p>
      <a:pPr>
        <a:defRPr sz="1800"/>
      </a:pPr>
      <a:endParaRPr lang="it-IT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086E35A-01F1-41FE-AF53-BAF1E3430E6F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it-IT"/>
        </a:p>
      </dgm:t>
    </dgm:pt>
    <dgm:pt modelId="{263455A2-8E2D-4079-8E90-DA72963D0B0B}">
      <dgm:prSet custT="1"/>
      <dgm:spPr/>
      <dgm:t>
        <a:bodyPr/>
        <a:lstStyle/>
        <a:p>
          <a:pPr rtl="0"/>
          <a:r>
            <a:rPr lang="it-IT" sz="2000" dirty="0" smtClean="0"/>
            <a:t>SCUOLA SECONDARIA </a:t>
          </a:r>
          <a:endParaRPr lang="it-IT" sz="2000" dirty="0"/>
        </a:p>
      </dgm:t>
    </dgm:pt>
    <dgm:pt modelId="{D93A668C-76E0-4B9E-A37C-02DA685A9EFC}" type="parTrans" cxnId="{106177C4-A6D2-4CB5-B84A-77A590D67730}">
      <dgm:prSet/>
      <dgm:spPr/>
      <dgm:t>
        <a:bodyPr/>
        <a:lstStyle/>
        <a:p>
          <a:endParaRPr lang="it-IT"/>
        </a:p>
      </dgm:t>
    </dgm:pt>
    <dgm:pt modelId="{EAA3EDC6-0880-48DE-B21A-931623FB25BC}" type="sibTrans" cxnId="{106177C4-A6D2-4CB5-B84A-77A590D67730}">
      <dgm:prSet/>
      <dgm:spPr/>
      <dgm:t>
        <a:bodyPr/>
        <a:lstStyle/>
        <a:p>
          <a:endParaRPr lang="it-IT"/>
        </a:p>
      </dgm:t>
    </dgm:pt>
    <dgm:pt modelId="{EB273AB6-D4D8-405B-8E6E-25AB9E5C384C}">
      <dgm:prSet/>
      <dgm:spPr/>
      <dgm:t>
        <a:bodyPr/>
        <a:lstStyle/>
        <a:p>
          <a:pPr rtl="0"/>
          <a:r>
            <a:rPr lang="it-IT" dirty="0" smtClean="0"/>
            <a:t>DI 1° GRADO</a:t>
          </a:r>
        </a:p>
        <a:p>
          <a:pPr rtl="0"/>
          <a:r>
            <a:rPr lang="it-IT" dirty="0" smtClean="0"/>
            <a:t>A.S.2018/2019</a:t>
          </a:r>
          <a:endParaRPr lang="it-IT" dirty="0"/>
        </a:p>
      </dgm:t>
    </dgm:pt>
    <dgm:pt modelId="{6C1ACCFF-E601-497F-BEAE-4C015A66F470}" type="parTrans" cxnId="{64DB3B79-3134-4892-BE23-246B92C994E4}">
      <dgm:prSet/>
      <dgm:spPr/>
      <dgm:t>
        <a:bodyPr/>
        <a:lstStyle/>
        <a:p>
          <a:endParaRPr lang="it-IT"/>
        </a:p>
      </dgm:t>
    </dgm:pt>
    <dgm:pt modelId="{9BF086D1-87E0-4DC8-9D41-3D79ECA457B8}" type="sibTrans" cxnId="{64DB3B79-3134-4892-BE23-246B92C994E4}">
      <dgm:prSet/>
      <dgm:spPr/>
      <dgm:t>
        <a:bodyPr/>
        <a:lstStyle/>
        <a:p>
          <a:endParaRPr lang="it-IT"/>
        </a:p>
      </dgm:t>
    </dgm:pt>
    <dgm:pt modelId="{4265C27C-5A9A-4576-9D28-EAE446093B26}" type="pres">
      <dgm:prSet presAssocID="{A086E35A-01F1-41FE-AF53-BAF1E3430E6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it-IT"/>
        </a:p>
      </dgm:t>
    </dgm:pt>
    <dgm:pt modelId="{896521D2-9C76-492B-B781-71F170EEB782}" type="pres">
      <dgm:prSet presAssocID="{263455A2-8E2D-4079-8E90-DA72963D0B0B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  <dgm:pt modelId="{AC7DD0A3-E8D6-470D-881C-A49A4307E675}" type="pres">
      <dgm:prSet presAssocID="{EAA3EDC6-0880-48DE-B21A-931623FB25BC}" presName="spacer" presStyleCnt="0"/>
      <dgm:spPr/>
    </dgm:pt>
    <dgm:pt modelId="{BCFB97D4-2179-4C56-8DB2-47314618674C}" type="pres">
      <dgm:prSet presAssocID="{EB273AB6-D4D8-405B-8E6E-25AB9E5C384C}" presName="parentText" presStyleLbl="node1" presStyleIdx="1" presStyleCnt="2" custLinFactNeighborX="-524" custLinFactNeighborY="3330">
        <dgm:presLayoutVars>
          <dgm:chMax val="0"/>
          <dgm:bulletEnabled val="1"/>
        </dgm:presLayoutVars>
      </dgm:prSet>
      <dgm:spPr/>
      <dgm:t>
        <a:bodyPr/>
        <a:lstStyle/>
        <a:p>
          <a:endParaRPr lang="it-IT"/>
        </a:p>
      </dgm:t>
    </dgm:pt>
  </dgm:ptLst>
  <dgm:cxnLst>
    <dgm:cxn modelId="{106177C4-A6D2-4CB5-B84A-77A590D67730}" srcId="{A086E35A-01F1-41FE-AF53-BAF1E3430E6F}" destId="{263455A2-8E2D-4079-8E90-DA72963D0B0B}" srcOrd="0" destOrd="0" parTransId="{D93A668C-76E0-4B9E-A37C-02DA685A9EFC}" sibTransId="{EAA3EDC6-0880-48DE-B21A-931623FB25BC}"/>
    <dgm:cxn modelId="{F524999F-54EE-4961-8C15-F5A83DDF53C4}" type="presOf" srcId="{263455A2-8E2D-4079-8E90-DA72963D0B0B}" destId="{896521D2-9C76-492B-B781-71F170EEB782}" srcOrd="0" destOrd="0" presId="urn:microsoft.com/office/officeart/2005/8/layout/vList2"/>
    <dgm:cxn modelId="{64DB3B79-3134-4892-BE23-246B92C994E4}" srcId="{A086E35A-01F1-41FE-AF53-BAF1E3430E6F}" destId="{EB273AB6-D4D8-405B-8E6E-25AB9E5C384C}" srcOrd="1" destOrd="0" parTransId="{6C1ACCFF-E601-497F-BEAE-4C015A66F470}" sibTransId="{9BF086D1-87E0-4DC8-9D41-3D79ECA457B8}"/>
    <dgm:cxn modelId="{7E5B4ECD-C342-453C-8210-D82FDFFD4AA8}" type="presOf" srcId="{A086E35A-01F1-41FE-AF53-BAF1E3430E6F}" destId="{4265C27C-5A9A-4576-9D28-EAE446093B26}" srcOrd="0" destOrd="0" presId="urn:microsoft.com/office/officeart/2005/8/layout/vList2"/>
    <dgm:cxn modelId="{BC461497-1FB7-4A88-875B-AF923CEF2ADD}" type="presOf" srcId="{EB273AB6-D4D8-405B-8E6E-25AB9E5C384C}" destId="{BCFB97D4-2179-4C56-8DB2-47314618674C}" srcOrd="0" destOrd="0" presId="urn:microsoft.com/office/officeart/2005/8/layout/vList2"/>
    <dgm:cxn modelId="{CA8E4186-7E71-44BD-B1F2-99115D8134A4}" type="presParOf" srcId="{4265C27C-5A9A-4576-9D28-EAE446093B26}" destId="{896521D2-9C76-492B-B781-71F170EEB782}" srcOrd="0" destOrd="0" presId="urn:microsoft.com/office/officeart/2005/8/layout/vList2"/>
    <dgm:cxn modelId="{1E9FE624-1D38-4898-BC3A-52A159E63C2F}" type="presParOf" srcId="{4265C27C-5A9A-4576-9D28-EAE446093B26}" destId="{AC7DD0A3-E8D6-470D-881C-A49A4307E675}" srcOrd="1" destOrd="0" presId="urn:microsoft.com/office/officeart/2005/8/layout/vList2"/>
    <dgm:cxn modelId="{8EC79FBE-AFAE-469C-B4CA-383F30E4D5D2}" type="presParOf" srcId="{4265C27C-5A9A-4576-9D28-EAE446093B26}" destId="{BCFB97D4-2179-4C56-8DB2-47314618674C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6521D2-9C76-492B-B781-71F170EEB782}">
      <dsp:nvSpPr>
        <dsp:cNvPr id="0" name=""/>
        <dsp:cNvSpPr/>
      </dsp:nvSpPr>
      <dsp:spPr>
        <a:xfrm>
          <a:off x="0" y="8189"/>
          <a:ext cx="3309803" cy="60196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2000" kern="1200" dirty="0" smtClean="0"/>
            <a:t>SCUOLA SECONDARIA </a:t>
          </a:r>
          <a:endParaRPr lang="it-IT" sz="2000" kern="1200" dirty="0"/>
        </a:p>
      </dsp:txBody>
      <dsp:txXfrm>
        <a:off x="29385" y="37574"/>
        <a:ext cx="3251033" cy="543194"/>
      </dsp:txXfrm>
    </dsp:sp>
    <dsp:sp modelId="{BCFB97D4-2179-4C56-8DB2-47314618674C}">
      <dsp:nvSpPr>
        <dsp:cNvPr id="0" name=""/>
        <dsp:cNvSpPr/>
      </dsp:nvSpPr>
      <dsp:spPr>
        <a:xfrm>
          <a:off x="0" y="651817"/>
          <a:ext cx="3309803" cy="60196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400" kern="1200" dirty="0" smtClean="0"/>
            <a:t>DI 1° GRADO</a:t>
          </a:r>
        </a:p>
        <a:p>
          <a:pPr lvl="0" algn="l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it-IT" sz="1400" kern="1200" dirty="0" smtClean="0"/>
            <a:t>A.S.2018/2019</a:t>
          </a:r>
          <a:endParaRPr lang="it-IT" sz="1400" kern="1200" dirty="0"/>
        </a:p>
      </dsp:txBody>
      <dsp:txXfrm>
        <a:off x="29385" y="681202"/>
        <a:ext cx="3251033" cy="54319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96CE1B-F01C-47FD-9F30-A995C6F46191}" type="datetimeFigureOut">
              <a:rPr lang="it-IT" smtClean="0"/>
              <a:pPr/>
              <a:t>21/06/2019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5BA415-1309-45B2-A84A-72F3DCDAD1F0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6557513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5BA415-1309-45B2-A84A-72F3DCDAD1F0}" type="slidenum">
              <a:rPr lang="it-IT" smtClean="0"/>
              <a:pPr/>
              <a:t>26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1129527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5BA415-1309-45B2-A84A-72F3DCDAD1F0}" type="slidenum">
              <a:rPr lang="it-IT" smtClean="0"/>
              <a:pPr/>
              <a:t>27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1129527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5BA415-1309-45B2-A84A-72F3DCDAD1F0}" type="slidenum">
              <a:rPr lang="it-IT" smtClean="0"/>
              <a:pPr/>
              <a:t>28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1129527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5BA415-1309-45B2-A84A-72F3DCDAD1F0}" type="slidenum">
              <a:rPr lang="it-IT" smtClean="0"/>
              <a:pPr/>
              <a:t>49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42694253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5BA415-1309-45B2-A84A-72F3DCDAD1F0}" type="slidenum">
              <a:rPr lang="it-IT" smtClean="0"/>
              <a:pPr/>
              <a:t>60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6866363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ttangolo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ttangolo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tangolo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ttangolo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ttangolo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ottotitolo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28" name="Segnaposto data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1A1A7-BEE9-4031-B1F9-54CB0368C243}" type="datetime1">
              <a:rPr lang="it-IT" smtClean="0"/>
              <a:pPr/>
              <a:t>21/06/2019</a:t>
            </a:fld>
            <a:endParaRPr lang="it-IT"/>
          </a:p>
        </p:txBody>
      </p:sp>
      <p:sp>
        <p:nvSpPr>
          <p:cNvPr id="17" name="Segnaposto piè di pagina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Connettore 1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ttangolo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e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e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egnaposto numero diapositiva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8EF9CF6-BB36-47A8-A46B-0FC3EBA12A9F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8" name="Titolo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CEF64-C764-4FD2-9345-5790D80E27C5}" type="datetime1">
              <a:rPr lang="it-IT" smtClean="0"/>
              <a:pPr/>
              <a:t>21/06/2019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1_Titolo e testo vertical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ttangolo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ttangolo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ttangolo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ttangolo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ttangolo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Connettore 1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e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e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C8EF9CF6-BB36-47A8-A46B-0FC3EBA12A9F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20E96C-5839-4456-AF0E-342C6072C2CD}" type="datetime1">
              <a:rPr lang="it-IT" smtClean="0"/>
              <a:pPr/>
              <a:t>21/06/2019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4ACED7-D37C-4E03-A894-D716D4E90334}" type="datetime1">
              <a:rPr lang="it-IT" smtClean="0"/>
              <a:pPr/>
              <a:t>21/06/2019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C8EF9CF6-BB36-47A8-A46B-0FC3EBA12A9F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8" name="Segnaposto contenuto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ttangolo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ttangolo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ttangolo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tangolo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ttangolo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ttangolo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13" name="Rettangolo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ttangolo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9D5E2F-4A26-465A-8AC3-1AE2FC6747F1}" type="datetime1">
              <a:rPr lang="it-IT" smtClean="0"/>
              <a:pPr/>
              <a:t>21/06/2019</a:t>
            </a:fld>
            <a:endParaRPr lang="it-IT"/>
          </a:p>
        </p:txBody>
      </p:sp>
      <p:sp>
        <p:nvSpPr>
          <p:cNvPr id="8" name="Connettore 1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e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e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8EF9CF6-BB36-47A8-A46B-0FC3EBA12A9F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2138328B-BCB6-49BA-9594-3E34D9130814}" type="datetime1">
              <a:rPr lang="it-IT" smtClean="0"/>
              <a:pPr/>
              <a:t>21/06/2019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8" name="Connettore 1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Segnaposto contenuto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12" name="Segnaposto contenuto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nfront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nettore 1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ttangolo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ttangolo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ttangolo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ttangolo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ttangolo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ttangolo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F72DC4-B7E3-4361-B76E-0F02FE857E98}" type="datetime1">
              <a:rPr lang="it-IT" smtClean="0"/>
              <a:pPr/>
              <a:t>21/06/2019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it-IT"/>
          </a:p>
        </p:txBody>
      </p:sp>
      <p:sp>
        <p:nvSpPr>
          <p:cNvPr id="15" name="Connettore 1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tangolo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Segnaposto contenuto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26" name="Segnaposto contenuto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25" name="Ovale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e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C8EF9CF6-BB36-47A8-A46B-0FC3EBA12A9F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23" name="Titolo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C608D-89BA-4D93-A6B4-811A4207355E}" type="datetime1">
              <a:rPr lang="it-IT" smtClean="0"/>
              <a:pPr/>
              <a:t>21/06/2019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C8EF9CF6-BB36-47A8-A46B-0FC3EBA12A9F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tangolo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ttangolo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ttangolo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ttangolo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ttangolo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ttangolo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A6AE7-FDC5-4B9E-A257-D407B509F1AF}" type="datetime1">
              <a:rPr lang="it-IT" smtClean="0"/>
              <a:pPr/>
              <a:t>21/06/2019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8EF9CF6-BB36-47A8-A46B-0FC3EBA12A9F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ttangolo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ttangolo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tangolo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ttangolo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ttangolo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ttangolo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8" name="Rettangolo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Connettore 1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Segnaposto contenuto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10" name="Ovale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e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8EF9CF6-BB36-47A8-A46B-0FC3EBA12A9F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21" name="Rettangolo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0402EC-1D4A-48EB-A9B1-C48AC1870910}" type="datetime1">
              <a:rPr lang="it-IT" smtClean="0"/>
              <a:pPr/>
              <a:t>21/06/2019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it-IT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nettore 1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ttangolo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ttangolo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ttangolo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tangolo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ttangolo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ttangolo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ttangolo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e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e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C8EF9CF6-BB36-47A8-A46B-0FC3EBA12A9F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it-IT" smtClean="0"/>
              <a:t>Fare clic sull'icona per inserire un'immagine</a:t>
            </a:r>
            <a:endParaRPr kumimoji="0" lang="en-US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22" name="Rettangolo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2E327A3-4919-472D-B13B-5338A9DA8DAD}" type="datetime1">
              <a:rPr lang="it-IT" smtClean="0"/>
              <a:pPr/>
              <a:t>21/06/2019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ttangolo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ttangolo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ttangolo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ttangolo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ttangolo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Segnaposto data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D2EFB5D6-8245-4519-9CD8-191EEA49BEC7}" type="datetime1">
              <a:rPr lang="it-IT" smtClean="0"/>
              <a:pPr/>
              <a:t>21/06/2019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it-IT"/>
          </a:p>
        </p:txBody>
      </p:sp>
      <p:sp>
        <p:nvSpPr>
          <p:cNvPr id="8" name="Rettangolo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Connettore 1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e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e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egnaposto numero diapositiva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C8EF9CF6-BB36-47A8-A46B-0FC3EBA12A9F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22" name="Segnaposto titolo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13" name="Segnaposto testo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hdr="0" ftr="0" dt="0"/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1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7.xml"/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1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0.xml"/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2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3.xml"/><Relationship Id="rId2" Type="http://schemas.openxmlformats.org/officeDocument/2006/relationships/chart" Target="../charts/chart22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2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6.xml"/><Relationship Id="rId2" Type="http://schemas.openxmlformats.org/officeDocument/2006/relationships/chart" Target="../charts/chart25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2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9.xml"/><Relationship Id="rId2" Type="http://schemas.openxmlformats.org/officeDocument/2006/relationships/chart" Target="../charts/chart28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3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2.xml"/><Relationship Id="rId2" Type="http://schemas.openxmlformats.org/officeDocument/2006/relationships/chart" Target="../charts/chart31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3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5.xml"/><Relationship Id="rId2" Type="http://schemas.openxmlformats.org/officeDocument/2006/relationships/chart" Target="../charts/chart34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3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8.xml"/><Relationship Id="rId2" Type="http://schemas.openxmlformats.org/officeDocument/2006/relationships/chart" Target="../charts/chart37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3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1.xml"/><Relationship Id="rId2" Type="http://schemas.openxmlformats.org/officeDocument/2006/relationships/chart" Target="../charts/chart40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4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4.xml"/><Relationship Id="rId2" Type="http://schemas.openxmlformats.org/officeDocument/2006/relationships/chart" Target="../charts/chart43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4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7.xml"/><Relationship Id="rId2" Type="http://schemas.openxmlformats.org/officeDocument/2006/relationships/chart" Target="../charts/chart46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4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0.xml"/><Relationship Id="rId2" Type="http://schemas.openxmlformats.org/officeDocument/2006/relationships/chart" Target="../charts/chart49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5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3.xml"/><Relationship Id="rId2" Type="http://schemas.openxmlformats.org/officeDocument/2006/relationships/chart" Target="../charts/chart52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5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6.xml"/><Relationship Id="rId2" Type="http://schemas.openxmlformats.org/officeDocument/2006/relationships/chart" Target="../charts/chart55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5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9.xml"/><Relationship Id="rId2" Type="http://schemas.openxmlformats.org/officeDocument/2006/relationships/chart" Target="../charts/chart58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60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2.xml"/><Relationship Id="rId2" Type="http://schemas.openxmlformats.org/officeDocument/2006/relationships/chart" Target="../charts/chart61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6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5.xml"/><Relationship Id="rId2" Type="http://schemas.openxmlformats.org/officeDocument/2006/relationships/chart" Target="../charts/chart64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6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8.xml"/><Relationship Id="rId2" Type="http://schemas.openxmlformats.org/officeDocument/2006/relationships/chart" Target="../charts/chart67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69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1.xml"/><Relationship Id="rId2" Type="http://schemas.openxmlformats.org/officeDocument/2006/relationships/chart" Target="../charts/chart70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7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4.xml"/><Relationship Id="rId2" Type="http://schemas.openxmlformats.org/officeDocument/2006/relationships/chart" Target="../charts/chart73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75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7.xml"/><Relationship Id="rId2" Type="http://schemas.openxmlformats.org/officeDocument/2006/relationships/chart" Target="../charts/chart76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78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0.xml"/><Relationship Id="rId2" Type="http://schemas.openxmlformats.org/officeDocument/2006/relationships/chart" Target="../charts/chart79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8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3.xml"/><Relationship Id="rId2" Type="http://schemas.openxmlformats.org/officeDocument/2006/relationships/chart" Target="../charts/chart82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84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6.xml"/><Relationship Id="rId2" Type="http://schemas.openxmlformats.org/officeDocument/2006/relationships/chart" Target="../charts/chart85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8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9.xml"/><Relationship Id="rId2" Type="http://schemas.openxmlformats.org/officeDocument/2006/relationships/chart" Target="../charts/chart88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90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2.xml"/><Relationship Id="rId2" Type="http://schemas.openxmlformats.org/officeDocument/2006/relationships/chart" Target="../charts/chart91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93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5.xml"/><Relationship Id="rId2" Type="http://schemas.openxmlformats.org/officeDocument/2006/relationships/chart" Target="../charts/chart94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96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7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5" Type="http://schemas.openxmlformats.org/officeDocument/2006/relationships/chart" Target="../charts/chart99.xml"/><Relationship Id="rId4" Type="http://schemas.openxmlformats.org/officeDocument/2006/relationships/chart" Target="../charts/chart9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1.xml"/><Relationship Id="rId2" Type="http://schemas.openxmlformats.org/officeDocument/2006/relationships/chart" Target="../charts/chart100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10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4.xml"/><Relationship Id="rId2" Type="http://schemas.openxmlformats.org/officeDocument/2006/relationships/chart" Target="../charts/chart103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105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7.xml"/><Relationship Id="rId2" Type="http://schemas.openxmlformats.org/officeDocument/2006/relationships/chart" Target="../charts/chart106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108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0.xml"/><Relationship Id="rId2" Type="http://schemas.openxmlformats.org/officeDocument/2006/relationships/chart" Target="../charts/chart109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111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3.xml"/><Relationship Id="rId2" Type="http://schemas.openxmlformats.org/officeDocument/2006/relationships/chart" Target="../charts/chart112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114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6.xml"/><Relationship Id="rId2" Type="http://schemas.openxmlformats.org/officeDocument/2006/relationships/chart" Target="../charts/chart115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117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9.xml"/><Relationship Id="rId2" Type="http://schemas.openxmlformats.org/officeDocument/2006/relationships/chart" Target="../charts/chart118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120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2.xml"/><Relationship Id="rId2" Type="http://schemas.openxmlformats.org/officeDocument/2006/relationships/chart" Target="../charts/chart121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123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5.xml"/><Relationship Id="rId2" Type="http://schemas.openxmlformats.org/officeDocument/2006/relationships/chart" Target="../charts/chart124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126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8.xml"/><Relationship Id="rId2" Type="http://schemas.openxmlformats.org/officeDocument/2006/relationships/chart" Target="../charts/chart127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12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0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5" Type="http://schemas.openxmlformats.org/officeDocument/2006/relationships/chart" Target="../charts/chart132.xml"/><Relationship Id="rId4" Type="http://schemas.openxmlformats.org/officeDocument/2006/relationships/chart" Target="../charts/chart131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4.xml"/><Relationship Id="rId2" Type="http://schemas.openxmlformats.org/officeDocument/2006/relationships/chart" Target="../charts/chart133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135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7.xml"/><Relationship Id="rId2" Type="http://schemas.openxmlformats.org/officeDocument/2006/relationships/chart" Target="../charts/chart136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138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0.xml"/><Relationship Id="rId2" Type="http://schemas.openxmlformats.org/officeDocument/2006/relationships/chart" Target="../charts/chart139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141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3.xml"/><Relationship Id="rId2" Type="http://schemas.openxmlformats.org/officeDocument/2006/relationships/chart" Target="../charts/chart142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144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Relationship Id="rId4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2">
                <a:lumMod val="50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>
          <a:xfrm>
            <a:off x="4211960" y="260648"/>
            <a:ext cx="457200" cy="441325"/>
          </a:xfrm>
        </p:spPr>
        <p:txBody>
          <a:bodyPr/>
          <a:lstStyle/>
          <a:p>
            <a:fld id="{C8EF9CF6-BB36-47A8-A46B-0FC3EBA12A9F}" type="slidenum">
              <a:rPr lang="it-IT" smtClean="0"/>
              <a:pPr/>
              <a:t>1</a:t>
            </a:fld>
            <a:endParaRPr lang="it-IT"/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1625" y="2079461"/>
            <a:ext cx="8504238" cy="3467428"/>
          </a:xfrm>
          <a:solidFill>
            <a:schemeClr val="accent1">
              <a:lumMod val="50000"/>
            </a:schemeClr>
          </a:solidFill>
        </p:spPr>
      </p:pic>
    </p:spTree>
    <p:extLst>
      <p:ext uri="{BB962C8B-B14F-4D97-AF65-F5344CB8AC3E}">
        <p14:creationId xmlns:p14="http://schemas.microsoft.com/office/powerpoint/2010/main" xmlns="" val="38488564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79512" y="2276872"/>
            <a:ext cx="1944216" cy="792088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>
              <a:buClr>
                <a:srgbClr val="94C600"/>
              </a:buClr>
            </a:pPr>
            <a:r>
              <a:rPr lang="it-IT" sz="1000" dirty="0">
                <a:solidFill>
                  <a:srgbClr val="002060"/>
                </a:solidFill>
              </a:rPr>
              <a:t>PADRONEGGIA ED </a:t>
            </a:r>
            <a:r>
              <a:rPr lang="it-IT" sz="1000" dirty="0" smtClean="0">
                <a:solidFill>
                  <a:srgbClr val="002060"/>
                </a:solidFill>
              </a:rPr>
              <a:t>  APPLICA </a:t>
            </a:r>
          </a:p>
          <a:p>
            <a:pPr lvl="0">
              <a:buClr>
                <a:srgbClr val="94C600"/>
              </a:buClr>
            </a:pPr>
            <a:r>
              <a:rPr lang="it-IT" sz="1000" dirty="0" smtClean="0">
                <a:solidFill>
                  <a:srgbClr val="002060"/>
                </a:solidFill>
              </a:rPr>
              <a:t>LE </a:t>
            </a:r>
            <a:r>
              <a:rPr lang="it-IT" sz="1000" dirty="0">
                <a:solidFill>
                  <a:srgbClr val="002060"/>
                </a:solidFill>
              </a:rPr>
              <a:t>CONOSCENZE </a:t>
            </a:r>
            <a:r>
              <a:rPr lang="it-IT" sz="1000" dirty="0" smtClean="0">
                <a:solidFill>
                  <a:srgbClr val="002060"/>
                </a:solidFill>
              </a:rPr>
              <a:t>FONDAMENTALI</a:t>
            </a:r>
          </a:p>
          <a:p>
            <a:pPr lvl="0">
              <a:buClr>
                <a:srgbClr val="94C600"/>
              </a:buClr>
            </a:pPr>
            <a:r>
              <a:rPr lang="it-IT" sz="1000" dirty="0" smtClean="0">
                <a:solidFill>
                  <a:srgbClr val="002060"/>
                </a:solidFill>
              </a:rPr>
              <a:t> (INIZIALE)</a:t>
            </a:r>
            <a:endParaRPr lang="it-IT" sz="10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2123728" y="2276872"/>
            <a:ext cx="2376264" cy="792088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000" dirty="0" smtClean="0">
                <a:solidFill>
                  <a:srgbClr val="002060"/>
                </a:solidFill>
              </a:rPr>
              <a:t>PADRONEGGIA ED APPLICA </a:t>
            </a:r>
          </a:p>
          <a:p>
            <a:r>
              <a:rPr lang="it-IT" sz="1000" dirty="0" smtClean="0">
                <a:solidFill>
                  <a:srgbClr val="002060"/>
                </a:solidFill>
              </a:rPr>
              <a:t>LE CONOSCENZE FONDAMENTALI</a:t>
            </a:r>
          </a:p>
          <a:p>
            <a:r>
              <a:rPr lang="it-IT" sz="1000" dirty="0" smtClean="0">
                <a:solidFill>
                  <a:srgbClr val="002060"/>
                </a:solidFill>
              </a:rPr>
              <a:t>(INTERMEDIO)</a:t>
            </a:r>
          </a:p>
        </p:txBody>
      </p:sp>
      <p:graphicFrame>
        <p:nvGraphicFramePr>
          <p:cNvPr id="10" name="Segnaposto contenuto 8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2939743377"/>
              </p:ext>
            </p:extLst>
          </p:nvPr>
        </p:nvGraphicFramePr>
        <p:xfrm>
          <a:off x="179512" y="3140969"/>
          <a:ext cx="1944216" cy="24482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Segnaposto contenuto 8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852080538"/>
              </p:ext>
            </p:extLst>
          </p:nvPr>
        </p:nvGraphicFramePr>
        <p:xfrm>
          <a:off x="2123728" y="3023659"/>
          <a:ext cx="2520280" cy="26375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10</a:t>
            </a:fld>
            <a:endParaRPr lang="it-IT"/>
          </a:p>
        </p:txBody>
      </p:sp>
      <p:sp>
        <p:nvSpPr>
          <p:cNvPr id="13" name="Titolo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>
                <a:solidFill>
                  <a:schemeClr val="tx1"/>
                </a:solidFill>
              </a:rPr>
              <a:t>COMUNICAZIONE NELLA MADRELINGUA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8" name="Segnaposto testo 2"/>
          <p:cNvSpPr txBox="1">
            <a:spLocks/>
          </p:cNvSpPr>
          <p:nvPr/>
        </p:nvSpPr>
        <p:spPr>
          <a:xfrm>
            <a:off x="4499992" y="2231571"/>
            <a:ext cx="4464496" cy="792088"/>
          </a:xfrm>
          <a:prstGeom prst="rect">
            <a:avLst/>
          </a:prstGeom>
          <a:noFill/>
          <a:ln w="15875" cap="rnd" cmpd="sng" algn="ctr">
            <a:solidFill>
              <a:schemeClr val="tx1"/>
            </a:solidFill>
            <a:prstDash val="solid"/>
          </a:ln>
          <a:effectLst>
            <a:outerShdw blurRad="50800" dist="25400" dir="5400000" rotWithShape="0">
              <a:srgbClr val="000000">
                <a:alpha val="35000"/>
              </a:srgbClr>
            </a:outerShdw>
          </a:effectLst>
        </p:spPr>
        <p:txBody>
          <a:bodyPr vert="horz" anchor="ctr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lang="en-US" sz="22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None/>
              <a:defRPr kumimoji="0"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None/>
              <a:defRPr kumimoji="0" sz="1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94C600"/>
              </a:buClr>
            </a:pPr>
            <a:r>
              <a:rPr lang="it-IT" sz="1000" dirty="0" smtClean="0">
                <a:solidFill>
                  <a:srgbClr val="002060"/>
                </a:solidFill>
              </a:rPr>
              <a:t>PADRONEGGIA ED   APPLICA </a:t>
            </a:r>
          </a:p>
          <a:p>
            <a:pPr>
              <a:buClr>
                <a:srgbClr val="94C600"/>
              </a:buClr>
            </a:pPr>
            <a:r>
              <a:rPr lang="it-IT" sz="1000" dirty="0" smtClean="0">
                <a:solidFill>
                  <a:srgbClr val="002060"/>
                </a:solidFill>
              </a:rPr>
              <a:t>LE CONOSCENZE FONDAMENTALI</a:t>
            </a:r>
          </a:p>
          <a:p>
            <a:pPr>
              <a:buClr>
                <a:srgbClr val="94C600"/>
              </a:buClr>
            </a:pPr>
            <a:r>
              <a:rPr lang="it-IT" sz="1000" dirty="0" smtClean="0">
                <a:solidFill>
                  <a:srgbClr val="002060"/>
                </a:solidFill>
              </a:rPr>
              <a:t> FINALE)</a:t>
            </a:r>
            <a:endParaRPr lang="it-IT" sz="1000" dirty="0">
              <a:solidFill>
                <a:srgbClr val="002060"/>
              </a:solidFill>
            </a:endParaRPr>
          </a:p>
        </p:txBody>
      </p:sp>
      <p:graphicFrame>
        <p:nvGraphicFramePr>
          <p:cNvPr id="11" name="Segnaposto contenuto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581108221"/>
              </p:ext>
            </p:extLst>
          </p:nvPr>
        </p:nvGraphicFramePr>
        <p:xfrm>
          <a:off x="4644008" y="3023659"/>
          <a:ext cx="4320480" cy="32856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2509379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07504" y="2204864"/>
            <a:ext cx="2016224" cy="678899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>
              <a:buClr>
                <a:srgbClr val="94C600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LEGGE</a:t>
            </a:r>
          </a:p>
          <a:p>
            <a:pPr lvl="0">
              <a:buClr>
                <a:srgbClr val="94C600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COMPRENDE</a:t>
            </a:r>
          </a:p>
          <a:p>
            <a:pPr lvl="0">
              <a:buClr>
                <a:srgbClr val="94C600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(INIZIALE)</a:t>
            </a:r>
            <a:endParaRPr lang="it-IT" sz="12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2267744" y="2204864"/>
            <a:ext cx="2376264" cy="64807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>
              <a:buClr>
                <a:srgbClr val="94C600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LEGGE-COMPRENDE</a:t>
            </a:r>
          </a:p>
          <a:p>
            <a:pPr lvl="0">
              <a:buClr>
                <a:srgbClr val="94C600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(</a:t>
            </a:r>
            <a:r>
              <a:rPr lang="it-IT" sz="1200" dirty="0">
                <a:solidFill>
                  <a:srgbClr val="002060"/>
                </a:solidFill>
              </a:rPr>
              <a:t>INTERMEDIO</a:t>
            </a:r>
            <a:r>
              <a:rPr lang="it-IT" sz="1800" dirty="0">
                <a:solidFill>
                  <a:srgbClr val="002060"/>
                </a:solidFill>
              </a:rPr>
              <a:t>)</a:t>
            </a: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822543797"/>
              </p:ext>
            </p:extLst>
          </p:nvPr>
        </p:nvGraphicFramePr>
        <p:xfrm>
          <a:off x="107505" y="2924944"/>
          <a:ext cx="2232248" cy="2520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3036173388"/>
              </p:ext>
            </p:extLst>
          </p:nvPr>
        </p:nvGraphicFramePr>
        <p:xfrm>
          <a:off x="2339752" y="2852936"/>
          <a:ext cx="2376264" cy="26642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11</a:t>
            </a:fld>
            <a:endParaRPr lang="it-IT"/>
          </a:p>
        </p:txBody>
      </p:sp>
      <p:sp>
        <p:nvSpPr>
          <p:cNvPr id="11" name="Titolo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792088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>
                <a:solidFill>
                  <a:schemeClr val="tx1"/>
                </a:solidFill>
              </a:rPr>
              <a:t>COMUNICAZIONE NELLE LINGUE STRANIERE 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9" name="Segnaposto testo 4"/>
          <p:cNvSpPr txBox="1">
            <a:spLocks/>
          </p:cNvSpPr>
          <p:nvPr/>
        </p:nvSpPr>
        <p:spPr>
          <a:xfrm>
            <a:off x="4644008" y="2204864"/>
            <a:ext cx="4320480" cy="648072"/>
          </a:xfrm>
          <a:prstGeom prst="rect">
            <a:avLst/>
          </a:prstGeom>
          <a:noFill/>
          <a:ln w="15875" cap="rnd" cmpd="sng" algn="ctr">
            <a:solidFill>
              <a:schemeClr val="tx1"/>
            </a:solidFill>
            <a:prstDash val="solid"/>
          </a:ln>
          <a:effectLst>
            <a:outerShdw blurRad="50800" dist="25400" dir="5400000" rotWithShape="0">
              <a:srgbClr val="000000">
                <a:alpha val="35000"/>
              </a:srgbClr>
            </a:outerShdw>
          </a:effectLst>
        </p:spPr>
        <p:txBody>
          <a:bodyPr vert="horz" anchor="ctr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2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None/>
              <a:defRPr kumimoji="0"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None/>
              <a:defRPr kumimoji="0" sz="1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94C600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LEGGE-COMPRENDE</a:t>
            </a:r>
          </a:p>
          <a:p>
            <a:pPr>
              <a:buClr>
                <a:srgbClr val="94C600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(FINALE</a:t>
            </a:r>
            <a:r>
              <a:rPr lang="it-IT" sz="1800" dirty="0" smtClean="0">
                <a:solidFill>
                  <a:srgbClr val="002060"/>
                </a:solidFill>
              </a:rPr>
              <a:t>)</a:t>
            </a:r>
            <a:endParaRPr lang="it-IT" sz="1800" dirty="0">
              <a:solidFill>
                <a:srgbClr val="002060"/>
              </a:solidFill>
            </a:endParaRPr>
          </a:p>
        </p:txBody>
      </p:sp>
      <p:graphicFrame>
        <p:nvGraphicFramePr>
          <p:cNvPr id="10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4203265450"/>
              </p:ext>
            </p:extLst>
          </p:nvPr>
        </p:nvGraphicFramePr>
        <p:xfrm>
          <a:off x="4788024" y="2852936"/>
          <a:ext cx="4176464" cy="35283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16735596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79512" y="2348880"/>
            <a:ext cx="1944216" cy="678899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>
              <a:buClr>
                <a:srgbClr val="94C600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SCRIVE-DESCRIVE</a:t>
            </a:r>
          </a:p>
          <a:p>
            <a:pPr>
              <a:buClr>
                <a:srgbClr val="94C600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(INIZIALE)</a:t>
            </a:r>
            <a:endParaRPr lang="it-IT" sz="12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2123728" y="2348880"/>
            <a:ext cx="2088231" cy="64807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200" dirty="0" smtClean="0">
                <a:solidFill>
                  <a:srgbClr val="002060"/>
                </a:solidFill>
              </a:rPr>
              <a:t>SCRIVE DESCRIVE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(INTERMEDIO</a:t>
            </a:r>
            <a:r>
              <a:rPr lang="it-IT" sz="1200" dirty="0">
                <a:solidFill>
                  <a:srgbClr val="002060"/>
                </a:solidFill>
              </a:rPr>
              <a:t>)</a:t>
            </a: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42086606"/>
              </p:ext>
            </p:extLst>
          </p:nvPr>
        </p:nvGraphicFramePr>
        <p:xfrm>
          <a:off x="107504" y="2996953"/>
          <a:ext cx="2088232" cy="2376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4265319753"/>
              </p:ext>
            </p:extLst>
          </p:nvPr>
        </p:nvGraphicFramePr>
        <p:xfrm>
          <a:off x="2195736" y="2996952"/>
          <a:ext cx="2016224" cy="2448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12</a:t>
            </a:fld>
            <a:endParaRPr lang="it-IT"/>
          </a:p>
        </p:txBody>
      </p:sp>
      <p:sp>
        <p:nvSpPr>
          <p:cNvPr id="14" name="Titolo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792088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>
                <a:solidFill>
                  <a:schemeClr val="tx1"/>
                </a:solidFill>
              </a:rPr>
              <a:t>COMUNICAZIONE NELLE LINGUE STRANIERE 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9" name="Segnaposto testo 4"/>
          <p:cNvSpPr txBox="1">
            <a:spLocks/>
          </p:cNvSpPr>
          <p:nvPr/>
        </p:nvSpPr>
        <p:spPr>
          <a:xfrm>
            <a:off x="4211960" y="2348880"/>
            <a:ext cx="4536504" cy="648072"/>
          </a:xfrm>
          <a:prstGeom prst="rect">
            <a:avLst/>
          </a:prstGeom>
          <a:noFill/>
          <a:ln w="15875" cap="rnd" cmpd="sng" algn="ctr">
            <a:solidFill>
              <a:schemeClr val="tx1"/>
            </a:solidFill>
            <a:prstDash val="solid"/>
          </a:ln>
          <a:effectLst>
            <a:outerShdw blurRad="50800" dist="25400" dir="5400000" rotWithShape="0">
              <a:srgbClr val="000000">
                <a:alpha val="35000"/>
              </a:srgbClr>
            </a:outerShdw>
          </a:effectLst>
        </p:spPr>
        <p:txBody>
          <a:bodyPr vert="horz" anchor="ctr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2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None/>
              <a:defRPr kumimoji="0"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None/>
              <a:defRPr kumimoji="0" sz="1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200" dirty="0" smtClean="0">
                <a:solidFill>
                  <a:srgbClr val="002060"/>
                </a:solidFill>
              </a:rPr>
              <a:t>SCRIVE DESCRIVE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(FINALE)</a:t>
            </a:r>
            <a:endParaRPr lang="it-IT" sz="1200" dirty="0">
              <a:solidFill>
                <a:srgbClr val="002060"/>
              </a:solidFill>
            </a:endParaRPr>
          </a:p>
        </p:txBody>
      </p:sp>
      <p:graphicFrame>
        <p:nvGraphicFramePr>
          <p:cNvPr id="10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674683417"/>
              </p:ext>
            </p:extLst>
          </p:nvPr>
        </p:nvGraphicFramePr>
        <p:xfrm>
          <a:off x="4238802" y="2996952"/>
          <a:ext cx="4725686" cy="33123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1878159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79512" y="2348880"/>
            <a:ext cx="2088231" cy="822915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200" dirty="0" smtClean="0">
                <a:solidFill>
                  <a:srgbClr val="002060"/>
                </a:solidFill>
              </a:rPr>
              <a:t>RICONOSCE E RISOLVE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 PROBLEMI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(</a:t>
            </a:r>
            <a:r>
              <a:rPr lang="it-IT" sz="1200" dirty="0">
                <a:solidFill>
                  <a:srgbClr val="002060"/>
                </a:solidFill>
              </a:rPr>
              <a:t>INIZIALE</a:t>
            </a:r>
            <a:r>
              <a:rPr lang="it-IT" sz="1200" dirty="0" smtClean="0">
                <a:solidFill>
                  <a:srgbClr val="002060"/>
                </a:solidFill>
              </a:rPr>
              <a:t>)</a:t>
            </a:r>
            <a:endParaRPr lang="it-IT" sz="12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2267744" y="2348880"/>
            <a:ext cx="2376264" cy="792088"/>
          </a:xfr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>
              <a:buClr>
                <a:srgbClr val="94C600"/>
              </a:buClr>
            </a:pPr>
            <a:r>
              <a:rPr lang="it-IT" sz="1200" dirty="0">
                <a:solidFill>
                  <a:srgbClr val="002060"/>
                </a:solidFill>
              </a:rPr>
              <a:t>RICONOSCE E </a:t>
            </a:r>
            <a:r>
              <a:rPr lang="it-IT" sz="1200" dirty="0" smtClean="0">
                <a:solidFill>
                  <a:srgbClr val="002060"/>
                </a:solidFill>
              </a:rPr>
              <a:t>RISOLVE</a:t>
            </a:r>
          </a:p>
          <a:p>
            <a:pPr lvl="0">
              <a:buClr>
                <a:srgbClr val="94C600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 PROBLEMI</a:t>
            </a:r>
          </a:p>
          <a:p>
            <a:pPr lvl="0">
              <a:buClr>
                <a:srgbClr val="94C600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(</a:t>
            </a:r>
            <a:r>
              <a:rPr lang="it-IT" sz="1200" dirty="0">
                <a:solidFill>
                  <a:srgbClr val="002060"/>
                </a:solidFill>
              </a:rPr>
              <a:t>INTERMEDIO</a:t>
            </a:r>
            <a:r>
              <a:rPr lang="it-IT" sz="1800" dirty="0">
                <a:solidFill>
                  <a:srgbClr val="002060"/>
                </a:solidFill>
              </a:rPr>
              <a:t>)</a:t>
            </a: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2872863253"/>
              </p:ext>
            </p:extLst>
          </p:nvPr>
        </p:nvGraphicFramePr>
        <p:xfrm>
          <a:off x="107504" y="3212976"/>
          <a:ext cx="2160240" cy="2376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398712832"/>
              </p:ext>
            </p:extLst>
          </p:nvPr>
        </p:nvGraphicFramePr>
        <p:xfrm>
          <a:off x="2267744" y="3212976"/>
          <a:ext cx="2376264" cy="2448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13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712968" cy="864096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it-IT" sz="2800" dirty="0">
                <a:solidFill>
                  <a:schemeClr val="tx1"/>
                </a:solidFill>
              </a:rPr>
              <a:t/>
            </a:r>
            <a:br>
              <a:rPr lang="it-IT" sz="2800" dirty="0">
                <a:solidFill>
                  <a:schemeClr val="tx1"/>
                </a:solidFill>
              </a:rPr>
            </a:br>
            <a:r>
              <a:rPr lang="it-IT" sz="2800" dirty="0" smtClean="0">
                <a:solidFill>
                  <a:schemeClr val="tx1"/>
                </a:solidFill>
              </a:rPr>
              <a:t/>
            </a:r>
            <a:br>
              <a:rPr lang="it-IT" sz="2800" dirty="0" smtClean="0">
                <a:solidFill>
                  <a:schemeClr val="tx1"/>
                </a:solidFill>
              </a:rPr>
            </a:br>
            <a:r>
              <a:rPr lang="it-IT" sz="2800" dirty="0">
                <a:solidFill>
                  <a:schemeClr val="tx1"/>
                </a:solidFill>
              </a:rPr>
              <a:t/>
            </a:r>
            <a:br>
              <a:rPr lang="it-IT" sz="2800" dirty="0">
                <a:solidFill>
                  <a:schemeClr val="tx1"/>
                </a:solidFill>
              </a:rPr>
            </a:br>
            <a:r>
              <a:rPr lang="it-IT" sz="2800" dirty="0" smtClean="0">
                <a:solidFill>
                  <a:schemeClr val="tx1"/>
                </a:solidFill>
              </a:rPr>
              <a:t/>
            </a:r>
            <a:br>
              <a:rPr lang="it-IT" sz="2800" dirty="0" smtClean="0">
                <a:solidFill>
                  <a:schemeClr val="tx1"/>
                </a:solidFill>
              </a:rPr>
            </a:br>
            <a:r>
              <a:rPr lang="it-IT" sz="2800" dirty="0">
                <a:solidFill>
                  <a:schemeClr val="tx1"/>
                </a:solidFill>
              </a:rPr>
              <a:t/>
            </a:r>
            <a:br>
              <a:rPr lang="it-IT" sz="2800" dirty="0">
                <a:solidFill>
                  <a:schemeClr val="tx1"/>
                </a:solidFill>
              </a:rPr>
            </a:br>
            <a:r>
              <a:rPr lang="it-IT" sz="2800" dirty="0" smtClean="0">
                <a:solidFill>
                  <a:schemeClr val="tx1"/>
                </a:solidFill>
              </a:rPr>
              <a:t/>
            </a:r>
            <a:br>
              <a:rPr lang="it-IT" sz="2800" dirty="0" smtClean="0">
                <a:solidFill>
                  <a:schemeClr val="tx1"/>
                </a:solidFill>
              </a:rPr>
            </a:br>
            <a:r>
              <a:rPr lang="it-IT" sz="2800" dirty="0">
                <a:solidFill>
                  <a:schemeClr val="tx1"/>
                </a:solidFill>
              </a:rPr>
              <a:t/>
            </a:r>
            <a:br>
              <a:rPr lang="it-IT" sz="2800" dirty="0">
                <a:solidFill>
                  <a:schemeClr val="tx1"/>
                </a:solidFill>
              </a:rPr>
            </a:br>
            <a:r>
              <a:rPr lang="it-IT" sz="2800" dirty="0" smtClean="0">
                <a:solidFill>
                  <a:schemeClr val="tx1"/>
                </a:solidFill>
              </a:rPr>
              <a:t/>
            </a:r>
            <a:br>
              <a:rPr lang="it-IT" sz="2800" dirty="0" smtClean="0">
                <a:solidFill>
                  <a:schemeClr val="tx1"/>
                </a:solidFill>
              </a:rPr>
            </a:br>
            <a:r>
              <a:rPr lang="it-IT" sz="2800" dirty="0" smtClean="0">
                <a:solidFill>
                  <a:schemeClr val="tx1"/>
                </a:solidFill>
              </a:rPr>
              <a:t>COMPETENZE DI BASE IN MATEMATICA-SCIENZE-TECNOLOGIA</a:t>
            </a:r>
            <a:endParaRPr lang="it-IT" sz="2800" dirty="0">
              <a:solidFill>
                <a:schemeClr val="tx1"/>
              </a:solidFill>
            </a:endParaRPr>
          </a:p>
        </p:txBody>
      </p:sp>
      <p:sp>
        <p:nvSpPr>
          <p:cNvPr id="9" name="Segnaposto testo 4"/>
          <p:cNvSpPr txBox="1">
            <a:spLocks/>
          </p:cNvSpPr>
          <p:nvPr/>
        </p:nvSpPr>
        <p:spPr>
          <a:xfrm>
            <a:off x="4644008" y="2348880"/>
            <a:ext cx="4320480" cy="792088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15875" cap="rnd" cmpd="sng" algn="ctr">
            <a:solidFill>
              <a:schemeClr val="tx1"/>
            </a:solidFill>
            <a:prstDash val="solid"/>
          </a:ln>
          <a:effectLst>
            <a:outerShdw blurRad="50800" dist="25400" dir="5400000" rotWithShape="0">
              <a:srgbClr val="000000">
                <a:alpha val="35000"/>
              </a:srgbClr>
            </a:outerShdw>
          </a:effectLst>
        </p:spPr>
        <p:txBody>
          <a:bodyPr vert="horz" anchor="ctr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2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None/>
              <a:defRPr kumimoji="0"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None/>
              <a:defRPr kumimoji="0" sz="1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94C600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RICONOSCE E RISOLVE</a:t>
            </a:r>
          </a:p>
          <a:p>
            <a:pPr>
              <a:buClr>
                <a:srgbClr val="94C600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 PROBLEMI</a:t>
            </a:r>
          </a:p>
          <a:p>
            <a:pPr>
              <a:buClr>
                <a:srgbClr val="94C600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(FINALE</a:t>
            </a:r>
            <a:r>
              <a:rPr lang="it-IT" sz="1800" dirty="0" smtClean="0">
                <a:solidFill>
                  <a:srgbClr val="002060"/>
                </a:solidFill>
              </a:rPr>
              <a:t>)</a:t>
            </a:r>
            <a:endParaRPr lang="it-IT" sz="1800" dirty="0">
              <a:solidFill>
                <a:srgbClr val="002060"/>
              </a:solidFill>
            </a:endParaRPr>
          </a:p>
        </p:txBody>
      </p:sp>
      <p:graphicFrame>
        <p:nvGraphicFramePr>
          <p:cNvPr id="10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828403598"/>
              </p:ext>
            </p:extLst>
          </p:nvPr>
        </p:nvGraphicFramePr>
        <p:xfrm>
          <a:off x="4644008" y="3131908"/>
          <a:ext cx="4320480" cy="31774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10397320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79512" y="2276872"/>
            <a:ext cx="1872208" cy="792088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>
              <a:buClr>
                <a:srgbClr val="94C600"/>
              </a:buClr>
            </a:pPr>
            <a:r>
              <a:rPr lang="it-IT" sz="1200" dirty="0">
                <a:solidFill>
                  <a:srgbClr val="002060"/>
                </a:solidFill>
              </a:rPr>
              <a:t>OSSERVA E ANALIZZA FATTI ED EVENTI(INIZIALE</a:t>
            </a:r>
            <a:r>
              <a:rPr lang="it-IT" sz="1800" dirty="0" smtClean="0">
                <a:solidFill>
                  <a:srgbClr val="002060"/>
                </a:solidFill>
              </a:rPr>
              <a:t>)</a:t>
            </a:r>
            <a:endParaRPr lang="it-IT" sz="18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2051721" y="2276872"/>
            <a:ext cx="2592288" cy="783778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200" dirty="0" smtClean="0">
                <a:solidFill>
                  <a:srgbClr val="002060"/>
                </a:solidFill>
              </a:rPr>
              <a:t>OSSERVA E ANALIZZA FATTI ED </a:t>
            </a:r>
            <a:r>
              <a:rPr lang="it-IT" sz="1200" dirty="0">
                <a:solidFill>
                  <a:srgbClr val="002060"/>
                </a:solidFill>
              </a:rPr>
              <a:t>EVENTI(INTERMEDIO</a:t>
            </a:r>
            <a:r>
              <a:rPr lang="it-IT" sz="1200" dirty="0" smtClean="0">
                <a:solidFill>
                  <a:srgbClr val="002060"/>
                </a:solidFill>
              </a:rPr>
              <a:t>)</a:t>
            </a: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2658821258"/>
              </p:ext>
            </p:extLst>
          </p:nvPr>
        </p:nvGraphicFramePr>
        <p:xfrm>
          <a:off x="179512" y="3068960"/>
          <a:ext cx="1944216" cy="2592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943346257"/>
              </p:ext>
            </p:extLst>
          </p:nvPr>
        </p:nvGraphicFramePr>
        <p:xfrm>
          <a:off x="2051720" y="3068960"/>
          <a:ext cx="2664296" cy="26642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14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864096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it-IT" sz="2800" dirty="0" smtClean="0">
                <a:solidFill>
                  <a:schemeClr val="tx1"/>
                </a:solidFill>
              </a:rPr>
              <a:t>COMPETENZE DI BASE IN MATEMATICA-SCIENZE-TECNOLOGIA</a:t>
            </a:r>
            <a:endParaRPr lang="it-IT" sz="2800" dirty="0">
              <a:solidFill>
                <a:schemeClr val="tx1"/>
              </a:solidFill>
            </a:endParaRPr>
          </a:p>
        </p:txBody>
      </p:sp>
      <p:sp>
        <p:nvSpPr>
          <p:cNvPr id="9" name="Segnaposto testo 4"/>
          <p:cNvSpPr txBox="1">
            <a:spLocks/>
          </p:cNvSpPr>
          <p:nvPr/>
        </p:nvSpPr>
        <p:spPr>
          <a:xfrm>
            <a:off x="4644008" y="2276872"/>
            <a:ext cx="4320480" cy="783778"/>
          </a:xfrm>
          <a:prstGeom prst="rect">
            <a:avLst/>
          </a:prstGeom>
          <a:noFill/>
          <a:ln w="15875" cap="rnd" cmpd="sng" algn="ctr">
            <a:solidFill>
              <a:schemeClr val="tx1"/>
            </a:solidFill>
            <a:prstDash val="solid"/>
          </a:ln>
          <a:effectLst>
            <a:outerShdw blurRad="50800" dist="25400" dir="5400000" rotWithShape="0">
              <a:srgbClr val="000000">
                <a:alpha val="35000"/>
              </a:srgbClr>
            </a:outerShdw>
          </a:effectLst>
        </p:spPr>
        <p:txBody>
          <a:bodyPr vert="horz" anchor="ctr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2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None/>
              <a:defRPr kumimoji="0"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None/>
              <a:defRPr kumimoji="0" sz="1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200" dirty="0" smtClean="0">
                <a:solidFill>
                  <a:srgbClr val="002060"/>
                </a:solidFill>
              </a:rPr>
              <a:t>OSSERVA E ANALIZZA FATTI ED EVENTI(FINALE)</a:t>
            </a:r>
          </a:p>
        </p:txBody>
      </p:sp>
      <p:graphicFrame>
        <p:nvGraphicFramePr>
          <p:cNvPr id="10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796633718"/>
              </p:ext>
            </p:extLst>
          </p:nvPr>
        </p:nvGraphicFramePr>
        <p:xfrm>
          <a:off x="4860032" y="3085598"/>
          <a:ext cx="4104456" cy="33677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36180885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79512" y="2204864"/>
            <a:ext cx="2088232" cy="929613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200" dirty="0" smtClean="0">
                <a:solidFill>
                  <a:srgbClr val="002060"/>
                </a:solidFill>
              </a:rPr>
              <a:t>DISTINGUE E CLASSIFICA GLI ELEMENTI DEI VARI </a:t>
            </a:r>
            <a:r>
              <a:rPr lang="it-IT" sz="1200" dirty="0">
                <a:solidFill>
                  <a:srgbClr val="002060"/>
                </a:solidFill>
              </a:rPr>
              <a:t>LINGUAGGI (INIZIALE</a:t>
            </a:r>
            <a:r>
              <a:rPr lang="it-IT" sz="1600" dirty="0" smtClean="0">
                <a:solidFill>
                  <a:srgbClr val="002060"/>
                </a:solidFill>
              </a:rPr>
              <a:t>)</a:t>
            </a:r>
            <a:endParaRPr lang="it-IT" sz="16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2339752" y="2204864"/>
            <a:ext cx="2304256" cy="864096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>
              <a:buClr>
                <a:srgbClr val="94C600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DISTINGUE </a:t>
            </a:r>
            <a:r>
              <a:rPr lang="it-IT" sz="1200" dirty="0">
                <a:solidFill>
                  <a:srgbClr val="002060"/>
                </a:solidFill>
              </a:rPr>
              <a:t>E </a:t>
            </a:r>
            <a:r>
              <a:rPr lang="it-IT" sz="1200" dirty="0" smtClean="0">
                <a:solidFill>
                  <a:srgbClr val="002060"/>
                </a:solidFill>
              </a:rPr>
              <a:t> CLASSIFICA</a:t>
            </a:r>
          </a:p>
          <a:p>
            <a:pPr lvl="0">
              <a:buClr>
                <a:srgbClr val="94C600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 GLI ELEMENTI DEI VARI LINGUAGGI(INTERMEDIO)</a:t>
            </a: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3848678075"/>
              </p:ext>
            </p:extLst>
          </p:nvPr>
        </p:nvGraphicFramePr>
        <p:xfrm>
          <a:off x="179512" y="3212976"/>
          <a:ext cx="2160240" cy="22322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4292260362"/>
              </p:ext>
            </p:extLst>
          </p:nvPr>
        </p:nvGraphicFramePr>
        <p:xfrm>
          <a:off x="2411760" y="3212976"/>
          <a:ext cx="2232248" cy="23042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15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712968" cy="864096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it-IT" sz="2800" dirty="0" smtClean="0">
                <a:solidFill>
                  <a:schemeClr val="tx1"/>
                </a:solidFill>
              </a:rPr>
              <a:t>CONSAPEVOLEZZA ED ESPRESSIONE CULTURALE</a:t>
            </a:r>
            <a:endParaRPr lang="it-IT" sz="2800" dirty="0">
              <a:solidFill>
                <a:schemeClr val="tx1"/>
              </a:solidFill>
            </a:endParaRPr>
          </a:p>
        </p:txBody>
      </p:sp>
      <p:sp>
        <p:nvSpPr>
          <p:cNvPr id="9" name="Segnaposto testo 2"/>
          <p:cNvSpPr txBox="1">
            <a:spLocks/>
          </p:cNvSpPr>
          <p:nvPr/>
        </p:nvSpPr>
        <p:spPr>
          <a:xfrm>
            <a:off x="4644008" y="2204864"/>
            <a:ext cx="4320480" cy="929613"/>
          </a:xfrm>
          <a:prstGeom prst="rect">
            <a:avLst/>
          </a:prstGeom>
          <a:noFill/>
          <a:ln w="15875" cap="rnd" cmpd="sng" algn="ctr">
            <a:solidFill>
              <a:schemeClr val="tx1"/>
            </a:solidFill>
            <a:prstDash val="solid"/>
          </a:ln>
          <a:effectLst>
            <a:outerShdw blurRad="50800" dist="25400" dir="5400000" rotWithShape="0">
              <a:srgbClr val="000000">
                <a:alpha val="35000"/>
              </a:srgbClr>
            </a:outerShdw>
          </a:effectLst>
        </p:spPr>
        <p:txBody>
          <a:bodyPr vert="horz" anchor="ctr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lang="en-US" sz="22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None/>
              <a:defRPr kumimoji="0"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None/>
              <a:defRPr kumimoji="0" sz="1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200" dirty="0" smtClean="0">
                <a:solidFill>
                  <a:srgbClr val="002060"/>
                </a:solidFill>
              </a:rPr>
              <a:t>DISTINGUE E CLASSIFICA GLI ELEMENTI DEI VARI LINGUAGGI (IFINALE</a:t>
            </a:r>
            <a:r>
              <a:rPr lang="it-IT" sz="1600" dirty="0" smtClean="0">
                <a:solidFill>
                  <a:srgbClr val="002060"/>
                </a:solidFill>
              </a:rPr>
              <a:t>)</a:t>
            </a:r>
            <a:endParaRPr lang="it-IT" sz="1600" dirty="0">
              <a:solidFill>
                <a:srgbClr val="002060"/>
              </a:solidFill>
            </a:endParaRPr>
          </a:p>
        </p:txBody>
      </p:sp>
      <p:graphicFrame>
        <p:nvGraphicFramePr>
          <p:cNvPr id="10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872078440"/>
              </p:ext>
            </p:extLst>
          </p:nvPr>
        </p:nvGraphicFramePr>
        <p:xfrm>
          <a:off x="4716016" y="3138668"/>
          <a:ext cx="4248472" cy="32426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24828693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79512" y="2304390"/>
            <a:ext cx="1872208" cy="853346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050" dirty="0" smtClean="0">
                <a:solidFill>
                  <a:srgbClr val="002060"/>
                </a:solidFill>
              </a:rPr>
              <a:t>DISTINGUE e   CLASSIFICA </a:t>
            </a:r>
          </a:p>
          <a:p>
            <a:r>
              <a:rPr lang="it-IT" sz="1050" dirty="0" smtClean="0">
                <a:solidFill>
                  <a:srgbClr val="002060"/>
                </a:solidFill>
              </a:rPr>
              <a:t>GLI ELEMENTI DEI VARI</a:t>
            </a:r>
          </a:p>
          <a:p>
            <a:r>
              <a:rPr lang="it-IT" sz="1050" dirty="0" smtClean="0">
                <a:solidFill>
                  <a:srgbClr val="002060"/>
                </a:solidFill>
              </a:rPr>
              <a:t>LINGUAGGI (INIZIALE)</a:t>
            </a:r>
            <a:endParaRPr lang="it-IT" sz="105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2665403574"/>
              </p:ext>
            </p:extLst>
          </p:nvPr>
        </p:nvGraphicFramePr>
        <p:xfrm>
          <a:off x="179512" y="3130218"/>
          <a:ext cx="1872208" cy="24590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3340320344"/>
              </p:ext>
            </p:extLst>
          </p:nvPr>
        </p:nvGraphicFramePr>
        <p:xfrm>
          <a:off x="2051720" y="3130218"/>
          <a:ext cx="2592288" cy="25310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16</a:t>
            </a:fld>
            <a:endParaRPr lang="it-IT"/>
          </a:p>
        </p:txBody>
      </p:sp>
      <p:sp>
        <p:nvSpPr>
          <p:cNvPr id="9" name="Segnaposto testo 2"/>
          <p:cNvSpPr txBox="1">
            <a:spLocks/>
          </p:cNvSpPr>
          <p:nvPr/>
        </p:nvSpPr>
        <p:spPr>
          <a:xfrm>
            <a:off x="2051720" y="2276872"/>
            <a:ext cx="2592288" cy="85334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4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200" dirty="0" smtClean="0">
                <a:solidFill>
                  <a:srgbClr val="002060"/>
                </a:solidFill>
              </a:rPr>
              <a:t>DISTINGUE e CLASSIFICA 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GLI ELEMENTI DEI VARI LINGUAGG I(INTERMEDIO</a:t>
            </a:r>
            <a:r>
              <a:rPr lang="it-IT" sz="1600" dirty="0" smtClean="0">
                <a:solidFill>
                  <a:srgbClr val="002060"/>
                </a:solidFill>
              </a:rPr>
              <a:t>)</a:t>
            </a:r>
            <a:endParaRPr lang="it-IT" sz="1600" dirty="0">
              <a:solidFill>
                <a:srgbClr val="002060"/>
              </a:solidFill>
            </a:endParaRPr>
          </a:p>
        </p:txBody>
      </p:sp>
      <p:sp>
        <p:nvSpPr>
          <p:cNvPr id="13" name="Titolo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712968" cy="864096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it-IT" sz="2800" dirty="0" smtClean="0">
                <a:solidFill>
                  <a:schemeClr val="tx1"/>
                </a:solidFill>
              </a:rPr>
              <a:t>CONSAPEVOLEZZA ED ESPRESSIONE CULTURALE</a:t>
            </a:r>
            <a:endParaRPr lang="it-IT" sz="2800" dirty="0">
              <a:solidFill>
                <a:schemeClr val="tx1"/>
              </a:solidFill>
            </a:endParaRPr>
          </a:p>
        </p:txBody>
      </p:sp>
      <p:sp>
        <p:nvSpPr>
          <p:cNvPr id="10" name="Segnaposto testo 2"/>
          <p:cNvSpPr>
            <a:spLocks noGrp="1"/>
          </p:cNvSpPr>
          <p:nvPr>
            <p:ph type="body" idx="1"/>
          </p:nvPr>
        </p:nvSpPr>
        <p:spPr>
          <a:xfrm>
            <a:off x="4644008" y="2276872"/>
            <a:ext cx="4320480" cy="853346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050" dirty="0" smtClean="0">
                <a:solidFill>
                  <a:srgbClr val="002060"/>
                </a:solidFill>
              </a:rPr>
              <a:t>DISTINGUE e   CLASSIFICA </a:t>
            </a:r>
          </a:p>
          <a:p>
            <a:r>
              <a:rPr lang="it-IT" sz="1050" dirty="0" smtClean="0">
                <a:solidFill>
                  <a:srgbClr val="002060"/>
                </a:solidFill>
              </a:rPr>
              <a:t>GLI ELEMENTI DEI VARI</a:t>
            </a:r>
          </a:p>
          <a:p>
            <a:r>
              <a:rPr lang="it-IT" sz="1050" dirty="0" smtClean="0">
                <a:solidFill>
                  <a:srgbClr val="002060"/>
                </a:solidFill>
              </a:rPr>
              <a:t>LINGUAGGI (FINALE)</a:t>
            </a:r>
            <a:endParaRPr lang="it-IT" sz="1050" dirty="0">
              <a:solidFill>
                <a:srgbClr val="002060"/>
              </a:solidFill>
            </a:endParaRPr>
          </a:p>
        </p:txBody>
      </p:sp>
      <p:graphicFrame>
        <p:nvGraphicFramePr>
          <p:cNvPr id="11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46283582"/>
              </p:ext>
            </p:extLst>
          </p:nvPr>
        </p:nvGraphicFramePr>
        <p:xfrm>
          <a:off x="4658882" y="3130218"/>
          <a:ext cx="4305606" cy="31791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25311976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79513" y="2348880"/>
            <a:ext cx="2664296" cy="64807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200" dirty="0" smtClean="0">
                <a:solidFill>
                  <a:srgbClr val="002060"/>
                </a:solidFill>
              </a:rPr>
              <a:t>CONOSCE LE FUNZIONI 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E LA SINTASSI DI BASE (</a:t>
            </a:r>
            <a:r>
              <a:rPr lang="it-IT" sz="1200" dirty="0">
                <a:solidFill>
                  <a:srgbClr val="002060"/>
                </a:solidFill>
              </a:rPr>
              <a:t>INIZIALE</a:t>
            </a:r>
            <a:r>
              <a:rPr lang="it-IT" sz="1200" dirty="0" smtClean="0">
                <a:solidFill>
                  <a:srgbClr val="002060"/>
                </a:solidFill>
              </a:rPr>
              <a:t>)</a:t>
            </a:r>
            <a:endParaRPr lang="it-IT" sz="12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2218898031"/>
              </p:ext>
            </p:extLst>
          </p:nvPr>
        </p:nvGraphicFramePr>
        <p:xfrm>
          <a:off x="107504" y="2996953"/>
          <a:ext cx="2808312" cy="2376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307074756"/>
              </p:ext>
            </p:extLst>
          </p:nvPr>
        </p:nvGraphicFramePr>
        <p:xfrm>
          <a:off x="2915816" y="2924945"/>
          <a:ext cx="2664296" cy="2520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4343399" y="1268760"/>
            <a:ext cx="457200" cy="225301"/>
          </a:xfrm>
        </p:spPr>
        <p:txBody>
          <a:bodyPr>
            <a:normAutofit fontScale="62500" lnSpcReduction="20000"/>
          </a:bodyPr>
          <a:lstStyle/>
          <a:p>
            <a:fld id="{C8EF9CF6-BB36-47A8-A46B-0FC3EBA12A9F}" type="slidenum">
              <a:rPr lang="it-IT" smtClean="0"/>
              <a:pPr/>
              <a:t>17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720080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COMPETENZA DIGITALE</a:t>
            </a:r>
            <a:endParaRPr lang="it-IT" sz="3600" dirty="0">
              <a:solidFill>
                <a:schemeClr val="tx1"/>
              </a:solidFill>
            </a:endParaRPr>
          </a:p>
        </p:txBody>
      </p:sp>
      <p:sp>
        <p:nvSpPr>
          <p:cNvPr id="9" name="Segnaposto testo 2"/>
          <p:cNvSpPr txBox="1">
            <a:spLocks/>
          </p:cNvSpPr>
          <p:nvPr/>
        </p:nvSpPr>
        <p:spPr>
          <a:xfrm flipH="1">
            <a:off x="2843808" y="2276872"/>
            <a:ext cx="2664296" cy="64807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4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200" dirty="0" smtClean="0">
                <a:solidFill>
                  <a:srgbClr val="002060"/>
                </a:solidFill>
              </a:rPr>
              <a:t>CONOSCE LE FUNZIONI E LA SINTASSI DI BASE (INTERMEDIO)</a:t>
            </a:r>
            <a:endParaRPr lang="it-IT" sz="1200" dirty="0">
              <a:solidFill>
                <a:srgbClr val="002060"/>
              </a:solidFill>
            </a:endParaRPr>
          </a:p>
        </p:txBody>
      </p:sp>
      <p:sp>
        <p:nvSpPr>
          <p:cNvPr id="10" name="Segnaposto testo 2"/>
          <p:cNvSpPr txBox="1">
            <a:spLocks/>
          </p:cNvSpPr>
          <p:nvPr/>
        </p:nvSpPr>
        <p:spPr>
          <a:xfrm flipH="1">
            <a:off x="5509320" y="2276872"/>
            <a:ext cx="3455167" cy="64807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4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200" dirty="0" smtClean="0">
                <a:solidFill>
                  <a:srgbClr val="002060"/>
                </a:solidFill>
              </a:rPr>
              <a:t>CONOSCE LE FUNZIONI 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E LA SINTASSI DI BASE (FINALE)</a:t>
            </a:r>
            <a:endParaRPr lang="it-IT" sz="1200" dirty="0">
              <a:solidFill>
                <a:srgbClr val="002060"/>
              </a:solidFill>
            </a:endParaRPr>
          </a:p>
        </p:txBody>
      </p:sp>
      <p:graphicFrame>
        <p:nvGraphicFramePr>
          <p:cNvPr id="11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512262234"/>
              </p:ext>
            </p:extLst>
          </p:nvPr>
        </p:nvGraphicFramePr>
        <p:xfrm>
          <a:off x="5540151" y="2944146"/>
          <a:ext cx="3424335" cy="33651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29246900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79513" y="2204864"/>
            <a:ext cx="2016224" cy="720080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000" dirty="0" smtClean="0">
                <a:solidFill>
                  <a:srgbClr val="002060"/>
                </a:solidFill>
              </a:rPr>
              <a:t>UTILIZZA</a:t>
            </a:r>
          </a:p>
          <a:p>
            <a:r>
              <a:rPr lang="it-IT" sz="1000" dirty="0" smtClean="0">
                <a:solidFill>
                  <a:srgbClr val="002060"/>
                </a:solidFill>
              </a:rPr>
              <a:t> </a:t>
            </a:r>
            <a:r>
              <a:rPr lang="it-IT" sz="1000" dirty="0">
                <a:solidFill>
                  <a:srgbClr val="002060"/>
                </a:solidFill>
              </a:rPr>
              <a:t>I MEZZI DI </a:t>
            </a:r>
            <a:r>
              <a:rPr lang="it-IT" sz="1000" dirty="0" smtClean="0">
                <a:solidFill>
                  <a:srgbClr val="002060"/>
                </a:solidFill>
              </a:rPr>
              <a:t>COMUNICAZIONE</a:t>
            </a:r>
          </a:p>
          <a:p>
            <a:r>
              <a:rPr lang="it-IT" sz="1000" dirty="0" smtClean="0">
                <a:solidFill>
                  <a:srgbClr val="002060"/>
                </a:solidFill>
              </a:rPr>
              <a:t>(</a:t>
            </a:r>
            <a:r>
              <a:rPr lang="it-IT" sz="1000" dirty="0">
                <a:solidFill>
                  <a:srgbClr val="002060"/>
                </a:solidFill>
              </a:rPr>
              <a:t>INIZIALE)</a:t>
            </a: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3644852912"/>
              </p:ext>
            </p:extLst>
          </p:nvPr>
        </p:nvGraphicFramePr>
        <p:xfrm>
          <a:off x="179512" y="2924945"/>
          <a:ext cx="2088232" cy="23042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1777494888"/>
              </p:ext>
            </p:extLst>
          </p:nvPr>
        </p:nvGraphicFramePr>
        <p:xfrm>
          <a:off x="2267744" y="2924944"/>
          <a:ext cx="2304255" cy="23042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4343400" y="1268760"/>
            <a:ext cx="457200" cy="214981"/>
          </a:xfrm>
        </p:spPr>
        <p:txBody>
          <a:bodyPr>
            <a:normAutofit fontScale="62500" lnSpcReduction="20000"/>
          </a:bodyPr>
          <a:lstStyle/>
          <a:p>
            <a:fld id="{C8EF9CF6-BB36-47A8-A46B-0FC3EBA12A9F}" type="slidenum">
              <a:rPr lang="it-IT" smtClean="0"/>
              <a:pPr/>
              <a:t>18</a:t>
            </a:fld>
            <a:endParaRPr lang="it-IT"/>
          </a:p>
        </p:txBody>
      </p:sp>
      <p:sp>
        <p:nvSpPr>
          <p:cNvPr id="9" name="Segnaposto testo 2"/>
          <p:cNvSpPr txBox="1">
            <a:spLocks/>
          </p:cNvSpPr>
          <p:nvPr/>
        </p:nvSpPr>
        <p:spPr>
          <a:xfrm flipH="1">
            <a:off x="2195736" y="2204864"/>
            <a:ext cx="2376264" cy="72008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4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100" dirty="0" smtClean="0">
                <a:solidFill>
                  <a:srgbClr val="002060"/>
                </a:solidFill>
              </a:rPr>
              <a:t>UTILIZZA I MEZZI DI COMUNICAZIONE</a:t>
            </a:r>
          </a:p>
          <a:p>
            <a:r>
              <a:rPr lang="it-IT" sz="1100" dirty="0" smtClean="0">
                <a:solidFill>
                  <a:srgbClr val="002060"/>
                </a:solidFill>
              </a:rPr>
              <a:t>(INTERMEDIO)</a:t>
            </a:r>
            <a:endParaRPr lang="it-IT" sz="1100" dirty="0">
              <a:solidFill>
                <a:srgbClr val="002060"/>
              </a:solidFill>
            </a:endParaRPr>
          </a:p>
        </p:txBody>
      </p:sp>
      <p:sp>
        <p:nvSpPr>
          <p:cNvPr id="13" name="Titolo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720080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COMPETENZA DIGITALE</a:t>
            </a:r>
            <a:endParaRPr lang="it-IT" sz="3600" dirty="0">
              <a:solidFill>
                <a:schemeClr val="tx1"/>
              </a:solidFill>
            </a:endParaRPr>
          </a:p>
        </p:txBody>
      </p:sp>
      <p:sp>
        <p:nvSpPr>
          <p:cNvPr id="10" name="Segnaposto testo 2"/>
          <p:cNvSpPr>
            <a:spLocks noGrp="1"/>
          </p:cNvSpPr>
          <p:nvPr>
            <p:ph type="body" idx="1"/>
          </p:nvPr>
        </p:nvSpPr>
        <p:spPr>
          <a:xfrm>
            <a:off x="4577476" y="2265107"/>
            <a:ext cx="4315004" cy="720080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000" dirty="0" smtClean="0">
                <a:solidFill>
                  <a:srgbClr val="002060"/>
                </a:solidFill>
              </a:rPr>
              <a:t>UTILIZZA</a:t>
            </a:r>
          </a:p>
          <a:p>
            <a:r>
              <a:rPr lang="it-IT" sz="1000" dirty="0" smtClean="0">
                <a:solidFill>
                  <a:srgbClr val="002060"/>
                </a:solidFill>
              </a:rPr>
              <a:t> </a:t>
            </a:r>
            <a:r>
              <a:rPr lang="it-IT" sz="1000" dirty="0">
                <a:solidFill>
                  <a:srgbClr val="002060"/>
                </a:solidFill>
              </a:rPr>
              <a:t>I MEZZI DI </a:t>
            </a:r>
            <a:r>
              <a:rPr lang="it-IT" sz="1000" dirty="0" smtClean="0">
                <a:solidFill>
                  <a:srgbClr val="002060"/>
                </a:solidFill>
              </a:rPr>
              <a:t>COMUNICAZIONE</a:t>
            </a:r>
          </a:p>
          <a:p>
            <a:r>
              <a:rPr lang="it-IT" sz="1000" dirty="0" smtClean="0">
                <a:solidFill>
                  <a:srgbClr val="002060"/>
                </a:solidFill>
              </a:rPr>
              <a:t>(FINALE)</a:t>
            </a:r>
            <a:endParaRPr lang="it-IT" sz="1000" dirty="0">
              <a:solidFill>
                <a:srgbClr val="002060"/>
              </a:solidFill>
            </a:endParaRPr>
          </a:p>
        </p:txBody>
      </p:sp>
      <p:graphicFrame>
        <p:nvGraphicFramePr>
          <p:cNvPr id="11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334681909"/>
              </p:ext>
            </p:extLst>
          </p:nvPr>
        </p:nvGraphicFramePr>
        <p:xfrm>
          <a:off x="4572000" y="2924944"/>
          <a:ext cx="4320480" cy="34563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16179355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79512" y="2276872"/>
            <a:ext cx="2016224" cy="737590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PONE DOMANDE PERTINENTI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</a:t>
            </a:r>
            <a:r>
              <a:rPr lang="it-IT" sz="1400" dirty="0">
                <a:solidFill>
                  <a:srgbClr val="002060"/>
                </a:solidFill>
              </a:rPr>
              <a:t>INIZIALE</a:t>
            </a:r>
            <a:r>
              <a:rPr lang="it-IT" sz="1400" dirty="0" smtClean="0">
                <a:solidFill>
                  <a:srgbClr val="002060"/>
                </a:solidFill>
              </a:rPr>
              <a:t>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2849878966"/>
              </p:ext>
            </p:extLst>
          </p:nvPr>
        </p:nvGraphicFramePr>
        <p:xfrm>
          <a:off x="179512" y="3002359"/>
          <a:ext cx="2088232" cy="19388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2869695723"/>
              </p:ext>
            </p:extLst>
          </p:nvPr>
        </p:nvGraphicFramePr>
        <p:xfrm>
          <a:off x="2220956" y="3014463"/>
          <a:ext cx="2351044" cy="19267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19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IMPARARE AD IMPARARE</a:t>
            </a:r>
            <a:endParaRPr lang="it-IT" sz="3600" dirty="0">
              <a:solidFill>
                <a:schemeClr val="tx1"/>
              </a:solidFill>
            </a:endParaRPr>
          </a:p>
        </p:txBody>
      </p:sp>
      <p:sp>
        <p:nvSpPr>
          <p:cNvPr id="9" name="Segnaposto testo 2"/>
          <p:cNvSpPr txBox="1">
            <a:spLocks/>
          </p:cNvSpPr>
          <p:nvPr/>
        </p:nvSpPr>
        <p:spPr>
          <a:xfrm>
            <a:off x="2170990" y="2204864"/>
            <a:ext cx="2376264" cy="80959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4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t-IT" sz="1400" dirty="0" smtClean="0">
              <a:solidFill>
                <a:srgbClr val="002060"/>
              </a:solidFill>
            </a:endParaRPr>
          </a:p>
          <a:p>
            <a:r>
              <a:rPr lang="it-IT" sz="1400" dirty="0" smtClean="0">
                <a:solidFill>
                  <a:srgbClr val="002060"/>
                </a:solidFill>
              </a:rPr>
              <a:t>PONE DOMANDE PERTINENTI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(INTERMEDIO)</a:t>
            </a:r>
            <a:endParaRPr lang="it-IT" sz="1400" dirty="0">
              <a:solidFill>
                <a:srgbClr val="002060"/>
              </a:solidFill>
            </a:endParaRPr>
          </a:p>
        </p:txBody>
      </p:sp>
      <p:sp>
        <p:nvSpPr>
          <p:cNvPr id="11" name="Segnaposto testo 2"/>
          <p:cNvSpPr txBox="1">
            <a:spLocks/>
          </p:cNvSpPr>
          <p:nvPr/>
        </p:nvSpPr>
        <p:spPr>
          <a:xfrm>
            <a:off x="4564766" y="2219603"/>
            <a:ext cx="4399722" cy="80959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4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t-IT" sz="1400" dirty="0" smtClean="0">
              <a:solidFill>
                <a:srgbClr val="002060"/>
              </a:solidFill>
            </a:endParaRPr>
          </a:p>
          <a:p>
            <a:r>
              <a:rPr lang="it-IT" sz="1400" dirty="0" smtClean="0">
                <a:solidFill>
                  <a:srgbClr val="002060"/>
                </a:solidFill>
              </a:rPr>
              <a:t>PONE DOMANDE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 PERTINENTI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(FINALE)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12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764757287"/>
              </p:ext>
            </p:extLst>
          </p:nvPr>
        </p:nvGraphicFramePr>
        <p:xfrm>
          <a:off x="4593332" y="3048404"/>
          <a:ext cx="4371155" cy="33329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12265326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C000"/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2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258644" y="1412776"/>
            <a:ext cx="6697731" cy="4248471"/>
          </a:xfrm>
        </p:spPr>
        <p:txBody>
          <a:bodyPr>
            <a:normAutofit fontScale="90000"/>
          </a:bodyPr>
          <a:lstStyle/>
          <a:p>
            <a:r>
              <a:rPr lang="it-IT" dirty="0" smtClean="0"/>
              <a:t/>
            </a:r>
            <a:br>
              <a:rPr lang="it-IT" dirty="0" smtClean="0"/>
            </a:br>
            <a:r>
              <a:rPr lang="it-IT" dirty="0"/>
              <a:t/>
            </a:r>
            <a:br>
              <a:rPr lang="it-IT" dirty="0"/>
            </a:br>
            <a:r>
              <a:rPr lang="it-IT" dirty="0" smtClean="0"/>
              <a:t/>
            </a:r>
            <a:br>
              <a:rPr lang="it-IT" dirty="0" smtClean="0"/>
            </a:br>
            <a:r>
              <a:rPr lang="it-IT" dirty="0"/>
              <a:t/>
            </a:r>
            <a:br>
              <a:rPr lang="it-IT" dirty="0"/>
            </a:br>
            <a:r>
              <a:rPr lang="it-IT" dirty="0" smtClean="0"/>
              <a:t/>
            </a:r>
            <a:br>
              <a:rPr lang="it-IT" dirty="0" smtClean="0"/>
            </a:br>
            <a:r>
              <a:rPr lang="it-IT" dirty="0"/>
              <a:t/>
            </a:r>
            <a:br>
              <a:rPr lang="it-IT" dirty="0"/>
            </a:br>
            <a:r>
              <a:rPr lang="it-IT" dirty="0" smtClean="0"/>
              <a:t>DIRIGENTE SCOLASTICO</a:t>
            </a:r>
            <a:br>
              <a:rPr lang="it-IT" dirty="0" smtClean="0"/>
            </a:br>
            <a:r>
              <a:rPr lang="it-IT" dirty="0" smtClean="0"/>
              <a:t>PROF.SSA GIUSEPPINA NUGNES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25738699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2087724" y="2276872"/>
            <a:ext cx="2556284" cy="792088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>
              <a:buClr>
                <a:srgbClr val="94C600"/>
              </a:buClr>
            </a:pPr>
            <a:r>
              <a:rPr lang="it-IT" sz="1000" dirty="0" smtClean="0">
                <a:solidFill>
                  <a:srgbClr val="002060"/>
                </a:solidFill>
              </a:rPr>
              <a:t>APPLICA STRATEGIE  </a:t>
            </a:r>
          </a:p>
          <a:p>
            <a:pPr>
              <a:buClr>
                <a:srgbClr val="94C600"/>
              </a:buClr>
            </a:pPr>
            <a:r>
              <a:rPr lang="it-IT" sz="1000" dirty="0" smtClean="0">
                <a:solidFill>
                  <a:srgbClr val="002060"/>
                </a:solidFill>
              </a:rPr>
              <a:t>DI STUDIO(INTERMEDIO)</a:t>
            </a:r>
            <a:endParaRPr lang="it-IT" sz="10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2139542675"/>
              </p:ext>
            </p:extLst>
          </p:nvPr>
        </p:nvGraphicFramePr>
        <p:xfrm>
          <a:off x="145231" y="3093909"/>
          <a:ext cx="1942493" cy="19912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3689835573"/>
              </p:ext>
            </p:extLst>
          </p:nvPr>
        </p:nvGraphicFramePr>
        <p:xfrm>
          <a:off x="2087724" y="3068960"/>
          <a:ext cx="2484276" cy="2088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20</a:t>
            </a:fld>
            <a:endParaRPr lang="it-IT"/>
          </a:p>
        </p:txBody>
      </p:sp>
      <p:sp>
        <p:nvSpPr>
          <p:cNvPr id="9" name="Segnaposto testo 2"/>
          <p:cNvSpPr txBox="1">
            <a:spLocks/>
          </p:cNvSpPr>
          <p:nvPr/>
        </p:nvSpPr>
        <p:spPr>
          <a:xfrm>
            <a:off x="179512" y="2276872"/>
            <a:ext cx="1908212" cy="79208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4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94C600"/>
              </a:buClr>
            </a:pPr>
            <a:r>
              <a:rPr lang="it-IT" sz="1000" dirty="0" smtClean="0">
                <a:solidFill>
                  <a:srgbClr val="002060"/>
                </a:solidFill>
              </a:rPr>
              <a:t>APPLICA STRATEGIE</a:t>
            </a:r>
          </a:p>
          <a:p>
            <a:pPr>
              <a:buClr>
                <a:srgbClr val="94C600"/>
              </a:buClr>
            </a:pPr>
            <a:r>
              <a:rPr lang="it-IT" sz="1000" dirty="0" smtClean="0">
                <a:solidFill>
                  <a:srgbClr val="002060"/>
                </a:solidFill>
              </a:rPr>
              <a:t> DI STUDIO(INIZIALE)</a:t>
            </a:r>
            <a:endParaRPr lang="it-IT" sz="1000" dirty="0">
              <a:solidFill>
                <a:srgbClr val="002060"/>
              </a:solidFill>
            </a:endParaRPr>
          </a:p>
        </p:txBody>
      </p:sp>
      <p:sp>
        <p:nvSpPr>
          <p:cNvPr id="12" name="Titolo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IMPARARE AD IMPARARE</a:t>
            </a:r>
            <a:endParaRPr lang="it-IT" sz="3600" dirty="0">
              <a:solidFill>
                <a:schemeClr val="tx1"/>
              </a:solidFill>
            </a:endParaRPr>
          </a:p>
        </p:txBody>
      </p:sp>
      <p:sp>
        <p:nvSpPr>
          <p:cNvPr id="10" name="Segnaposto testo 2"/>
          <p:cNvSpPr>
            <a:spLocks noGrp="1"/>
          </p:cNvSpPr>
          <p:nvPr>
            <p:ph type="body" idx="1"/>
          </p:nvPr>
        </p:nvSpPr>
        <p:spPr>
          <a:xfrm>
            <a:off x="4644008" y="2276872"/>
            <a:ext cx="4320480" cy="792088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>
              <a:buClr>
                <a:srgbClr val="94C600"/>
              </a:buClr>
            </a:pPr>
            <a:r>
              <a:rPr lang="it-IT" sz="1600" dirty="0" smtClean="0">
                <a:solidFill>
                  <a:srgbClr val="002060"/>
                </a:solidFill>
              </a:rPr>
              <a:t>APPLICA STRATEGIE  </a:t>
            </a:r>
          </a:p>
          <a:p>
            <a:pPr>
              <a:buClr>
                <a:srgbClr val="94C600"/>
              </a:buClr>
            </a:pPr>
            <a:r>
              <a:rPr lang="it-IT" sz="1600" dirty="0" smtClean="0">
                <a:solidFill>
                  <a:srgbClr val="002060"/>
                </a:solidFill>
              </a:rPr>
              <a:t>DI STUDIO(FINALE)</a:t>
            </a:r>
            <a:endParaRPr lang="it-IT" sz="1600" dirty="0">
              <a:solidFill>
                <a:srgbClr val="002060"/>
              </a:solidFill>
            </a:endParaRPr>
          </a:p>
        </p:txBody>
      </p:sp>
      <p:graphicFrame>
        <p:nvGraphicFramePr>
          <p:cNvPr id="11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442896881"/>
              </p:ext>
            </p:extLst>
          </p:nvPr>
        </p:nvGraphicFramePr>
        <p:xfrm>
          <a:off x="4644008" y="3080656"/>
          <a:ext cx="4320480" cy="32286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20675253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251520" y="2322172"/>
            <a:ext cx="1800200" cy="818796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000" dirty="0" smtClean="0">
                <a:solidFill>
                  <a:srgbClr val="002060"/>
                </a:solidFill>
              </a:rPr>
              <a:t>ASSUME LE   CONSEGUENZE</a:t>
            </a:r>
          </a:p>
          <a:p>
            <a:r>
              <a:rPr lang="it-IT" sz="1000" dirty="0" smtClean="0">
                <a:solidFill>
                  <a:srgbClr val="002060"/>
                </a:solidFill>
              </a:rPr>
              <a:t> DEI PROPRI COMPORTAMENTI</a:t>
            </a:r>
          </a:p>
          <a:p>
            <a:r>
              <a:rPr lang="it-IT" sz="1000" dirty="0" smtClean="0">
                <a:solidFill>
                  <a:srgbClr val="002060"/>
                </a:solidFill>
              </a:rPr>
              <a:t>(</a:t>
            </a:r>
            <a:r>
              <a:rPr lang="it-IT" sz="1000" dirty="0">
                <a:solidFill>
                  <a:srgbClr val="002060"/>
                </a:solidFill>
              </a:rPr>
              <a:t>INIZIALE</a:t>
            </a:r>
            <a:r>
              <a:rPr lang="it-IT" sz="1000" dirty="0" smtClean="0">
                <a:solidFill>
                  <a:srgbClr val="002060"/>
                </a:solidFill>
              </a:rPr>
              <a:t>)</a:t>
            </a:r>
            <a:endParaRPr lang="it-IT" sz="10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2244760997"/>
              </p:ext>
            </p:extLst>
          </p:nvPr>
        </p:nvGraphicFramePr>
        <p:xfrm>
          <a:off x="251520" y="3171327"/>
          <a:ext cx="1872208" cy="22738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905968129"/>
              </p:ext>
            </p:extLst>
          </p:nvPr>
        </p:nvGraphicFramePr>
        <p:xfrm>
          <a:off x="2123728" y="3140967"/>
          <a:ext cx="2448272" cy="23762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21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792088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COMPETENZE SOCIALI E CIVICHE</a:t>
            </a:r>
            <a:endParaRPr lang="it-IT" sz="3600" dirty="0">
              <a:solidFill>
                <a:schemeClr val="tx1"/>
              </a:solidFill>
            </a:endParaRPr>
          </a:p>
        </p:txBody>
      </p:sp>
      <p:sp>
        <p:nvSpPr>
          <p:cNvPr id="9" name="Segnaposto testo 2"/>
          <p:cNvSpPr txBox="1">
            <a:spLocks/>
          </p:cNvSpPr>
          <p:nvPr/>
        </p:nvSpPr>
        <p:spPr>
          <a:xfrm>
            <a:off x="2051720" y="2345904"/>
            <a:ext cx="2520280" cy="79506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4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000" dirty="0" smtClean="0">
                <a:solidFill>
                  <a:srgbClr val="002060"/>
                </a:solidFill>
              </a:rPr>
              <a:t>ASSUME LE CONSEGUENZE</a:t>
            </a:r>
          </a:p>
          <a:p>
            <a:r>
              <a:rPr lang="it-IT" sz="1000" dirty="0" smtClean="0">
                <a:solidFill>
                  <a:srgbClr val="002060"/>
                </a:solidFill>
              </a:rPr>
              <a:t> DEI PROPRI COMPORTAMENTI</a:t>
            </a:r>
          </a:p>
          <a:p>
            <a:r>
              <a:rPr lang="it-IT" sz="1000" dirty="0" smtClean="0">
                <a:solidFill>
                  <a:srgbClr val="002060"/>
                </a:solidFill>
              </a:rPr>
              <a:t>(INTERMEDIO</a:t>
            </a:r>
            <a:r>
              <a:rPr lang="it-IT" sz="1400" dirty="0" smtClean="0">
                <a:solidFill>
                  <a:srgbClr val="002060"/>
                </a:solidFill>
              </a:rPr>
              <a:t>)</a:t>
            </a:r>
            <a:endParaRPr lang="it-IT" sz="1400" dirty="0">
              <a:solidFill>
                <a:srgbClr val="002060"/>
              </a:solidFill>
            </a:endParaRPr>
          </a:p>
        </p:txBody>
      </p:sp>
      <p:sp>
        <p:nvSpPr>
          <p:cNvPr id="10" name="Segnaposto testo 2"/>
          <p:cNvSpPr>
            <a:spLocks noGrp="1"/>
          </p:cNvSpPr>
          <p:nvPr>
            <p:ph type="body" idx="1"/>
          </p:nvPr>
        </p:nvSpPr>
        <p:spPr>
          <a:xfrm>
            <a:off x="4583222" y="2345904"/>
            <a:ext cx="4381265" cy="818796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200" dirty="0" smtClean="0">
                <a:solidFill>
                  <a:srgbClr val="002060"/>
                </a:solidFill>
              </a:rPr>
              <a:t>ASSUME LE   CONSEGUENZE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 DEI PROPRI COMPORTAMENTI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(FINALE)</a:t>
            </a:r>
            <a:endParaRPr lang="it-IT" sz="1200" dirty="0">
              <a:solidFill>
                <a:srgbClr val="002060"/>
              </a:solidFill>
            </a:endParaRPr>
          </a:p>
        </p:txBody>
      </p:sp>
      <p:graphicFrame>
        <p:nvGraphicFramePr>
          <p:cNvPr id="11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917989180"/>
              </p:ext>
            </p:extLst>
          </p:nvPr>
        </p:nvGraphicFramePr>
        <p:xfrm>
          <a:off x="4572000" y="3171663"/>
          <a:ext cx="4392488" cy="32096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29281871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79512" y="2250874"/>
            <a:ext cx="2088232" cy="628059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>
              <a:buClr>
                <a:srgbClr val="94C600"/>
              </a:buClr>
            </a:pPr>
            <a:r>
              <a:rPr lang="it-IT" sz="1000" dirty="0">
                <a:solidFill>
                  <a:srgbClr val="002060"/>
                </a:solidFill>
              </a:rPr>
              <a:t>ASSUME COMPORTAMENTI </a:t>
            </a:r>
            <a:endParaRPr lang="it-IT" sz="1000" dirty="0" smtClean="0">
              <a:solidFill>
                <a:srgbClr val="002060"/>
              </a:solidFill>
            </a:endParaRPr>
          </a:p>
          <a:p>
            <a:pPr>
              <a:buClr>
                <a:srgbClr val="94C600"/>
              </a:buClr>
            </a:pPr>
            <a:r>
              <a:rPr lang="it-IT" sz="1000" dirty="0" smtClean="0">
                <a:solidFill>
                  <a:srgbClr val="002060"/>
                </a:solidFill>
              </a:rPr>
              <a:t>RISPETTOSI(INIZIALE)</a:t>
            </a:r>
          </a:p>
          <a:p>
            <a:pPr>
              <a:buClr>
                <a:srgbClr val="94C600"/>
              </a:buClr>
            </a:pP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2160574827"/>
              </p:ext>
            </p:extLst>
          </p:nvPr>
        </p:nvGraphicFramePr>
        <p:xfrm>
          <a:off x="179512" y="2852936"/>
          <a:ext cx="2160240" cy="2448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1303158306"/>
              </p:ext>
            </p:extLst>
          </p:nvPr>
        </p:nvGraphicFramePr>
        <p:xfrm>
          <a:off x="2287219" y="2856655"/>
          <a:ext cx="2788838" cy="24445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22</a:t>
            </a:fld>
            <a:endParaRPr lang="it-IT"/>
          </a:p>
        </p:txBody>
      </p:sp>
      <p:sp>
        <p:nvSpPr>
          <p:cNvPr id="9" name="Segnaposto testo 2"/>
          <p:cNvSpPr txBox="1">
            <a:spLocks/>
          </p:cNvSpPr>
          <p:nvPr/>
        </p:nvSpPr>
        <p:spPr>
          <a:xfrm>
            <a:off x="2267744" y="2276872"/>
            <a:ext cx="2808311" cy="57606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4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94C600"/>
              </a:buClr>
            </a:pPr>
            <a:r>
              <a:rPr lang="it-IT" sz="1000" dirty="0" smtClean="0">
                <a:solidFill>
                  <a:srgbClr val="002060"/>
                </a:solidFill>
              </a:rPr>
              <a:t>ASSUME COMPORTAMENTI RISPETTOSI(INTERMEDIO)</a:t>
            </a:r>
          </a:p>
          <a:p>
            <a:pPr>
              <a:buClr>
                <a:srgbClr val="94C600"/>
              </a:buClr>
            </a:pPr>
            <a:endParaRPr lang="it-IT" sz="1000" dirty="0">
              <a:solidFill>
                <a:srgbClr val="002060"/>
              </a:solidFill>
            </a:endParaRPr>
          </a:p>
        </p:txBody>
      </p:sp>
      <p:sp>
        <p:nvSpPr>
          <p:cNvPr id="12" name="Titolo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792088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COMPETENZE SOCIALI E CIVICHE</a:t>
            </a:r>
            <a:endParaRPr lang="it-IT" sz="3600" dirty="0">
              <a:solidFill>
                <a:schemeClr val="tx1"/>
              </a:solidFill>
            </a:endParaRPr>
          </a:p>
        </p:txBody>
      </p:sp>
      <p:sp>
        <p:nvSpPr>
          <p:cNvPr id="10" name="Segnaposto testo 2"/>
          <p:cNvSpPr txBox="1">
            <a:spLocks/>
          </p:cNvSpPr>
          <p:nvPr/>
        </p:nvSpPr>
        <p:spPr>
          <a:xfrm>
            <a:off x="5097556" y="2276872"/>
            <a:ext cx="3866932" cy="57606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4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94C600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ASSUME COMPORTAMENTI RISPETTOSI(FINALE)</a:t>
            </a:r>
          </a:p>
          <a:p>
            <a:pPr>
              <a:buClr>
                <a:srgbClr val="94C600"/>
              </a:buClr>
            </a:pPr>
            <a:endParaRPr lang="it-IT" sz="1000" dirty="0">
              <a:solidFill>
                <a:srgbClr val="002060"/>
              </a:solidFill>
            </a:endParaRPr>
          </a:p>
        </p:txBody>
      </p:sp>
      <p:graphicFrame>
        <p:nvGraphicFramePr>
          <p:cNvPr id="11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11707882"/>
              </p:ext>
            </p:extLst>
          </p:nvPr>
        </p:nvGraphicFramePr>
        <p:xfrm>
          <a:off x="5097556" y="2852936"/>
          <a:ext cx="3866932" cy="35283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33696595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79512" y="2276872"/>
            <a:ext cx="2304256" cy="936104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200" dirty="0" smtClean="0">
                <a:solidFill>
                  <a:srgbClr val="002060"/>
                </a:solidFill>
              </a:rPr>
              <a:t>PROGETTA IL PERCORSO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VALUTA TEMPI 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E </a:t>
            </a:r>
            <a:r>
              <a:rPr lang="it-IT" sz="1200" dirty="0">
                <a:solidFill>
                  <a:srgbClr val="002060"/>
                </a:solidFill>
              </a:rPr>
              <a:t>RISORSE(INIZIALE</a:t>
            </a:r>
            <a:r>
              <a:rPr lang="it-IT" sz="1200" dirty="0" smtClean="0">
                <a:solidFill>
                  <a:srgbClr val="002060"/>
                </a:solidFill>
              </a:rPr>
              <a:t>)</a:t>
            </a:r>
            <a:endParaRPr lang="it-IT" sz="12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2483768" y="2276872"/>
            <a:ext cx="2448272" cy="936104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>
              <a:buClr>
                <a:srgbClr val="94C600"/>
              </a:buClr>
            </a:pPr>
            <a:r>
              <a:rPr lang="it-IT" sz="1200" dirty="0">
                <a:solidFill>
                  <a:srgbClr val="002060"/>
                </a:solidFill>
              </a:rPr>
              <a:t>PROGETTA IL </a:t>
            </a:r>
            <a:r>
              <a:rPr lang="it-IT" sz="1200" dirty="0" smtClean="0">
                <a:solidFill>
                  <a:srgbClr val="002060"/>
                </a:solidFill>
              </a:rPr>
              <a:t>PERCORSO</a:t>
            </a:r>
            <a:endParaRPr lang="it-IT" sz="1200" dirty="0">
              <a:solidFill>
                <a:srgbClr val="002060"/>
              </a:solidFill>
            </a:endParaRPr>
          </a:p>
          <a:p>
            <a:pPr lvl="0">
              <a:buClr>
                <a:srgbClr val="94C600"/>
              </a:buClr>
            </a:pPr>
            <a:r>
              <a:rPr lang="it-IT" sz="1200" dirty="0">
                <a:solidFill>
                  <a:srgbClr val="002060"/>
                </a:solidFill>
              </a:rPr>
              <a:t>VALUTA TEMPI E </a:t>
            </a:r>
            <a:endParaRPr lang="it-IT" sz="1200" dirty="0" smtClean="0">
              <a:solidFill>
                <a:srgbClr val="002060"/>
              </a:solidFill>
            </a:endParaRPr>
          </a:p>
          <a:p>
            <a:pPr lvl="0">
              <a:buClr>
                <a:srgbClr val="94C600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RISORSE (INTERMEDIO</a:t>
            </a:r>
            <a:r>
              <a:rPr lang="it-IT" sz="1400" dirty="0" smtClean="0">
                <a:solidFill>
                  <a:srgbClr val="002060"/>
                </a:solidFill>
              </a:rPr>
              <a:t>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2164850407"/>
              </p:ext>
            </p:extLst>
          </p:nvPr>
        </p:nvGraphicFramePr>
        <p:xfrm>
          <a:off x="179512" y="3212976"/>
          <a:ext cx="2448272" cy="26642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431802015"/>
              </p:ext>
            </p:extLst>
          </p:nvPr>
        </p:nvGraphicFramePr>
        <p:xfrm>
          <a:off x="2627784" y="3212976"/>
          <a:ext cx="2304256" cy="26642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23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792088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SPIRITO DI INIZIATIVA</a:t>
            </a:r>
            <a:endParaRPr lang="it-IT" sz="3600" dirty="0">
              <a:solidFill>
                <a:schemeClr val="tx1"/>
              </a:solidFill>
            </a:endParaRPr>
          </a:p>
        </p:txBody>
      </p:sp>
      <p:sp>
        <p:nvSpPr>
          <p:cNvPr id="9" name="Segnaposto testo 2"/>
          <p:cNvSpPr txBox="1">
            <a:spLocks/>
          </p:cNvSpPr>
          <p:nvPr/>
        </p:nvSpPr>
        <p:spPr>
          <a:xfrm>
            <a:off x="4932040" y="2276872"/>
            <a:ext cx="3960440" cy="936104"/>
          </a:xfrm>
          <a:prstGeom prst="rect">
            <a:avLst/>
          </a:prstGeom>
          <a:noFill/>
          <a:ln w="15875" cap="rnd" cmpd="sng" algn="ctr">
            <a:solidFill>
              <a:schemeClr val="tx1"/>
            </a:solidFill>
            <a:prstDash val="solid"/>
          </a:ln>
          <a:effectLst>
            <a:outerShdw blurRad="50800" dist="25400" dir="5400000" rotWithShape="0">
              <a:srgbClr val="000000">
                <a:alpha val="35000"/>
              </a:srgbClr>
            </a:outerShdw>
          </a:effectLst>
        </p:spPr>
        <p:txBody>
          <a:bodyPr vert="horz" anchor="ctr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lang="en-US" sz="22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None/>
              <a:defRPr kumimoji="0"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None/>
              <a:defRPr kumimoji="0" sz="1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200" dirty="0" smtClean="0">
                <a:solidFill>
                  <a:srgbClr val="002060"/>
                </a:solidFill>
              </a:rPr>
              <a:t>PROGETTA IL PERCORSO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VALUTA TEMPI 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E RISORSE(FINALE)</a:t>
            </a:r>
            <a:endParaRPr lang="it-IT" sz="1200" dirty="0">
              <a:solidFill>
                <a:srgbClr val="002060"/>
              </a:solidFill>
            </a:endParaRPr>
          </a:p>
        </p:txBody>
      </p:sp>
      <p:graphicFrame>
        <p:nvGraphicFramePr>
          <p:cNvPr id="10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005085469"/>
              </p:ext>
            </p:extLst>
          </p:nvPr>
        </p:nvGraphicFramePr>
        <p:xfrm>
          <a:off x="4932040" y="3212976"/>
          <a:ext cx="3960440" cy="31683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23192300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79512" y="2234616"/>
            <a:ext cx="2160240" cy="645570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>
              <a:buClr>
                <a:srgbClr val="94C600"/>
              </a:buClr>
            </a:pPr>
            <a:r>
              <a:rPr lang="it-IT" sz="1000" dirty="0">
                <a:solidFill>
                  <a:srgbClr val="002060"/>
                </a:solidFill>
              </a:rPr>
              <a:t>PRENDE DECISIONI </a:t>
            </a:r>
            <a:endParaRPr lang="it-IT" sz="1000" dirty="0" smtClean="0">
              <a:solidFill>
                <a:srgbClr val="002060"/>
              </a:solidFill>
            </a:endParaRPr>
          </a:p>
          <a:p>
            <a:pPr>
              <a:buClr>
                <a:srgbClr val="94C600"/>
              </a:buClr>
            </a:pPr>
            <a:r>
              <a:rPr lang="it-IT" sz="1000" dirty="0" smtClean="0">
                <a:solidFill>
                  <a:srgbClr val="002060"/>
                </a:solidFill>
              </a:rPr>
              <a:t>DA </a:t>
            </a:r>
            <a:r>
              <a:rPr lang="it-IT" sz="1000" dirty="0">
                <a:solidFill>
                  <a:srgbClr val="002060"/>
                </a:solidFill>
              </a:rPr>
              <a:t>SOLO E/O IN </a:t>
            </a:r>
            <a:r>
              <a:rPr lang="it-IT" sz="1000" dirty="0" smtClean="0">
                <a:solidFill>
                  <a:srgbClr val="002060"/>
                </a:solidFill>
              </a:rPr>
              <a:t>GRUPPO</a:t>
            </a:r>
          </a:p>
          <a:p>
            <a:pPr>
              <a:buClr>
                <a:srgbClr val="94C600"/>
              </a:buClr>
            </a:pPr>
            <a:r>
              <a:rPr lang="it-IT" sz="1000" dirty="0" smtClean="0">
                <a:solidFill>
                  <a:srgbClr val="002060"/>
                </a:solidFill>
              </a:rPr>
              <a:t>(</a:t>
            </a:r>
            <a:r>
              <a:rPr lang="it-IT" sz="1000" dirty="0">
                <a:solidFill>
                  <a:srgbClr val="002060"/>
                </a:solidFill>
              </a:rPr>
              <a:t>INIZIALE</a:t>
            </a:r>
            <a:r>
              <a:rPr lang="it-IT" sz="1000" dirty="0" smtClean="0">
                <a:solidFill>
                  <a:srgbClr val="002060"/>
                </a:solidFill>
              </a:rPr>
              <a:t>)</a:t>
            </a:r>
            <a:endParaRPr lang="it-IT" sz="10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3576480926"/>
              </p:ext>
            </p:extLst>
          </p:nvPr>
        </p:nvGraphicFramePr>
        <p:xfrm>
          <a:off x="179513" y="2925891"/>
          <a:ext cx="2232248" cy="24473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878284786"/>
              </p:ext>
            </p:extLst>
          </p:nvPr>
        </p:nvGraphicFramePr>
        <p:xfrm>
          <a:off x="2359225" y="2947189"/>
          <a:ext cx="2212775" cy="24260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24</a:t>
            </a:fld>
            <a:endParaRPr lang="it-IT"/>
          </a:p>
        </p:txBody>
      </p:sp>
      <p:sp>
        <p:nvSpPr>
          <p:cNvPr id="9" name="Segnaposto testo 2"/>
          <p:cNvSpPr txBox="1">
            <a:spLocks/>
          </p:cNvSpPr>
          <p:nvPr/>
        </p:nvSpPr>
        <p:spPr>
          <a:xfrm flipH="1">
            <a:off x="2339752" y="2276873"/>
            <a:ext cx="2232248" cy="67031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4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94C600"/>
              </a:buClr>
            </a:pPr>
            <a:r>
              <a:rPr lang="it-IT" sz="1000" dirty="0" smtClean="0">
                <a:solidFill>
                  <a:srgbClr val="002060"/>
                </a:solidFill>
              </a:rPr>
              <a:t>PRENDE DECISIONI </a:t>
            </a:r>
          </a:p>
          <a:p>
            <a:pPr>
              <a:buClr>
                <a:srgbClr val="94C600"/>
              </a:buClr>
            </a:pPr>
            <a:r>
              <a:rPr lang="it-IT" sz="1000" dirty="0" smtClean="0">
                <a:solidFill>
                  <a:srgbClr val="002060"/>
                </a:solidFill>
              </a:rPr>
              <a:t>DA SOLO E/O IN GRUPPO(INTERMEDIO)</a:t>
            </a:r>
            <a:endParaRPr lang="it-IT" sz="1000" dirty="0">
              <a:solidFill>
                <a:srgbClr val="002060"/>
              </a:solidFill>
            </a:endParaRPr>
          </a:p>
        </p:txBody>
      </p:sp>
      <p:sp>
        <p:nvSpPr>
          <p:cNvPr id="12" name="Titolo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792088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SPIRITO DI INIZIATIVA</a:t>
            </a:r>
            <a:endParaRPr lang="it-IT" sz="3600" dirty="0">
              <a:solidFill>
                <a:schemeClr val="tx1"/>
              </a:solidFill>
            </a:endParaRPr>
          </a:p>
        </p:txBody>
      </p:sp>
      <p:sp>
        <p:nvSpPr>
          <p:cNvPr id="10" name="Segnaposto testo 2"/>
          <p:cNvSpPr>
            <a:spLocks noGrp="1"/>
          </p:cNvSpPr>
          <p:nvPr>
            <p:ph type="body" idx="1"/>
          </p:nvPr>
        </p:nvSpPr>
        <p:spPr>
          <a:xfrm>
            <a:off x="4572000" y="2276873"/>
            <a:ext cx="4392488" cy="645570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>
              <a:buClr>
                <a:srgbClr val="94C600"/>
              </a:buClr>
            </a:pPr>
            <a:r>
              <a:rPr lang="it-IT" sz="1000" dirty="0">
                <a:solidFill>
                  <a:srgbClr val="002060"/>
                </a:solidFill>
              </a:rPr>
              <a:t>PRENDE DECISIONI </a:t>
            </a:r>
            <a:endParaRPr lang="it-IT" sz="1000" dirty="0" smtClean="0">
              <a:solidFill>
                <a:srgbClr val="002060"/>
              </a:solidFill>
            </a:endParaRPr>
          </a:p>
          <a:p>
            <a:pPr>
              <a:buClr>
                <a:srgbClr val="94C600"/>
              </a:buClr>
            </a:pPr>
            <a:r>
              <a:rPr lang="it-IT" sz="1000" dirty="0" smtClean="0">
                <a:solidFill>
                  <a:srgbClr val="002060"/>
                </a:solidFill>
              </a:rPr>
              <a:t>DA </a:t>
            </a:r>
            <a:r>
              <a:rPr lang="it-IT" sz="1000" dirty="0">
                <a:solidFill>
                  <a:srgbClr val="002060"/>
                </a:solidFill>
              </a:rPr>
              <a:t>SOLO E/O IN </a:t>
            </a:r>
            <a:r>
              <a:rPr lang="it-IT" sz="1000" dirty="0" smtClean="0">
                <a:solidFill>
                  <a:srgbClr val="002060"/>
                </a:solidFill>
              </a:rPr>
              <a:t>GRUPPO</a:t>
            </a:r>
          </a:p>
          <a:p>
            <a:pPr>
              <a:buClr>
                <a:srgbClr val="94C600"/>
              </a:buClr>
            </a:pPr>
            <a:r>
              <a:rPr lang="it-IT" sz="1000" dirty="0" smtClean="0">
                <a:solidFill>
                  <a:srgbClr val="002060"/>
                </a:solidFill>
              </a:rPr>
              <a:t>(FINALE)</a:t>
            </a:r>
            <a:endParaRPr lang="it-IT" sz="1000" dirty="0">
              <a:solidFill>
                <a:srgbClr val="002060"/>
              </a:solidFill>
            </a:endParaRPr>
          </a:p>
        </p:txBody>
      </p:sp>
      <p:graphicFrame>
        <p:nvGraphicFramePr>
          <p:cNvPr id="11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020908795"/>
              </p:ext>
            </p:extLst>
          </p:nvPr>
        </p:nvGraphicFramePr>
        <p:xfrm>
          <a:off x="4716016" y="2947189"/>
          <a:ext cx="4248472" cy="32901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33982387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CLASSI SECONDE</a:t>
            </a:r>
            <a:endParaRPr lang="it-IT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25</a:t>
            </a:fld>
            <a:endParaRPr lang="it-IT"/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14924" y="1855514"/>
            <a:ext cx="5477640" cy="3915322"/>
          </a:xfrm>
        </p:spPr>
      </p:pic>
    </p:spTree>
    <p:extLst>
      <p:ext uri="{BB962C8B-B14F-4D97-AF65-F5344CB8AC3E}">
        <p14:creationId xmlns:p14="http://schemas.microsoft.com/office/powerpoint/2010/main" xmlns="" val="33855519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4705592"/>
          </a:xfrm>
          <a:solidFill>
            <a:schemeClr val="bg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it-IT" sz="2800" dirty="0" smtClean="0">
                <a:solidFill>
                  <a:schemeClr val="tx1"/>
                </a:solidFill>
              </a:rPr>
              <a:t>Dagli </a:t>
            </a:r>
            <a:r>
              <a:rPr lang="it-IT" sz="2800" dirty="0">
                <a:solidFill>
                  <a:schemeClr val="tx1"/>
                </a:solidFill>
              </a:rPr>
              <a:t>esiti del monitoraggio </a:t>
            </a:r>
            <a:r>
              <a:rPr lang="it-IT" sz="2800" b="1" dirty="0" smtClean="0">
                <a:solidFill>
                  <a:schemeClr val="tx1"/>
                </a:solidFill>
              </a:rPr>
              <a:t>INIZIALE </a:t>
            </a:r>
            <a:r>
              <a:rPr lang="it-IT" sz="2800" dirty="0" smtClean="0">
                <a:solidFill>
                  <a:schemeClr val="tx1"/>
                </a:solidFill>
              </a:rPr>
              <a:t>è </a:t>
            </a:r>
            <a:r>
              <a:rPr lang="it-IT" sz="2800" dirty="0">
                <a:solidFill>
                  <a:schemeClr val="tx1"/>
                </a:solidFill>
              </a:rPr>
              <a:t>emerso </a:t>
            </a:r>
            <a:r>
              <a:rPr lang="it-IT" sz="2800" dirty="0" smtClean="0">
                <a:solidFill>
                  <a:schemeClr val="tx1"/>
                </a:solidFill>
              </a:rPr>
              <a:t>che : la </a:t>
            </a:r>
            <a:r>
              <a:rPr lang="it-IT" sz="2800" dirty="0">
                <a:solidFill>
                  <a:schemeClr val="tx1"/>
                </a:solidFill>
              </a:rPr>
              <a:t>maggior parte degli alunni delle </a:t>
            </a:r>
            <a:r>
              <a:rPr lang="it-IT" sz="2800" dirty="0" smtClean="0">
                <a:solidFill>
                  <a:schemeClr val="tx1"/>
                </a:solidFill>
              </a:rPr>
              <a:t>classi </a:t>
            </a:r>
            <a:r>
              <a:rPr lang="it-IT" sz="2800" b="1" dirty="0" smtClean="0">
                <a:solidFill>
                  <a:schemeClr val="tx1"/>
                </a:solidFill>
              </a:rPr>
              <a:t>seconde </a:t>
            </a:r>
            <a:r>
              <a:rPr lang="it-IT" sz="2800" dirty="0" smtClean="0">
                <a:solidFill>
                  <a:schemeClr val="tx1"/>
                </a:solidFill>
              </a:rPr>
              <a:t>della </a:t>
            </a:r>
            <a:r>
              <a:rPr lang="it-IT" sz="2800" dirty="0">
                <a:solidFill>
                  <a:schemeClr val="tx1"/>
                </a:solidFill>
              </a:rPr>
              <a:t>scuola </a:t>
            </a:r>
            <a:r>
              <a:rPr lang="it-IT" sz="2800" dirty="0" smtClean="0">
                <a:solidFill>
                  <a:schemeClr val="tx1"/>
                </a:solidFill>
              </a:rPr>
              <a:t>secondaria di 1° grado  possiede un </a:t>
            </a:r>
            <a:r>
              <a:rPr lang="it-IT" sz="2800" dirty="0">
                <a:solidFill>
                  <a:schemeClr val="tx1"/>
                </a:solidFill>
              </a:rPr>
              <a:t>livello di competenza </a:t>
            </a:r>
            <a:r>
              <a:rPr lang="it-IT" sz="2800" b="1" dirty="0" smtClean="0">
                <a:solidFill>
                  <a:schemeClr val="tx1"/>
                </a:solidFill>
              </a:rPr>
              <a:t>base</a:t>
            </a:r>
            <a:r>
              <a:rPr lang="it-IT" sz="2800" dirty="0" smtClean="0">
                <a:solidFill>
                  <a:schemeClr val="tx1"/>
                </a:solidFill>
              </a:rPr>
              <a:t>.</a:t>
            </a:r>
            <a:br>
              <a:rPr lang="it-IT" sz="2800" dirty="0" smtClean="0">
                <a:solidFill>
                  <a:schemeClr val="tx1"/>
                </a:solidFill>
              </a:rPr>
            </a:br>
            <a:r>
              <a:rPr lang="it-IT" sz="2800" dirty="0" smtClean="0">
                <a:solidFill>
                  <a:schemeClr val="tx1"/>
                </a:solidFill>
              </a:rPr>
              <a:t> L’alunno/a </a:t>
            </a:r>
            <a:r>
              <a:rPr lang="it-IT" sz="2800" dirty="0">
                <a:solidFill>
                  <a:schemeClr val="tx1"/>
                </a:solidFill>
              </a:rPr>
              <a:t>svolge compiti semplici   anche in situazioni nuove, mostrando di possedere conoscenze e abilità fondamentali e di saper applicare basilari regole e procedure </a:t>
            </a:r>
            <a:r>
              <a:rPr lang="it-IT" sz="2800" dirty="0" smtClean="0">
                <a:solidFill>
                  <a:schemeClr val="tx1"/>
                </a:solidFill>
              </a:rPr>
              <a:t>apprese.</a:t>
            </a:r>
            <a:endParaRPr lang="it-IT" sz="2800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26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5746592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4705592"/>
          </a:xfrm>
          <a:solidFill>
            <a:schemeClr val="bg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it-IT" sz="2800" dirty="0" smtClean="0">
                <a:solidFill>
                  <a:schemeClr val="tx1"/>
                </a:solidFill>
              </a:rPr>
              <a:t>Dagli </a:t>
            </a:r>
            <a:r>
              <a:rPr lang="it-IT" sz="2800" dirty="0">
                <a:solidFill>
                  <a:schemeClr val="tx1"/>
                </a:solidFill>
              </a:rPr>
              <a:t>esiti del monitoraggio </a:t>
            </a:r>
            <a:r>
              <a:rPr lang="it-IT" sz="2800" b="1" dirty="0" smtClean="0">
                <a:solidFill>
                  <a:schemeClr val="tx1"/>
                </a:solidFill>
              </a:rPr>
              <a:t>intermedio </a:t>
            </a:r>
            <a:r>
              <a:rPr lang="it-IT" sz="2800" dirty="0" smtClean="0">
                <a:solidFill>
                  <a:schemeClr val="tx1"/>
                </a:solidFill>
              </a:rPr>
              <a:t>è </a:t>
            </a:r>
            <a:r>
              <a:rPr lang="it-IT" sz="2800" dirty="0">
                <a:solidFill>
                  <a:schemeClr val="tx1"/>
                </a:solidFill>
              </a:rPr>
              <a:t>emerso </a:t>
            </a:r>
            <a:r>
              <a:rPr lang="it-IT" sz="2800" dirty="0" smtClean="0">
                <a:solidFill>
                  <a:schemeClr val="tx1"/>
                </a:solidFill>
              </a:rPr>
              <a:t>che : la </a:t>
            </a:r>
            <a:r>
              <a:rPr lang="it-IT" sz="2800" dirty="0">
                <a:solidFill>
                  <a:schemeClr val="tx1"/>
                </a:solidFill>
              </a:rPr>
              <a:t>maggior parte degli alunni delle </a:t>
            </a:r>
            <a:r>
              <a:rPr lang="it-IT" sz="2800" dirty="0" smtClean="0">
                <a:solidFill>
                  <a:schemeClr val="tx1"/>
                </a:solidFill>
              </a:rPr>
              <a:t>classi </a:t>
            </a:r>
            <a:r>
              <a:rPr lang="it-IT" sz="2800" b="1" dirty="0" smtClean="0">
                <a:solidFill>
                  <a:schemeClr val="tx1"/>
                </a:solidFill>
              </a:rPr>
              <a:t>seconde </a:t>
            </a:r>
            <a:r>
              <a:rPr lang="it-IT" sz="2800" dirty="0" smtClean="0">
                <a:solidFill>
                  <a:schemeClr val="tx1"/>
                </a:solidFill>
              </a:rPr>
              <a:t>della </a:t>
            </a:r>
            <a:r>
              <a:rPr lang="it-IT" sz="2800" dirty="0">
                <a:solidFill>
                  <a:schemeClr val="tx1"/>
                </a:solidFill>
              </a:rPr>
              <a:t>scuola </a:t>
            </a:r>
            <a:r>
              <a:rPr lang="it-IT" sz="2800" dirty="0" smtClean="0">
                <a:solidFill>
                  <a:schemeClr val="tx1"/>
                </a:solidFill>
              </a:rPr>
              <a:t>secondaria di 1° grado  possiede ancora  </a:t>
            </a:r>
            <a:r>
              <a:rPr lang="it-IT" sz="2800" dirty="0">
                <a:solidFill>
                  <a:schemeClr val="tx1"/>
                </a:solidFill>
              </a:rPr>
              <a:t>un livello di competenza </a:t>
            </a:r>
            <a:r>
              <a:rPr lang="it-IT" sz="2800" b="1" dirty="0" smtClean="0">
                <a:solidFill>
                  <a:schemeClr val="tx1"/>
                </a:solidFill>
              </a:rPr>
              <a:t>base</a:t>
            </a:r>
            <a:r>
              <a:rPr lang="it-IT" sz="2800" dirty="0" smtClean="0">
                <a:solidFill>
                  <a:schemeClr val="tx1"/>
                </a:solidFill>
              </a:rPr>
              <a:t>.</a:t>
            </a:r>
            <a:br>
              <a:rPr lang="it-IT" sz="2800" dirty="0" smtClean="0">
                <a:solidFill>
                  <a:schemeClr val="tx1"/>
                </a:solidFill>
              </a:rPr>
            </a:br>
            <a:r>
              <a:rPr lang="it-IT" sz="2800" dirty="0" smtClean="0">
                <a:solidFill>
                  <a:schemeClr val="tx1"/>
                </a:solidFill>
              </a:rPr>
              <a:t> L’alunno/a </a:t>
            </a:r>
            <a:r>
              <a:rPr lang="it-IT" sz="2800" dirty="0">
                <a:solidFill>
                  <a:schemeClr val="tx1"/>
                </a:solidFill>
              </a:rPr>
              <a:t>svolge compiti semplici   anche in situazioni nuove, mostrando di possedere conoscenze e abilità fondamentali e di saper applicare basilari regole e procedure </a:t>
            </a:r>
            <a:r>
              <a:rPr lang="it-IT" sz="2800" dirty="0" smtClean="0">
                <a:solidFill>
                  <a:schemeClr val="tx1"/>
                </a:solidFill>
              </a:rPr>
              <a:t>apprese.</a:t>
            </a:r>
            <a:endParaRPr lang="it-IT" sz="2800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27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56154436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4705592"/>
          </a:xfrm>
          <a:solidFill>
            <a:schemeClr val="bg2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r>
              <a:rPr lang="it-IT" sz="2800" dirty="0" smtClean="0">
                <a:solidFill>
                  <a:schemeClr val="tx1"/>
                </a:solidFill>
              </a:rPr>
              <a:t>Dagli </a:t>
            </a:r>
            <a:r>
              <a:rPr lang="it-IT" sz="2800" dirty="0">
                <a:solidFill>
                  <a:schemeClr val="tx1"/>
                </a:solidFill>
              </a:rPr>
              <a:t>esiti del monitoraggio </a:t>
            </a:r>
            <a:r>
              <a:rPr lang="it-IT" sz="2800" b="1" dirty="0" smtClean="0">
                <a:solidFill>
                  <a:schemeClr val="tx1"/>
                </a:solidFill>
              </a:rPr>
              <a:t>FINALE </a:t>
            </a:r>
            <a:r>
              <a:rPr lang="it-IT" sz="2800" dirty="0" smtClean="0">
                <a:solidFill>
                  <a:schemeClr val="tx1"/>
                </a:solidFill>
              </a:rPr>
              <a:t>è </a:t>
            </a:r>
            <a:r>
              <a:rPr lang="it-IT" sz="2800" dirty="0">
                <a:solidFill>
                  <a:schemeClr val="tx1"/>
                </a:solidFill>
              </a:rPr>
              <a:t>emerso </a:t>
            </a:r>
            <a:r>
              <a:rPr lang="it-IT" sz="2800" dirty="0" smtClean="0">
                <a:solidFill>
                  <a:schemeClr val="tx1"/>
                </a:solidFill>
              </a:rPr>
              <a:t>che : la </a:t>
            </a:r>
            <a:r>
              <a:rPr lang="it-IT" sz="2800" dirty="0">
                <a:solidFill>
                  <a:schemeClr val="tx1"/>
                </a:solidFill>
              </a:rPr>
              <a:t>maggior parte degli alunni delle </a:t>
            </a:r>
            <a:r>
              <a:rPr lang="it-IT" sz="2800" dirty="0" smtClean="0">
                <a:solidFill>
                  <a:schemeClr val="tx1"/>
                </a:solidFill>
              </a:rPr>
              <a:t>classi </a:t>
            </a:r>
            <a:r>
              <a:rPr lang="it-IT" sz="2800" b="1" dirty="0" smtClean="0">
                <a:solidFill>
                  <a:schemeClr val="tx1"/>
                </a:solidFill>
              </a:rPr>
              <a:t>seconde </a:t>
            </a:r>
            <a:r>
              <a:rPr lang="it-IT" sz="2800" dirty="0" smtClean="0">
                <a:solidFill>
                  <a:schemeClr val="tx1"/>
                </a:solidFill>
              </a:rPr>
              <a:t>della </a:t>
            </a:r>
            <a:r>
              <a:rPr lang="it-IT" sz="2800" dirty="0">
                <a:solidFill>
                  <a:schemeClr val="tx1"/>
                </a:solidFill>
              </a:rPr>
              <a:t>scuola </a:t>
            </a:r>
            <a:r>
              <a:rPr lang="it-IT" sz="2800" dirty="0" smtClean="0">
                <a:solidFill>
                  <a:schemeClr val="tx1"/>
                </a:solidFill>
              </a:rPr>
              <a:t>secondaria di 1° grado  possiede ancora  </a:t>
            </a:r>
            <a:r>
              <a:rPr lang="it-IT" sz="2800" dirty="0">
                <a:solidFill>
                  <a:schemeClr val="tx1"/>
                </a:solidFill>
              </a:rPr>
              <a:t>un livello di competenza </a:t>
            </a:r>
            <a:r>
              <a:rPr lang="it-IT" sz="2800" b="1" dirty="0" smtClean="0">
                <a:solidFill>
                  <a:schemeClr val="tx1"/>
                </a:solidFill>
              </a:rPr>
              <a:t>base, ma</a:t>
            </a:r>
            <a:r>
              <a:rPr lang="it-IT" sz="2800" dirty="0" smtClean="0">
                <a:solidFill>
                  <a:schemeClr val="tx1"/>
                </a:solidFill>
              </a:rPr>
              <a:t> si registrano miglioramenti dei livelli.</a:t>
            </a:r>
            <a:br>
              <a:rPr lang="it-IT" sz="2800" dirty="0" smtClean="0">
                <a:solidFill>
                  <a:schemeClr val="tx1"/>
                </a:solidFill>
              </a:rPr>
            </a:br>
            <a:r>
              <a:rPr lang="it-IT" sz="2800" dirty="0" smtClean="0">
                <a:solidFill>
                  <a:schemeClr val="tx1"/>
                </a:solidFill>
              </a:rPr>
              <a:t> L’alunno/a </a:t>
            </a:r>
            <a:r>
              <a:rPr lang="it-IT" sz="2800" dirty="0">
                <a:solidFill>
                  <a:schemeClr val="tx1"/>
                </a:solidFill>
              </a:rPr>
              <a:t>svolge compiti semplici   anche in situazioni nuove, mostrando di possedere conoscenze e abilità fondamentali e di saper applicare basilari regole e procedure </a:t>
            </a:r>
            <a:r>
              <a:rPr lang="it-IT" sz="2800" dirty="0" smtClean="0">
                <a:solidFill>
                  <a:schemeClr val="tx1"/>
                </a:solidFill>
              </a:rPr>
              <a:t>apprese.</a:t>
            </a:r>
            <a:br>
              <a:rPr lang="it-IT" sz="2800" dirty="0" smtClean="0">
                <a:solidFill>
                  <a:schemeClr val="tx1"/>
                </a:solidFill>
              </a:rPr>
            </a:br>
            <a:endParaRPr lang="it-IT" sz="2800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28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6624464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79512" y="2261459"/>
            <a:ext cx="1944216" cy="606891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000" dirty="0" smtClean="0">
                <a:solidFill>
                  <a:srgbClr val="002060"/>
                </a:solidFill>
              </a:rPr>
              <a:t>ASCOLTA-COMPRENDE</a:t>
            </a:r>
          </a:p>
          <a:p>
            <a:r>
              <a:rPr lang="it-IT" sz="1000" dirty="0" smtClean="0">
                <a:solidFill>
                  <a:srgbClr val="002060"/>
                </a:solidFill>
              </a:rPr>
              <a:t> </a:t>
            </a:r>
            <a:r>
              <a:rPr lang="it-IT" sz="1000" dirty="0">
                <a:solidFill>
                  <a:srgbClr val="002060"/>
                </a:solidFill>
              </a:rPr>
              <a:t>RIFERISCE(INIZIALE</a:t>
            </a:r>
            <a:r>
              <a:rPr lang="it-IT" sz="1000" dirty="0" smtClean="0">
                <a:solidFill>
                  <a:srgbClr val="002060"/>
                </a:solidFill>
              </a:rPr>
              <a:t>)</a:t>
            </a:r>
            <a:endParaRPr lang="it-IT" sz="10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41450060"/>
              </p:ext>
            </p:extLst>
          </p:nvPr>
        </p:nvGraphicFramePr>
        <p:xfrm>
          <a:off x="179512" y="2856657"/>
          <a:ext cx="2016224" cy="21565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930897301"/>
              </p:ext>
            </p:extLst>
          </p:nvPr>
        </p:nvGraphicFramePr>
        <p:xfrm>
          <a:off x="2195736" y="2852937"/>
          <a:ext cx="2376264" cy="22322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29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712968" cy="792088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r>
              <a:rPr lang="it-IT" dirty="0" smtClean="0">
                <a:solidFill>
                  <a:schemeClr val="tx1"/>
                </a:solidFill>
              </a:rPr>
              <a:t>COMUNICAZIONE NELLA MADRELINGUA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9" name="Segnaposto testo 2"/>
          <p:cNvSpPr txBox="1">
            <a:spLocks/>
          </p:cNvSpPr>
          <p:nvPr/>
        </p:nvSpPr>
        <p:spPr>
          <a:xfrm>
            <a:off x="2123728" y="2276873"/>
            <a:ext cx="2448272" cy="57606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4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000" dirty="0" smtClean="0">
                <a:solidFill>
                  <a:srgbClr val="002060"/>
                </a:solidFill>
              </a:rPr>
              <a:t>ASCOLTA-COMPRENDE</a:t>
            </a:r>
          </a:p>
          <a:p>
            <a:r>
              <a:rPr lang="it-IT" sz="1000" dirty="0" smtClean="0">
                <a:solidFill>
                  <a:srgbClr val="002060"/>
                </a:solidFill>
              </a:rPr>
              <a:t>RIFERISCE(INTERMEDI)</a:t>
            </a:r>
          </a:p>
        </p:txBody>
      </p:sp>
      <p:sp>
        <p:nvSpPr>
          <p:cNvPr id="10" name="Segnaposto testo 2"/>
          <p:cNvSpPr txBox="1">
            <a:spLocks/>
          </p:cNvSpPr>
          <p:nvPr/>
        </p:nvSpPr>
        <p:spPr>
          <a:xfrm>
            <a:off x="4595258" y="2276873"/>
            <a:ext cx="4369230" cy="57606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4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 smtClean="0">
                <a:solidFill>
                  <a:srgbClr val="002060"/>
                </a:solidFill>
              </a:rPr>
              <a:t>ASCOLTA-COMPRENDE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RIFERISCE(FINALE)</a:t>
            </a:r>
          </a:p>
        </p:txBody>
      </p:sp>
      <p:graphicFrame>
        <p:nvGraphicFramePr>
          <p:cNvPr id="11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774540231"/>
              </p:ext>
            </p:extLst>
          </p:nvPr>
        </p:nvGraphicFramePr>
        <p:xfrm>
          <a:off x="4595258" y="2873897"/>
          <a:ext cx="4369230" cy="34354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35245947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3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/>
              <a:t/>
            </a:r>
            <a:br>
              <a:rPr lang="it-IT" sz="2400" dirty="0"/>
            </a:b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/>
              <a:t/>
            </a:r>
            <a:br>
              <a:rPr lang="it-IT" sz="2400" dirty="0"/>
            </a:br>
            <a:r>
              <a:rPr lang="it-IT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MONITORAGGIO </a:t>
            </a:r>
            <a:r>
              <a:rPr lang="it-IT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DEL PROCESSO </a:t>
            </a:r>
            <a:br>
              <a:rPr lang="it-IT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it-IT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DI APPRENDIMENTO</a:t>
            </a:r>
            <a:br>
              <a:rPr lang="it-IT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it-IT" sz="2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FINALE</a:t>
            </a:r>
            <a:r>
              <a:rPr lang="it-IT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it-IT" sz="2000" dirty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endParaRPr lang="it-IT" sz="2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aphicFrame>
        <p:nvGraphicFramePr>
          <p:cNvPr id="4" name="Diagramma 3"/>
          <p:cNvGraphicFramePr/>
          <p:nvPr>
            <p:extLst>
              <p:ext uri="{D42A27DB-BD31-4B8C-83A1-F6EECF244321}">
                <p14:modId xmlns:p14="http://schemas.microsoft.com/office/powerpoint/2010/main" xmlns="" val="3902418323"/>
              </p:ext>
            </p:extLst>
          </p:nvPr>
        </p:nvGraphicFramePr>
        <p:xfrm>
          <a:off x="4733365" y="4421080"/>
          <a:ext cx="3309803" cy="12606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85646321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79512" y="2276872"/>
            <a:ext cx="2016224" cy="64807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200" dirty="0" smtClean="0">
                <a:solidFill>
                  <a:srgbClr val="002060"/>
                </a:solidFill>
              </a:rPr>
              <a:t>ASCOLTA-COMPRENDE </a:t>
            </a:r>
            <a:r>
              <a:rPr lang="it-IT" sz="1200" dirty="0">
                <a:solidFill>
                  <a:srgbClr val="002060"/>
                </a:solidFill>
              </a:rPr>
              <a:t>RIFERISCE(INIZIALE</a:t>
            </a:r>
            <a:r>
              <a:rPr lang="it-IT" sz="1200" dirty="0" smtClean="0">
                <a:solidFill>
                  <a:srgbClr val="002060"/>
                </a:solidFill>
              </a:rPr>
              <a:t>)</a:t>
            </a:r>
            <a:endParaRPr lang="it-IT" sz="12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3034090392"/>
              </p:ext>
            </p:extLst>
          </p:nvPr>
        </p:nvGraphicFramePr>
        <p:xfrm>
          <a:off x="179512" y="2924944"/>
          <a:ext cx="2016224" cy="2088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1175239888"/>
              </p:ext>
            </p:extLst>
          </p:nvPr>
        </p:nvGraphicFramePr>
        <p:xfrm>
          <a:off x="4644008" y="2996952"/>
          <a:ext cx="4320480" cy="33123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30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512" y="228599"/>
            <a:ext cx="8784976" cy="680121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r>
              <a:rPr lang="it-IT" dirty="0" smtClean="0">
                <a:solidFill>
                  <a:schemeClr val="tx1"/>
                </a:solidFill>
              </a:rPr>
              <a:t>COMUNICAZIONE NELLA MADRELINGUA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9" name="Segnaposto testo 2"/>
          <p:cNvSpPr txBox="1">
            <a:spLocks/>
          </p:cNvSpPr>
          <p:nvPr/>
        </p:nvSpPr>
        <p:spPr>
          <a:xfrm flipH="1">
            <a:off x="2195736" y="2276872"/>
            <a:ext cx="2376264" cy="57606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4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200" dirty="0" smtClean="0">
                <a:solidFill>
                  <a:srgbClr val="002060"/>
                </a:solidFill>
              </a:rPr>
              <a:t>ASCOLTA-COMPRENDE RIFERISCE(INTERMEDIO)</a:t>
            </a:r>
            <a:endParaRPr lang="it-IT" sz="1200" dirty="0">
              <a:solidFill>
                <a:srgbClr val="002060"/>
              </a:solidFill>
            </a:endParaRPr>
          </a:p>
        </p:txBody>
      </p:sp>
      <p:sp>
        <p:nvSpPr>
          <p:cNvPr id="10" name="Segnaposto testo 2"/>
          <p:cNvSpPr>
            <a:spLocks noGrp="1"/>
          </p:cNvSpPr>
          <p:nvPr>
            <p:ph type="body" idx="1"/>
          </p:nvPr>
        </p:nvSpPr>
        <p:spPr>
          <a:xfrm>
            <a:off x="4590728" y="2276872"/>
            <a:ext cx="4373760" cy="64807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ASCOLTA-COMPRENDE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 RIFERISCE(FINALE)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11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216165388"/>
              </p:ext>
            </p:extLst>
          </p:nvPr>
        </p:nvGraphicFramePr>
        <p:xfrm>
          <a:off x="2195736" y="2852936"/>
          <a:ext cx="2390801" cy="2088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23262748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251520" y="2276872"/>
            <a:ext cx="2160240" cy="744624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200" dirty="0" smtClean="0">
                <a:solidFill>
                  <a:srgbClr val="002060"/>
                </a:solidFill>
              </a:rPr>
              <a:t>LEGGE-COMPRENDE-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INTERAGISCE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(INIZIALE)</a:t>
            </a: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538940667"/>
              </p:ext>
            </p:extLst>
          </p:nvPr>
        </p:nvGraphicFramePr>
        <p:xfrm>
          <a:off x="251520" y="3068960"/>
          <a:ext cx="2160240" cy="2520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4187246731"/>
              </p:ext>
            </p:extLst>
          </p:nvPr>
        </p:nvGraphicFramePr>
        <p:xfrm>
          <a:off x="2411760" y="3068960"/>
          <a:ext cx="2304256" cy="2448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31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792088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>
                <a:solidFill>
                  <a:schemeClr val="tx1"/>
                </a:solidFill>
              </a:rPr>
              <a:t>COMUNICAZIONE NELLE  LINGUE STRANIERE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9" name="Segnaposto testo 2"/>
          <p:cNvSpPr txBox="1">
            <a:spLocks/>
          </p:cNvSpPr>
          <p:nvPr/>
        </p:nvSpPr>
        <p:spPr>
          <a:xfrm flipH="1">
            <a:off x="2411760" y="2276872"/>
            <a:ext cx="2160240" cy="79208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4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200" dirty="0" smtClean="0">
                <a:solidFill>
                  <a:srgbClr val="002060"/>
                </a:solidFill>
              </a:rPr>
              <a:t>LEGGE-COMPRENDE-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INTERAGISCE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(INTERMEDIO)</a:t>
            </a:r>
          </a:p>
        </p:txBody>
      </p:sp>
      <p:sp>
        <p:nvSpPr>
          <p:cNvPr id="10" name="Segnaposto testo 2"/>
          <p:cNvSpPr>
            <a:spLocks noGrp="1"/>
          </p:cNvSpPr>
          <p:nvPr>
            <p:ph type="body" idx="1"/>
          </p:nvPr>
        </p:nvSpPr>
        <p:spPr>
          <a:xfrm>
            <a:off x="4591473" y="2324336"/>
            <a:ext cx="4320480" cy="744624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200" dirty="0" smtClean="0">
                <a:solidFill>
                  <a:srgbClr val="002060"/>
                </a:solidFill>
              </a:rPr>
              <a:t>LEGGE-COMPRENDE-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INTERAGISCE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(FINALE)</a:t>
            </a:r>
          </a:p>
        </p:txBody>
      </p:sp>
      <p:graphicFrame>
        <p:nvGraphicFramePr>
          <p:cNvPr id="11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364023582"/>
              </p:ext>
            </p:extLst>
          </p:nvPr>
        </p:nvGraphicFramePr>
        <p:xfrm>
          <a:off x="4716016" y="3068960"/>
          <a:ext cx="4248472" cy="33123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132004750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251520" y="2276872"/>
            <a:ext cx="1872208" cy="64807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000" dirty="0" smtClean="0">
                <a:solidFill>
                  <a:srgbClr val="002060"/>
                </a:solidFill>
              </a:rPr>
              <a:t>SCRIVE-DESCRIVE</a:t>
            </a:r>
          </a:p>
          <a:p>
            <a:r>
              <a:rPr lang="it-IT" sz="1000" dirty="0" smtClean="0">
                <a:solidFill>
                  <a:srgbClr val="002060"/>
                </a:solidFill>
              </a:rPr>
              <a:t>(INIZIALE)</a:t>
            </a: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205275805"/>
              </p:ext>
            </p:extLst>
          </p:nvPr>
        </p:nvGraphicFramePr>
        <p:xfrm>
          <a:off x="251520" y="2949082"/>
          <a:ext cx="1872208" cy="24961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3642847778"/>
              </p:ext>
            </p:extLst>
          </p:nvPr>
        </p:nvGraphicFramePr>
        <p:xfrm>
          <a:off x="2123729" y="2924944"/>
          <a:ext cx="2448272" cy="2448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32</a:t>
            </a:fld>
            <a:endParaRPr lang="it-IT"/>
          </a:p>
        </p:txBody>
      </p:sp>
      <p:sp>
        <p:nvSpPr>
          <p:cNvPr id="9" name="Segnaposto testo 2"/>
          <p:cNvSpPr txBox="1">
            <a:spLocks/>
          </p:cNvSpPr>
          <p:nvPr/>
        </p:nvSpPr>
        <p:spPr>
          <a:xfrm flipH="1">
            <a:off x="2123728" y="2276872"/>
            <a:ext cx="2448272" cy="64807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4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000" dirty="0" smtClean="0">
                <a:solidFill>
                  <a:srgbClr val="002060"/>
                </a:solidFill>
              </a:rPr>
              <a:t>SCRIVE-DESCRIVE</a:t>
            </a:r>
          </a:p>
          <a:p>
            <a:r>
              <a:rPr lang="it-IT" sz="1000" dirty="0" smtClean="0">
                <a:solidFill>
                  <a:srgbClr val="002060"/>
                </a:solidFill>
              </a:rPr>
              <a:t>(INTERMEDIO)</a:t>
            </a:r>
          </a:p>
        </p:txBody>
      </p:sp>
      <p:sp>
        <p:nvSpPr>
          <p:cNvPr id="12" name="Titolo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792088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>
                <a:solidFill>
                  <a:schemeClr val="tx1"/>
                </a:solidFill>
              </a:rPr>
              <a:t>COMUNICAZIONE NELLE  LINGUE STRANIERE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0" name="Segnaposto testo 2"/>
          <p:cNvSpPr>
            <a:spLocks noGrp="1"/>
          </p:cNvSpPr>
          <p:nvPr>
            <p:ph type="body" idx="1"/>
          </p:nvPr>
        </p:nvSpPr>
        <p:spPr>
          <a:xfrm>
            <a:off x="4572000" y="2276872"/>
            <a:ext cx="4392488" cy="64807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SCRIVE-DESCRIVE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(FINALE)</a:t>
            </a:r>
          </a:p>
        </p:txBody>
      </p:sp>
      <p:graphicFrame>
        <p:nvGraphicFramePr>
          <p:cNvPr id="13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4190986928"/>
              </p:ext>
            </p:extLst>
          </p:nvPr>
        </p:nvGraphicFramePr>
        <p:xfrm>
          <a:off x="4572000" y="2924944"/>
          <a:ext cx="4464496" cy="34563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8492987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79512" y="2276872"/>
            <a:ext cx="2016224" cy="576064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200" dirty="0">
                <a:solidFill>
                  <a:srgbClr val="002060"/>
                </a:solidFill>
              </a:rPr>
              <a:t>Confronta </a:t>
            </a:r>
            <a:r>
              <a:rPr lang="it-IT" sz="1200" dirty="0" smtClean="0">
                <a:solidFill>
                  <a:srgbClr val="002060"/>
                </a:solidFill>
              </a:rPr>
              <a:t>procedimenti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 </a:t>
            </a:r>
            <a:r>
              <a:rPr lang="it-IT" sz="1200" dirty="0">
                <a:solidFill>
                  <a:srgbClr val="002060"/>
                </a:solidFill>
              </a:rPr>
              <a:t>diversi(INIZIALE</a:t>
            </a:r>
            <a:r>
              <a:rPr lang="it-IT" sz="1200" dirty="0" smtClean="0">
                <a:solidFill>
                  <a:srgbClr val="002060"/>
                </a:solidFill>
              </a:rPr>
              <a:t>)</a:t>
            </a:r>
            <a:endParaRPr lang="it-IT" sz="12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49387176"/>
              </p:ext>
            </p:extLst>
          </p:nvPr>
        </p:nvGraphicFramePr>
        <p:xfrm>
          <a:off x="107504" y="2816898"/>
          <a:ext cx="2160240" cy="24123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878595025"/>
              </p:ext>
            </p:extLst>
          </p:nvPr>
        </p:nvGraphicFramePr>
        <p:xfrm>
          <a:off x="2195736" y="2852936"/>
          <a:ext cx="2589583" cy="2448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33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84976" cy="864096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it-IT" sz="2800" dirty="0" smtClean="0">
                <a:solidFill>
                  <a:schemeClr val="tx1"/>
                </a:solidFill>
              </a:rPr>
              <a:t>COMPETENZE DI BASE IN MATEMATICA-SCIENZE-TECNOLOGIA</a:t>
            </a:r>
            <a:endParaRPr lang="it-IT" sz="2800" dirty="0">
              <a:solidFill>
                <a:schemeClr val="tx1"/>
              </a:solidFill>
            </a:endParaRPr>
          </a:p>
        </p:txBody>
      </p:sp>
      <p:sp>
        <p:nvSpPr>
          <p:cNvPr id="9" name="Segnaposto testo 2"/>
          <p:cNvSpPr txBox="1">
            <a:spLocks/>
          </p:cNvSpPr>
          <p:nvPr/>
        </p:nvSpPr>
        <p:spPr>
          <a:xfrm>
            <a:off x="2195736" y="2276872"/>
            <a:ext cx="2376264" cy="50405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4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200" dirty="0" smtClean="0">
                <a:solidFill>
                  <a:srgbClr val="002060"/>
                </a:solidFill>
              </a:rPr>
              <a:t>Confronta procedimenti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 diversi(INTERMEDIO)</a:t>
            </a:r>
            <a:endParaRPr lang="it-IT" sz="1200" dirty="0">
              <a:solidFill>
                <a:srgbClr val="002060"/>
              </a:solidFill>
            </a:endParaRPr>
          </a:p>
        </p:txBody>
      </p:sp>
      <p:sp>
        <p:nvSpPr>
          <p:cNvPr id="10" name="Segnaposto testo 2"/>
          <p:cNvSpPr>
            <a:spLocks noGrp="1"/>
          </p:cNvSpPr>
          <p:nvPr>
            <p:ph type="body" idx="1"/>
          </p:nvPr>
        </p:nvSpPr>
        <p:spPr>
          <a:xfrm>
            <a:off x="4572000" y="2240868"/>
            <a:ext cx="4392488" cy="576064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>
                <a:solidFill>
                  <a:srgbClr val="002060"/>
                </a:solidFill>
              </a:rPr>
              <a:t>Confronta </a:t>
            </a:r>
            <a:r>
              <a:rPr lang="it-IT" sz="1400" dirty="0" smtClean="0">
                <a:solidFill>
                  <a:srgbClr val="002060"/>
                </a:solidFill>
              </a:rPr>
              <a:t>procedimenti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 diversi(FINALE)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11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4267362530"/>
              </p:ext>
            </p:extLst>
          </p:nvPr>
        </p:nvGraphicFramePr>
        <p:xfrm>
          <a:off x="4716016" y="2780928"/>
          <a:ext cx="4248472" cy="35074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31835712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79512" y="2276872"/>
            <a:ext cx="1944216" cy="576064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>
              <a:buClr>
                <a:srgbClr val="94C600"/>
              </a:buClr>
            </a:pPr>
            <a:r>
              <a:rPr lang="it-IT" sz="1400" dirty="0">
                <a:solidFill>
                  <a:srgbClr val="002060"/>
                </a:solidFill>
              </a:rPr>
              <a:t>Spiega i risultati </a:t>
            </a:r>
            <a:endParaRPr lang="it-IT" sz="1400" dirty="0" smtClean="0">
              <a:solidFill>
                <a:srgbClr val="002060"/>
              </a:solidFill>
            </a:endParaRPr>
          </a:p>
          <a:p>
            <a:pPr>
              <a:buClr>
                <a:srgbClr val="94C600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ottenuti(INIZIALE)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2177501362"/>
              </p:ext>
            </p:extLst>
          </p:nvPr>
        </p:nvGraphicFramePr>
        <p:xfrm>
          <a:off x="179512" y="2868149"/>
          <a:ext cx="2016224" cy="21450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816528517"/>
              </p:ext>
            </p:extLst>
          </p:nvPr>
        </p:nvGraphicFramePr>
        <p:xfrm>
          <a:off x="2195736" y="2852936"/>
          <a:ext cx="2448272" cy="22322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34</a:t>
            </a:fld>
            <a:endParaRPr lang="it-IT"/>
          </a:p>
        </p:txBody>
      </p:sp>
      <p:sp>
        <p:nvSpPr>
          <p:cNvPr id="9" name="Segnaposto testo 2"/>
          <p:cNvSpPr txBox="1">
            <a:spLocks/>
          </p:cNvSpPr>
          <p:nvPr/>
        </p:nvSpPr>
        <p:spPr>
          <a:xfrm>
            <a:off x="2123728" y="2276872"/>
            <a:ext cx="2520280" cy="57606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4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94C600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Spiega i risultati </a:t>
            </a:r>
          </a:p>
          <a:p>
            <a:pPr>
              <a:buClr>
                <a:srgbClr val="94C600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ottenuti(INTERMEDIO)</a:t>
            </a:r>
            <a:endParaRPr lang="it-IT" sz="1400" dirty="0">
              <a:solidFill>
                <a:srgbClr val="002060"/>
              </a:solidFill>
            </a:endParaRPr>
          </a:p>
        </p:txBody>
      </p:sp>
      <p:sp>
        <p:nvSpPr>
          <p:cNvPr id="12" name="Titolo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84976" cy="864096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it-IT" sz="2800" dirty="0" smtClean="0">
                <a:solidFill>
                  <a:schemeClr val="tx1"/>
                </a:solidFill>
              </a:rPr>
              <a:t>COMPETENZE DI BASE IN MATEMATICA-SCIENZE-TECNOLOGIA</a:t>
            </a:r>
            <a:endParaRPr lang="it-IT" sz="2800" dirty="0">
              <a:solidFill>
                <a:schemeClr val="tx1"/>
              </a:solidFill>
            </a:endParaRPr>
          </a:p>
        </p:txBody>
      </p:sp>
      <p:sp>
        <p:nvSpPr>
          <p:cNvPr id="10" name="Segnaposto testo 2"/>
          <p:cNvSpPr>
            <a:spLocks noGrp="1"/>
          </p:cNvSpPr>
          <p:nvPr>
            <p:ph type="body" idx="1"/>
          </p:nvPr>
        </p:nvSpPr>
        <p:spPr>
          <a:xfrm>
            <a:off x="4644008" y="2297359"/>
            <a:ext cx="4320480" cy="576064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>
              <a:buClr>
                <a:srgbClr val="94C600"/>
              </a:buClr>
            </a:pPr>
            <a:r>
              <a:rPr lang="it-IT" sz="1400" dirty="0">
                <a:solidFill>
                  <a:srgbClr val="002060"/>
                </a:solidFill>
              </a:rPr>
              <a:t>Spiega i risultati </a:t>
            </a:r>
            <a:endParaRPr lang="it-IT" sz="1400" dirty="0" smtClean="0">
              <a:solidFill>
                <a:srgbClr val="002060"/>
              </a:solidFill>
            </a:endParaRPr>
          </a:p>
          <a:p>
            <a:pPr>
              <a:buClr>
                <a:srgbClr val="94C600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ottenuti(FINALE)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11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949635265"/>
              </p:ext>
            </p:extLst>
          </p:nvPr>
        </p:nvGraphicFramePr>
        <p:xfrm>
          <a:off x="4644008" y="2887148"/>
          <a:ext cx="4320480" cy="34221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265363756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0" y="2276872"/>
            <a:ext cx="4392488" cy="504056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>
                <a:solidFill>
                  <a:srgbClr val="002060"/>
                </a:solidFill>
              </a:rPr>
              <a:t>Distingue e classifica </a:t>
            </a:r>
            <a:r>
              <a:rPr lang="it-IT" sz="1400" dirty="0" smtClean="0">
                <a:solidFill>
                  <a:srgbClr val="002060"/>
                </a:solidFill>
              </a:rPr>
              <a:t>e utilizza(FINALE) 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568302150"/>
              </p:ext>
            </p:extLst>
          </p:nvPr>
        </p:nvGraphicFramePr>
        <p:xfrm>
          <a:off x="179512" y="2780928"/>
          <a:ext cx="2232248" cy="2592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4109732165"/>
              </p:ext>
            </p:extLst>
          </p:nvPr>
        </p:nvGraphicFramePr>
        <p:xfrm>
          <a:off x="2411760" y="2780928"/>
          <a:ext cx="2160240" cy="2592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35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792088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it-IT" sz="2800" dirty="0" smtClean="0">
                <a:solidFill>
                  <a:schemeClr val="tx1"/>
                </a:solidFill>
              </a:rPr>
              <a:t>CONSAPEVOLEZZA ED ESPRESSIONE CULTURALE</a:t>
            </a:r>
            <a:endParaRPr lang="it-IT" sz="2800" dirty="0">
              <a:solidFill>
                <a:schemeClr val="tx1"/>
              </a:solidFill>
            </a:endParaRPr>
          </a:p>
        </p:txBody>
      </p:sp>
      <p:sp>
        <p:nvSpPr>
          <p:cNvPr id="9" name="Segnaposto testo 2"/>
          <p:cNvSpPr txBox="1">
            <a:spLocks/>
          </p:cNvSpPr>
          <p:nvPr/>
        </p:nvSpPr>
        <p:spPr>
          <a:xfrm>
            <a:off x="2339752" y="2276872"/>
            <a:ext cx="2232248" cy="50405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4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200" dirty="0" smtClean="0">
                <a:solidFill>
                  <a:srgbClr val="002060"/>
                </a:solidFill>
              </a:rPr>
              <a:t>Distingue e classifica e utilizza(INTERMEDIO)</a:t>
            </a:r>
            <a:endParaRPr lang="it-IT" sz="1200" dirty="0">
              <a:solidFill>
                <a:srgbClr val="002060"/>
              </a:solidFill>
            </a:endParaRPr>
          </a:p>
        </p:txBody>
      </p:sp>
      <p:sp>
        <p:nvSpPr>
          <p:cNvPr id="10" name="Segnaposto testo 2"/>
          <p:cNvSpPr>
            <a:spLocks noGrp="1"/>
          </p:cNvSpPr>
          <p:nvPr>
            <p:ph type="body" idx="1"/>
          </p:nvPr>
        </p:nvSpPr>
        <p:spPr>
          <a:xfrm>
            <a:off x="203987" y="2314363"/>
            <a:ext cx="2160240" cy="504056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200" dirty="0">
                <a:solidFill>
                  <a:srgbClr val="002060"/>
                </a:solidFill>
              </a:rPr>
              <a:t>Distingue e classifica </a:t>
            </a:r>
            <a:r>
              <a:rPr lang="it-IT" sz="1200" dirty="0" smtClean="0">
                <a:solidFill>
                  <a:srgbClr val="002060"/>
                </a:solidFill>
              </a:rPr>
              <a:t>e </a:t>
            </a:r>
            <a:r>
              <a:rPr lang="it-IT" sz="1200" dirty="0">
                <a:solidFill>
                  <a:srgbClr val="002060"/>
                </a:solidFill>
              </a:rPr>
              <a:t>utilizza(INIZIALE</a:t>
            </a:r>
            <a:r>
              <a:rPr lang="it-IT" sz="1200" dirty="0" smtClean="0">
                <a:solidFill>
                  <a:srgbClr val="002060"/>
                </a:solidFill>
              </a:rPr>
              <a:t>) </a:t>
            </a:r>
            <a:endParaRPr lang="it-IT" sz="1200" dirty="0">
              <a:solidFill>
                <a:srgbClr val="002060"/>
              </a:solidFill>
            </a:endParaRPr>
          </a:p>
        </p:txBody>
      </p:sp>
      <p:graphicFrame>
        <p:nvGraphicFramePr>
          <p:cNvPr id="11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887154818"/>
              </p:ext>
            </p:extLst>
          </p:nvPr>
        </p:nvGraphicFramePr>
        <p:xfrm>
          <a:off x="4572000" y="2780928"/>
          <a:ext cx="4392488" cy="36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403521252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79512" y="2276873"/>
            <a:ext cx="2016224" cy="504055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>
              <a:buClr>
                <a:srgbClr val="94C600"/>
              </a:buClr>
            </a:pPr>
            <a:endParaRPr lang="it-IT" sz="1600" dirty="0" smtClean="0">
              <a:solidFill>
                <a:srgbClr val="002060"/>
              </a:solidFill>
            </a:endParaRPr>
          </a:p>
          <a:p>
            <a:pPr>
              <a:buClr>
                <a:srgbClr val="94C600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Collega fatti a eventi</a:t>
            </a:r>
          </a:p>
          <a:p>
            <a:pPr>
              <a:buClr>
                <a:srgbClr val="94C600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(INIZIALE</a:t>
            </a:r>
            <a:r>
              <a:rPr lang="it-IT" sz="1400" dirty="0" smtClean="0">
                <a:solidFill>
                  <a:srgbClr val="002060"/>
                </a:solidFill>
              </a:rPr>
              <a:t>)</a:t>
            </a:r>
          </a:p>
          <a:p>
            <a:pPr>
              <a:buClr>
                <a:srgbClr val="94C600"/>
              </a:buClr>
            </a:pPr>
            <a:endParaRPr lang="it-IT" sz="16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2195736" y="2276872"/>
            <a:ext cx="2376264" cy="504056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endParaRPr lang="it-IT" sz="1600" dirty="0" smtClean="0">
              <a:solidFill>
                <a:srgbClr val="002060"/>
              </a:solidFill>
            </a:endParaRPr>
          </a:p>
          <a:p>
            <a:r>
              <a:rPr lang="it-IT" sz="1400" dirty="0" smtClean="0">
                <a:solidFill>
                  <a:srgbClr val="002060"/>
                </a:solidFill>
              </a:rPr>
              <a:t>Collega fatti a 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eventi(INTERMEDIO)</a:t>
            </a:r>
          </a:p>
          <a:p>
            <a:endParaRPr lang="it-IT" sz="16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4133496502"/>
              </p:ext>
            </p:extLst>
          </p:nvPr>
        </p:nvGraphicFramePr>
        <p:xfrm>
          <a:off x="179512" y="2780928"/>
          <a:ext cx="2016224" cy="23042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2342140810"/>
              </p:ext>
            </p:extLst>
          </p:nvPr>
        </p:nvGraphicFramePr>
        <p:xfrm>
          <a:off x="2195736" y="2780928"/>
          <a:ext cx="2376264" cy="2376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36</a:t>
            </a:fld>
            <a:endParaRPr lang="it-IT"/>
          </a:p>
        </p:txBody>
      </p:sp>
      <p:sp>
        <p:nvSpPr>
          <p:cNvPr id="11" name="Titolo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792088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it-IT" sz="2800" dirty="0" smtClean="0">
                <a:solidFill>
                  <a:schemeClr val="tx1"/>
                </a:solidFill>
              </a:rPr>
              <a:t>CONSAPEVOLEZZA ED ESPRESSIONE CULTURALE</a:t>
            </a:r>
            <a:endParaRPr lang="it-IT" sz="2800" dirty="0">
              <a:solidFill>
                <a:schemeClr val="tx1"/>
              </a:solidFill>
            </a:endParaRPr>
          </a:p>
        </p:txBody>
      </p:sp>
      <p:sp>
        <p:nvSpPr>
          <p:cNvPr id="9" name="Segnaposto testo 2"/>
          <p:cNvSpPr txBox="1">
            <a:spLocks/>
          </p:cNvSpPr>
          <p:nvPr/>
        </p:nvSpPr>
        <p:spPr>
          <a:xfrm>
            <a:off x="4644008" y="2340633"/>
            <a:ext cx="4248472" cy="504055"/>
          </a:xfrm>
          <a:prstGeom prst="rect">
            <a:avLst/>
          </a:prstGeom>
          <a:noFill/>
          <a:ln w="15875" cap="rnd" cmpd="sng" algn="ctr">
            <a:solidFill>
              <a:schemeClr val="tx1"/>
            </a:solidFill>
            <a:prstDash val="solid"/>
          </a:ln>
          <a:effectLst>
            <a:outerShdw blurRad="50800" dist="25400" dir="5400000" rotWithShape="0">
              <a:srgbClr val="000000">
                <a:alpha val="35000"/>
              </a:srgbClr>
            </a:outerShdw>
          </a:effectLst>
        </p:spPr>
        <p:txBody>
          <a:bodyPr vert="horz" anchor="ctr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lang="en-US" sz="22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None/>
              <a:defRPr kumimoji="0"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None/>
              <a:defRPr kumimoji="0" sz="1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94C600"/>
              </a:buClr>
            </a:pPr>
            <a:endParaRPr lang="it-IT" sz="1600" dirty="0" smtClean="0">
              <a:solidFill>
                <a:srgbClr val="002060"/>
              </a:solidFill>
            </a:endParaRPr>
          </a:p>
          <a:p>
            <a:pPr>
              <a:buClr>
                <a:srgbClr val="94C600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Collega fatti a eventi</a:t>
            </a:r>
          </a:p>
          <a:p>
            <a:pPr>
              <a:buClr>
                <a:srgbClr val="94C600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(FINALE)</a:t>
            </a:r>
          </a:p>
          <a:p>
            <a:pPr>
              <a:buClr>
                <a:srgbClr val="94C600"/>
              </a:buClr>
            </a:pP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10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8709697"/>
              </p:ext>
            </p:extLst>
          </p:nvPr>
        </p:nvGraphicFramePr>
        <p:xfrm>
          <a:off x="4644008" y="2859900"/>
          <a:ext cx="4248472" cy="34494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181530159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79512" y="2132856"/>
            <a:ext cx="2160240" cy="64807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200" dirty="0">
                <a:solidFill>
                  <a:srgbClr val="002060"/>
                </a:solidFill>
              </a:rPr>
              <a:t>Produce elaborati  </a:t>
            </a:r>
            <a:r>
              <a:rPr lang="it-IT" sz="1200" dirty="0" smtClean="0">
                <a:solidFill>
                  <a:srgbClr val="002060"/>
                </a:solidFill>
              </a:rPr>
              <a:t>con </a:t>
            </a:r>
            <a:r>
              <a:rPr lang="it-IT" sz="1200" dirty="0">
                <a:solidFill>
                  <a:srgbClr val="002060"/>
                </a:solidFill>
              </a:rPr>
              <a:t>le </a:t>
            </a:r>
            <a:r>
              <a:rPr lang="it-IT" sz="1200" dirty="0" smtClean="0">
                <a:solidFill>
                  <a:srgbClr val="002060"/>
                </a:solidFill>
              </a:rPr>
              <a:t>giuste modalità (INIZIALE</a:t>
            </a:r>
            <a:r>
              <a:rPr lang="it-IT" sz="1600" dirty="0" smtClean="0">
                <a:solidFill>
                  <a:srgbClr val="002060"/>
                </a:solidFill>
              </a:rPr>
              <a:t>)</a:t>
            </a:r>
            <a:endParaRPr lang="it-IT" sz="16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2049393780"/>
              </p:ext>
            </p:extLst>
          </p:nvPr>
        </p:nvGraphicFramePr>
        <p:xfrm>
          <a:off x="179512" y="2796750"/>
          <a:ext cx="2160240" cy="24324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1219729183"/>
              </p:ext>
            </p:extLst>
          </p:nvPr>
        </p:nvGraphicFramePr>
        <p:xfrm>
          <a:off x="2339752" y="2780928"/>
          <a:ext cx="2232248" cy="2448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37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712968" cy="864096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COMPETENZA DIGITALE</a:t>
            </a:r>
            <a:endParaRPr lang="it-IT" sz="3600" dirty="0">
              <a:solidFill>
                <a:schemeClr val="tx1"/>
              </a:solidFill>
            </a:endParaRPr>
          </a:p>
        </p:txBody>
      </p:sp>
      <p:sp>
        <p:nvSpPr>
          <p:cNvPr id="9" name="Segnaposto testo 2"/>
          <p:cNvSpPr txBox="1">
            <a:spLocks/>
          </p:cNvSpPr>
          <p:nvPr/>
        </p:nvSpPr>
        <p:spPr>
          <a:xfrm>
            <a:off x="2339752" y="2132856"/>
            <a:ext cx="2232248" cy="64807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4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200" dirty="0" smtClean="0">
                <a:solidFill>
                  <a:srgbClr val="002060"/>
                </a:solidFill>
              </a:rPr>
              <a:t>Produce elaborati 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 con le giuste modalità 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(INTERMEDIO)</a:t>
            </a:r>
            <a:endParaRPr lang="it-IT" sz="1200" dirty="0">
              <a:solidFill>
                <a:srgbClr val="002060"/>
              </a:solidFill>
            </a:endParaRPr>
          </a:p>
        </p:txBody>
      </p:sp>
      <p:sp>
        <p:nvSpPr>
          <p:cNvPr id="10" name="Segnaposto testo 2"/>
          <p:cNvSpPr>
            <a:spLocks noGrp="1"/>
          </p:cNvSpPr>
          <p:nvPr>
            <p:ph type="body" idx="1"/>
          </p:nvPr>
        </p:nvSpPr>
        <p:spPr>
          <a:xfrm>
            <a:off x="4577476" y="2132856"/>
            <a:ext cx="4387012" cy="64807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>
                <a:solidFill>
                  <a:srgbClr val="002060"/>
                </a:solidFill>
              </a:rPr>
              <a:t>Produce elaborati  </a:t>
            </a:r>
            <a:r>
              <a:rPr lang="it-IT" sz="1400" dirty="0" smtClean="0">
                <a:solidFill>
                  <a:srgbClr val="002060"/>
                </a:solidFill>
              </a:rPr>
              <a:t>con </a:t>
            </a:r>
            <a:r>
              <a:rPr lang="it-IT" sz="1400" dirty="0">
                <a:solidFill>
                  <a:srgbClr val="002060"/>
                </a:solidFill>
              </a:rPr>
              <a:t>le </a:t>
            </a:r>
            <a:r>
              <a:rPr lang="it-IT" sz="1400" dirty="0" smtClean="0">
                <a:solidFill>
                  <a:srgbClr val="002060"/>
                </a:solidFill>
              </a:rPr>
              <a:t>giuste modalità (FINALE)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11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060465252"/>
              </p:ext>
            </p:extLst>
          </p:nvPr>
        </p:nvGraphicFramePr>
        <p:xfrm>
          <a:off x="4572000" y="2780928"/>
          <a:ext cx="4392488" cy="35283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11693097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79512" y="2270381"/>
            <a:ext cx="1944216" cy="654563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>
              <a:buClr>
                <a:srgbClr val="94C600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UTILIZZA </a:t>
            </a:r>
            <a:r>
              <a:rPr lang="it-IT" sz="1200" dirty="0">
                <a:solidFill>
                  <a:srgbClr val="002060"/>
                </a:solidFill>
              </a:rPr>
              <a:t>I </a:t>
            </a:r>
            <a:r>
              <a:rPr lang="it-IT" sz="1200" dirty="0" smtClean="0">
                <a:solidFill>
                  <a:srgbClr val="002060"/>
                </a:solidFill>
              </a:rPr>
              <a:t>MEZZI</a:t>
            </a:r>
          </a:p>
          <a:p>
            <a:pPr lvl="0">
              <a:buClr>
                <a:srgbClr val="94C600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 DI COMUNICAZIONE</a:t>
            </a:r>
          </a:p>
          <a:p>
            <a:pPr lvl="0">
              <a:buClr>
                <a:srgbClr val="94C600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(iniziale)</a:t>
            </a:r>
            <a:endParaRPr lang="it-IT" sz="12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1649345211"/>
              </p:ext>
            </p:extLst>
          </p:nvPr>
        </p:nvGraphicFramePr>
        <p:xfrm>
          <a:off x="179512" y="2924944"/>
          <a:ext cx="2016224" cy="2520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2215705261"/>
              </p:ext>
            </p:extLst>
          </p:nvPr>
        </p:nvGraphicFramePr>
        <p:xfrm>
          <a:off x="2150706" y="2924944"/>
          <a:ext cx="2421294" cy="2520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38</a:t>
            </a:fld>
            <a:endParaRPr lang="it-IT"/>
          </a:p>
        </p:txBody>
      </p:sp>
      <p:sp>
        <p:nvSpPr>
          <p:cNvPr id="9" name="Segnaposto testo 2"/>
          <p:cNvSpPr txBox="1">
            <a:spLocks/>
          </p:cNvSpPr>
          <p:nvPr/>
        </p:nvSpPr>
        <p:spPr>
          <a:xfrm>
            <a:off x="2123728" y="2259360"/>
            <a:ext cx="2448272" cy="64807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4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94C600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UTILIZZA I MEZZI DI COMUNICAZIONE</a:t>
            </a:r>
          </a:p>
          <a:p>
            <a:pPr>
              <a:buClr>
                <a:srgbClr val="94C600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(intermedio</a:t>
            </a:r>
            <a:r>
              <a:rPr lang="it-IT" sz="1400" dirty="0" smtClean="0">
                <a:solidFill>
                  <a:srgbClr val="002060"/>
                </a:solidFill>
              </a:rPr>
              <a:t>)</a:t>
            </a:r>
            <a:endParaRPr lang="it-IT" sz="1400" dirty="0">
              <a:solidFill>
                <a:srgbClr val="002060"/>
              </a:solidFill>
            </a:endParaRPr>
          </a:p>
        </p:txBody>
      </p:sp>
      <p:sp>
        <p:nvSpPr>
          <p:cNvPr id="12" name="Titolo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712968" cy="864096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COMPETENZA DIGITALE</a:t>
            </a:r>
            <a:endParaRPr lang="it-IT" sz="3600" dirty="0">
              <a:solidFill>
                <a:schemeClr val="tx1"/>
              </a:solidFill>
            </a:endParaRPr>
          </a:p>
        </p:txBody>
      </p:sp>
      <p:sp>
        <p:nvSpPr>
          <p:cNvPr id="10" name="Segnaposto testo 2"/>
          <p:cNvSpPr>
            <a:spLocks noGrp="1"/>
          </p:cNvSpPr>
          <p:nvPr>
            <p:ph type="body" idx="1"/>
          </p:nvPr>
        </p:nvSpPr>
        <p:spPr>
          <a:xfrm>
            <a:off x="4572000" y="2259360"/>
            <a:ext cx="4392488" cy="654563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>
              <a:buClr>
                <a:srgbClr val="94C600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UTILIZZA </a:t>
            </a:r>
            <a:r>
              <a:rPr lang="it-IT" sz="1400" dirty="0">
                <a:solidFill>
                  <a:srgbClr val="002060"/>
                </a:solidFill>
              </a:rPr>
              <a:t>I </a:t>
            </a:r>
            <a:r>
              <a:rPr lang="it-IT" sz="1400" dirty="0" smtClean="0">
                <a:solidFill>
                  <a:srgbClr val="002060"/>
                </a:solidFill>
              </a:rPr>
              <a:t>MEZZI</a:t>
            </a:r>
          </a:p>
          <a:p>
            <a:pPr lvl="0">
              <a:buClr>
                <a:srgbClr val="94C600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 DI COMUNICAZIONE</a:t>
            </a:r>
          </a:p>
          <a:p>
            <a:pPr lvl="0">
              <a:buClr>
                <a:srgbClr val="94C600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(finale)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11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718999156"/>
              </p:ext>
            </p:extLst>
          </p:nvPr>
        </p:nvGraphicFramePr>
        <p:xfrm>
          <a:off x="4592622" y="2934138"/>
          <a:ext cx="4371866" cy="337518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393398231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79512" y="2276872"/>
            <a:ext cx="1872208" cy="64807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200" dirty="0" smtClean="0">
                <a:solidFill>
                  <a:srgbClr val="002060"/>
                </a:solidFill>
              </a:rPr>
              <a:t>Seleziona e organizza 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le informazioni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(</a:t>
            </a:r>
            <a:r>
              <a:rPr lang="it-IT" sz="1200" dirty="0">
                <a:solidFill>
                  <a:srgbClr val="002060"/>
                </a:solidFill>
              </a:rPr>
              <a:t>INIZIALE</a:t>
            </a:r>
            <a:r>
              <a:rPr lang="it-IT" sz="1200" dirty="0" smtClean="0">
                <a:solidFill>
                  <a:srgbClr val="002060"/>
                </a:solidFill>
              </a:rPr>
              <a:t>)</a:t>
            </a:r>
            <a:endParaRPr lang="it-IT" sz="12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597102829"/>
              </p:ext>
            </p:extLst>
          </p:nvPr>
        </p:nvGraphicFramePr>
        <p:xfrm>
          <a:off x="107504" y="2945904"/>
          <a:ext cx="1944216" cy="2499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2032109053"/>
              </p:ext>
            </p:extLst>
          </p:nvPr>
        </p:nvGraphicFramePr>
        <p:xfrm>
          <a:off x="2063688" y="2932653"/>
          <a:ext cx="2436304" cy="26565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39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640960" cy="864096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IMPARARE AD IMPARARE</a:t>
            </a:r>
            <a:endParaRPr lang="it-IT" sz="3600" dirty="0">
              <a:solidFill>
                <a:schemeClr val="tx1"/>
              </a:solidFill>
            </a:endParaRPr>
          </a:p>
        </p:txBody>
      </p:sp>
      <p:sp>
        <p:nvSpPr>
          <p:cNvPr id="10" name="Segnaposto testo 2"/>
          <p:cNvSpPr txBox="1">
            <a:spLocks/>
          </p:cNvSpPr>
          <p:nvPr/>
        </p:nvSpPr>
        <p:spPr>
          <a:xfrm>
            <a:off x="2051720" y="2276872"/>
            <a:ext cx="2448272" cy="64807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4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200" dirty="0" smtClean="0">
                <a:solidFill>
                  <a:srgbClr val="002060"/>
                </a:solidFill>
              </a:rPr>
              <a:t>Seleziona e organizza 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le informazioni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(INTERMEDIO)</a:t>
            </a:r>
            <a:endParaRPr lang="it-IT" sz="1200" dirty="0">
              <a:solidFill>
                <a:srgbClr val="002060"/>
              </a:solidFill>
            </a:endParaRPr>
          </a:p>
        </p:txBody>
      </p:sp>
      <p:sp>
        <p:nvSpPr>
          <p:cNvPr id="9" name="Segnaposto testo 2"/>
          <p:cNvSpPr>
            <a:spLocks noGrp="1"/>
          </p:cNvSpPr>
          <p:nvPr>
            <p:ph type="body" idx="1"/>
          </p:nvPr>
        </p:nvSpPr>
        <p:spPr>
          <a:xfrm>
            <a:off x="4499992" y="2308379"/>
            <a:ext cx="4464496" cy="64807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200" dirty="0" smtClean="0">
                <a:solidFill>
                  <a:srgbClr val="002060"/>
                </a:solidFill>
              </a:rPr>
              <a:t>Seleziona e organizza 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le informazioni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(FINALE)</a:t>
            </a:r>
            <a:endParaRPr lang="it-IT" sz="1200" dirty="0">
              <a:solidFill>
                <a:srgbClr val="002060"/>
              </a:solidFill>
            </a:endParaRPr>
          </a:p>
        </p:txBody>
      </p:sp>
      <p:graphicFrame>
        <p:nvGraphicFramePr>
          <p:cNvPr id="12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687046276"/>
              </p:ext>
            </p:extLst>
          </p:nvPr>
        </p:nvGraphicFramePr>
        <p:xfrm>
          <a:off x="4499992" y="2934410"/>
          <a:ext cx="4480453" cy="33743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197057659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4</a:t>
            </a:fld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quarter" idx="1"/>
          </p:nvPr>
        </p:nvSpPr>
        <p:spPr>
          <a:xfrm>
            <a:off x="251520" y="188640"/>
            <a:ext cx="8280920" cy="6192688"/>
          </a:xfrm>
        </p:spPr>
        <p:txBody>
          <a:bodyPr>
            <a:normAutofit fontScale="92500" lnSpcReduction="20000"/>
          </a:bodyPr>
          <a:lstStyle/>
          <a:p>
            <a:pPr marL="0" algn="ctr" fontAlgn="ctr">
              <a:spcBef>
                <a:spcPts val="0"/>
              </a:spcBef>
            </a:pPr>
            <a:r>
              <a:rPr lang="it-IT" sz="1800" dirty="0">
                <a:solidFill>
                  <a:schemeClr val="dk1"/>
                </a:solidFill>
                <a:latin typeface="Arial Black"/>
              </a:rPr>
              <a:t>LIVELLO</a:t>
            </a:r>
            <a:endParaRPr lang="it-IT" dirty="0">
              <a:latin typeface="Arial"/>
            </a:endParaRPr>
          </a:p>
          <a:p>
            <a:pPr marL="0" algn="ctr" fontAlgn="t">
              <a:spcBef>
                <a:spcPts val="0"/>
              </a:spcBef>
            </a:pPr>
            <a:r>
              <a:rPr lang="it-IT" sz="3600" dirty="0">
                <a:solidFill>
                  <a:schemeClr val="dk1"/>
                </a:solidFill>
                <a:latin typeface="Calibri"/>
              </a:rPr>
              <a:t>INDICATORI ESPLICATIVI</a:t>
            </a:r>
            <a:endParaRPr lang="it-IT" dirty="0">
              <a:latin typeface="Arial"/>
            </a:endParaRPr>
          </a:p>
          <a:p>
            <a:pPr marL="0" algn="ctr" fontAlgn="ctr">
              <a:spcBef>
                <a:spcPts val="0"/>
              </a:spcBef>
            </a:pPr>
            <a:r>
              <a:rPr lang="it-IT" sz="2000" dirty="0">
                <a:solidFill>
                  <a:schemeClr val="dk1"/>
                </a:solidFill>
                <a:latin typeface="Calibri"/>
              </a:rPr>
              <a:t>A</a:t>
            </a:r>
            <a:endParaRPr lang="it-IT" dirty="0">
              <a:latin typeface="Arial"/>
            </a:endParaRPr>
          </a:p>
          <a:p>
            <a:pPr marL="0" algn="ctr" fontAlgn="ctr">
              <a:spcBef>
                <a:spcPts val="0"/>
              </a:spcBef>
            </a:pPr>
            <a:r>
              <a:rPr lang="it-IT" sz="2000" dirty="0" smtClean="0">
                <a:solidFill>
                  <a:schemeClr val="dk1"/>
                </a:solidFill>
                <a:latin typeface="Calibri"/>
              </a:rPr>
              <a:t>AVANZATO</a:t>
            </a:r>
            <a:endParaRPr lang="it-IT" dirty="0">
              <a:latin typeface="Arial"/>
            </a:endParaRPr>
          </a:p>
          <a:p>
            <a:pPr marL="0" fontAlgn="t">
              <a:spcBef>
                <a:spcPts val="0"/>
              </a:spcBef>
            </a:pPr>
            <a:r>
              <a:rPr lang="it-IT" sz="2200" dirty="0">
                <a:solidFill>
                  <a:schemeClr val="dk1"/>
                </a:solidFill>
              </a:rPr>
              <a:t>L’alunno/a svolge compiti e risolve problemi complessi, mostrando padronanza nell’uso delle conoscenze e delle abilità; propone e sostiene le proprie opinioni e  assume in modo responsabile decisioni consapevoli.</a:t>
            </a:r>
            <a:endParaRPr lang="it-IT" sz="2200" dirty="0"/>
          </a:p>
          <a:p>
            <a:pPr marL="0" algn="ctr" fontAlgn="ctr">
              <a:spcBef>
                <a:spcPts val="0"/>
              </a:spcBef>
            </a:pPr>
            <a:r>
              <a:rPr lang="it-IT" sz="2200" dirty="0">
                <a:solidFill>
                  <a:schemeClr val="dk1"/>
                </a:solidFill>
              </a:rPr>
              <a:t>B</a:t>
            </a:r>
            <a:endParaRPr lang="it-IT" sz="2200" dirty="0"/>
          </a:p>
          <a:p>
            <a:pPr marL="0" algn="ctr" fontAlgn="ctr">
              <a:spcBef>
                <a:spcPts val="0"/>
              </a:spcBef>
            </a:pPr>
            <a:r>
              <a:rPr lang="it-IT" sz="2200" dirty="0">
                <a:solidFill>
                  <a:schemeClr val="dk1"/>
                </a:solidFill>
              </a:rPr>
              <a:t>INTERMEDIO</a:t>
            </a:r>
            <a:endParaRPr lang="it-IT" sz="2200" dirty="0"/>
          </a:p>
          <a:p>
            <a:pPr marL="0" fontAlgn="t">
              <a:spcBef>
                <a:spcPts val="0"/>
              </a:spcBef>
            </a:pPr>
            <a:r>
              <a:rPr lang="it-IT" sz="2200" dirty="0">
                <a:solidFill>
                  <a:schemeClr val="dk1"/>
                </a:solidFill>
              </a:rPr>
              <a:t>L’alunno/a svolge compiti e risolve problemi in situazioni nuove,   compie scelte consapevoli, mostrando di saper utilizzare le conoscenze e le abilità acquisite</a:t>
            </a:r>
            <a:endParaRPr lang="it-IT" sz="2200" dirty="0"/>
          </a:p>
          <a:p>
            <a:pPr marL="0" algn="ctr" fontAlgn="ctr">
              <a:spcBef>
                <a:spcPts val="0"/>
              </a:spcBef>
            </a:pPr>
            <a:r>
              <a:rPr lang="it-IT" sz="2200" dirty="0">
                <a:solidFill>
                  <a:schemeClr val="dk1"/>
                </a:solidFill>
              </a:rPr>
              <a:t>C</a:t>
            </a:r>
            <a:endParaRPr lang="it-IT" sz="2200" dirty="0"/>
          </a:p>
          <a:p>
            <a:pPr marL="0" algn="ctr" fontAlgn="ctr">
              <a:spcBef>
                <a:spcPts val="0"/>
              </a:spcBef>
            </a:pPr>
            <a:r>
              <a:rPr lang="it-IT" sz="2200" dirty="0">
                <a:solidFill>
                  <a:schemeClr val="dk1"/>
                </a:solidFill>
              </a:rPr>
              <a:t>BASE</a:t>
            </a:r>
            <a:endParaRPr lang="it-IT" sz="2200" dirty="0"/>
          </a:p>
          <a:p>
            <a:pPr marL="0" fontAlgn="t">
              <a:spcBef>
                <a:spcPts val="0"/>
              </a:spcBef>
            </a:pPr>
            <a:r>
              <a:rPr lang="it-IT" sz="2200" dirty="0">
                <a:solidFill>
                  <a:schemeClr val="dk1"/>
                </a:solidFill>
              </a:rPr>
              <a:t>L’alunno/a L’alunno/a svolge compiti semplici   anche in situazioni nuove, mostrando di possedere conoscenze e abilità fondamentali e di saper applicare basilari regole e procedure apprese.</a:t>
            </a:r>
            <a:endParaRPr lang="it-IT" sz="2200" dirty="0"/>
          </a:p>
          <a:p>
            <a:pPr marL="0" algn="ctr" fontAlgn="ctr">
              <a:spcBef>
                <a:spcPts val="0"/>
              </a:spcBef>
            </a:pPr>
            <a:r>
              <a:rPr lang="it-IT" sz="2200" dirty="0">
                <a:solidFill>
                  <a:schemeClr val="dk1"/>
                </a:solidFill>
              </a:rPr>
              <a:t>D</a:t>
            </a:r>
            <a:endParaRPr lang="it-IT" sz="2200" dirty="0"/>
          </a:p>
          <a:p>
            <a:pPr marL="0" algn="ctr" fontAlgn="ctr">
              <a:spcBef>
                <a:spcPts val="0"/>
              </a:spcBef>
            </a:pPr>
            <a:r>
              <a:rPr lang="it-IT" sz="2200" dirty="0">
                <a:solidFill>
                  <a:schemeClr val="dk1"/>
                </a:solidFill>
              </a:rPr>
              <a:t>INIZIALE</a:t>
            </a:r>
            <a:endParaRPr lang="it-IT" sz="2200" dirty="0"/>
          </a:p>
          <a:p>
            <a:pPr marL="0" fontAlgn="t">
              <a:spcBef>
                <a:spcPts val="0"/>
              </a:spcBef>
            </a:pPr>
            <a:r>
              <a:rPr lang="it-IT" sz="2200" dirty="0">
                <a:solidFill>
                  <a:schemeClr val="dk1"/>
                </a:solidFill>
              </a:rPr>
              <a:t>L’alunno/a, se opportunamente guidato/a, svolge compiti semplici in situazioni note.</a:t>
            </a:r>
            <a:endParaRPr lang="it-IT" sz="2200" dirty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181473581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79512" y="2276872"/>
            <a:ext cx="1872208" cy="540060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>
              <a:buClr>
                <a:srgbClr val="94C600"/>
              </a:buClr>
            </a:pPr>
            <a:r>
              <a:rPr lang="it-IT" sz="1000" dirty="0" smtClean="0">
                <a:solidFill>
                  <a:srgbClr val="002060"/>
                </a:solidFill>
              </a:rPr>
              <a:t>APPLICA STRATEGIE </a:t>
            </a:r>
          </a:p>
          <a:p>
            <a:pPr>
              <a:buClr>
                <a:srgbClr val="94C600"/>
              </a:buClr>
            </a:pPr>
            <a:r>
              <a:rPr lang="it-IT" sz="1000" dirty="0" smtClean="0">
                <a:solidFill>
                  <a:srgbClr val="002060"/>
                </a:solidFill>
              </a:rPr>
              <a:t>DI STUDIO (INIZIALE)</a:t>
            </a:r>
            <a:endParaRPr lang="it-IT" sz="10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3536228790"/>
              </p:ext>
            </p:extLst>
          </p:nvPr>
        </p:nvGraphicFramePr>
        <p:xfrm>
          <a:off x="179512" y="2924944"/>
          <a:ext cx="2016224" cy="22322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388704708"/>
              </p:ext>
            </p:extLst>
          </p:nvPr>
        </p:nvGraphicFramePr>
        <p:xfrm>
          <a:off x="2195736" y="2924944"/>
          <a:ext cx="2376263" cy="23042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40</a:t>
            </a:fld>
            <a:endParaRPr lang="it-IT"/>
          </a:p>
        </p:txBody>
      </p:sp>
      <p:sp>
        <p:nvSpPr>
          <p:cNvPr id="9" name="Segnaposto testo 2"/>
          <p:cNvSpPr txBox="1">
            <a:spLocks/>
          </p:cNvSpPr>
          <p:nvPr/>
        </p:nvSpPr>
        <p:spPr>
          <a:xfrm flipH="1">
            <a:off x="2051720" y="2276872"/>
            <a:ext cx="2520280" cy="54006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4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94C600"/>
              </a:buClr>
            </a:pPr>
            <a:r>
              <a:rPr lang="it-IT" sz="1000" dirty="0" smtClean="0">
                <a:solidFill>
                  <a:srgbClr val="002060"/>
                </a:solidFill>
              </a:rPr>
              <a:t>APPLICA STRATEGIE DI STUDIO (INTERMEDIE)</a:t>
            </a:r>
          </a:p>
        </p:txBody>
      </p:sp>
      <p:sp>
        <p:nvSpPr>
          <p:cNvPr id="14" name="Titolo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640960" cy="864096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IMPARARE AD IMPARARE</a:t>
            </a:r>
            <a:endParaRPr lang="it-IT" sz="3600" dirty="0">
              <a:solidFill>
                <a:schemeClr val="tx1"/>
              </a:solidFill>
            </a:endParaRPr>
          </a:p>
        </p:txBody>
      </p:sp>
      <p:sp>
        <p:nvSpPr>
          <p:cNvPr id="10" name="Segnaposto testo 2"/>
          <p:cNvSpPr txBox="1">
            <a:spLocks/>
          </p:cNvSpPr>
          <p:nvPr/>
        </p:nvSpPr>
        <p:spPr>
          <a:xfrm flipH="1">
            <a:off x="4576258" y="2276872"/>
            <a:ext cx="4388229" cy="54006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4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94C600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APPLICA STRATEGIE DI STUDIO</a:t>
            </a:r>
          </a:p>
          <a:p>
            <a:pPr>
              <a:buClr>
                <a:srgbClr val="94C600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 (FINALE)</a:t>
            </a:r>
          </a:p>
        </p:txBody>
      </p:sp>
      <p:graphicFrame>
        <p:nvGraphicFramePr>
          <p:cNvPr id="11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650071570"/>
              </p:ext>
            </p:extLst>
          </p:nvPr>
        </p:nvGraphicFramePr>
        <p:xfrm>
          <a:off x="4576258" y="2837892"/>
          <a:ext cx="4388229" cy="35434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21747395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79512" y="2261118"/>
            <a:ext cx="2304256" cy="504056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200" dirty="0">
                <a:solidFill>
                  <a:srgbClr val="002060"/>
                </a:solidFill>
              </a:rPr>
              <a:t>Conosce gli organi di </a:t>
            </a:r>
            <a:r>
              <a:rPr lang="it-IT" sz="1200" dirty="0" smtClean="0">
                <a:solidFill>
                  <a:srgbClr val="002060"/>
                </a:solidFill>
              </a:rPr>
              <a:t>governo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(</a:t>
            </a:r>
            <a:r>
              <a:rPr lang="it-IT" sz="1200" dirty="0">
                <a:solidFill>
                  <a:srgbClr val="002060"/>
                </a:solidFill>
              </a:rPr>
              <a:t>INIZIALE</a:t>
            </a:r>
            <a:r>
              <a:rPr lang="it-IT" sz="1200" dirty="0" smtClean="0">
                <a:solidFill>
                  <a:srgbClr val="002060"/>
                </a:solidFill>
              </a:rPr>
              <a:t>)</a:t>
            </a:r>
            <a:endParaRPr lang="it-IT" sz="12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3559235092"/>
              </p:ext>
            </p:extLst>
          </p:nvPr>
        </p:nvGraphicFramePr>
        <p:xfrm>
          <a:off x="63623" y="2778765"/>
          <a:ext cx="2448272" cy="2520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1935634758"/>
              </p:ext>
            </p:extLst>
          </p:nvPr>
        </p:nvGraphicFramePr>
        <p:xfrm>
          <a:off x="2483769" y="2787892"/>
          <a:ext cx="2376264" cy="25133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4343400" y="1268760"/>
            <a:ext cx="457200" cy="214981"/>
          </a:xfrm>
        </p:spPr>
        <p:txBody>
          <a:bodyPr>
            <a:normAutofit fontScale="62500" lnSpcReduction="20000"/>
          </a:bodyPr>
          <a:lstStyle/>
          <a:p>
            <a:fld id="{C8EF9CF6-BB36-47A8-A46B-0FC3EBA12A9F}" type="slidenum">
              <a:rPr lang="it-IT" smtClean="0"/>
              <a:pPr/>
              <a:t>41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512" y="228600"/>
            <a:ext cx="8656640" cy="752128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COMPETENZE SOCIALI E CIVICHE</a:t>
            </a:r>
            <a:endParaRPr lang="it-IT" sz="3600" dirty="0">
              <a:solidFill>
                <a:schemeClr val="tx1"/>
              </a:solidFill>
            </a:endParaRPr>
          </a:p>
        </p:txBody>
      </p:sp>
      <p:sp>
        <p:nvSpPr>
          <p:cNvPr id="9" name="Segnaposto testo 2"/>
          <p:cNvSpPr txBox="1">
            <a:spLocks/>
          </p:cNvSpPr>
          <p:nvPr/>
        </p:nvSpPr>
        <p:spPr>
          <a:xfrm flipH="1">
            <a:off x="2483768" y="2261118"/>
            <a:ext cx="2376264" cy="50405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4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200" dirty="0" smtClean="0">
                <a:solidFill>
                  <a:srgbClr val="002060"/>
                </a:solidFill>
              </a:rPr>
              <a:t>Conosce gli organi di  governo(INTERMEDIO)</a:t>
            </a:r>
            <a:endParaRPr lang="it-IT" sz="1200" dirty="0">
              <a:solidFill>
                <a:srgbClr val="002060"/>
              </a:solidFill>
            </a:endParaRPr>
          </a:p>
        </p:txBody>
      </p:sp>
      <p:sp>
        <p:nvSpPr>
          <p:cNvPr id="10" name="Segnaposto testo 2"/>
          <p:cNvSpPr>
            <a:spLocks noGrp="1"/>
          </p:cNvSpPr>
          <p:nvPr>
            <p:ph type="body" idx="1"/>
          </p:nvPr>
        </p:nvSpPr>
        <p:spPr>
          <a:xfrm>
            <a:off x="4860032" y="2261118"/>
            <a:ext cx="4104456" cy="504056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>
                <a:solidFill>
                  <a:srgbClr val="002060"/>
                </a:solidFill>
              </a:rPr>
              <a:t>Conosce gli organi di </a:t>
            </a:r>
            <a:r>
              <a:rPr lang="it-IT" sz="1400" dirty="0" smtClean="0">
                <a:solidFill>
                  <a:srgbClr val="002060"/>
                </a:solidFill>
              </a:rPr>
              <a:t>governo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(FINALE)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11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6717508"/>
              </p:ext>
            </p:extLst>
          </p:nvPr>
        </p:nvGraphicFramePr>
        <p:xfrm>
          <a:off x="4860032" y="2772882"/>
          <a:ext cx="4104456" cy="35364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333365944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26370" y="2092355"/>
            <a:ext cx="2232248" cy="864096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>
              <a:buClr>
                <a:srgbClr val="94C600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Assume </a:t>
            </a:r>
            <a:r>
              <a:rPr lang="it-IT" sz="1200" dirty="0">
                <a:solidFill>
                  <a:srgbClr val="002060"/>
                </a:solidFill>
              </a:rPr>
              <a:t>le conseguenze dei </a:t>
            </a:r>
            <a:r>
              <a:rPr lang="it-IT" sz="1200" dirty="0" smtClean="0">
                <a:solidFill>
                  <a:srgbClr val="002060"/>
                </a:solidFill>
              </a:rPr>
              <a:t>propri</a:t>
            </a:r>
          </a:p>
          <a:p>
            <a:pPr>
              <a:buClr>
                <a:srgbClr val="94C600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Comportamenti</a:t>
            </a:r>
          </a:p>
          <a:p>
            <a:pPr>
              <a:buClr>
                <a:srgbClr val="94C600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(INIZIALE)</a:t>
            </a:r>
            <a:endParaRPr lang="it-IT" sz="12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4126561283"/>
              </p:ext>
            </p:extLst>
          </p:nvPr>
        </p:nvGraphicFramePr>
        <p:xfrm>
          <a:off x="179512" y="2996952"/>
          <a:ext cx="2232248" cy="2160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1281147084"/>
              </p:ext>
            </p:extLst>
          </p:nvPr>
        </p:nvGraphicFramePr>
        <p:xfrm>
          <a:off x="2408147" y="2996952"/>
          <a:ext cx="2182719" cy="22322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4355976" y="908720"/>
            <a:ext cx="457200" cy="441325"/>
          </a:xfrm>
        </p:spPr>
        <p:txBody>
          <a:bodyPr/>
          <a:lstStyle/>
          <a:p>
            <a:fld id="{C8EF9CF6-BB36-47A8-A46B-0FC3EBA12A9F}" type="slidenum">
              <a:rPr lang="it-IT" smtClean="0"/>
              <a:pPr/>
              <a:t>42</a:t>
            </a:fld>
            <a:endParaRPr lang="it-IT"/>
          </a:p>
        </p:txBody>
      </p:sp>
      <p:sp>
        <p:nvSpPr>
          <p:cNvPr id="9" name="Segnaposto testo 2"/>
          <p:cNvSpPr txBox="1">
            <a:spLocks/>
          </p:cNvSpPr>
          <p:nvPr/>
        </p:nvSpPr>
        <p:spPr>
          <a:xfrm>
            <a:off x="2358618" y="2060848"/>
            <a:ext cx="2232248" cy="93610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4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94C600"/>
              </a:buClr>
            </a:pPr>
            <a:endParaRPr lang="it-IT" sz="1800" dirty="0" smtClean="0">
              <a:solidFill>
                <a:srgbClr val="002060"/>
              </a:solidFill>
            </a:endParaRPr>
          </a:p>
          <a:p>
            <a:pPr>
              <a:buClr>
                <a:srgbClr val="94C600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Assume le conseguenze dei propri</a:t>
            </a:r>
          </a:p>
          <a:p>
            <a:pPr>
              <a:buClr>
                <a:srgbClr val="94C600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Comportamenti</a:t>
            </a:r>
          </a:p>
          <a:p>
            <a:pPr>
              <a:buClr>
                <a:srgbClr val="94C600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(INTERMEDIE)</a:t>
            </a:r>
            <a:endParaRPr lang="it-IT" sz="1200" dirty="0">
              <a:solidFill>
                <a:srgbClr val="002060"/>
              </a:solidFill>
            </a:endParaRPr>
          </a:p>
        </p:txBody>
      </p:sp>
      <p:sp>
        <p:nvSpPr>
          <p:cNvPr id="12" name="Titolo 1"/>
          <p:cNvSpPr>
            <a:spLocks noGrp="1"/>
          </p:cNvSpPr>
          <p:nvPr>
            <p:ph type="title"/>
          </p:nvPr>
        </p:nvSpPr>
        <p:spPr>
          <a:xfrm>
            <a:off x="179512" y="228600"/>
            <a:ext cx="8656640" cy="752128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COMPETENZE SOCIALI E CIVICHE</a:t>
            </a:r>
            <a:endParaRPr lang="it-IT" sz="3600" dirty="0">
              <a:solidFill>
                <a:schemeClr val="tx1"/>
              </a:solidFill>
            </a:endParaRPr>
          </a:p>
        </p:txBody>
      </p:sp>
      <p:sp>
        <p:nvSpPr>
          <p:cNvPr id="10" name="Segnaposto testo 2"/>
          <p:cNvSpPr>
            <a:spLocks noGrp="1"/>
          </p:cNvSpPr>
          <p:nvPr>
            <p:ph type="body" idx="1"/>
          </p:nvPr>
        </p:nvSpPr>
        <p:spPr>
          <a:xfrm>
            <a:off x="4622846" y="2149353"/>
            <a:ext cx="4341642" cy="864096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>
              <a:buClr>
                <a:srgbClr val="94C600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Assume </a:t>
            </a:r>
            <a:r>
              <a:rPr lang="it-IT" sz="1400" dirty="0">
                <a:solidFill>
                  <a:srgbClr val="002060"/>
                </a:solidFill>
              </a:rPr>
              <a:t>le conseguenze dei </a:t>
            </a:r>
            <a:r>
              <a:rPr lang="it-IT" sz="1400" dirty="0" smtClean="0">
                <a:solidFill>
                  <a:srgbClr val="002060"/>
                </a:solidFill>
              </a:rPr>
              <a:t>propri</a:t>
            </a:r>
          </a:p>
          <a:p>
            <a:pPr>
              <a:buClr>
                <a:srgbClr val="94C600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Comportamenti</a:t>
            </a:r>
          </a:p>
          <a:p>
            <a:pPr>
              <a:buClr>
                <a:srgbClr val="94C600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(FINALE)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11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389680648"/>
              </p:ext>
            </p:extLst>
          </p:nvPr>
        </p:nvGraphicFramePr>
        <p:xfrm>
          <a:off x="4613719" y="3023658"/>
          <a:ext cx="4422777" cy="34296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317330012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79512" y="2276872"/>
            <a:ext cx="2016224" cy="64807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000" dirty="0" smtClean="0">
                <a:solidFill>
                  <a:srgbClr val="002060"/>
                </a:solidFill>
              </a:rPr>
              <a:t>PROGETTA IL  PERCORSO</a:t>
            </a:r>
            <a:r>
              <a:rPr lang="it-IT" sz="1000" dirty="0">
                <a:solidFill>
                  <a:srgbClr val="002060"/>
                </a:solidFill>
              </a:rPr>
              <a:t> </a:t>
            </a:r>
            <a:endParaRPr lang="it-IT" sz="1000" dirty="0" smtClean="0">
              <a:solidFill>
                <a:srgbClr val="002060"/>
              </a:solidFill>
            </a:endParaRPr>
          </a:p>
          <a:p>
            <a:r>
              <a:rPr lang="it-IT" sz="1000" dirty="0" smtClean="0">
                <a:solidFill>
                  <a:srgbClr val="002060"/>
                </a:solidFill>
              </a:rPr>
              <a:t>VALUTA TEMPI E RISORSE</a:t>
            </a:r>
          </a:p>
          <a:p>
            <a:r>
              <a:rPr lang="it-IT" sz="1000" dirty="0" smtClean="0">
                <a:solidFill>
                  <a:srgbClr val="002060"/>
                </a:solidFill>
              </a:rPr>
              <a:t>(</a:t>
            </a:r>
            <a:r>
              <a:rPr lang="it-IT" sz="1000" dirty="0">
                <a:solidFill>
                  <a:srgbClr val="002060"/>
                </a:solidFill>
              </a:rPr>
              <a:t>INIZIALE</a:t>
            </a:r>
            <a:r>
              <a:rPr lang="it-IT" sz="1000" dirty="0" smtClean="0">
                <a:solidFill>
                  <a:srgbClr val="002060"/>
                </a:solidFill>
              </a:rPr>
              <a:t>)</a:t>
            </a:r>
            <a:endParaRPr lang="it-IT" sz="10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2147071899"/>
              </p:ext>
            </p:extLst>
          </p:nvPr>
        </p:nvGraphicFramePr>
        <p:xfrm>
          <a:off x="107504" y="2924944"/>
          <a:ext cx="2088232" cy="2592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1872121800"/>
              </p:ext>
            </p:extLst>
          </p:nvPr>
        </p:nvGraphicFramePr>
        <p:xfrm>
          <a:off x="2195736" y="2924944"/>
          <a:ext cx="2304255" cy="2592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43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568952" cy="792088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SPIRITO DI INIZIATIVA</a:t>
            </a:r>
            <a:endParaRPr lang="it-IT" sz="3600" dirty="0">
              <a:solidFill>
                <a:schemeClr val="tx1"/>
              </a:solidFill>
            </a:endParaRPr>
          </a:p>
        </p:txBody>
      </p:sp>
      <p:sp>
        <p:nvSpPr>
          <p:cNvPr id="9" name="Segnaposto testo 2"/>
          <p:cNvSpPr txBox="1">
            <a:spLocks/>
          </p:cNvSpPr>
          <p:nvPr/>
        </p:nvSpPr>
        <p:spPr>
          <a:xfrm flipH="1">
            <a:off x="2195736" y="2276872"/>
            <a:ext cx="2304256" cy="64807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4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000" dirty="0" smtClean="0">
                <a:solidFill>
                  <a:srgbClr val="002060"/>
                </a:solidFill>
              </a:rPr>
              <a:t>PROGETTA  IL  PERCORSO VALUTA TEMPI E RISORSE(INTERMEDIO</a:t>
            </a:r>
            <a:r>
              <a:rPr lang="it-IT" sz="1200" dirty="0" smtClean="0">
                <a:solidFill>
                  <a:srgbClr val="002060"/>
                </a:solidFill>
              </a:rPr>
              <a:t>)</a:t>
            </a:r>
            <a:endParaRPr lang="it-IT" sz="1200" dirty="0">
              <a:solidFill>
                <a:srgbClr val="002060"/>
              </a:solidFill>
            </a:endParaRPr>
          </a:p>
        </p:txBody>
      </p:sp>
      <p:sp>
        <p:nvSpPr>
          <p:cNvPr id="10" name="Segnaposto testo 2"/>
          <p:cNvSpPr>
            <a:spLocks noGrp="1"/>
          </p:cNvSpPr>
          <p:nvPr>
            <p:ph type="body" idx="1"/>
          </p:nvPr>
        </p:nvSpPr>
        <p:spPr>
          <a:xfrm>
            <a:off x="4499992" y="2276872"/>
            <a:ext cx="4392488" cy="64807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PROGETTA IL  PERCORSO</a:t>
            </a:r>
            <a:r>
              <a:rPr lang="it-IT" sz="1400" dirty="0">
                <a:solidFill>
                  <a:srgbClr val="002060"/>
                </a:solidFill>
              </a:rPr>
              <a:t> </a:t>
            </a:r>
            <a:endParaRPr lang="it-IT" sz="1400" dirty="0" smtClean="0">
              <a:solidFill>
                <a:srgbClr val="002060"/>
              </a:solidFill>
            </a:endParaRPr>
          </a:p>
          <a:p>
            <a:r>
              <a:rPr lang="it-IT" sz="1400" dirty="0" smtClean="0">
                <a:solidFill>
                  <a:srgbClr val="002060"/>
                </a:solidFill>
              </a:rPr>
              <a:t>VALUTA TEMPI E RISORSE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(FINALE)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11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354886611"/>
              </p:ext>
            </p:extLst>
          </p:nvPr>
        </p:nvGraphicFramePr>
        <p:xfrm>
          <a:off x="4499992" y="2951650"/>
          <a:ext cx="4392488" cy="34296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43468884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79512" y="2292085"/>
            <a:ext cx="2232248" cy="776875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>
              <a:buClr>
                <a:srgbClr val="94C600"/>
              </a:buClr>
            </a:pPr>
            <a:r>
              <a:rPr lang="it-IT" sz="1000" dirty="0">
                <a:solidFill>
                  <a:srgbClr val="002060"/>
                </a:solidFill>
              </a:rPr>
              <a:t>PRENDE DECISIONI  </a:t>
            </a:r>
            <a:r>
              <a:rPr lang="it-IT" sz="1000" dirty="0" smtClean="0">
                <a:solidFill>
                  <a:srgbClr val="002060"/>
                </a:solidFill>
              </a:rPr>
              <a:t>DA SOLO</a:t>
            </a:r>
          </a:p>
          <a:p>
            <a:pPr>
              <a:buClr>
                <a:srgbClr val="94C600"/>
              </a:buClr>
            </a:pPr>
            <a:r>
              <a:rPr lang="it-IT" sz="1000" dirty="0" smtClean="0">
                <a:solidFill>
                  <a:srgbClr val="002060"/>
                </a:solidFill>
              </a:rPr>
              <a:t> </a:t>
            </a:r>
            <a:r>
              <a:rPr lang="it-IT" sz="1000" dirty="0">
                <a:solidFill>
                  <a:srgbClr val="002060"/>
                </a:solidFill>
              </a:rPr>
              <a:t>E/O IN </a:t>
            </a:r>
            <a:r>
              <a:rPr lang="it-IT" sz="1000" dirty="0" smtClean="0">
                <a:solidFill>
                  <a:srgbClr val="002060"/>
                </a:solidFill>
              </a:rPr>
              <a:t>GRUPPO</a:t>
            </a:r>
          </a:p>
          <a:p>
            <a:pPr>
              <a:buClr>
                <a:srgbClr val="94C600"/>
              </a:buClr>
            </a:pPr>
            <a:r>
              <a:rPr lang="it-IT" sz="1000" dirty="0" smtClean="0">
                <a:solidFill>
                  <a:srgbClr val="002060"/>
                </a:solidFill>
              </a:rPr>
              <a:t>(</a:t>
            </a:r>
            <a:r>
              <a:rPr lang="it-IT" sz="1000" dirty="0">
                <a:solidFill>
                  <a:srgbClr val="002060"/>
                </a:solidFill>
              </a:rPr>
              <a:t>INIZIALE</a:t>
            </a:r>
            <a:r>
              <a:rPr lang="it-IT" sz="1000" dirty="0" smtClean="0">
                <a:solidFill>
                  <a:srgbClr val="002060"/>
                </a:solidFill>
              </a:rPr>
              <a:t>)</a:t>
            </a:r>
            <a:endParaRPr lang="it-IT" sz="1000" dirty="0">
              <a:solidFill>
                <a:srgbClr val="002060"/>
              </a:solidFill>
            </a:endParaRPr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470321641"/>
              </p:ext>
            </p:extLst>
          </p:nvPr>
        </p:nvGraphicFramePr>
        <p:xfrm>
          <a:off x="2483768" y="3068961"/>
          <a:ext cx="2016224" cy="23042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44</a:t>
            </a:fld>
            <a:endParaRPr lang="it-IT"/>
          </a:p>
        </p:txBody>
      </p:sp>
      <p:sp>
        <p:nvSpPr>
          <p:cNvPr id="9" name="Segnaposto testo 2"/>
          <p:cNvSpPr txBox="1">
            <a:spLocks/>
          </p:cNvSpPr>
          <p:nvPr/>
        </p:nvSpPr>
        <p:spPr>
          <a:xfrm>
            <a:off x="2411761" y="2276872"/>
            <a:ext cx="2160240" cy="79208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4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94C600"/>
              </a:buClr>
            </a:pPr>
            <a:r>
              <a:rPr lang="it-IT" sz="1000" dirty="0" smtClean="0">
                <a:solidFill>
                  <a:srgbClr val="002060"/>
                </a:solidFill>
              </a:rPr>
              <a:t>PRENDE DECISIONI  DA SOLO E/O IN GRUPPO</a:t>
            </a:r>
          </a:p>
          <a:p>
            <a:pPr>
              <a:buClr>
                <a:srgbClr val="94C600"/>
              </a:buClr>
            </a:pPr>
            <a:r>
              <a:rPr lang="it-IT" sz="1000" dirty="0" smtClean="0">
                <a:solidFill>
                  <a:srgbClr val="002060"/>
                </a:solidFill>
              </a:rPr>
              <a:t>(INTERMEDIO)</a:t>
            </a:r>
          </a:p>
          <a:p>
            <a:pPr>
              <a:buClr>
                <a:srgbClr val="94C600"/>
              </a:buClr>
            </a:pPr>
            <a:endParaRPr lang="it-IT" sz="1000" dirty="0">
              <a:solidFill>
                <a:srgbClr val="002060"/>
              </a:solidFill>
            </a:endParaRPr>
          </a:p>
        </p:txBody>
      </p:sp>
      <p:graphicFrame>
        <p:nvGraphicFramePr>
          <p:cNvPr id="11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065784152"/>
              </p:ext>
            </p:extLst>
          </p:nvPr>
        </p:nvGraphicFramePr>
        <p:xfrm>
          <a:off x="179512" y="3068960"/>
          <a:ext cx="2304256" cy="22322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Titolo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568952" cy="792088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SPIRITO DI INIZIATIVA</a:t>
            </a:r>
            <a:endParaRPr lang="it-IT" sz="3600" dirty="0">
              <a:solidFill>
                <a:schemeClr val="tx1"/>
              </a:solidFill>
            </a:endParaRPr>
          </a:p>
        </p:txBody>
      </p:sp>
      <p:sp>
        <p:nvSpPr>
          <p:cNvPr id="10" name="Segnaposto testo 2"/>
          <p:cNvSpPr>
            <a:spLocks noGrp="1"/>
          </p:cNvSpPr>
          <p:nvPr>
            <p:ph type="body" idx="1"/>
          </p:nvPr>
        </p:nvSpPr>
        <p:spPr>
          <a:xfrm>
            <a:off x="4577476" y="2292085"/>
            <a:ext cx="4387011" cy="776875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>
              <a:buClr>
                <a:srgbClr val="94C600"/>
              </a:buClr>
            </a:pPr>
            <a:r>
              <a:rPr lang="it-IT" sz="1400" dirty="0">
                <a:solidFill>
                  <a:srgbClr val="002060"/>
                </a:solidFill>
              </a:rPr>
              <a:t>PRENDE DECISIONI  </a:t>
            </a:r>
            <a:r>
              <a:rPr lang="it-IT" sz="1400" dirty="0" smtClean="0">
                <a:solidFill>
                  <a:srgbClr val="002060"/>
                </a:solidFill>
              </a:rPr>
              <a:t>DA SOLO</a:t>
            </a:r>
          </a:p>
          <a:p>
            <a:pPr>
              <a:buClr>
                <a:srgbClr val="94C600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 </a:t>
            </a:r>
            <a:r>
              <a:rPr lang="it-IT" sz="1400" dirty="0">
                <a:solidFill>
                  <a:srgbClr val="002060"/>
                </a:solidFill>
              </a:rPr>
              <a:t>E/O IN </a:t>
            </a:r>
            <a:r>
              <a:rPr lang="it-IT" sz="1400" dirty="0" smtClean="0">
                <a:solidFill>
                  <a:srgbClr val="002060"/>
                </a:solidFill>
              </a:rPr>
              <a:t>GRUPPO</a:t>
            </a:r>
          </a:p>
          <a:p>
            <a:pPr>
              <a:buClr>
                <a:srgbClr val="94C600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(FINALE)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12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742135279"/>
              </p:ext>
            </p:extLst>
          </p:nvPr>
        </p:nvGraphicFramePr>
        <p:xfrm>
          <a:off x="4572000" y="3088162"/>
          <a:ext cx="4464495" cy="32931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49573730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/>
          <a:lstStyle/>
          <a:p>
            <a:pPr algn="ctr"/>
            <a:r>
              <a:rPr lang="it-IT" dirty="0" smtClean="0"/>
              <a:t>CLASSI TERZE</a:t>
            </a:r>
            <a:endParaRPr lang="it-IT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45</a:t>
            </a:fld>
            <a:endParaRPr lang="it-IT"/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891134" y="1769777"/>
            <a:ext cx="5325219" cy="4086796"/>
          </a:xfr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xmlns="" val="16081666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4705592"/>
          </a:xfrm>
          <a:solidFill>
            <a:schemeClr val="bg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it-IT" sz="2800" dirty="0" smtClean="0">
                <a:solidFill>
                  <a:schemeClr val="tx1"/>
                </a:solidFill>
              </a:rPr>
              <a:t>Dagli </a:t>
            </a:r>
            <a:r>
              <a:rPr lang="it-IT" sz="2800" dirty="0">
                <a:solidFill>
                  <a:schemeClr val="tx1"/>
                </a:solidFill>
              </a:rPr>
              <a:t>esiti del monitoraggio </a:t>
            </a:r>
            <a:r>
              <a:rPr lang="it-IT" sz="2800" b="1" dirty="0" smtClean="0">
                <a:solidFill>
                  <a:schemeClr val="tx1"/>
                </a:solidFill>
              </a:rPr>
              <a:t>INIZIALE</a:t>
            </a:r>
            <a:r>
              <a:rPr lang="it-IT" sz="2800" dirty="0" smtClean="0">
                <a:solidFill>
                  <a:schemeClr val="tx1"/>
                </a:solidFill>
              </a:rPr>
              <a:t> </a:t>
            </a:r>
            <a:r>
              <a:rPr lang="it-IT" sz="2800" dirty="0">
                <a:solidFill>
                  <a:schemeClr val="tx1"/>
                </a:solidFill>
              </a:rPr>
              <a:t>è emerso </a:t>
            </a:r>
            <a:r>
              <a:rPr lang="it-IT" sz="2800" dirty="0" smtClean="0">
                <a:solidFill>
                  <a:schemeClr val="tx1"/>
                </a:solidFill>
              </a:rPr>
              <a:t>che : la </a:t>
            </a:r>
            <a:r>
              <a:rPr lang="it-IT" sz="2800" dirty="0">
                <a:solidFill>
                  <a:schemeClr val="tx1"/>
                </a:solidFill>
              </a:rPr>
              <a:t>maggior parte degli alunni delle classi </a:t>
            </a:r>
            <a:r>
              <a:rPr lang="it-IT" sz="2800" b="1" dirty="0" smtClean="0">
                <a:solidFill>
                  <a:schemeClr val="tx1"/>
                </a:solidFill>
              </a:rPr>
              <a:t>terze</a:t>
            </a:r>
            <a:r>
              <a:rPr lang="it-IT" sz="2800" dirty="0" smtClean="0">
                <a:solidFill>
                  <a:schemeClr val="tx1"/>
                </a:solidFill>
              </a:rPr>
              <a:t> </a:t>
            </a:r>
            <a:r>
              <a:rPr lang="it-IT" sz="2800" dirty="0">
                <a:solidFill>
                  <a:schemeClr val="tx1"/>
                </a:solidFill>
              </a:rPr>
              <a:t>della scuola </a:t>
            </a:r>
            <a:r>
              <a:rPr lang="it-IT" sz="2800" dirty="0" smtClean="0">
                <a:solidFill>
                  <a:schemeClr val="tx1"/>
                </a:solidFill>
              </a:rPr>
              <a:t>secondaria di 1° grado  possiede un </a:t>
            </a:r>
            <a:r>
              <a:rPr lang="it-IT" sz="2800" dirty="0">
                <a:solidFill>
                  <a:schemeClr val="tx1"/>
                </a:solidFill>
              </a:rPr>
              <a:t>livello di competenza </a:t>
            </a:r>
            <a:r>
              <a:rPr lang="it-IT" sz="2800" b="1" dirty="0" smtClean="0">
                <a:solidFill>
                  <a:schemeClr val="tx1"/>
                </a:solidFill>
              </a:rPr>
              <a:t>base</a:t>
            </a:r>
            <a:r>
              <a:rPr lang="it-IT" sz="2800" dirty="0">
                <a:solidFill>
                  <a:schemeClr val="tx1"/>
                </a:solidFill>
              </a:rPr>
              <a:t>. </a:t>
            </a:r>
            <a:r>
              <a:rPr lang="it-IT" sz="2800" dirty="0" smtClean="0">
                <a:solidFill>
                  <a:schemeClr val="tx1"/>
                </a:solidFill>
              </a:rPr>
              <a:t/>
            </a:r>
            <a:br>
              <a:rPr lang="it-IT" sz="2800" dirty="0" smtClean="0">
                <a:solidFill>
                  <a:schemeClr val="tx1"/>
                </a:solidFill>
              </a:rPr>
            </a:br>
            <a:r>
              <a:rPr lang="it-IT" sz="2800" dirty="0" smtClean="0">
                <a:solidFill>
                  <a:schemeClr val="tx1"/>
                </a:solidFill>
              </a:rPr>
              <a:t>L’alunno/a </a:t>
            </a:r>
            <a:r>
              <a:rPr lang="it-IT" sz="2800" dirty="0">
                <a:solidFill>
                  <a:schemeClr val="tx1"/>
                </a:solidFill>
              </a:rPr>
              <a:t>svolge compiti semplici   anche in situazioni nuove, mostrando di possedere conoscenze e abilità fondamentali e di saper applicare basilari regole e procedure </a:t>
            </a:r>
            <a:r>
              <a:rPr lang="it-IT" sz="2800" dirty="0" smtClean="0">
                <a:solidFill>
                  <a:schemeClr val="tx1"/>
                </a:solidFill>
              </a:rPr>
              <a:t>apprese.</a:t>
            </a:r>
            <a:endParaRPr lang="it-IT" sz="2800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46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6136308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4705592"/>
          </a:xfrm>
          <a:solidFill>
            <a:schemeClr val="bg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it-IT" sz="2800" dirty="0" smtClean="0">
                <a:solidFill>
                  <a:schemeClr val="tx1"/>
                </a:solidFill>
              </a:rPr>
              <a:t>Dagli </a:t>
            </a:r>
            <a:r>
              <a:rPr lang="it-IT" sz="2800" dirty="0">
                <a:solidFill>
                  <a:schemeClr val="tx1"/>
                </a:solidFill>
              </a:rPr>
              <a:t>esiti del monitoraggio </a:t>
            </a:r>
            <a:r>
              <a:rPr lang="it-IT" sz="2800" b="1" dirty="0" smtClean="0">
                <a:solidFill>
                  <a:schemeClr val="tx1"/>
                </a:solidFill>
              </a:rPr>
              <a:t>intermedio</a:t>
            </a:r>
            <a:r>
              <a:rPr lang="it-IT" sz="2800" dirty="0" smtClean="0">
                <a:solidFill>
                  <a:schemeClr val="tx1"/>
                </a:solidFill>
              </a:rPr>
              <a:t>  </a:t>
            </a:r>
            <a:r>
              <a:rPr lang="it-IT" sz="2800" dirty="0">
                <a:solidFill>
                  <a:schemeClr val="tx1"/>
                </a:solidFill>
              </a:rPr>
              <a:t>è emerso </a:t>
            </a:r>
            <a:r>
              <a:rPr lang="it-IT" sz="2800" dirty="0" smtClean="0">
                <a:solidFill>
                  <a:schemeClr val="tx1"/>
                </a:solidFill>
              </a:rPr>
              <a:t>che : la </a:t>
            </a:r>
            <a:r>
              <a:rPr lang="it-IT" sz="2800" dirty="0">
                <a:solidFill>
                  <a:schemeClr val="tx1"/>
                </a:solidFill>
              </a:rPr>
              <a:t>maggior parte degli alunni delle classi </a:t>
            </a:r>
            <a:r>
              <a:rPr lang="it-IT" sz="2800" b="1" dirty="0" smtClean="0">
                <a:solidFill>
                  <a:schemeClr val="tx1"/>
                </a:solidFill>
              </a:rPr>
              <a:t>terze</a:t>
            </a:r>
            <a:r>
              <a:rPr lang="it-IT" sz="2800" dirty="0" smtClean="0">
                <a:solidFill>
                  <a:schemeClr val="tx1"/>
                </a:solidFill>
              </a:rPr>
              <a:t> </a:t>
            </a:r>
            <a:r>
              <a:rPr lang="it-IT" sz="2800" dirty="0">
                <a:solidFill>
                  <a:schemeClr val="tx1"/>
                </a:solidFill>
              </a:rPr>
              <a:t>della scuola </a:t>
            </a:r>
            <a:r>
              <a:rPr lang="it-IT" sz="2800" dirty="0" smtClean="0">
                <a:solidFill>
                  <a:schemeClr val="tx1"/>
                </a:solidFill>
              </a:rPr>
              <a:t>secondaria di 1° grado  possiede ancora un </a:t>
            </a:r>
            <a:r>
              <a:rPr lang="it-IT" sz="2800" dirty="0">
                <a:solidFill>
                  <a:schemeClr val="tx1"/>
                </a:solidFill>
              </a:rPr>
              <a:t>livello di competenza </a:t>
            </a:r>
            <a:r>
              <a:rPr lang="it-IT" sz="2800" b="1" dirty="0" smtClean="0">
                <a:solidFill>
                  <a:schemeClr val="tx1"/>
                </a:solidFill>
              </a:rPr>
              <a:t>base</a:t>
            </a:r>
            <a:r>
              <a:rPr lang="it-IT" sz="2800" dirty="0">
                <a:solidFill>
                  <a:schemeClr val="tx1"/>
                </a:solidFill>
              </a:rPr>
              <a:t>. </a:t>
            </a:r>
            <a:r>
              <a:rPr lang="it-IT" sz="2800" dirty="0" smtClean="0">
                <a:solidFill>
                  <a:schemeClr val="tx1"/>
                </a:solidFill>
              </a:rPr>
              <a:t/>
            </a:r>
            <a:br>
              <a:rPr lang="it-IT" sz="2800" dirty="0" smtClean="0">
                <a:solidFill>
                  <a:schemeClr val="tx1"/>
                </a:solidFill>
              </a:rPr>
            </a:br>
            <a:r>
              <a:rPr lang="it-IT" sz="2800" dirty="0" smtClean="0">
                <a:solidFill>
                  <a:schemeClr val="tx1"/>
                </a:solidFill>
              </a:rPr>
              <a:t>L’alunno/a </a:t>
            </a:r>
            <a:r>
              <a:rPr lang="it-IT" sz="2800" dirty="0">
                <a:solidFill>
                  <a:schemeClr val="tx1"/>
                </a:solidFill>
              </a:rPr>
              <a:t>svolge compiti semplici   anche in situazioni nuove, mostrando di possedere conoscenze e abilità fondamentali e di saper applicare basilari regole e procedure </a:t>
            </a:r>
            <a:r>
              <a:rPr lang="it-IT" sz="2800" dirty="0" smtClean="0">
                <a:solidFill>
                  <a:schemeClr val="tx1"/>
                </a:solidFill>
              </a:rPr>
              <a:t>apprese.</a:t>
            </a:r>
            <a:endParaRPr lang="it-IT" sz="2800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47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393893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4705592"/>
          </a:xfrm>
          <a:solidFill>
            <a:schemeClr val="bg2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r>
              <a:rPr lang="it-IT" sz="2800" dirty="0" smtClean="0">
                <a:solidFill>
                  <a:schemeClr val="tx1"/>
                </a:solidFill>
              </a:rPr>
              <a:t>Dagli </a:t>
            </a:r>
            <a:r>
              <a:rPr lang="it-IT" sz="2800" dirty="0">
                <a:solidFill>
                  <a:schemeClr val="tx1"/>
                </a:solidFill>
              </a:rPr>
              <a:t>esiti del monitoraggio </a:t>
            </a:r>
            <a:r>
              <a:rPr lang="it-IT" sz="2800" b="1" dirty="0" smtClean="0">
                <a:solidFill>
                  <a:schemeClr val="tx1"/>
                </a:solidFill>
              </a:rPr>
              <a:t>FINALE</a:t>
            </a:r>
            <a:r>
              <a:rPr lang="it-IT" sz="2800" dirty="0" smtClean="0">
                <a:solidFill>
                  <a:schemeClr val="tx1"/>
                </a:solidFill>
              </a:rPr>
              <a:t>  </a:t>
            </a:r>
            <a:r>
              <a:rPr lang="it-IT" sz="2800" dirty="0">
                <a:solidFill>
                  <a:schemeClr val="tx1"/>
                </a:solidFill>
              </a:rPr>
              <a:t>è emerso </a:t>
            </a:r>
            <a:r>
              <a:rPr lang="it-IT" sz="2800" dirty="0" smtClean="0">
                <a:solidFill>
                  <a:schemeClr val="tx1"/>
                </a:solidFill>
              </a:rPr>
              <a:t>che : la </a:t>
            </a:r>
            <a:r>
              <a:rPr lang="it-IT" sz="2800" dirty="0">
                <a:solidFill>
                  <a:schemeClr val="tx1"/>
                </a:solidFill>
              </a:rPr>
              <a:t>maggior parte degli alunni delle classi </a:t>
            </a:r>
            <a:r>
              <a:rPr lang="it-IT" sz="2800" b="1" dirty="0" smtClean="0">
                <a:solidFill>
                  <a:schemeClr val="tx1"/>
                </a:solidFill>
              </a:rPr>
              <a:t>terze</a:t>
            </a:r>
            <a:r>
              <a:rPr lang="it-IT" sz="2800" dirty="0" smtClean="0">
                <a:solidFill>
                  <a:schemeClr val="tx1"/>
                </a:solidFill>
              </a:rPr>
              <a:t> </a:t>
            </a:r>
            <a:r>
              <a:rPr lang="it-IT" sz="2800" dirty="0">
                <a:solidFill>
                  <a:schemeClr val="tx1"/>
                </a:solidFill>
              </a:rPr>
              <a:t>della scuola </a:t>
            </a:r>
            <a:r>
              <a:rPr lang="it-IT" sz="2800" dirty="0" smtClean="0">
                <a:solidFill>
                  <a:schemeClr val="tx1"/>
                </a:solidFill>
              </a:rPr>
              <a:t>secondaria di 1° grado  possiede ancora un </a:t>
            </a:r>
            <a:r>
              <a:rPr lang="it-IT" sz="2800" dirty="0">
                <a:solidFill>
                  <a:schemeClr val="tx1"/>
                </a:solidFill>
              </a:rPr>
              <a:t>livello di competenza </a:t>
            </a:r>
            <a:r>
              <a:rPr lang="it-IT" sz="2800" b="1" dirty="0" err="1" smtClean="0">
                <a:solidFill>
                  <a:schemeClr val="tx1"/>
                </a:solidFill>
              </a:rPr>
              <a:t>base</a:t>
            </a:r>
            <a:r>
              <a:rPr lang="it-IT" sz="2800" dirty="0" err="1" smtClean="0">
                <a:solidFill>
                  <a:schemeClr val="tx1"/>
                </a:solidFill>
              </a:rPr>
              <a:t>,ma</a:t>
            </a:r>
            <a:r>
              <a:rPr lang="it-IT" sz="2800" dirty="0" smtClean="0">
                <a:solidFill>
                  <a:schemeClr val="tx1"/>
                </a:solidFill>
              </a:rPr>
              <a:t> si registrano miglioramenti.</a:t>
            </a:r>
            <a:br>
              <a:rPr lang="it-IT" sz="2800" dirty="0" smtClean="0">
                <a:solidFill>
                  <a:schemeClr val="tx1"/>
                </a:solidFill>
              </a:rPr>
            </a:br>
            <a:r>
              <a:rPr lang="it-IT" sz="2800" dirty="0" smtClean="0">
                <a:solidFill>
                  <a:schemeClr val="tx1"/>
                </a:solidFill>
              </a:rPr>
              <a:t>L’alunno/a </a:t>
            </a:r>
            <a:r>
              <a:rPr lang="it-IT" sz="2800" dirty="0">
                <a:solidFill>
                  <a:schemeClr val="tx1"/>
                </a:solidFill>
              </a:rPr>
              <a:t>svolge compiti semplici   anche in situazioni nuove, mostrando di possedere conoscenze e abilità fondamentali e di saper applicare basilari regole e procedure </a:t>
            </a:r>
            <a:r>
              <a:rPr lang="it-IT" sz="2800" dirty="0" smtClean="0">
                <a:solidFill>
                  <a:schemeClr val="tx1"/>
                </a:solidFill>
              </a:rPr>
              <a:t>apprese.</a:t>
            </a:r>
            <a:br>
              <a:rPr lang="it-IT" sz="2800" dirty="0" smtClean="0">
                <a:solidFill>
                  <a:schemeClr val="tx1"/>
                </a:solidFill>
              </a:rPr>
            </a:br>
            <a:endParaRPr lang="it-IT" sz="2800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48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414314992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79512" y="2276872"/>
            <a:ext cx="2016224" cy="64807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000" dirty="0" smtClean="0">
                <a:solidFill>
                  <a:srgbClr val="002060"/>
                </a:solidFill>
              </a:rPr>
              <a:t>ASCOLTA COMPRENDE</a:t>
            </a:r>
          </a:p>
          <a:p>
            <a:r>
              <a:rPr lang="it-IT" sz="1000" dirty="0" smtClean="0">
                <a:solidFill>
                  <a:srgbClr val="002060"/>
                </a:solidFill>
              </a:rPr>
              <a:t> RIFERISCE</a:t>
            </a:r>
          </a:p>
          <a:p>
            <a:r>
              <a:rPr lang="it-IT" sz="1000" dirty="0" smtClean="0">
                <a:solidFill>
                  <a:srgbClr val="002060"/>
                </a:solidFill>
              </a:rPr>
              <a:t>(</a:t>
            </a:r>
            <a:r>
              <a:rPr lang="it-IT" sz="1000" dirty="0">
                <a:solidFill>
                  <a:srgbClr val="002060"/>
                </a:solidFill>
              </a:rPr>
              <a:t>INIZIALE</a:t>
            </a:r>
            <a:r>
              <a:rPr lang="it-IT" sz="1000" dirty="0" smtClean="0">
                <a:solidFill>
                  <a:srgbClr val="002060"/>
                </a:solidFill>
              </a:rPr>
              <a:t>)</a:t>
            </a:r>
            <a:endParaRPr lang="it-IT" sz="10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2195737" y="2276872"/>
            <a:ext cx="2376264" cy="64807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>
              <a:buClr>
                <a:srgbClr val="94C600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ASCOLTA-COMPRENDE RIFERISCE</a:t>
            </a:r>
          </a:p>
          <a:p>
            <a:pPr lvl="0">
              <a:buClr>
                <a:srgbClr val="94C600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(</a:t>
            </a:r>
            <a:r>
              <a:rPr lang="it-IT" sz="1200" dirty="0">
                <a:solidFill>
                  <a:srgbClr val="002060"/>
                </a:solidFill>
              </a:rPr>
              <a:t>INTERMEDIO</a:t>
            </a:r>
            <a:r>
              <a:rPr lang="it-IT" sz="1200" dirty="0" smtClean="0">
                <a:solidFill>
                  <a:srgbClr val="002060"/>
                </a:solidFill>
              </a:rPr>
              <a:t>)</a:t>
            </a: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1632555572"/>
              </p:ext>
            </p:extLst>
          </p:nvPr>
        </p:nvGraphicFramePr>
        <p:xfrm>
          <a:off x="179512" y="2924944"/>
          <a:ext cx="2016224" cy="20162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1094011530"/>
              </p:ext>
            </p:extLst>
          </p:nvPr>
        </p:nvGraphicFramePr>
        <p:xfrm>
          <a:off x="2195735" y="2924944"/>
          <a:ext cx="2336507" cy="20162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49</a:t>
            </a:fld>
            <a:endParaRPr lang="it-IT"/>
          </a:p>
        </p:txBody>
      </p:sp>
      <p:sp>
        <p:nvSpPr>
          <p:cNvPr id="11" name="Titolo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712968" cy="792088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r>
              <a:rPr lang="it-IT" dirty="0" smtClean="0">
                <a:solidFill>
                  <a:schemeClr val="tx1"/>
                </a:solidFill>
              </a:rPr>
              <a:t>COMUNICAZIONE NELLA MADRELINGUA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9" name="Segnaposto testo 2"/>
          <p:cNvSpPr txBox="1">
            <a:spLocks/>
          </p:cNvSpPr>
          <p:nvPr/>
        </p:nvSpPr>
        <p:spPr>
          <a:xfrm>
            <a:off x="4644008" y="2276872"/>
            <a:ext cx="4320480" cy="648072"/>
          </a:xfrm>
          <a:prstGeom prst="rect">
            <a:avLst/>
          </a:prstGeom>
          <a:noFill/>
          <a:ln w="15875" cap="rnd" cmpd="sng" algn="ctr">
            <a:solidFill>
              <a:schemeClr val="tx1"/>
            </a:solidFill>
            <a:prstDash val="solid"/>
          </a:ln>
          <a:effectLst>
            <a:outerShdw blurRad="50800" dist="25400" dir="5400000" rotWithShape="0">
              <a:srgbClr val="000000">
                <a:alpha val="35000"/>
              </a:srgbClr>
            </a:outerShdw>
          </a:effectLst>
        </p:spPr>
        <p:txBody>
          <a:bodyPr vert="horz" anchor="ctr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lang="en-US" sz="22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None/>
              <a:defRPr kumimoji="0"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None/>
              <a:defRPr kumimoji="0" sz="1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 smtClean="0">
                <a:solidFill>
                  <a:srgbClr val="002060"/>
                </a:solidFill>
              </a:rPr>
              <a:t>ASCOLTA COMPRENDE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 RIFERISCE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(FINALE)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10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05692091"/>
              </p:ext>
            </p:extLst>
          </p:nvPr>
        </p:nvGraphicFramePr>
        <p:xfrm>
          <a:off x="4621357" y="2996952"/>
          <a:ext cx="4343131" cy="33123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3220618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bg2">
              <a:lumMod val="60000"/>
              <a:lumOff val="4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txBody>
          <a:bodyPr/>
          <a:lstStyle/>
          <a:p>
            <a:pPr algn="ctr"/>
            <a:r>
              <a:rPr lang="it-IT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CLASSI PRIME</a:t>
            </a:r>
            <a:endParaRPr lang="it-IT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5</a:t>
            </a:fld>
            <a:endParaRPr lang="it-IT"/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95977" y="1788830"/>
            <a:ext cx="4715533" cy="4048690"/>
          </a:xfrm>
        </p:spPr>
      </p:pic>
    </p:spTree>
    <p:extLst>
      <p:ext uri="{BB962C8B-B14F-4D97-AF65-F5344CB8AC3E}">
        <p14:creationId xmlns:p14="http://schemas.microsoft.com/office/powerpoint/2010/main" xmlns="" val="36455780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0" y="2276873"/>
            <a:ext cx="2483768" cy="64807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>
              <a:buClr>
                <a:srgbClr val="94C600"/>
              </a:buClr>
            </a:pPr>
            <a:r>
              <a:rPr lang="it-IT" sz="1000" dirty="0">
                <a:solidFill>
                  <a:srgbClr val="002060"/>
                </a:solidFill>
              </a:rPr>
              <a:t>PADRONEGGIA </a:t>
            </a:r>
            <a:r>
              <a:rPr lang="it-IT" sz="1000" dirty="0" smtClean="0">
                <a:solidFill>
                  <a:srgbClr val="002060"/>
                </a:solidFill>
              </a:rPr>
              <a:t>ED APPLICA</a:t>
            </a:r>
          </a:p>
          <a:p>
            <a:pPr>
              <a:buClr>
                <a:srgbClr val="94C600"/>
              </a:buClr>
            </a:pPr>
            <a:r>
              <a:rPr lang="it-IT" sz="1000" dirty="0" smtClean="0">
                <a:solidFill>
                  <a:srgbClr val="002060"/>
                </a:solidFill>
              </a:rPr>
              <a:t> LE </a:t>
            </a:r>
            <a:r>
              <a:rPr lang="it-IT" sz="1000" dirty="0">
                <a:solidFill>
                  <a:srgbClr val="002060"/>
                </a:solidFill>
              </a:rPr>
              <a:t>CONOSCENZE </a:t>
            </a:r>
            <a:r>
              <a:rPr lang="it-IT" sz="1000" dirty="0" smtClean="0">
                <a:solidFill>
                  <a:srgbClr val="002060"/>
                </a:solidFill>
              </a:rPr>
              <a:t>FONDAMENTALI   (INIZIALE)</a:t>
            </a:r>
            <a:endParaRPr lang="it-IT" sz="10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2483768" y="2276872"/>
            <a:ext cx="2520281" cy="64807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000" dirty="0" smtClean="0">
                <a:solidFill>
                  <a:srgbClr val="002060"/>
                </a:solidFill>
              </a:rPr>
              <a:t>PADRONEGGIA ED APPLICA </a:t>
            </a:r>
          </a:p>
          <a:p>
            <a:r>
              <a:rPr lang="it-IT" sz="1000" dirty="0" smtClean="0">
                <a:solidFill>
                  <a:srgbClr val="002060"/>
                </a:solidFill>
              </a:rPr>
              <a:t>LE CONOSCENZE</a:t>
            </a:r>
          </a:p>
          <a:p>
            <a:r>
              <a:rPr lang="it-IT" sz="1000" dirty="0" smtClean="0">
                <a:solidFill>
                  <a:srgbClr val="002060"/>
                </a:solidFill>
              </a:rPr>
              <a:t> FONDAMENTALI   (INTERMEDIO)</a:t>
            </a:r>
            <a:endParaRPr lang="it-IT" sz="10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3623935321"/>
              </p:ext>
            </p:extLst>
          </p:nvPr>
        </p:nvGraphicFramePr>
        <p:xfrm>
          <a:off x="7234" y="2924944"/>
          <a:ext cx="2476534" cy="20162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2003459084"/>
              </p:ext>
            </p:extLst>
          </p:nvPr>
        </p:nvGraphicFramePr>
        <p:xfrm>
          <a:off x="2483768" y="2887148"/>
          <a:ext cx="2520280" cy="21260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50</a:t>
            </a:fld>
            <a:endParaRPr lang="it-IT"/>
          </a:p>
        </p:txBody>
      </p:sp>
      <p:sp>
        <p:nvSpPr>
          <p:cNvPr id="11" name="Titolo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712968" cy="792088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r>
              <a:rPr lang="it-IT" dirty="0" smtClean="0">
                <a:solidFill>
                  <a:schemeClr val="tx1"/>
                </a:solidFill>
              </a:rPr>
              <a:t>COMUNICAZIONE NELLA MADRELINGUA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9" name="Segnaposto testo 2"/>
          <p:cNvSpPr txBox="1">
            <a:spLocks/>
          </p:cNvSpPr>
          <p:nvPr/>
        </p:nvSpPr>
        <p:spPr>
          <a:xfrm>
            <a:off x="5004048" y="2204864"/>
            <a:ext cx="3888432" cy="648072"/>
          </a:xfrm>
          <a:prstGeom prst="rect">
            <a:avLst/>
          </a:prstGeom>
          <a:noFill/>
          <a:ln w="15875" cap="rnd" cmpd="sng" algn="ctr">
            <a:solidFill>
              <a:schemeClr val="tx1"/>
            </a:solidFill>
            <a:prstDash val="solid"/>
          </a:ln>
          <a:effectLst>
            <a:outerShdw blurRad="50800" dist="25400" dir="5400000" rotWithShape="0">
              <a:srgbClr val="000000">
                <a:alpha val="35000"/>
              </a:srgbClr>
            </a:outerShdw>
          </a:effectLst>
        </p:spPr>
        <p:txBody>
          <a:bodyPr vert="horz" anchor="ctr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lang="en-US" sz="22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None/>
              <a:defRPr kumimoji="0"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None/>
              <a:defRPr kumimoji="0" sz="1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94C600"/>
              </a:buClr>
            </a:pPr>
            <a:r>
              <a:rPr lang="it-IT" sz="1000" dirty="0" smtClean="0">
                <a:solidFill>
                  <a:srgbClr val="002060"/>
                </a:solidFill>
              </a:rPr>
              <a:t>PADRONEGGIA ED APPLICA</a:t>
            </a:r>
          </a:p>
          <a:p>
            <a:pPr>
              <a:buClr>
                <a:srgbClr val="94C600"/>
              </a:buClr>
            </a:pPr>
            <a:r>
              <a:rPr lang="it-IT" sz="1000" dirty="0" smtClean="0">
                <a:solidFill>
                  <a:srgbClr val="002060"/>
                </a:solidFill>
              </a:rPr>
              <a:t> LE CONOSCENZE FONDAMENTALI </a:t>
            </a:r>
          </a:p>
          <a:p>
            <a:pPr>
              <a:buClr>
                <a:srgbClr val="94C600"/>
              </a:buClr>
            </a:pPr>
            <a:r>
              <a:rPr lang="it-IT" sz="1000" dirty="0" smtClean="0">
                <a:solidFill>
                  <a:srgbClr val="002060"/>
                </a:solidFill>
              </a:rPr>
              <a:t>  (FINALE)</a:t>
            </a:r>
            <a:endParaRPr lang="it-IT" sz="1000" dirty="0">
              <a:solidFill>
                <a:srgbClr val="002060"/>
              </a:solidFill>
            </a:endParaRPr>
          </a:p>
        </p:txBody>
      </p:sp>
      <p:graphicFrame>
        <p:nvGraphicFramePr>
          <p:cNvPr id="10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62705674"/>
              </p:ext>
            </p:extLst>
          </p:nvPr>
        </p:nvGraphicFramePr>
        <p:xfrm>
          <a:off x="5004048" y="2852936"/>
          <a:ext cx="3888432" cy="34563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386890942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07504" y="2276872"/>
            <a:ext cx="2088232" cy="663485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200" dirty="0" smtClean="0">
                <a:solidFill>
                  <a:srgbClr val="002060"/>
                </a:solidFill>
              </a:rPr>
              <a:t>LEGGE-COMPRENDE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-INTERAGISCE-OPERA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  (INIZIALE)</a:t>
            </a:r>
            <a:endParaRPr lang="it-IT" sz="12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1593654480"/>
              </p:ext>
            </p:extLst>
          </p:nvPr>
        </p:nvGraphicFramePr>
        <p:xfrm>
          <a:off x="107504" y="2991741"/>
          <a:ext cx="2088232" cy="21654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3432368665"/>
              </p:ext>
            </p:extLst>
          </p:nvPr>
        </p:nvGraphicFramePr>
        <p:xfrm>
          <a:off x="2195736" y="2940357"/>
          <a:ext cx="2304256" cy="22168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51</a:t>
            </a:fld>
            <a:endParaRPr lang="it-IT" dirty="0"/>
          </a:p>
        </p:txBody>
      </p:sp>
      <p:sp>
        <p:nvSpPr>
          <p:cNvPr id="9" name="Segnaposto testo 2"/>
          <p:cNvSpPr txBox="1">
            <a:spLocks/>
          </p:cNvSpPr>
          <p:nvPr/>
        </p:nvSpPr>
        <p:spPr>
          <a:xfrm>
            <a:off x="2267744" y="2276872"/>
            <a:ext cx="2232248" cy="66348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4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200" dirty="0" smtClean="0">
                <a:solidFill>
                  <a:srgbClr val="002060"/>
                </a:solidFill>
              </a:rPr>
              <a:t>LEGGE-COMPRENDE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-INTERAGISCE-OPERA  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(INTERMEDIO)</a:t>
            </a:r>
            <a:endParaRPr lang="it-IT" sz="1200" dirty="0">
              <a:solidFill>
                <a:srgbClr val="002060"/>
              </a:solidFill>
            </a:endParaRPr>
          </a:p>
        </p:txBody>
      </p:sp>
      <p:sp>
        <p:nvSpPr>
          <p:cNvPr id="12" name="Titolo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792088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>
                <a:solidFill>
                  <a:schemeClr val="tx1"/>
                </a:solidFill>
              </a:rPr>
              <a:t>COMUNICAZIONE NELLE  LINGUE STRANIERE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0" name="Segnaposto testo 2"/>
          <p:cNvSpPr>
            <a:spLocks noGrp="1"/>
          </p:cNvSpPr>
          <p:nvPr>
            <p:ph type="body" idx="1"/>
          </p:nvPr>
        </p:nvSpPr>
        <p:spPr>
          <a:xfrm>
            <a:off x="4499992" y="2276872"/>
            <a:ext cx="4464496" cy="663485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LEGGE-COMPRENDE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-INTERAGISCE-OPERA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  (FINALE)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11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558497027"/>
              </p:ext>
            </p:extLst>
          </p:nvPr>
        </p:nvGraphicFramePr>
        <p:xfrm>
          <a:off x="4499992" y="2940357"/>
          <a:ext cx="4464496" cy="34409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202562271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79512" y="2299115"/>
            <a:ext cx="1944216" cy="409804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>
              <a:buClr>
                <a:srgbClr val="94C600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SCRIVE  DESCRIVE</a:t>
            </a:r>
          </a:p>
          <a:p>
            <a:pPr>
              <a:buClr>
                <a:srgbClr val="94C600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(INIZIALE)</a:t>
            </a:r>
            <a:endParaRPr lang="it-IT" sz="12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1221177260"/>
              </p:ext>
            </p:extLst>
          </p:nvPr>
        </p:nvGraphicFramePr>
        <p:xfrm>
          <a:off x="179512" y="2708919"/>
          <a:ext cx="2016224" cy="20882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767028091"/>
              </p:ext>
            </p:extLst>
          </p:nvPr>
        </p:nvGraphicFramePr>
        <p:xfrm>
          <a:off x="2145905" y="2708919"/>
          <a:ext cx="2354087" cy="20882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52</a:t>
            </a:fld>
            <a:endParaRPr lang="it-IT"/>
          </a:p>
        </p:txBody>
      </p:sp>
      <p:sp>
        <p:nvSpPr>
          <p:cNvPr id="9" name="Segnaposto testo 2"/>
          <p:cNvSpPr txBox="1">
            <a:spLocks/>
          </p:cNvSpPr>
          <p:nvPr/>
        </p:nvSpPr>
        <p:spPr>
          <a:xfrm>
            <a:off x="2123728" y="2276870"/>
            <a:ext cx="2376264" cy="43204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4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94C600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SCRIVE  DESCRIVE(INTERMEDIO)</a:t>
            </a:r>
          </a:p>
        </p:txBody>
      </p:sp>
      <p:sp>
        <p:nvSpPr>
          <p:cNvPr id="12" name="Titolo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792088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>
                <a:solidFill>
                  <a:schemeClr val="tx1"/>
                </a:solidFill>
              </a:rPr>
              <a:t>COMUNICAZIONE NELLE  LINGUE STRANIERE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0" name="Segnaposto testo 2"/>
          <p:cNvSpPr>
            <a:spLocks noGrp="1"/>
          </p:cNvSpPr>
          <p:nvPr>
            <p:ph type="body" idx="1"/>
          </p:nvPr>
        </p:nvSpPr>
        <p:spPr>
          <a:xfrm>
            <a:off x="4499992" y="2276870"/>
            <a:ext cx="4464496" cy="477550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>
              <a:buClr>
                <a:srgbClr val="94C600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SCRIVE  DESCRIVE</a:t>
            </a:r>
          </a:p>
          <a:p>
            <a:pPr>
              <a:buClr>
                <a:srgbClr val="94C600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(FINALE</a:t>
            </a:r>
            <a:r>
              <a:rPr lang="it-IT" sz="1200" dirty="0" smtClean="0">
                <a:solidFill>
                  <a:srgbClr val="002060"/>
                </a:solidFill>
              </a:rPr>
              <a:t>)</a:t>
            </a:r>
            <a:endParaRPr lang="it-IT" sz="1200" dirty="0">
              <a:solidFill>
                <a:srgbClr val="002060"/>
              </a:solidFill>
            </a:endParaRPr>
          </a:p>
        </p:txBody>
      </p:sp>
      <p:graphicFrame>
        <p:nvGraphicFramePr>
          <p:cNvPr id="11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014408551"/>
              </p:ext>
            </p:extLst>
          </p:nvPr>
        </p:nvGraphicFramePr>
        <p:xfrm>
          <a:off x="4520614" y="2780928"/>
          <a:ext cx="4443874" cy="36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114536254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79512" y="2286070"/>
            <a:ext cx="2016224" cy="782890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000" dirty="0">
                <a:solidFill>
                  <a:srgbClr val="002060"/>
                </a:solidFill>
              </a:rPr>
              <a:t>Utilizza gli strumenti </a:t>
            </a:r>
            <a:endParaRPr lang="it-IT" sz="1000" dirty="0" smtClean="0">
              <a:solidFill>
                <a:srgbClr val="002060"/>
              </a:solidFill>
            </a:endParaRPr>
          </a:p>
          <a:p>
            <a:r>
              <a:rPr lang="it-IT" sz="1000" dirty="0" smtClean="0">
                <a:solidFill>
                  <a:srgbClr val="002060"/>
                </a:solidFill>
              </a:rPr>
              <a:t> matematici </a:t>
            </a:r>
            <a:r>
              <a:rPr lang="it-IT" sz="1000" dirty="0">
                <a:solidFill>
                  <a:srgbClr val="002060"/>
                </a:solidFill>
              </a:rPr>
              <a:t>per operare  </a:t>
            </a:r>
            <a:endParaRPr lang="it-IT" sz="1000" dirty="0" smtClean="0">
              <a:solidFill>
                <a:srgbClr val="002060"/>
              </a:solidFill>
            </a:endParaRPr>
          </a:p>
          <a:p>
            <a:r>
              <a:rPr lang="it-IT" sz="1000" dirty="0" smtClean="0">
                <a:solidFill>
                  <a:srgbClr val="002060"/>
                </a:solidFill>
              </a:rPr>
              <a:t>nella realtà  (</a:t>
            </a:r>
            <a:r>
              <a:rPr lang="it-IT" sz="1000" dirty="0">
                <a:solidFill>
                  <a:srgbClr val="002060"/>
                </a:solidFill>
              </a:rPr>
              <a:t>INIZIALE</a:t>
            </a:r>
            <a:r>
              <a:rPr lang="it-IT" sz="1000" dirty="0" smtClean="0">
                <a:solidFill>
                  <a:srgbClr val="002060"/>
                </a:solidFill>
              </a:rPr>
              <a:t>)</a:t>
            </a:r>
            <a:endParaRPr lang="it-IT" sz="10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3434304976"/>
              </p:ext>
            </p:extLst>
          </p:nvPr>
        </p:nvGraphicFramePr>
        <p:xfrm>
          <a:off x="179512" y="3068960"/>
          <a:ext cx="2016225" cy="2088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711183905"/>
              </p:ext>
            </p:extLst>
          </p:nvPr>
        </p:nvGraphicFramePr>
        <p:xfrm>
          <a:off x="2228462" y="3070573"/>
          <a:ext cx="2343539" cy="20146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53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51519" y="188640"/>
            <a:ext cx="8712967" cy="864096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it-IT" sz="2800" dirty="0" smtClean="0">
                <a:solidFill>
                  <a:schemeClr val="tx1"/>
                </a:solidFill>
              </a:rPr>
              <a:t>COMPETENZE DI BASE IN MATEMATICA-SCIENZE-TECNOLOGIA</a:t>
            </a:r>
            <a:endParaRPr lang="it-IT" sz="2800" dirty="0">
              <a:solidFill>
                <a:schemeClr val="tx1"/>
              </a:solidFill>
            </a:endParaRPr>
          </a:p>
        </p:txBody>
      </p:sp>
      <p:sp>
        <p:nvSpPr>
          <p:cNvPr id="9" name="Segnaposto testo 2"/>
          <p:cNvSpPr txBox="1">
            <a:spLocks/>
          </p:cNvSpPr>
          <p:nvPr/>
        </p:nvSpPr>
        <p:spPr>
          <a:xfrm>
            <a:off x="2195737" y="2276872"/>
            <a:ext cx="2376264" cy="74265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4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000" dirty="0" smtClean="0">
                <a:solidFill>
                  <a:srgbClr val="002060"/>
                </a:solidFill>
              </a:rPr>
              <a:t>Utilizza gli strumenti </a:t>
            </a:r>
          </a:p>
          <a:p>
            <a:r>
              <a:rPr lang="it-IT" sz="1000" dirty="0" smtClean="0">
                <a:solidFill>
                  <a:srgbClr val="002060"/>
                </a:solidFill>
              </a:rPr>
              <a:t>matematici per operare  </a:t>
            </a:r>
          </a:p>
          <a:p>
            <a:r>
              <a:rPr lang="it-IT" sz="1000" dirty="0" smtClean="0">
                <a:solidFill>
                  <a:srgbClr val="002060"/>
                </a:solidFill>
              </a:rPr>
              <a:t>nella realtà  (INIZIALE</a:t>
            </a:r>
            <a:r>
              <a:rPr lang="it-IT" sz="1400" dirty="0" smtClean="0">
                <a:solidFill>
                  <a:srgbClr val="002060"/>
                </a:solidFill>
              </a:rPr>
              <a:t>)</a:t>
            </a:r>
            <a:endParaRPr lang="it-IT" sz="1400" dirty="0">
              <a:solidFill>
                <a:srgbClr val="002060"/>
              </a:solidFill>
            </a:endParaRPr>
          </a:p>
        </p:txBody>
      </p:sp>
      <p:sp>
        <p:nvSpPr>
          <p:cNvPr id="10" name="Segnaposto testo 2"/>
          <p:cNvSpPr>
            <a:spLocks noGrp="1"/>
          </p:cNvSpPr>
          <p:nvPr>
            <p:ph type="body" idx="1"/>
          </p:nvPr>
        </p:nvSpPr>
        <p:spPr>
          <a:xfrm>
            <a:off x="4572000" y="2257127"/>
            <a:ext cx="4320479" cy="782890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>
                <a:solidFill>
                  <a:srgbClr val="002060"/>
                </a:solidFill>
              </a:rPr>
              <a:t>Utilizza gli strumenti </a:t>
            </a:r>
            <a:endParaRPr lang="it-IT" sz="1400" dirty="0" smtClean="0">
              <a:solidFill>
                <a:srgbClr val="002060"/>
              </a:solidFill>
            </a:endParaRPr>
          </a:p>
          <a:p>
            <a:r>
              <a:rPr lang="it-IT" sz="1400" dirty="0" smtClean="0">
                <a:solidFill>
                  <a:srgbClr val="002060"/>
                </a:solidFill>
              </a:rPr>
              <a:t> matematici </a:t>
            </a:r>
            <a:r>
              <a:rPr lang="it-IT" sz="1400" dirty="0">
                <a:solidFill>
                  <a:srgbClr val="002060"/>
                </a:solidFill>
              </a:rPr>
              <a:t>per operare  </a:t>
            </a:r>
            <a:endParaRPr lang="it-IT" sz="1400" dirty="0" smtClean="0">
              <a:solidFill>
                <a:srgbClr val="002060"/>
              </a:solidFill>
            </a:endParaRPr>
          </a:p>
          <a:p>
            <a:r>
              <a:rPr lang="it-IT" sz="1400" dirty="0" smtClean="0">
                <a:solidFill>
                  <a:srgbClr val="002060"/>
                </a:solidFill>
              </a:rPr>
              <a:t>nella realtà  (FINALE)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11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694064567"/>
              </p:ext>
            </p:extLst>
          </p:nvPr>
        </p:nvGraphicFramePr>
        <p:xfrm>
          <a:off x="4572001" y="3019530"/>
          <a:ext cx="4320479" cy="33617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251082108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79512" y="2132856"/>
            <a:ext cx="2016224" cy="936104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>
              <a:buClr>
                <a:srgbClr val="94C600"/>
              </a:buClr>
            </a:pPr>
            <a:r>
              <a:rPr lang="it-IT" sz="1400" dirty="0">
                <a:solidFill>
                  <a:srgbClr val="002060"/>
                </a:solidFill>
              </a:rPr>
              <a:t>Riconosce </a:t>
            </a:r>
            <a:r>
              <a:rPr lang="it-IT" sz="1400" dirty="0" smtClean="0">
                <a:solidFill>
                  <a:srgbClr val="002060"/>
                </a:solidFill>
              </a:rPr>
              <a:t>le problematiche</a:t>
            </a:r>
          </a:p>
          <a:p>
            <a:pPr>
              <a:buClr>
                <a:srgbClr val="94C600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 scientifiche</a:t>
            </a:r>
          </a:p>
          <a:p>
            <a:pPr>
              <a:buClr>
                <a:srgbClr val="94C600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(</a:t>
            </a:r>
            <a:r>
              <a:rPr lang="it-IT" sz="1400" dirty="0">
                <a:solidFill>
                  <a:srgbClr val="002060"/>
                </a:solidFill>
              </a:rPr>
              <a:t>INIZIALE</a:t>
            </a:r>
            <a:r>
              <a:rPr lang="it-IT" sz="1400" dirty="0" smtClean="0">
                <a:solidFill>
                  <a:srgbClr val="002060"/>
                </a:solidFill>
              </a:rPr>
              <a:t>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4042097614"/>
              </p:ext>
            </p:extLst>
          </p:nvPr>
        </p:nvGraphicFramePr>
        <p:xfrm>
          <a:off x="179512" y="3117709"/>
          <a:ext cx="2160240" cy="2088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2276522083"/>
              </p:ext>
            </p:extLst>
          </p:nvPr>
        </p:nvGraphicFramePr>
        <p:xfrm>
          <a:off x="2339752" y="3117709"/>
          <a:ext cx="2160240" cy="21114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54</a:t>
            </a:fld>
            <a:endParaRPr lang="it-IT"/>
          </a:p>
        </p:txBody>
      </p:sp>
      <p:sp>
        <p:nvSpPr>
          <p:cNvPr id="10" name="Segnaposto testo 2"/>
          <p:cNvSpPr txBox="1">
            <a:spLocks/>
          </p:cNvSpPr>
          <p:nvPr/>
        </p:nvSpPr>
        <p:spPr>
          <a:xfrm flipH="1">
            <a:off x="2195736" y="2132856"/>
            <a:ext cx="2304256" cy="98485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4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94C600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Riconosce le problematiche scientifiche</a:t>
            </a:r>
          </a:p>
          <a:p>
            <a:pPr>
              <a:buClr>
                <a:srgbClr val="94C600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(INTERMEDIO)</a:t>
            </a:r>
            <a:endParaRPr lang="it-IT" sz="1400" dirty="0">
              <a:solidFill>
                <a:srgbClr val="002060"/>
              </a:solidFill>
            </a:endParaRPr>
          </a:p>
        </p:txBody>
      </p:sp>
      <p:sp>
        <p:nvSpPr>
          <p:cNvPr id="12" name="Titolo 1"/>
          <p:cNvSpPr>
            <a:spLocks noGrp="1"/>
          </p:cNvSpPr>
          <p:nvPr>
            <p:ph type="title"/>
          </p:nvPr>
        </p:nvSpPr>
        <p:spPr>
          <a:xfrm>
            <a:off x="251519" y="188640"/>
            <a:ext cx="8712967" cy="864096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it-IT" sz="2800" dirty="0" smtClean="0">
                <a:solidFill>
                  <a:schemeClr val="tx1"/>
                </a:solidFill>
              </a:rPr>
              <a:t>COMPETENZE DI BASE IN MATEMATICA-SCIENZE-TECNOLOGIA</a:t>
            </a:r>
            <a:endParaRPr lang="it-IT" sz="2800" dirty="0">
              <a:solidFill>
                <a:schemeClr val="tx1"/>
              </a:solidFill>
            </a:endParaRPr>
          </a:p>
        </p:txBody>
      </p:sp>
      <p:sp>
        <p:nvSpPr>
          <p:cNvPr id="9" name="Segnaposto testo 2"/>
          <p:cNvSpPr txBox="1">
            <a:spLocks/>
          </p:cNvSpPr>
          <p:nvPr/>
        </p:nvSpPr>
        <p:spPr>
          <a:xfrm flipH="1">
            <a:off x="4499992" y="2132856"/>
            <a:ext cx="4392488" cy="984853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4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94C600"/>
              </a:buClr>
            </a:pPr>
            <a:r>
              <a:rPr lang="it-IT" sz="1600" dirty="0" smtClean="0">
                <a:solidFill>
                  <a:srgbClr val="002060"/>
                </a:solidFill>
              </a:rPr>
              <a:t>Riconosce le problematiche</a:t>
            </a:r>
          </a:p>
          <a:p>
            <a:pPr>
              <a:buClr>
                <a:srgbClr val="94C600"/>
              </a:buClr>
            </a:pPr>
            <a:r>
              <a:rPr lang="it-IT" sz="1600" dirty="0" smtClean="0">
                <a:solidFill>
                  <a:srgbClr val="002060"/>
                </a:solidFill>
              </a:rPr>
              <a:t> scientifiche</a:t>
            </a:r>
          </a:p>
          <a:p>
            <a:pPr>
              <a:buClr>
                <a:srgbClr val="94C600"/>
              </a:buClr>
            </a:pPr>
            <a:r>
              <a:rPr lang="it-IT" sz="1600" dirty="0" smtClean="0">
                <a:solidFill>
                  <a:srgbClr val="002060"/>
                </a:solidFill>
              </a:rPr>
              <a:t>(FINALE)</a:t>
            </a:r>
            <a:endParaRPr lang="it-IT" sz="1600" dirty="0">
              <a:solidFill>
                <a:srgbClr val="002060"/>
              </a:solidFill>
            </a:endParaRPr>
          </a:p>
        </p:txBody>
      </p:sp>
      <p:graphicFrame>
        <p:nvGraphicFramePr>
          <p:cNvPr id="11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534922557"/>
              </p:ext>
            </p:extLst>
          </p:nvPr>
        </p:nvGraphicFramePr>
        <p:xfrm>
          <a:off x="4535996" y="3140900"/>
          <a:ext cx="4356484" cy="32404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399824880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79512" y="2276872"/>
            <a:ext cx="2088232" cy="720080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200" dirty="0" err="1" smtClean="0">
                <a:solidFill>
                  <a:srgbClr val="002060"/>
                </a:solidFill>
              </a:rPr>
              <a:t>Distingue,classifica</a:t>
            </a:r>
            <a:r>
              <a:rPr lang="it-IT" sz="1200" dirty="0" smtClean="0">
                <a:solidFill>
                  <a:srgbClr val="002060"/>
                </a:solidFill>
              </a:rPr>
              <a:t>,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utilizza </a:t>
            </a:r>
            <a:r>
              <a:rPr lang="it-IT" sz="1200" dirty="0">
                <a:solidFill>
                  <a:srgbClr val="002060"/>
                </a:solidFill>
              </a:rPr>
              <a:t>e </a:t>
            </a:r>
            <a:r>
              <a:rPr lang="it-IT" sz="1200" dirty="0" smtClean="0">
                <a:solidFill>
                  <a:srgbClr val="002060"/>
                </a:solidFill>
              </a:rPr>
              <a:t>apprezza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(</a:t>
            </a:r>
            <a:r>
              <a:rPr lang="it-IT" sz="1200" dirty="0">
                <a:solidFill>
                  <a:srgbClr val="002060"/>
                </a:solidFill>
              </a:rPr>
              <a:t>INIZIALE</a:t>
            </a:r>
            <a:r>
              <a:rPr lang="it-IT" sz="1200" dirty="0" smtClean="0">
                <a:solidFill>
                  <a:srgbClr val="002060"/>
                </a:solidFill>
              </a:rPr>
              <a:t>)</a:t>
            </a:r>
            <a:endParaRPr lang="it-IT" sz="12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2267744" y="2276872"/>
            <a:ext cx="2376264" cy="720080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>
              <a:buClr>
                <a:srgbClr val="94C600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Distingue, classifica ,utilizza e apprezza</a:t>
            </a:r>
            <a:r>
              <a:rPr lang="it-IT" sz="1200" dirty="0">
                <a:solidFill>
                  <a:srgbClr val="002060"/>
                </a:solidFill>
              </a:rPr>
              <a:t> </a:t>
            </a:r>
            <a:r>
              <a:rPr lang="it-IT" sz="1200" dirty="0" smtClean="0">
                <a:solidFill>
                  <a:srgbClr val="002060"/>
                </a:solidFill>
              </a:rPr>
              <a:t> (INTERMEDIO</a:t>
            </a:r>
            <a:r>
              <a:rPr lang="it-IT" sz="1200" dirty="0">
                <a:solidFill>
                  <a:srgbClr val="002060"/>
                </a:solidFill>
              </a:rPr>
              <a:t>)</a:t>
            </a: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3090161448"/>
              </p:ext>
            </p:extLst>
          </p:nvPr>
        </p:nvGraphicFramePr>
        <p:xfrm>
          <a:off x="179512" y="2996952"/>
          <a:ext cx="2088232" cy="2088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2939835884"/>
              </p:ext>
            </p:extLst>
          </p:nvPr>
        </p:nvGraphicFramePr>
        <p:xfrm>
          <a:off x="2267745" y="2996952"/>
          <a:ext cx="2376264" cy="2088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55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496944" cy="864096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it-IT" sz="2800" dirty="0" smtClean="0">
                <a:solidFill>
                  <a:schemeClr val="tx1"/>
                </a:solidFill>
              </a:rPr>
              <a:t>CONSAPEVOLEZZA ED ESPRESSIONE CULTURALE</a:t>
            </a:r>
            <a:endParaRPr lang="it-IT" sz="2800" dirty="0">
              <a:solidFill>
                <a:schemeClr val="tx1"/>
              </a:solidFill>
            </a:endParaRPr>
          </a:p>
        </p:txBody>
      </p:sp>
      <p:sp>
        <p:nvSpPr>
          <p:cNvPr id="9" name="Segnaposto testo 2"/>
          <p:cNvSpPr txBox="1">
            <a:spLocks/>
          </p:cNvSpPr>
          <p:nvPr/>
        </p:nvSpPr>
        <p:spPr>
          <a:xfrm>
            <a:off x="4644008" y="2276872"/>
            <a:ext cx="4320480" cy="720080"/>
          </a:xfrm>
          <a:prstGeom prst="rect">
            <a:avLst/>
          </a:prstGeom>
          <a:noFill/>
          <a:ln w="15875" cap="rnd" cmpd="sng" algn="ctr">
            <a:solidFill>
              <a:schemeClr val="tx1"/>
            </a:solidFill>
            <a:prstDash val="solid"/>
          </a:ln>
          <a:effectLst>
            <a:outerShdw blurRad="50800" dist="25400" dir="5400000" rotWithShape="0">
              <a:srgbClr val="000000">
                <a:alpha val="35000"/>
              </a:srgbClr>
            </a:outerShdw>
          </a:effectLst>
        </p:spPr>
        <p:txBody>
          <a:bodyPr vert="horz" anchor="ctr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lang="en-US" sz="22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None/>
              <a:defRPr kumimoji="0"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None/>
              <a:defRPr kumimoji="0" sz="1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200" dirty="0" err="1" smtClean="0">
                <a:solidFill>
                  <a:srgbClr val="002060"/>
                </a:solidFill>
              </a:rPr>
              <a:t>Distingue,classifica</a:t>
            </a:r>
            <a:r>
              <a:rPr lang="it-IT" sz="1200" dirty="0" smtClean="0">
                <a:solidFill>
                  <a:srgbClr val="002060"/>
                </a:solidFill>
              </a:rPr>
              <a:t>,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utilizza e apprezza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(FINALE)</a:t>
            </a:r>
            <a:endParaRPr lang="it-IT" sz="1200" dirty="0">
              <a:solidFill>
                <a:srgbClr val="002060"/>
              </a:solidFill>
            </a:endParaRPr>
          </a:p>
        </p:txBody>
      </p:sp>
      <p:graphicFrame>
        <p:nvGraphicFramePr>
          <p:cNvPr id="10" name="Segnaposto contenut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899125795"/>
              </p:ext>
            </p:extLst>
          </p:nvPr>
        </p:nvGraphicFramePr>
        <p:xfrm>
          <a:off x="4644008" y="2996952"/>
          <a:ext cx="4320480" cy="33843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144119149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79512" y="2204864"/>
            <a:ext cx="1872208" cy="720080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>
              <a:buClr>
                <a:srgbClr val="94C600"/>
              </a:buClr>
            </a:pPr>
            <a:r>
              <a:rPr lang="it-IT" sz="1200" dirty="0">
                <a:solidFill>
                  <a:srgbClr val="002060"/>
                </a:solidFill>
              </a:rPr>
              <a:t>Colloca gli </a:t>
            </a:r>
            <a:r>
              <a:rPr lang="it-IT" sz="1200" dirty="0" smtClean="0">
                <a:solidFill>
                  <a:srgbClr val="002060"/>
                </a:solidFill>
              </a:rPr>
              <a:t>eventi e</a:t>
            </a:r>
          </a:p>
          <a:p>
            <a:pPr>
              <a:buClr>
                <a:srgbClr val="94C600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 </a:t>
            </a:r>
            <a:r>
              <a:rPr lang="it-IT" sz="1200" dirty="0">
                <a:solidFill>
                  <a:srgbClr val="002060"/>
                </a:solidFill>
              </a:rPr>
              <a:t>individua le </a:t>
            </a:r>
            <a:r>
              <a:rPr lang="it-IT" sz="1200" dirty="0" smtClean="0">
                <a:solidFill>
                  <a:srgbClr val="002060"/>
                </a:solidFill>
              </a:rPr>
              <a:t>relazioni</a:t>
            </a:r>
          </a:p>
          <a:p>
            <a:pPr>
              <a:buClr>
                <a:srgbClr val="94C600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(</a:t>
            </a:r>
            <a:r>
              <a:rPr lang="it-IT" sz="1200" dirty="0">
                <a:solidFill>
                  <a:srgbClr val="002060"/>
                </a:solidFill>
              </a:rPr>
              <a:t>INIZIALE</a:t>
            </a:r>
            <a:r>
              <a:rPr lang="it-IT" sz="1200" dirty="0" smtClean="0">
                <a:solidFill>
                  <a:srgbClr val="002060"/>
                </a:solidFill>
              </a:rPr>
              <a:t>)</a:t>
            </a:r>
            <a:endParaRPr lang="it-IT" sz="12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2051720" y="2204864"/>
            <a:ext cx="2448272" cy="64807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200" dirty="0">
                <a:solidFill>
                  <a:srgbClr val="002060"/>
                </a:solidFill>
              </a:rPr>
              <a:t>Colloca gli eventi </a:t>
            </a:r>
            <a:r>
              <a:rPr lang="it-IT" sz="1200" dirty="0" smtClean="0">
                <a:solidFill>
                  <a:srgbClr val="002060"/>
                </a:solidFill>
              </a:rPr>
              <a:t>e </a:t>
            </a:r>
            <a:r>
              <a:rPr lang="it-IT" sz="1200" dirty="0">
                <a:solidFill>
                  <a:srgbClr val="002060"/>
                </a:solidFill>
              </a:rPr>
              <a:t>individua le </a:t>
            </a:r>
            <a:r>
              <a:rPr lang="it-IT" sz="1200" dirty="0" smtClean="0">
                <a:solidFill>
                  <a:srgbClr val="002060"/>
                </a:solidFill>
              </a:rPr>
              <a:t>relazioni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(INTERMEDIO)</a:t>
            </a:r>
            <a:endParaRPr lang="it-IT" sz="12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1706752940"/>
              </p:ext>
            </p:extLst>
          </p:nvPr>
        </p:nvGraphicFramePr>
        <p:xfrm>
          <a:off x="179512" y="2996952"/>
          <a:ext cx="2016224" cy="2448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3400647338"/>
              </p:ext>
            </p:extLst>
          </p:nvPr>
        </p:nvGraphicFramePr>
        <p:xfrm>
          <a:off x="2195737" y="2924944"/>
          <a:ext cx="2376264" cy="2520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56</a:t>
            </a:fld>
            <a:endParaRPr lang="it-IT"/>
          </a:p>
        </p:txBody>
      </p:sp>
      <p:sp>
        <p:nvSpPr>
          <p:cNvPr id="11" name="Titolo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496944" cy="864096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it-IT" sz="2800" dirty="0" smtClean="0">
                <a:solidFill>
                  <a:schemeClr val="tx1"/>
                </a:solidFill>
              </a:rPr>
              <a:t>CONSAPEVOLEZZA ED ESPRESSIONE CULTURALE</a:t>
            </a:r>
            <a:endParaRPr lang="it-IT" sz="2800" dirty="0">
              <a:solidFill>
                <a:schemeClr val="tx1"/>
              </a:solidFill>
            </a:endParaRPr>
          </a:p>
        </p:txBody>
      </p:sp>
      <p:sp>
        <p:nvSpPr>
          <p:cNvPr id="9" name="Segnaposto testo 4"/>
          <p:cNvSpPr txBox="1">
            <a:spLocks/>
          </p:cNvSpPr>
          <p:nvPr/>
        </p:nvSpPr>
        <p:spPr>
          <a:xfrm>
            <a:off x="4499992" y="2204864"/>
            <a:ext cx="4392488" cy="648072"/>
          </a:xfrm>
          <a:prstGeom prst="rect">
            <a:avLst/>
          </a:prstGeom>
          <a:noFill/>
          <a:ln w="15875" cap="rnd" cmpd="sng" algn="ctr">
            <a:solidFill>
              <a:schemeClr val="tx1"/>
            </a:solidFill>
            <a:prstDash val="solid"/>
          </a:ln>
          <a:effectLst>
            <a:outerShdw blurRad="50800" dist="25400" dir="5400000" rotWithShape="0">
              <a:srgbClr val="000000">
                <a:alpha val="35000"/>
              </a:srgbClr>
            </a:outerShdw>
          </a:effectLst>
        </p:spPr>
        <p:txBody>
          <a:bodyPr vert="horz" anchor="ctr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2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None/>
              <a:defRPr kumimoji="0"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None/>
              <a:defRPr kumimoji="0" sz="1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 smtClean="0">
                <a:solidFill>
                  <a:srgbClr val="002060"/>
                </a:solidFill>
              </a:rPr>
              <a:t>Colloca gli eventi e individua le relazioni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(FINALE)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10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049395904"/>
              </p:ext>
            </p:extLst>
          </p:nvPr>
        </p:nvGraphicFramePr>
        <p:xfrm>
          <a:off x="4511824" y="2860644"/>
          <a:ext cx="4380656" cy="35206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255829626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79512" y="2276872"/>
            <a:ext cx="2016224" cy="792088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200" dirty="0">
                <a:solidFill>
                  <a:srgbClr val="002060"/>
                </a:solidFill>
              </a:rPr>
              <a:t>Produce elaborati  </a:t>
            </a:r>
            <a:r>
              <a:rPr lang="it-IT" sz="1200" dirty="0" smtClean="0">
                <a:solidFill>
                  <a:srgbClr val="002060"/>
                </a:solidFill>
              </a:rPr>
              <a:t>con </a:t>
            </a:r>
            <a:r>
              <a:rPr lang="it-IT" sz="1200" dirty="0">
                <a:solidFill>
                  <a:srgbClr val="002060"/>
                </a:solidFill>
              </a:rPr>
              <a:t>le giuste </a:t>
            </a:r>
            <a:r>
              <a:rPr lang="it-IT" sz="1200" dirty="0" smtClean="0">
                <a:solidFill>
                  <a:srgbClr val="002060"/>
                </a:solidFill>
              </a:rPr>
              <a:t>modalità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(</a:t>
            </a:r>
            <a:r>
              <a:rPr lang="it-IT" sz="1200" dirty="0">
                <a:solidFill>
                  <a:srgbClr val="002060"/>
                </a:solidFill>
              </a:rPr>
              <a:t>INIZIALE</a:t>
            </a:r>
            <a:r>
              <a:rPr lang="it-IT" sz="1200" dirty="0" smtClean="0">
                <a:solidFill>
                  <a:srgbClr val="002060"/>
                </a:solidFill>
              </a:rPr>
              <a:t>)</a:t>
            </a:r>
            <a:endParaRPr lang="it-IT" sz="12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2195736" y="2276872"/>
            <a:ext cx="2376264" cy="720080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>
              <a:buClr>
                <a:srgbClr val="94C600"/>
              </a:buClr>
            </a:pPr>
            <a:r>
              <a:rPr lang="it-IT" sz="1400" dirty="0">
                <a:solidFill>
                  <a:srgbClr val="002060"/>
                </a:solidFill>
              </a:rPr>
              <a:t>Produce elaborati </a:t>
            </a:r>
            <a:r>
              <a:rPr lang="it-IT" sz="1400" dirty="0" smtClean="0">
                <a:solidFill>
                  <a:srgbClr val="002060"/>
                </a:solidFill>
              </a:rPr>
              <a:t>con </a:t>
            </a:r>
            <a:r>
              <a:rPr lang="it-IT" sz="1400" dirty="0">
                <a:solidFill>
                  <a:srgbClr val="002060"/>
                </a:solidFill>
              </a:rPr>
              <a:t>le giuste </a:t>
            </a:r>
            <a:r>
              <a:rPr lang="it-IT" sz="1400" dirty="0" smtClean="0">
                <a:solidFill>
                  <a:srgbClr val="002060"/>
                </a:solidFill>
              </a:rPr>
              <a:t>modalità</a:t>
            </a:r>
          </a:p>
          <a:p>
            <a:pPr lvl="0">
              <a:buClr>
                <a:srgbClr val="94C600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(</a:t>
            </a:r>
            <a:r>
              <a:rPr lang="it-IT" sz="1400" dirty="0">
                <a:solidFill>
                  <a:srgbClr val="002060"/>
                </a:solidFill>
              </a:rPr>
              <a:t>INTERMEDIO</a:t>
            </a:r>
            <a:r>
              <a:rPr lang="it-IT" sz="1600" dirty="0">
                <a:solidFill>
                  <a:srgbClr val="002060"/>
                </a:solidFill>
              </a:rPr>
              <a:t>)</a:t>
            </a:r>
          </a:p>
        </p:txBody>
      </p:sp>
      <p:graphicFrame>
        <p:nvGraphicFramePr>
          <p:cNvPr id="9" name="Segnaposto contenuto 8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3542055205"/>
              </p:ext>
            </p:extLst>
          </p:nvPr>
        </p:nvGraphicFramePr>
        <p:xfrm>
          <a:off x="107504" y="3068960"/>
          <a:ext cx="2160240" cy="2160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Segnaposto contenuto 9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2109047960"/>
              </p:ext>
            </p:extLst>
          </p:nvPr>
        </p:nvGraphicFramePr>
        <p:xfrm>
          <a:off x="2195736" y="3068960"/>
          <a:ext cx="2448272" cy="22322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57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40960" cy="792088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COMPETENZA DIGITALE</a:t>
            </a:r>
            <a:endParaRPr lang="it-IT" sz="3600" dirty="0">
              <a:solidFill>
                <a:schemeClr val="tx1"/>
              </a:solidFill>
            </a:endParaRPr>
          </a:p>
        </p:txBody>
      </p:sp>
      <p:sp>
        <p:nvSpPr>
          <p:cNvPr id="8" name="Segnaposto testo 4"/>
          <p:cNvSpPr txBox="1">
            <a:spLocks/>
          </p:cNvSpPr>
          <p:nvPr/>
        </p:nvSpPr>
        <p:spPr>
          <a:xfrm>
            <a:off x="4572000" y="2353883"/>
            <a:ext cx="4392488" cy="720080"/>
          </a:xfrm>
          <a:prstGeom prst="rect">
            <a:avLst/>
          </a:prstGeom>
          <a:noFill/>
          <a:ln w="15875" cap="rnd" cmpd="sng" algn="ctr">
            <a:solidFill>
              <a:schemeClr val="tx1"/>
            </a:solidFill>
            <a:prstDash val="solid"/>
          </a:ln>
          <a:effectLst>
            <a:outerShdw blurRad="50800" dist="25400" dir="5400000" rotWithShape="0">
              <a:srgbClr val="000000">
                <a:alpha val="35000"/>
              </a:srgbClr>
            </a:outerShdw>
          </a:effectLst>
        </p:spPr>
        <p:txBody>
          <a:bodyPr vert="horz" anchor="ctr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2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None/>
              <a:defRPr kumimoji="0"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None/>
              <a:defRPr kumimoji="0" sz="1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94C600"/>
              </a:buClr>
            </a:pPr>
            <a:r>
              <a:rPr lang="it-IT" sz="1600" dirty="0" smtClean="0">
                <a:solidFill>
                  <a:srgbClr val="002060"/>
                </a:solidFill>
              </a:rPr>
              <a:t>Produce elaborati con le giuste modalità</a:t>
            </a:r>
          </a:p>
          <a:p>
            <a:pPr>
              <a:buClr>
                <a:srgbClr val="94C600"/>
              </a:buClr>
            </a:pPr>
            <a:r>
              <a:rPr lang="it-IT" sz="1600" dirty="0" smtClean="0">
                <a:solidFill>
                  <a:srgbClr val="002060"/>
                </a:solidFill>
              </a:rPr>
              <a:t>(FINALE)</a:t>
            </a:r>
            <a:endParaRPr lang="it-IT" sz="1600" dirty="0">
              <a:solidFill>
                <a:srgbClr val="002060"/>
              </a:solidFill>
            </a:endParaRPr>
          </a:p>
        </p:txBody>
      </p:sp>
      <p:graphicFrame>
        <p:nvGraphicFramePr>
          <p:cNvPr id="11" name="Segnaposto contenuto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175402656"/>
              </p:ext>
            </p:extLst>
          </p:nvPr>
        </p:nvGraphicFramePr>
        <p:xfrm>
          <a:off x="4604588" y="3073962"/>
          <a:ext cx="4359899" cy="32353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188791300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79512" y="2276872"/>
            <a:ext cx="2088232" cy="64807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>
              <a:buClr>
                <a:srgbClr val="94C600"/>
              </a:buClr>
            </a:pPr>
            <a:r>
              <a:rPr lang="it-IT" sz="1000" dirty="0">
                <a:solidFill>
                  <a:srgbClr val="002060"/>
                </a:solidFill>
              </a:rPr>
              <a:t>UTILIZZA </a:t>
            </a:r>
            <a:endParaRPr lang="it-IT" sz="1000" dirty="0" smtClean="0">
              <a:solidFill>
                <a:srgbClr val="002060"/>
              </a:solidFill>
            </a:endParaRPr>
          </a:p>
          <a:p>
            <a:pPr>
              <a:buClr>
                <a:srgbClr val="94C600"/>
              </a:buClr>
            </a:pPr>
            <a:r>
              <a:rPr lang="it-IT" sz="1000" dirty="0" smtClean="0">
                <a:solidFill>
                  <a:srgbClr val="002060"/>
                </a:solidFill>
              </a:rPr>
              <a:t>I </a:t>
            </a:r>
            <a:r>
              <a:rPr lang="it-IT" sz="1000" dirty="0">
                <a:solidFill>
                  <a:srgbClr val="002060"/>
                </a:solidFill>
              </a:rPr>
              <a:t>MEZZI </a:t>
            </a:r>
            <a:r>
              <a:rPr lang="it-IT" sz="1000" dirty="0" smtClean="0">
                <a:solidFill>
                  <a:srgbClr val="002060"/>
                </a:solidFill>
              </a:rPr>
              <a:t>DI COMUNICAZIONE</a:t>
            </a:r>
          </a:p>
          <a:p>
            <a:pPr>
              <a:buClr>
                <a:srgbClr val="94C600"/>
              </a:buClr>
            </a:pPr>
            <a:r>
              <a:rPr lang="it-IT" sz="1000" dirty="0" smtClean="0">
                <a:solidFill>
                  <a:srgbClr val="002060"/>
                </a:solidFill>
              </a:rPr>
              <a:t>(</a:t>
            </a:r>
            <a:r>
              <a:rPr lang="it-IT" sz="1000" dirty="0">
                <a:solidFill>
                  <a:srgbClr val="002060"/>
                </a:solidFill>
              </a:rPr>
              <a:t>INIZIALE</a:t>
            </a:r>
            <a:r>
              <a:rPr lang="it-IT" sz="1000" dirty="0" smtClean="0">
                <a:solidFill>
                  <a:srgbClr val="002060"/>
                </a:solidFill>
              </a:rPr>
              <a:t>)</a:t>
            </a:r>
            <a:endParaRPr lang="it-IT" sz="10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2267744" y="2276872"/>
            <a:ext cx="2304256" cy="64807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100" dirty="0" smtClean="0">
                <a:solidFill>
                  <a:srgbClr val="002060"/>
                </a:solidFill>
              </a:rPr>
              <a:t>UTILIZZA I MEZZI </a:t>
            </a:r>
          </a:p>
          <a:p>
            <a:r>
              <a:rPr lang="it-IT" sz="1100" dirty="0" smtClean="0">
                <a:solidFill>
                  <a:srgbClr val="002060"/>
                </a:solidFill>
              </a:rPr>
              <a:t>DI COMUNICAZIONE</a:t>
            </a:r>
          </a:p>
          <a:p>
            <a:r>
              <a:rPr lang="it-IT" sz="1100" dirty="0" smtClean="0">
                <a:solidFill>
                  <a:srgbClr val="002060"/>
                </a:solidFill>
              </a:rPr>
              <a:t>(INTERMEDIO)</a:t>
            </a:r>
            <a:endParaRPr lang="it-IT" sz="1100" dirty="0">
              <a:solidFill>
                <a:srgbClr val="002060"/>
              </a:solidFill>
            </a:endParaRPr>
          </a:p>
        </p:txBody>
      </p:sp>
      <p:graphicFrame>
        <p:nvGraphicFramePr>
          <p:cNvPr id="9" name="Segnaposto contenuto 8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3343659736"/>
              </p:ext>
            </p:extLst>
          </p:nvPr>
        </p:nvGraphicFramePr>
        <p:xfrm>
          <a:off x="179512" y="2996952"/>
          <a:ext cx="2088232" cy="2160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Segnaposto contenuto 9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1414402900"/>
              </p:ext>
            </p:extLst>
          </p:nvPr>
        </p:nvGraphicFramePr>
        <p:xfrm>
          <a:off x="4716016" y="2996952"/>
          <a:ext cx="4248472" cy="33123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58</a:t>
            </a:fld>
            <a:endParaRPr lang="it-IT"/>
          </a:p>
        </p:txBody>
      </p:sp>
      <p:sp>
        <p:nvSpPr>
          <p:cNvPr id="13" name="Titolo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640960" cy="792088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COMPETENZA DIGITALE</a:t>
            </a:r>
            <a:endParaRPr lang="it-IT" sz="3600" dirty="0">
              <a:solidFill>
                <a:schemeClr val="tx1"/>
              </a:solidFill>
            </a:endParaRPr>
          </a:p>
        </p:txBody>
      </p:sp>
      <p:sp>
        <p:nvSpPr>
          <p:cNvPr id="8" name="Segnaposto testo 2"/>
          <p:cNvSpPr txBox="1">
            <a:spLocks/>
          </p:cNvSpPr>
          <p:nvPr/>
        </p:nvSpPr>
        <p:spPr>
          <a:xfrm>
            <a:off x="4644008" y="2256114"/>
            <a:ext cx="4320480" cy="648072"/>
          </a:xfrm>
          <a:prstGeom prst="rect">
            <a:avLst/>
          </a:prstGeom>
          <a:noFill/>
          <a:ln w="15875" cap="rnd" cmpd="sng" algn="ctr">
            <a:solidFill>
              <a:schemeClr val="tx1"/>
            </a:solidFill>
            <a:prstDash val="solid"/>
          </a:ln>
          <a:effectLst>
            <a:outerShdw blurRad="50800" dist="25400" dir="5400000" rotWithShape="0">
              <a:srgbClr val="000000">
                <a:alpha val="35000"/>
              </a:srgbClr>
            </a:outerShdw>
          </a:effectLst>
        </p:spPr>
        <p:txBody>
          <a:bodyPr vert="horz" anchor="ctr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lang="en-US" sz="22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None/>
              <a:defRPr kumimoji="0"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None/>
              <a:defRPr kumimoji="0" sz="1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94C600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UTILIZZA </a:t>
            </a:r>
          </a:p>
          <a:p>
            <a:pPr>
              <a:buClr>
                <a:srgbClr val="94C600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I MEZZI DI COMUNICAZIONE</a:t>
            </a:r>
          </a:p>
          <a:p>
            <a:pPr>
              <a:buClr>
                <a:srgbClr val="94C600"/>
              </a:buClr>
            </a:pPr>
            <a:r>
              <a:rPr lang="it-IT" sz="1400" dirty="0" smtClean="0">
                <a:solidFill>
                  <a:srgbClr val="002060"/>
                </a:solidFill>
              </a:rPr>
              <a:t>(FINALE)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11" name="Segnaposto contenuto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562011042"/>
              </p:ext>
            </p:extLst>
          </p:nvPr>
        </p:nvGraphicFramePr>
        <p:xfrm>
          <a:off x="2246851" y="2923388"/>
          <a:ext cx="2376264" cy="21602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69078864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670986" y="2276872"/>
            <a:ext cx="3888431" cy="64807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>
                <a:solidFill>
                  <a:srgbClr val="002060"/>
                </a:solidFill>
              </a:rPr>
              <a:t>S</a:t>
            </a:r>
            <a:r>
              <a:rPr lang="it-IT" sz="1400" dirty="0" smtClean="0">
                <a:solidFill>
                  <a:srgbClr val="002060"/>
                </a:solidFill>
              </a:rPr>
              <a:t>eleziona e organizza le informazioni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(FINALE)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984996993"/>
              </p:ext>
            </p:extLst>
          </p:nvPr>
        </p:nvGraphicFramePr>
        <p:xfrm>
          <a:off x="184988" y="2924944"/>
          <a:ext cx="2160240" cy="23042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114884592"/>
              </p:ext>
            </p:extLst>
          </p:nvPr>
        </p:nvGraphicFramePr>
        <p:xfrm>
          <a:off x="2345228" y="2996952"/>
          <a:ext cx="2298780" cy="23042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59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12968" cy="792088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IMPARARE AD IMPARARE</a:t>
            </a:r>
            <a:endParaRPr lang="it-IT" sz="3600" dirty="0">
              <a:solidFill>
                <a:schemeClr val="tx1"/>
              </a:solidFill>
            </a:endParaRPr>
          </a:p>
        </p:txBody>
      </p:sp>
      <p:sp>
        <p:nvSpPr>
          <p:cNvPr id="9" name="Segnaposto testo 2"/>
          <p:cNvSpPr txBox="1">
            <a:spLocks/>
          </p:cNvSpPr>
          <p:nvPr/>
        </p:nvSpPr>
        <p:spPr>
          <a:xfrm>
            <a:off x="184988" y="2276872"/>
            <a:ext cx="2160240" cy="64807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4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200" dirty="0" smtClean="0">
                <a:solidFill>
                  <a:srgbClr val="002060"/>
                </a:solidFill>
              </a:rPr>
              <a:t>Seleziona e organizza  le informazioni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(INIZIALE)</a:t>
            </a:r>
            <a:endParaRPr lang="it-IT" sz="1200" dirty="0">
              <a:solidFill>
                <a:srgbClr val="002060"/>
              </a:solidFill>
            </a:endParaRPr>
          </a:p>
        </p:txBody>
      </p:sp>
      <p:sp>
        <p:nvSpPr>
          <p:cNvPr id="10" name="Segnaposto testo 2"/>
          <p:cNvSpPr txBox="1">
            <a:spLocks/>
          </p:cNvSpPr>
          <p:nvPr/>
        </p:nvSpPr>
        <p:spPr>
          <a:xfrm>
            <a:off x="2339752" y="2276872"/>
            <a:ext cx="2304256" cy="64807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4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200" dirty="0" smtClean="0">
                <a:solidFill>
                  <a:srgbClr val="002060"/>
                </a:solidFill>
              </a:rPr>
              <a:t>Seleziona e organizza  le informazioni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(INTERMEDIO)</a:t>
            </a:r>
            <a:endParaRPr lang="it-IT" sz="1200" dirty="0">
              <a:solidFill>
                <a:srgbClr val="002060"/>
              </a:solidFill>
            </a:endParaRPr>
          </a:p>
        </p:txBody>
      </p:sp>
      <p:graphicFrame>
        <p:nvGraphicFramePr>
          <p:cNvPr id="11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266604877"/>
              </p:ext>
            </p:extLst>
          </p:nvPr>
        </p:nvGraphicFramePr>
        <p:xfrm>
          <a:off x="4644008" y="2957398"/>
          <a:ext cx="3960440" cy="34959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26009477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71600" y="188640"/>
            <a:ext cx="7024744" cy="5209648"/>
          </a:xfrm>
          <a:solidFill>
            <a:schemeClr val="bg2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pPr lvl="0">
              <a:spcBef>
                <a:spcPct val="20000"/>
              </a:spcBef>
            </a:pPr>
            <a:r>
              <a:rPr lang="it-IT" sz="2800" dirty="0" smtClean="0">
                <a:solidFill>
                  <a:schemeClr val="tx1"/>
                </a:solidFill>
              </a:rPr>
              <a:t>Dagli </a:t>
            </a:r>
            <a:r>
              <a:rPr lang="it-IT" sz="2800" dirty="0">
                <a:solidFill>
                  <a:schemeClr val="tx1"/>
                </a:solidFill>
              </a:rPr>
              <a:t>esiti del monitoraggio </a:t>
            </a:r>
            <a:r>
              <a:rPr lang="it-IT" sz="2800" b="1" dirty="0" smtClean="0">
                <a:solidFill>
                  <a:schemeClr val="tx1"/>
                </a:solidFill>
              </a:rPr>
              <a:t>iniziale </a:t>
            </a:r>
            <a:r>
              <a:rPr lang="it-IT" sz="2800" dirty="0" smtClean="0">
                <a:solidFill>
                  <a:schemeClr val="tx1"/>
                </a:solidFill>
              </a:rPr>
              <a:t>è </a:t>
            </a:r>
            <a:r>
              <a:rPr lang="it-IT" sz="2800" dirty="0">
                <a:solidFill>
                  <a:schemeClr val="tx1"/>
                </a:solidFill>
              </a:rPr>
              <a:t>emerso </a:t>
            </a:r>
            <a:r>
              <a:rPr lang="it-IT" sz="2800" dirty="0" smtClean="0">
                <a:solidFill>
                  <a:schemeClr val="tx1"/>
                </a:solidFill>
              </a:rPr>
              <a:t>che : la </a:t>
            </a:r>
            <a:r>
              <a:rPr lang="it-IT" sz="2800" dirty="0">
                <a:solidFill>
                  <a:schemeClr val="tx1"/>
                </a:solidFill>
              </a:rPr>
              <a:t>maggior parte degli alunni delle </a:t>
            </a:r>
            <a:r>
              <a:rPr lang="it-IT" sz="2800" dirty="0">
                <a:solidFill>
                  <a:srgbClr val="0070C0"/>
                </a:solidFill>
              </a:rPr>
              <a:t>classi prime della scuola </a:t>
            </a:r>
            <a:r>
              <a:rPr lang="it-IT" sz="2800" dirty="0" smtClean="0">
                <a:solidFill>
                  <a:srgbClr val="0070C0"/>
                </a:solidFill>
              </a:rPr>
              <a:t>secondaria di 1° grado</a:t>
            </a:r>
            <a:r>
              <a:rPr lang="it-IT" sz="2800" dirty="0" smtClean="0">
                <a:solidFill>
                  <a:schemeClr val="tx1"/>
                </a:solidFill>
              </a:rPr>
              <a:t>  possiede un </a:t>
            </a:r>
            <a:r>
              <a:rPr lang="it-IT" sz="2800" dirty="0">
                <a:solidFill>
                  <a:schemeClr val="tx1"/>
                </a:solidFill>
              </a:rPr>
              <a:t>livello di competenza </a:t>
            </a:r>
            <a:r>
              <a:rPr lang="it-IT" sz="2800" b="1" dirty="0" smtClean="0">
                <a:solidFill>
                  <a:schemeClr val="tx1"/>
                </a:solidFill>
              </a:rPr>
              <a:t>base</a:t>
            </a:r>
            <a:r>
              <a:rPr lang="it-IT" sz="2800" dirty="0" smtClean="0">
                <a:solidFill>
                  <a:schemeClr val="tx1"/>
                </a:solidFill>
              </a:rPr>
              <a:t>.</a:t>
            </a:r>
            <a:r>
              <a:rPr lang="it-IT" sz="2800" dirty="0">
                <a:solidFill>
                  <a:prstClr val="black"/>
                </a:solidFill>
              </a:rPr>
              <a:t> L’alunno/a svolge compiti semplici   anche in situazioni nuove, mostrando di possedere conoscenze e abilità fondamentali e di saper applicare basilari regole e procedure apprese</a:t>
            </a:r>
            <a:r>
              <a:rPr lang="it-IT" sz="2800" dirty="0" smtClean="0">
                <a:solidFill>
                  <a:prstClr val="black"/>
                </a:solidFill>
              </a:rPr>
              <a:t>.</a:t>
            </a:r>
            <a:r>
              <a:rPr lang="it-IT" sz="2800" dirty="0">
                <a:solidFill>
                  <a:schemeClr val="tx1"/>
                </a:solidFill>
              </a:rPr>
              <a:t/>
            </a:r>
            <a:br>
              <a:rPr lang="it-IT" sz="2800" dirty="0">
                <a:solidFill>
                  <a:schemeClr val="tx1"/>
                </a:solidFill>
              </a:rPr>
            </a:br>
            <a:endParaRPr lang="it-IT" sz="2400" b="1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15606817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79512" y="2276872"/>
            <a:ext cx="1944216" cy="64807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>
              <a:buClr>
                <a:srgbClr val="94C600"/>
              </a:buClr>
            </a:pPr>
            <a:r>
              <a:rPr lang="it-IT" sz="1200" dirty="0">
                <a:solidFill>
                  <a:srgbClr val="002060"/>
                </a:solidFill>
              </a:rPr>
              <a:t>APPLICASTRATEGIE </a:t>
            </a:r>
            <a:endParaRPr lang="it-IT" sz="1200" dirty="0" smtClean="0">
              <a:solidFill>
                <a:srgbClr val="002060"/>
              </a:solidFill>
            </a:endParaRPr>
          </a:p>
          <a:p>
            <a:pPr lvl="0">
              <a:buClr>
                <a:srgbClr val="94C600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DI  STUDIO (</a:t>
            </a:r>
            <a:r>
              <a:rPr lang="it-IT" sz="1200" dirty="0">
                <a:solidFill>
                  <a:srgbClr val="002060"/>
                </a:solidFill>
              </a:rPr>
              <a:t>INIZIALE</a:t>
            </a:r>
            <a:r>
              <a:rPr lang="it-IT" sz="1200" dirty="0" smtClean="0">
                <a:solidFill>
                  <a:srgbClr val="002060"/>
                </a:solidFill>
              </a:rPr>
              <a:t>)</a:t>
            </a:r>
            <a:endParaRPr lang="it-IT" sz="12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4572000" y="2276872"/>
            <a:ext cx="4392488" cy="64807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400" dirty="0" smtClean="0">
                <a:solidFill>
                  <a:srgbClr val="002060"/>
                </a:solidFill>
              </a:rPr>
              <a:t>APPLICA STRATEGIE DI STUDIO</a:t>
            </a:r>
          </a:p>
          <a:p>
            <a:r>
              <a:rPr lang="it-IT" sz="1400" dirty="0" smtClean="0">
                <a:solidFill>
                  <a:srgbClr val="002060"/>
                </a:solidFill>
              </a:rPr>
              <a:t> (FINALE)</a:t>
            </a:r>
            <a:endParaRPr lang="it-IT" sz="14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1753762042"/>
              </p:ext>
            </p:extLst>
          </p:nvPr>
        </p:nvGraphicFramePr>
        <p:xfrm>
          <a:off x="179512" y="2924944"/>
          <a:ext cx="1944216" cy="20162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1628206451"/>
              </p:ext>
            </p:extLst>
          </p:nvPr>
        </p:nvGraphicFramePr>
        <p:xfrm>
          <a:off x="2143201" y="2924944"/>
          <a:ext cx="2428799" cy="2088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60</a:t>
            </a:fld>
            <a:endParaRPr lang="it-IT"/>
          </a:p>
        </p:txBody>
      </p:sp>
      <p:sp>
        <p:nvSpPr>
          <p:cNvPr id="11" name="Titolo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12968" cy="792088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IMPARARE AD IMPARARE</a:t>
            </a:r>
            <a:endParaRPr lang="it-IT" sz="3600" dirty="0">
              <a:solidFill>
                <a:schemeClr val="tx1"/>
              </a:solidFill>
            </a:endParaRPr>
          </a:p>
        </p:txBody>
      </p:sp>
      <p:sp>
        <p:nvSpPr>
          <p:cNvPr id="9" name="Segnaposto testo 2"/>
          <p:cNvSpPr txBox="1">
            <a:spLocks/>
          </p:cNvSpPr>
          <p:nvPr/>
        </p:nvSpPr>
        <p:spPr>
          <a:xfrm>
            <a:off x="2123728" y="2276872"/>
            <a:ext cx="2376264" cy="648072"/>
          </a:xfrm>
          <a:prstGeom prst="rect">
            <a:avLst/>
          </a:prstGeom>
          <a:noFill/>
          <a:ln w="15875" cap="rnd" cmpd="sng" algn="ctr">
            <a:solidFill>
              <a:schemeClr val="tx1"/>
            </a:solidFill>
            <a:prstDash val="solid"/>
          </a:ln>
          <a:effectLst>
            <a:outerShdw blurRad="50800" dist="25400" dir="5400000" rotWithShape="0">
              <a:srgbClr val="000000">
                <a:alpha val="35000"/>
              </a:srgbClr>
            </a:outerShdw>
          </a:effectLst>
        </p:spPr>
        <p:txBody>
          <a:bodyPr vert="horz" anchor="ctr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lang="en-US" sz="22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None/>
              <a:defRPr kumimoji="0"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None/>
              <a:defRPr kumimoji="0" sz="1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94C600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APPLICASTRATEGIE </a:t>
            </a:r>
          </a:p>
          <a:p>
            <a:pPr>
              <a:buClr>
                <a:srgbClr val="94C600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DI  STUDIO (INTERMEDIO)</a:t>
            </a:r>
            <a:endParaRPr lang="it-IT" sz="1200" dirty="0">
              <a:solidFill>
                <a:srgbClr val="002060"/>
              </a:solidFill>
            </a:endParaRPr>
          </a:p>
        </p:txBody>
      </p:sp>
      <p:graphicFrame>
        <p:nvGraphicFramePr>
          <p:cNvPr id="10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673832259"/>
              </p:ext>
            </p:extLst>
          </p:nvPr>
        </p:nvGraphicFramePr>
        <p:xfrm>
          <a:off x="4644008" y="2938398"/>
          <a:ext cx="4320480" cy="33709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59639169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79512" y="2276872"/>
            <a:ext cx="1944216" cy="504056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200" dirty="0">
                <a:solidFill>
                  <a:srgbClr val="002060"/>
                </a:solidFill>
              </a:rPr>
              <a:t>Conosce gli organi  </a:t>
            </a:r>
            <a:r>
              <a:rPr lang="it-IT" sz="1200" dirty="0" smtClean="0">
                <a:solidFill>
                  <a:srgbClr val="002060"/>
                </a:solidFill>
              </a:rPr>
              <a:t>di governo (INIZIALE)</a:t>
            </a:r>
            <a:endParaRPr lang="it-IT" sz="12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3819060603"/>
              </p:ext>
            </p:extLst>
          </p:nvPr>
        </p:nvGraphicFramePr>
        <p:xfrm>
          <a:off x="179512" y="2780928"/>
          <a:ext cx="1944216" cy="2376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4081683154"/>
              </p:ext>
            </p:extLst>
          </p:nvPr>
        </p:nvGraphicFramePr>
        <p:xfrm>
          <a:off x="2195736" y="2816898"/>
          <a:ext cx="2304256" cy="2448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61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496944" cy="864096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COMPETENZE SOCIALI E CIVICHE</a:t>
            </a:r>
            <a:endParaRPr lang="it-IT" sz="3600" dirty="0">
              <a:solidFill>
                <a:schemeClr val="tx1"/>
              </a:solidFill>
            </a:endParaRPr>
          </a:p>
        </p:txBody>
      </p:sp>
      <p:sp>
        <p:nvSpPr>
          <p:cNvPr id="9" name="Segnaposto testo 2"/>
          <p:cNvSpPr txBox="1">
            <a:spLocks/>
          </p:cNvSpPr>
          <p:nvPr/>
        </p:nvSpPr>
        <p:spPr>
          <a:xfrm>
            <a:off x="4499992" y="2276872"/>
            <a:ext cx="4464496" cy="50405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4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600" dirty="0" smtClean="0">
                <a:solidFill>
                  <a:srgbClr val="002060"/>
                </a:solidFill>
              </a:rPr>
              <a:t>Conosce gli organi di governo (FINALE)</a:t>
            </a:r>
            <a:endParaRPr lang="it-IT" sz="1600" dirty="0">
              <a:solidFill>
                <a:srgbClr val="002060"/>
              </a:solidFill>
            </a:endParaRPr>
          </a:p>
        </p:txBody>
      </p:sp>
      <p:sp>
        <p:nvSpPr>
          <p:cNvPr id="10" name="Segnaposto testo 2"/>
          <p:cNvSpPr>
            <a:spLocks noGrp="1"/>
          </p:cNvSpPr>
          <p:nvPr>
            <p:ph type="body" idx="1"/>
          </p:nvPr>
        </p:nvSpPr>
        <p:spPr>
          <a:xfrm>
            <a:off x="2123728" y="2314363"/>
            <a:ext cx="2376264" cy="504056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200" dirty="0">
                <a:solidFill>
                  <a:srgbClr val="002060"/>
                </a:solidFill>
              </a:rPr>
              <a:t>Conosce gli organi  </a:t>
            </a:r>
            <a:r>
              <a:rPr lang="it-IT" sz="1200" dirty="0" smtClean="0">
                <a:solidFill>
                  <a:srgbClr val="002060"/>
                </a:solidFill>
              </a:rPr>
              <a:t>di governo (INTERMEDIO)</a:t>
            </a:r>
            <a:endParaRPr lang="it-IT" sz="1200" dirty="0">
              <a:solidFill>
                <a:srgbClr val="002060"/>
              </a:solidFill>
            </a:endParaRPr>
          </a:p>
        </p:txBody>
      </p:sp>
      <p:graphicFrame>
        <p:nvGraphicFramePr>
          <p:cNvPr id="11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548292532"/>
              </p:ext>
            </p:extLst>
          </p:nvPr>
        </p:nvGraphicFramePr>
        <p:xfrm>
          <a:off x="4510066" y="2780928"/>
          <a:ext cx="4454422" cy="36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347457462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79512" y="2204864"/>
            <a:ext cx="2088232" cy="792088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>
              <a:buClr>
                <a:srgbClr val="94C600"/>
              </a:buClr>
            </a:pPr>
            <a:r>
              <a:rPr lang="it-IT" sz="1200" dirty="0">
                <a:solidFill>
                  <a:srgbClr val="002060"/>
                </a:solidFill>
              </a:rPr>
              <a:t>Assume le </a:t>
            </a:r>
            <a:r>
              <a:rPr lang="it-IT" sz="1200" dirty="0" smtClean="0">
                <a:solidFill>
                  <a:srgbClr val="002060"/>
                </a:solidFill>
              </a:rPr>
              <a:t>conseguenze dei propri comportamenti (INIZIALE)</a:t>
            </a:r>
            <a:endParaRPr lang="it-IT" sz="12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4572000" y="2312876"/>
            <a:ext cx="4464496" cy="576064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800" dirty="0" smtClean="0">
                <a:solidFill>
                  <a:srgbClr val="002060"/>
                </a:solidFill>
              </a:rPr>
              <a:t> </a:t>
            </a:r>
            <a:r>
              <a:rPr lang="it-IT" sz="1600" dirty="0" smtClean="0">
                <a:solidFill>
                  <a:srgbClr val="002060"/>
                </a:solidFill>
              </a:rPr>
              <a:t>Assume le conseguenze dei propri</a:t>
            </a:r>
          </a:p>
          <a:p>
            <a:r>
              <a:rPr lang="it-IT" sz="1600" dirty="0" smtClean="0">
                <a:solidFill>
                  <a:srgbClr val="002060"/>
                </a:solidFill>
              </a:rPr>
              <a:t>Comportamenti(FINALE)</a:t>
            </a:r>
            <a:endParaRPr lang="it-IT" sz="16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2945802051"/>
              </p:ext>
            </p:extLst>
          </p:nvPr>
        </p:nvGraphicFramePr>
        <p:xfrm>
          <a:off x="179512" y="2996952"/>
          <a:ext cx="2016224" cy="2448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219950198"/>
              </p:ext>
            </p:extLst>
          </p:nvPr>
        </p:nvGraphicFramePr>
        <p:xfrm>
          <a:off x="2267744" y="3001280"/>
          <a:ext cx="2376264" cy="25033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62</a:t>
            </a:fld>
            <a:endParaRPr lang="it-IT"/>
          </a:p>
        </p:txBody>
      </p:sp>
      <p:sp>
        <p:nvSpPr>
          <p:cNvPr id="11" name="Titolo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496944" cy="864096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COMPETENZE SOCIALI E CIVICHE</a:t>
            </a:r>
            <a:endParaRPr lang="it-IT" sz="3600" dirty="0">
              <a:solidFill>
                <a:schemeClr val="tx1"/>
              </a:solidFill>
            </a:endParaRPr>
          </a:p>
        </p:txBody>
      </p:sp>
      <p:sp>
        <p:nvSpPr>
          <p:cNvPr id="9" name="Segnaposto testo 2"/>
          <p:cNvSpPr txBox="1">
            <a:spLocks/>
          </p:cNvSpPr>
          <p:nvPr/>
        </p:nvSpPr>
        <p:spPr>
          <a:xfrm>
            <a:off x="2267744" y="2204864"/>
            <a:ext cx="2088232" cy="792088"/>
          </a:xfrm>
          <a:prstGeom prst="rect">
            <a:avLst/>
          </a:prstGeom>
          <a:noFill/>
          <a:ln w="15875" cap="rnd" cmpd="sng" algn="ctr">
            <a:solidFill>
              <a:schemeClr val="tx1"/>
            </a:solidFill>
            <a:prstDash val="solid"/>
          </a:ln>
          <a:effectLst>
            <a:outerShdw blurRad="50800" dist="25400" dir="5400000" rotWithShape="0">
              <a:srgbClr val="000000">
                <a:alpha val="35000"/>
              </a:srgbClr>
            </a:outerShdw>
          </a:effectLst>
        </p:spPr>
        <p:txBody>
          <a:bodyPr vert="horz" anchor="ctr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lang="en-US" sz="22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None/>
              <a:defRPr kumimoji="0"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None/>
              <a:defRPr kumimoji="0" sz="1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94C600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Assume le conseguenze dei propri comportamenti (INTERMEDIO)</a:t>
            </a:r>
            <a:endParaRPr lang="it-IT" sz="1200" dirty="0">
              <a:solidFill>
                <a:srgbClr val="002060"/>
              </a:solidFill>
            </a:endParaRPr>
          </a:p>
        </p:txBody>
      </p:sp>
      <p:graphicFrame>
        <p:nvGraphicFramePr>
          <p:cNvPr id="10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028215879"/>
              </p:ext>
            </p:extLst>
          </p:nvPr>
        </p:nvGraphicFramePr>
        <p:xfrm>
          <a:off x="4572000" y="2961523"/>
          <a:ext cx="4248472" cy="33477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370255146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79512" y="2132856"/>
            <a:ext cx="2016224" cy="792088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200" dirty="0">
                <a:solidFill>
                  <a:srgbClr val="002060"/>
                </a:solidFill>
              </a:rPr>
              <a:t>Progetta il percorso, </a:t>
            </a:r>
            <a:endParaRPr lang="it-IT" sz="1200" dirty="0" smtClean="0">
              <a:solidFill>
                <a:srgbClr val="002060"/>
              </a:solidFill>
            </a:endParaRPr>
          </a:p>
          <a:p>
            <a:r>
              <a:rPr lang="it-IT" sz="1200" dirty="0" smtClean="0">
                <a:solidFill>
                  <a:srgbClr val="002060"/>
                </a:solidFill>
              </a:rPr>
              <a:t>trova </a:t>
            </a:r>
            <a:r>
              <a:rPr lang="it-IT" sz="1200" dirty="0">
                <a:solidFill>
                  <a:srgbClr val="002060"/>
                </a:solidFill>
              </a:rPr>
              <a:t>nuove </a:t>
            </a:r>
            <a:r>
              <a:rPr lang="it-IT" sz="1200" dirty="0" smtClean="0">
                <a:solidFill>
                  <a:srgbClr val="002060"/>
                </a:solidFill>
              </a:rPr>
              <a:t>strategie 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risolutive (INIZIALE)</a:t>
            </a:r>
            <a:endParaRPr lang="it-IT" sz="12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302551250"/>
              </p:ext>
            </p:extLst>
          </p:nvPr>
        </p:nvGraphicFramePr>
        <p:xfrm>
          <a:off x="179512" y="2996952"/>
          <a:ext cx="2016224" cy="22322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3527680723"/>
              </p:ext>
            </p:extLst>
          </p:nvPr>
        </p:nvGraphicFramePr>
        <p:xfrm>
          <a:off x="2195736" y="2924944"/>
          <a:ext cx="2376264" cy="23042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63</a:t>
            </a:fld>
            <a:endParaRPr lang="it-IT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5523" y="188640"/>
            <a:ext cx="8784976" cy="792088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SPIRITO DI INIZIATIVA</a:t>
            </a:r>
            <a:endParaRPr lang="it-IT" sz="3600" dirty="0">
              <a:solidFill>
                <a:schemeClr val="tx1"/>
              </a:solidFill>
            </a:endParaRPr>
          </a:p>
        </p:txBody>
      </p:sp>
      <p:sp>
        <p:nvSpPr>
          <p:cNvPr id="9" name="Segnaposto testo 2"/>
          <p:cNvSpPr txBox="1">
            <a:spLocks/>
          </p:cNvSpPr>
          <p:nvPr/>
        </p:nvSpPr>
        <p:spPr>
          <a:xfrm>
            <a:off x="4499992" y="2060848"/>
            <a:ext cx="3960440" cy="86409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4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 smtClean="0">
                <a:solidFill>
                  <a:srgbClr val="002060"/>
                </a:solidFill>
              </a:rPr>
              <a:t>Progetta il percorso, trova nuove strategie risolutive (FINALE)</a:t>
            </a:r>
            <a:endParaRPr lang="it-IT" sz="1400" dirty="0">
              <a:solidFill>
                <a:srgbClr val="002060"/>
              </a:solidFill>
            </a:endParaRPr>
          </a:p>
        </p:txBody>
      </p:sp>
      <p:sp>
        <p:nvSpPr>
          <p:cNvPr id="10" name="Segnaposto testo 2"/>
          <p:cNvSpPr>
            <a:spLocks noGrp="1"/>
          </p:cNvSpPr>
          <p:nvPr>
            <p:ph type="body" idx="1"/>
          </p:nvPr>
        </p:nvSpPr>
        <p:spPr>
          <a:xfrm>
            <a:off x="2195736" y="2132856"/>
            <a:ext cx="2304256" cy="792088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200" dirty="0">
                <a:solidFill>
                  <a:srgbClr val="002060"/>
                </a:solidFill>
              </a:rPr>
              <a:t>Progetta il percorso, </a:t>
            </a:r>
            <a:endParaRPr lang="it-IT" sz="1200" dirty="0" smtClean="0">
              <a:solidFill>
                <a:srgbClr val="002060"/>
              </a:solidFill>
            </a:endParaRPr>
          </a:p>
          <a:p>
            <a:r>
              <a:rPr lang="it-IT" sz="1200" dirty="0" smtClean="0">
                <a:solidFill>
                  <a:srgbClr val="002060"/>
                </a:solidFill>
              </a:rPr>
              <a:t>trova </a:t>
            </a:r>
            <a:r>
              <a:rPr lang="it-IT" sz="1200" dirty="0">
                <a:solidFill>
                  <a:srgbClr val="002060"/>
                </a:solidFill>
              </a:rPr>
              <a:t>nuove </a:t>
            </a:r>
            <a:r>
              <a:rPr lang="it-IT" sz="1200" dirty="0" smtClean="0">
                <a:solidFill>
                  <a:srgbClr val="002060"/>
                </a:solidFill>
              </a:rPr>
              <a:t>strategie </a:t>
            </a:r>
          </a:p>
          <a:p>
            <a:r>
              <a:rPr lang="it-IT" sz="1200" dirty="0" smtClean="0">
                <a:solidFill>
                  <a:srgbClr val="002060"/>
                </a:solidFill>
              </a:rPr>
              <a:t>risolutive (INTERMEDIO)</a:t>
            </a:r>
            <a:endParaRPr lang="it-IT" sz="1200" dirty="0">
              <a:solidFill>
                <a:srgbClr val="002060"/>
              </a:solidFill>
            </a:endParaRPr>
          </a:p>
        </p:txBody>
      </p:sp>
      <p:graphicFrame>
        <p:nvGraphicFramePr>
          <p:cNvPr id="11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940767009"/>
              </p:ext>
            </p:extLst>
          </p:nvPr>
        </p:nvGraphicFramePr>
        <p:xfrm>
          <a:off x="4499992" y="2951650"/>
          <a:ext cx="3960440" cy="34296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393189338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79512" y="2276872"/>
            <a:ext cx="2016224" cy="540060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>
              <a:buClr>
                <a:srgbClr val="94C600"/>
              </a:buClr>
            </a:pPr>
            <a:r>
              <a:rPr lang="it-IT" sz="1200" dirty="0">
                <a:solidFill>
                  <a:srgbClr val="002060"/>
                </a:solidFill>
              </a:rPr>
              <a:t>Prende </a:t>
            </a:r>
            <a:r>
              <a:rPr lang="it-IT" sz="1200" dirty="0" smtClean="0">
                <a:solidFill>
                  <a:srgbClr val="002060"/>
                </a:solidFill>
              </a:rPr>
              <a:t>decisioni, valuta strumenti tempi </a:t>
            </a:r>
            <a:r>
              <a:rPr lang="it-IT" sz="1200" dirty="0">
                <a:solidFill>
                  <a:srgbClr val="002060"/>
                </a:solidFill>
              </a:rPr>
              <a:t>e risorse(INIZIALE</a:t>
            </a:r>
            <a:r>
              <a:rPr lang="it-IT" sz="1200" dirty="0" smtClean="0">
                <a:solidFill>
                  <a:srgbClr val="002060"/>
                </a:solidFill>
              </a:rPr>
              <a:t>)</a:t>
            </a:r>
            <a:endParaRPr lang="it-IT" sz="1200" dirty="0">
              <a:solidFill>
                <a:srgbClr val="002060"/>
              </a:solidFill>
            </a:endParaRPr>
          </a:p>
        </p:txBody>
      </p:sp>
      <p:graphicFrame>
        <p:nvGraphicFramePr>
          <p:cNvPr id="7" name="Segnaposto contenuto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1334016365"/>
              </p:ext>
            </p:extLst>
          </p:nvPr>
        </p:nvGraphicFramePr>
        <p:xfrm>
          <a:off x="179512" y="2924944"/>
          <a:ext cx="2016224" cy="22322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Segnaposto contenuto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2513362486"/>
              </p:ext>
            </p:extLst>
          </p:nvPr>
        </p:nvGraphicFramePr>
        <p:xfrm>
          <a:off x="2195737" y="2816932"/>
          <a:ext cx="2376264" cy="24122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64</a:t>
            </a:fld>
            <a:endParaRPr lang="it-IT"/>
          </a:p>
        </p:txBody>
      </p:sp>
      <p:sp>
        <p:nvSpPr>
          <p:cNvPr id="9" name="Segnaposto testo 2"/>
          <p:cNvSpPr txBox="1">
            <a:spLocks/>
          </p:cNvSpPr>
          <p:nvPr/>
        </p:nvSpPr>
        <p:spPr>
          <a:xfrm>
            <a:off x="4572000" y="2276872"/>
            <a:ext cx="4104455" cy="54006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b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400" b="1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0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8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94C600"/>
              </a:buClr>
            </a:pPr>
            <a:r>
              <a:rPr lang="it-IT" sz="1600" dirty="0" smtClean="0">
                <a:solidFill>
                  <a:srgbClr val="002060"/>
                </a:solidFill>
              </a:rPr>
              <a:t>Prende decisioni, valuta strumenti tempi e risorse(FINALE)</a:t>
            </a:r>
            <a:endParaRPr lang="it-IT" sz="1600" dirty="0">
              <a:solidFill>
                <a:srgbClr val="002060"/>
              </a:solidFill>
            </a:endParaRPr>
          </a:p>
        </p:txBody>
      </p:sp>
      <p:sp>
        <p:nvSpPr>
          <p:cNvPr id="12" name="Titolo 1"/>
          <p:cNvSpPr>
            <a:spLocks noGrp="1"/>
          </p:cNvSpPr>
          <p:nvPr>
            <p:ph type="title"/>
          </p:nvPr>
        </p:nvSpPr>
        <p:spPr>
          <a:xfrm>
            <a:off x="175523" y="188640"/>
            <a:ext cx="8784976" cy="792088"/>
          </a:xfrm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pPr algn="ctr"/>
            <a:r>
              <a:rPr lang="it-IT" sz="3600" dirty="0" smtClean="0">
                <a:solidFill>
                  <a:schemeClr val="tx1"/>
                </a:solidFill>
              </a:rPr>
              <a:t>SPIRITO DI INIZIATIVA</a:t>
            </a:r>
            <a:endParaRPr lang="it-IT" sz="3600" dirty="0">
              <a:solidFill>
                <a:schemeClr val="tx1"/>
              </a:solidFill>
            </a:endParaRPr>
          </a:p>
        </p:txBody>
      </p:sp>
      <p:sp>
        <p:nvSpPr>
          <p:cNvPr id="10" name="Segnaposto testo 2"/>
          <p:cNvSpPr>
            <a:spLocks noGrp="1"/>
          </p:cNvSpPr>
          <p:nvPr>
            <p:ph type="body" idx="1"/>
          </p:nvPr>
        </p:nvSpPr>
        <p:spPr>
          <a:xfrm>
            <a:off x="2123728" y="2276872"/>
            <a:ext cx="2376264" cy="540060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>
              <a:buClr>
                <a:srgbClr val="94C600"/>
              </a:buClr>
            </a:pPr>
            <a:r>
              <a:rPr lang="it-IT" sz="1200" dirty="0">
                <a:solidFill>
                  <a:srgbClr val="002060"/>
                </a:solidFill>
              </a:rPr>
              <a:t>Prende </a:t>
            </a:r>
            <a:r>
              <a:rPr lang="it-IT" sz="1200" dirty="0" smtClean="0">
                <a:solidFill>
                  <a:srgbClr val="002060"/>
                </a:solidFill>
              </a:rPr>
              <a:t>decisioni, valuta strumenti tempi </a:t>
            </a:r>
            <a:r>
              <a:rPr lang="it-IT" sz="1200" dirty="0">
                <a:solidFill>
                  <a:srgbClr val="002060"/>
                </a:solidFill>
              </a:rPr>
              <a:t>e </a:t>
            </a:r>
            <a:r>
              <a:rPr lang="it-IT" sz="1200" dirty="0" smtClean="0">
                <a:solidFill>
                  <a:srgbClr val="002060"/>
                </a:solidFill>
              </a:rPr>
              <a:t>risorse(INTERMEDIO)</a:t>
            </a:r>
            <a:endParaRPr lang="it-IT" sz="1200" dirty="0">
              <a:solidFill>
                <a:srgbClr val="002060"/>
              </a:solidFill>
            </a:endParaRPr>
          </a:p>
        </p:txBody>
      </p:sp>
      <p:graphicFrame>
        <p:nvGraphicFramePr>
          <p:cNvPr id="11" name="Segnaposto contenut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598647323"/>
              </p:ext>
            </p:extLst>
          </p:nvPr>
        </p:nvGraphicFramePr>
        <p:xfrm>
          <a:off x="4589105" y="2826398"/>
          <a:ext cx="4087349" cy="34829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59177646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esto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sz="4400" dirty="0" smtClean="0"/>
              <a:t>F.S.MARIA PUCA</a:t>
            </a:r>
            <a:endParaRPr lang="it-IT" sz="4400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65</a:t>
            </a:fld>
            <a:endParaRPr lang="it-IT"/>
          </a:p>
        </p:txBody>
      </p:sp>
      <p:sp>
        <p:nvSpPr>
          <p:cNvPr id="4" name="Tito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GRAZIE MILLE </a:t>
            </a:r>
            <a:r>
              <a:rPr lang="it-IT" dirty="0" smtClean="0"/>
              <a:t>PER LA COLLABORAZIONE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xmlns="" val="41148583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5209648"/>
          </a:xfrm>
          <a:solidFill>
            <a:schemeClr val="bg2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pPr lvl="0">
              <a:spcBef>
                <a:spcPct val="20000"/>
              </a:spcBef>
            </a:pPr>
            <a:r>
              <a:rPr lang="it-IT" sz="2000" dirty="0" smtClean="0">
                <a:solidFill>
                  <a:schemeClr val="tx1"/>
                </a:solidFill>
              </a:rPr>
              <a:t>Dagli </a:t>
            </a:r>
            <a:r>
              <a:rPr lang="it-IT" sz="2000" dirty="0">
                <a:solidFill>
                  <a:schemeClr val="tx1"/>
                </a:solidFill>
              </a:rPr>
              <a:t>esiti del monitoraggio </a:t>
            </a:r>
            <a:r>
              <a:rPr lang="it-IT" sz="2000" b="1" dirty="0" smtClean="0">
                <a:solidFill>
                  <a:schemeClr val="tx1"/>
                </a:solidFill>
              </a:rPr>
              <a:t>intermedio </a:t>
            </a:r>
            <a:r>
              <a:rPr lang="it-IT" sz="2000" dirty="0" smtClean="0">
                <a:solidFill>
                  <a:schemeClr val="tx1"/>
                </a:solidFill>
              </a:rPr>
              <a:t>è </a:t>
            </a:r>
            <a:r>
              <a:rPr lang="it-IT" sz="2000" dirty="0">
                <a:solidFill>
                  <a:schemeClr val="tx1"/>
                </a:solidFill>
              </a:rPr>
              <a:t>emerso </a:t>
            </a:r>
            <a:r>
              <a:rPr lang="it-IT" sz="2000" dirty="0" smtClean="0">
                <a:solidFill>
                  <a:schemeClr val="tx1"/>
                </a:solidFill>
              </a:rPr>
              <a:t>che : la </a:t>
            </a:r>
            <a:r>
              <a:rPr lang="it-IT" sz="2000" dirty="0">
                <a:solidFill>
                  <a:schemeClr val="tx1"/>
                </a:solidFill>
              </a:rPr>
              <a:t>maggior parte degli alunni delle </a:t>
            </a:r>
            <a:r>
              <a:rPr lang="it-IT" sz="2000" dirty="0">
                <a:solidFill>
                  <a:srgbClr val="0070C0"/>
                </a:solidFill>
              </a:rPr>
              <a:t>classi prime della scuola </a:t>
            </a:r>
            <a:r>
              <a:rPr lang="it-IT" sz="2000" dirty="0" smtClean="0">
                <a:solidFill>
                  <a:srgbClr val="0070C0"/>
                </a:solidFill>
              </a:rPr>
              <a:t>secondaria di 1° grado</a:t>
            </a:r>
            <a:r>
              <a:rPr lang="it-IT" sz="2000" dirty="0" smtClean="0">
                <a:solidFill>
                  <a:schemeClr val="tx1"/>
                </a:solidFill>
              </a:rPr>
              <a:t>  possiede ancora un </a:t>
            </a:r>
            <a:r>
              <a:rPr lang="it-IT" sz="2000" dirty="0">
                <a:solidFill>
                  <a:schemeClr val="tx1"/>
                </a:solidFill>
              </a:rPr>
              <a:t>livello di competenza </a:t>
            </a:r>
            <a:r>
              <a:rPr lang="it-IT" sz="2000" b="1" dirty="0" smtClean="0">
                <a:solidFill>
                  <a:schemeClr val="tx1"/>
                </a:solidFill>
              </a:rPr>
              <a:t>base</a:t>
            </a:r>
            <a:r>
              <a:rPr lang="it-IT" sz="2000" dirty="0" smtClean="0">
                <a:solidFill>
                  <a:schemeClr val="tx1"/>
                </a:solidFill>
              </a:rPr>
              <a:t>.</a:t>
            </a:r>
            <a:r>
              <a:rPr lang="it-IT" sz="2000" dirty="0">
                <a:solidFill>
                  <a:prstClr val="black"/>
                </a:solidFill>
              </a:rPr>
              <a:t> L’alunno/a svolge compiti semplici   anche in situazioni nuove, mostrando di possedere conoscenze e abilità fondamentali e di saper applicare basilari regole e procedure apprese.</a:t>
            </a:r>
            <a:r>
              <a:rPr lang="it-IT" sz="2000" dirty="0" smtClean="0">
                <a:solidFill>
                  <a:schemeClr val="tx1"/>
                </a:solidFill>
              </a:rPr>
              <a:t/>
            </a:r>
            <a:br>
              <a:rPr lang="it-IT" sz="2000" dirty="0" smtClean="0">
                <a:solidFill>
                  <a:schemeClr val="tx1"/>
                </a:solidFill>
              </a:rPr>
            </a:br>
            <a:r>
              <a:rPr lang="it-IT" sz="2000" dirty="0" smtClean="0">
                <a:solidFill>
                  <a:schemeClr val="tx1"/>
                </a:solidFill>
              </a:rPr>
              <a:t>Si nota un progressivo miglioramento nelle </a:t>
            </a:r>
            <a:r>
              <a:rPr lang="it-IT" sz="2000" dirty="0" smtClean="0">
                <a:solidFill>
                  <a:srgbClr val="0070C0"/>
                </a:solidFill>
              </a:rPr>
              <a:t>competenze sociali e civiche </a:t>
            </a:r>
            <a:r>
              <a:rPr lang="it-IT" sz="2000" dirty="0" smtClean="0">
                <a:solidFill>
                  <a:schemeClr val="tx1"/>
                </a:solidFill>
              </a:rPr>
              <a:t>dove il 50%degli alunni mostra di possedere un </a:t>
            </a:r>
            <a:r>
              <a:rPr lang="it-IT" sz="2000" b="1" dirty="0" smtClean="0">
                <a:solidFill>
                  <a:schemeClr val="tx1"/>
                </a:solidFill>
              </a:rPr>
              <a:t>livello B  intermedio.</a:t>
            </a:r>
            <a:r>
              <a:rPr lang="it-IT" sz="2000" b="1" dirty="0">
                <a:solidFill>
                  <a:srgbClr val="002060"/>
                </a:solidFill>
                <a:ea typeface="+mn-ea"/>
                <a:cs typeface="+mn-cs"/>
              </a:rPr>
              <a:t> </a:t>
            </a:r>
            <a:r>
              <a:rPr lang="it-IT" sz="2000" b="1" dirty="0" smtClean="0">
                <a:solidFill>
                  <a:srgbClr val="002060"/>
                </a:solidFill>
                <a:ea typeface="+mn-ea"/>
                <a:cs typeface="+mn-cs"/>
              </a:rPr>
              <a:t/>
            </a:r>
            <a:br>
              <a:rPr lang="it-IT" sz="2000" b="1" dirty="0" smtClean="0">
                <a:solidFill>
                  <a:srgbClr val="002060"/>
                </a:solidFill>
                <a:ea typeface="+mn-ea"/>
                <a:cs typeface="+mn-cs"/>
              </a:rPr>
            </a:br>
            <a:r>
              <a:rPr lang="it-IT" sz="2000" b="1" dirty="0" smtClean="0">
                <a:solidFill>
                  <a:srgbClr val="002060"/>
                </a:solidFill>
                <a:ea typeface="+mn-ea"/>
                <a:cs typeface="+mn-cs"/>
              </a:rPr>
              <a:t>ASSUME </a:t>
            </a:r>
            <a:r>
              <a:rPr lang="it-IT" sz="2000" b="1" dirty="0">
                <a:solidFill>
                  <a:srgbClr val="002060"/>
                </a:solidFill>
                <a:ea typeface="+mn-ea"/>
                <a:cs typeface="+mn-cs"/>
              </a:rPr>
              <a:t>LE CONSEGUENZE DEI PROPRI COMPORTAMENTI</a:t>
            </a:r>
            <a:br>
              <a:rPr lang="it-IT" sz="2000" b="1" dirty="0">
                <a:solidFill>
                  <a:srgbClr val="002060"/>
                </a:solidFill>
                <a:ea typeface="+mn-ea"/>
                <a:cs typeface="+mn-cs"/>
              </a:rPr>
            </a:br>
            <a:r>
              <a:rPr lang="it-IT" sz="2000" b="1" dirty="0">
                <a:solidFill>
                  <a:srgbClr val="002060"/>
                </a:solidFill>
                <a:ea typeface="+mn-ea"/>
                <a:cs typeface="+mn-cs"/>
              </a:rPr>
              <a:t>ASSUME COMPORTAMENTI </a:t>
            </a:r>
            <a:r>
              <a:rPr lang="it-IT" sz="2000" b="1" dirty="0" smtClean="0">
                <a:solidFill>
                  <a:srgbClr val="002060"/>
                </a:solidFill>
                <a:ea typeface="+mn-ea"/>
                <a:cs typeface="+mn-cs"/>
              </a:rPr>
              <a:t>RISPETTOSI</a:t>
            </a:r>
            <a:r>
              <a:rPr lang="it-IT" sz="1800" b="1" dirty="0" smtClean="0">
                <a:solidFill>
                  <a:srgbClr val="002060"/>
                </a:solidFill>
                <a:ea typeface="+mn-ea"/>
                <a:cs typeface="+mn-cs"/>
              </a:rPr>
              <a:t>.</a:t>
            </a:r>
            <a:r>
              <a:rPr lang="it-IT" sz="1800" b="1" dirty="0">
                <a:solidFill>
                  <a:srgbClr val="002060"/>
                </a:solidFill>
                <a:ea typeface="+mn-ea"/>
                <a:cs typeface="+mn-cs"/>
              </a:rPr>
              <a:t/>
            </a:r>
            <a:br>
              <a:rPr lang="it-IT" sz="1800" b="1" dirty="0">
                <a:solidFill>
                  <a:srgbClr val="002060"/>
                </a:solidFill>
                <a:ea typeface="+mn-ea"/>
                <a:cs typeface="+mn-cs"/>
              </a:rPr>
            </a:br>
            <a:r>
              <a:rPr lang="it-IT" sz="2400" b="1" dirty="0" smtClean="0">
                <a:solidFill>
                  <a:schemeClr val="tx1"/>
                </a:solidFill>
              </a:rPr>
              <a:t/>
            </a:r>
            <a:br>
              <a:rPr lang="it-IT" sz="2400" b="1" dirty="0" smtClean="0">
                <a:solidFill>
                  <a:schemeClr val="tx1"/>
                </a:solidFill>
              </a:rPr>
            </a:br>
            <a:endParaRPr lang="it-IT" sz="2400" b="1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7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316546908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5209648"/>
          </a:xfrm>
          <a:solidFill>
            <a:schemeClr val="bg2">
              <a:lumMod val="60000"/>
              <a:lumOff val="40000"/>
            </a:schemeClr>
          </a:solidFill>
        </p:spPr>
        <p:txBody>
          <a:bodyPr>
            <a:noAutofit/>
          </a:bodyPr>
          <a:lstStyle/>
          <a:p>
            <a:pPr>
              <a:spcBef>
                <a:spcPct val="20000"/>
              </a:spcBef>
            </a:pPr>
            <a:r>
              <a:rPr lang="it-IT" sz="2000" dirty="0" smtClean="0">
                <a:solidFill>
                  <a:schemeClr val="tx1"/>
                </a:solidFill>
              </a:rPr>
              <a:t>Dagli </a:t>
            </a:r>
            <a:r>
              <a:rPr lang="it-IT" sz="2000" dirty="0">
                <a:solidFill>
                  <a:schemeClr val="tx1"/>
                </a:solidFill>
              </a:rPr>
              <a:t>esiti del monitoraggio </a:t>
            </a:r>
            <a:r>
              <a:rPr lang="it-IT" sz="2000" b="1" dirty="0" smtClean="0">
                <a:solidFill>
                  <a:schemeClr val="tx1"/>
                </a:solidFill>
              </a:rPr>
              <a:t>FINALE </a:t>
            </a:r>
            <a:r>
              <a:rPr lang="it-IT" sz="2000" dirty="0" smtClean="0">
                <a:solidFill>
                  <a:schemeClr val="tx1"/>
                </a:solidFill>
              </a:rPr>
              <a:t>è </a:t>
            </a:r>
            <a:r>
              <a:rPr lang="it-IT" sz="2000" dirty="0">
                <a:solidFill>
                  <a:schemeClr val="tx1"/>
                </a:solidFill>
              </a:rPr>
              <a:t>emerso </a:t>
            </a:r>
            <a:r>
              <a:rPr lang="it-IT" sz="2000" dirty="0" smtClean="0">
                <a:solidFill>
                  <a:schemeClr val="tx1"/>
                </a:solidFill>
              </a:rPr>
              <a:t>che : la </a:t>
            </a:r>
            <a:r>
              <a:rPr lang="it-IT" sz="2000" dirty="0">
                <a:solidFill>
                  <a:schemeClr val="tx1"/>
                </a:solidFill>
              </a:rPr>
              <a:t>maggior parte degli alunni delle </a:t>
            </a:r>
            <a:r>
              <a:rPr lang="it-IT" sz="2000" dirty="0">
                <a:solidFill>
                  <a:srgbClr val="0070C0"/>
                </a:solidFill>
              </a:rPr>
              <a:t>classi prime della scuola </a:t>
            </a:r>
            <a:r>
              <a:rPr lang="it-IT" sz="2000" dirty="0" smtClean="0">
                <a:solidFill>
                  <a:srgbClr val="0070C0"/>
                </a:solidFill>
              </a:rPr>
              <a:t>secondaria di 1° grado</a:t>
            </a:r>
            <a:r>
              <a:rPr lang="it-IT" sz="2000" dirty="0" smtClean="0">
                <a:solidFill>
                  <a:schemeClr val="tx1"/>
                </a:solidFill>
              </a:rPr>
              <a:t>  ha mostrato di possedere un </a:t>
            </a:r>
            <a:r>
              <a:rPr lang="it-IT" sz="2000" dirty="0">
                <a:solidFill>
                  <a:schemeClr val="tx1"/>
                </a:solidFill>
              </a:rPr>
              <a:t>livello di competenza </a:t>
            </a:r>
            <a:r>
              <a:rPr lang="it-IT" sz="2000" b="1" dirty="0" smtClean="0">
                <a:solidFill>
                  <a:schemeClr val="tx1"/>
                </a:solidFill>
              </a:rPr>
              <a:t>intermedio</a:t>
            </a:r>
            <a:r>
              <a:rPr lang="it-IT" sz="2000" dirty="0" smtClean="0">
                <a:solidFill>
                  <a:schemeClr val="tx1"/>
                </a:solidFill>
              </a:rPr>
              <a:t>.</a:t>
            </a:r>
            <a:r>
              <a:rPr lang="it-IT" sz="2000" dirty="0" smtClean="0">
                <a:solidFill>
                  <a:prstClr val="black"/>
                </a:solidFill>
              </a:rPr>
              <a:t> </a:t>
            </a:r>
            <a:br>
              <a:rPr lang="it-IT" sz="2000" dirty="0" smtClean="0">
                <a:solidFill>
                  <a:prstClr val="black"/>
                </a:solidFill>
              </a:rPr>
            </a:br>
            <a:r>
              <a:rPr lang="it-IT" sz="2000" dirty="0" smtClean="0">
                <a:solidFill>
                  <a:schemeClr val="dk1"/>
                </a:solidFill>
              </a:rPr>
              <a:t>L’alunno/a </a:t>
            </a:r>
            <a:r>
              <a:rPr lang="it-IT" sz="2000" dirty="0">
                <a:solidFill>
                  <a:schemeClr val="dk1"/>
                </a:solidFill>
              </a:rPr>
              <a:t>svolge compiti e risolve problemi in situazioni nuove,   compie scelte consapevoli, mostrando di saper utilizzare le conoscenze e le abilità </a:t>
            </a:r>
            <a:r>
              <a:rPr lang="it-IT" sz="2000" dirty="0" smtClean="0">
                <a:solidFill>
                  <a:schemeClr val="dk1"/>
                </a:solidFill>
              </a:rPr>
              <a:t>acquisite.</a:t>
            </a:r>
            <a:br>
              <a:rPr lang="it-IT" sz="2000" dirty="0" smtClean="0">
                <a:solidFill>
                  <a:schemeClr val="dk1"/>
                </a:solidFill>
              </a:rPr>
            </a:br>
            <a:r>
              <a:rPr lang="it-IT" sz="2000" dirty="0" smtClean="0">
                <a:solidFill>
                  <a:schemeClr val="dk1"/>
                </a:solidFill>
              </a:rPr>
              <a:t>Si registrano miglioramenti dei livelli in quasi tutte le competenze.</a:t>
            </a:r>
            <a:br>
              <a:rPr lang="it-IT" sz="2000" dirty="0" smtClean="0">
                <a:solidFill>
                  <a:schemeClr val="dk1"/>
                </a:solidFill>
              </a:rPr>
            </a:br>
            <a:r>
              <a:rPr lang="it-IT" sz="2000" dirty="0" smtClean="0">
                <a:solidFill>
                  <a:schemeClr val="dk1"/>
                </a:solidFill>
              </a:rPr>
              <a:t>Ridotto il numero degli alunni che registravano un livello (D)iniziale delle competenze.</a:t>
            </a:r>
            <a:r>
              <a:rPr lang="it-IT" sz="2000" dirty="0" smtClean="0"/>
              <a:t/>
            </a:r>
            <a:br>
              <a:rPr lang="it-IT" sz="2000" dirty="0" smtClean="0"/>
            </a:br>
            <a:r>
              <a:rPr lang="it-IT" sz="2000" dirty="0"/>
              <a:t/>
            </a:r>
            <a:br>
              <a:rPr lang="it-IT" sz="2000" dirty="0"/>
            </a:br>
            <a:r>
              <a:rPr lang="it-IT" sz="2000" dirty="0" smtClean="0"/>
              <a:t/>
            </a:r>
            <a:br>
              <a:rPr lang="it-IT" sz="2000" dirty="0" smtClean="0"/>
            </a:br>
            <a:r>
              <a:rPr lang="it-IT" sz="2000" dirty="0"/>
              <a:t/>
            </a:r>
            <a:br>
              <a:rPr lang="it-IT" sz="2000" dirty="0"/>
            </a:br>
            <a:endParaRPr lang="it-IT" sz="2400" b="1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63513616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tx1">
                <a:lumMod val="65000"/>
                <a:lumOff val="35000"/>
              </a:schemeClr>
            </a:gs>
            <a:gs pos="62000">
              <a:schemeClr val="bg2">
                <a:tint val="92000"/>
                <a:shade val="66000"/>
                <a:satMod val="110000"/>
                <a:lumMod val="80000"/>
              </a:schemeClr>
            </a:gs>
            <a:gs pos="100000">
              <a:schemeClr val="bg2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79512" y="2348880"/>
            <a:ext cx="2016224" cy="63976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r>
              <a:rPr lang="it-IT" sz="1100" dirty="0" smtClean="0">
                <a:solidFill>
                  <a:srgbClr val="002060"/>
                </a:solidFill>
              </a:rPr>
              <a:t>ASCOLTA-COMPRENDE RIFERISCE (INIZIALE)</a:t>
            </a:r>
            <a:endParaRPr lang="it-IT" sz="1100" dirty="0">
              <a:solidFill>
                <a:srgbClr val="002060"/>
              </a:solidFill>
            </a:endParaRPr>
          </a:p>
        </p:txBody>
      </p:sp>
      <p:sp>
        <p:nvSpPr>
          <p:cNvPr id="5" name="Segnaposto testo 4"/>
          <p:cNvSpPr>
            <a:spLocks noGrp="1"/>
          </p:cNvSpPr>
          <p:nvPr>
            <p:ph type="body" sz="half" idx="3"/>
          </p:nvPr>
        </p:nvSpPr>
        <p:spPr>
          <a:xfrm>
            <a:off x="2195736" y="2348880"/>
            <a:ext cx="2376264" cy="648072"/>
          </a:xfrm>
          <a:ln>
            <a:solidFill>
              <a:schemeClr val="tx1"/>
            </a:solidFill>
          </a:ln>
        </p:spPr>
        <p:txBody>
          <a:bodyPr>
            <a:noAutofit/>
          </a:bodyPr>
          <a:lstStyle/>
          <a:p>
            <a:pPr lvl="0">
              <a:buClr>
                <a:srgbClr val="94C600"/>
              </a:buClr>
            </a:pPr>
            <a:r>
              <a:rPr lang="it-IT" sz="1200" dirty="0">
                <a:solidFill>
                  <a:srgbClr val="002060"/>
                </a:solidFill>
              </a:rPr>
              <a:t>ASCOLTA-COMPRENDE RIFERISCE(INTERMEDIO</a:t>
            </a:r>
            <a:r>
              <a:rPr lang="it-IT" sz="1400" b="0" dirty="0">
                <a:solidFill>
                  <a:srgbClr val="002060"/>
                </a:solidFill>
              </a:rPr>
              <a:t>)</a:t>
            </a:r>
          </a:p>
        </p:txBody>
      </p:sp>
      <p:graphicFrame>
        <p:nvGraphicFramePr>
          <p:cNvPr id="8" name="Segnaposto contenuto 7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xmlns="" val="1882740785"/>
              </p:ext>
            </p:extLst>
          </p:nvPr>
        </p:nvGraphicFramePr>
        <p:xfrm>
          <a:off x="179513" y="3068960"/>
          <a:ext cx="2088232" cy="2448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Segnaposto contenuto 8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xmlns="" val="4072754035"/>
              </p:ext>
            </p:extLst>
          </p:nvPr>
        </p:nvGraphicFramePr>
        <p:xfrm>
          <a:off x="2267744" y="3068960"/>
          <a:ext cx="2304256" cy="2448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F9CF6-BB36-47A8-A46B-0FC3EBA12A9F}" type="slidenum">
              <a:rPr lang="it-IT" smtClean="0"/>
              <a:pPr/>
              <a:t>9</a:t>
            </a:fld>
            <a:endParaRPr lang="it-IT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it-IT" dirty="0" smtClean="0">
                <a:solidFill>
                  <a:schemeClr val="tx1"/>
                </a:solidFill>
              </a:rPr>
              <a:t>COMUNICAZIONE NELLA MADRELINGUA</a:t>
            </a:r>
            <a:endParaRPr lang="it-IT" dirty="0">
              <a:solidFill>
                <a:schemeClr val="tx1"/>
              </a:solidFill>
            </a:endParaRPr>
          </a:p>
        </p:txBody>
      </p:sp>
      <p:sp>
        <p:nvSpPr>
          <p:cNvPr id="10" name="Segnaposto testo 4"/>
          <p:cNvSpPr txBox="1">
            <a:spLocks/>
          </p:cNvSpPr>
          <p:nvPr/>
        </p:nvSpPr>
        <p:spPr>
          <a:xfrm>
            <a:off x="4572000" y="2348880"/>
            <a:ext cx="4392488" cy="648072"/>
          </a:xfrm>
          <a:prstGeom prst="rect">
            <a:avLst/>
          </a:prstGeom>
          <a:noFill/>
          <a:ln w="15875" cap="rnd" cmpd="sng" algn="ctr">
            <a:solidFill>
              <a:schemeClr val="tx1"/>
            </a:solidFill>
            <a:prstDash val="solid"/>
          </a:ln>
          <a:effectLst>
            <a:outerShdw blurRad="50800" dist="25400" dir="5400000" rotWithShape="0">
              <a:srgbClr val="000000">
                <a:alpha val="35000"/>
              </a:srgbClr>
            </a:outerShdw>
          </a:effectLst>
        </p:spPr>
        <p:txBody>
          <a:bodyPr vert="horz" anchor="ctr"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22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None/>
              <a:defRPr kumimoji="0" sz="20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None/>
              <a:defRPr kumimoji="0" sz="18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None/>
              <a:defRPr kumimoji="0" sz="1600" b="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Char char="•"/>
              <a:defRPr kumimoji="0"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Char char="•"/>
              <a:defRPr kumimoji="0"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Char char="•"/>
              <a:defRPr kumimoji="0" sz="1400" kern="1200" cap="all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94C600"/>
              </a:buClr>
            </a:pPr>
            <a:r>
              <a:rPr lang="it-IT" sz="1200" dirty="0" smtClean="0">
                <a:solidFill>
                  <a:srgbClr val="002060"/>
                </a:solidFill>
              </a:rPr>
              <a:t>ASCOLTA-COMPRENDE RIFERISCE(FINALE</a:t>
            </a:r>
            <a:r>
              <a:rPr lang="it-IT" sz="1400" b="0" dirty="0" smtClean="0">
                <a:solidFill>
                  <a:srgbClr val="002060"/>
                </a:solidFill>
              </a:rPr>
              <a:t>)</a:t>
            </a:r>
            <a:endParaRPr lang="it-IT" sz="1400" b="0" dirty="0">
              <a:solidFill>
                <a:srgbClr val="002060"/>
              </a:solidFill>
            </a:endParaRPr>
          </a:p>
        </p:txBody>
      </p:sp>
      <p:graphicFrame>
        <p:nvGraphicFramePr>
          <p:cNvPr id="11" name="Segnaposto contenuto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549781327"/>
              </p:ext>
            </p:extLst>
          </p:nvPr>
        </p:nvGraphicFramePr>
        <p:xfrm>
          <a:off x="4572000" y="2996952"/>
          <a:ext cx="4392488" cy="33843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808023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ttà">
  <a:themeElements>
    <a:clrScheme name="Città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ttà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ittà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1452</TotalTime>
  <Words>1799</Words>
  <Application>Microsoft Office PowerPoint</Application>
  <PresentationFormat>Presentazione su schermo (4:3)</PresentationFormat>
  <Paragraphs>469</Paragraphs>
  <Slides>65</Slides>
  <Notes>5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65</vt:i4>
      </vt:variant>
    </vt:vector>
  </HeadingPairs>
  <TitlesOfParts>
    <vt:vector size="66" baseType="lpstr">
      <vt:lpstr>Città</vt:lpstr>
      <vt:lpstr>Diapositiva 1</vt:lpstr>
      <vt:lpstr>      DIRIGENTE SCOLASTICO PROF.SSA GIUSEPPINA NUGNES</vt:lpstr>
      <vt:lpstr>    MONITORAGGIO DEL PROCESSO  DI APPRENDIMENTO FINALE </vt:lpstr>
      <vt:lpstr>Diapositiva 4</vt:lpstr>
      <vt:lpstr>CLASSI PRIME</vt:lpstr>
      <vt:lpstr>Dagli esiti del monitoraggio iniziale è emerso che : la maggior parte degli alunni delle classi prime della scuola secondaria di 1° grado  possiede un livello di competenza base. L’alunno/a svolge compiti semplici   anche in situazioni nuove, mostrando di possedere conoscenze e abilità fondamentali e di saper applicare basilari regole e procedure apprese. </vt:lpstr>
      <vt:lpstr>Dagli esiti del monitoraggio intermedio è emerso che : la maggior parte degli alunni delle classi prime della scuola secondaria di 1° grado  possiede ancora un livello di competenza base. L’alunno/a svolge compiti semplici   anche in situazioni nuove, mostrando di possedere conoscenze e abilità fondamentali e di saper applicare basilari regole e procedure apprese. Si nota un progressivo miglioramento nelle competenze sociali e civiche dove il 50%degli alunni mostra di possedere un livello B  intermedio.  ASSUME LE CONSEGUENZE DEI PROPRI COMPORTAMENTI ASSUME COMPORTAMENTI RISPETTOSI.  </vt:lpstr>
      <vt:lpstr>Dagli esiti del monitoraggio FINALE è emerso che : la maggior parte degli alunni delle classi prime della scuola secondaria di 1° grado  ha mostrato di possedere un livello di competenza intermedio.  L’alunno/a svolge compiti e risolve problemi in situazioni nuove,   compie scelte consapevoli, mostrando di saper utilizzare le conoscenze e le abilità acquisite. Si registrano miglioramenti dei livelli in quasi tutte le competenze. Ridotto il numero degli alunni che registravano un livello (D)iniziale delle competenze.    </vt:lpstr>
      <vt:lpstr>COMUNICAZIONE NELLA MADRELINGUA</vt:lpstr>
      <vt:lpstr>COMUNICAZIONE NELLA MADRELINGUA</vt:lpstr>
      <vt:lpstr>COMUNICAZIONE NELLE LINGUE STRANIERE </vt:lpstr>
      <vt:lpstr>COMUNICAZIONE NELLE LINGUE STRANIERE </vt:lpstr>
      <vt:lpstr>        COMPETENZE DI BASE IN MATEMATICA-SCIENZE-TECNOLOGIA</vt:lpstr>
      <vt:lpstr>COMPETENZE DI BASE IN MATEMATICA-SCIENZE-TECNOLOGIA</vt:lpstr>
      <vt:lpstr>CONSAPEVOLEZZA ED ESPRESSIONE CULTURALE</vt:lpstr>
      <vt:lpstr>CONSAPEVOLEZZA ED ESPRESSIONE CULTURALE</vt:lpstr>
      <vt:lpstr>COMPETENZA DIGITALE</vt:lpstr>
      <vt:lpstr>COMPETENZA DIGITALE</vt:lpstr>
      <vt:lpstr>IMPARARE AD IMPARARE</vt:lpstr>
      <vt:lpstr>IMPARARE AD IMPARARE</vt:lpstr>
      <vt:lpstr>COMPETENZE SOCIALI E CIVICHE</vt:lpstr>
      <vt:lpstr>COMPETENZE SOCIALI E CIVICHE</vt:lpstr>
      <vt:lpstr>SPIRITO DI INIZIATIVA</vt:lpstr>
      <vt:lpstr>SPIRITO DI INIZIATIVA</vt:lpstr>
      <vt:lpstr>CLASSI SECONDE</vt:lpstr>
      <vt:lpstr>Dagli esiti del monitoraggio INIZIALE è emerso che : la maggior parte degli alunni delle classi seconde della scuola secondaria di 1° grado  possiede un livello di competenza base.  L’alunno/a svolge compiti semplici   anche in situazioni nuove, mostrando di possedere conoscenze e abilità fondamentali e di saper applicare basilari regole e procedure apprese.</vt:lpstr>
      <vt:lpstr>Dagli esiti del monitoraggio intermedio è emerso che : la maggior parte degli alunni delle classi seconde della scuola secondaria di 1° grado  possiede ancora  un livello di competenza base.  L’alunno/a svolge compiti semplici   anche in situazioni nuove, mostrando di possedere conoscenze e abilità fondamentali e di saper applicare basilari regole e procedure apprese.</vt:lpstr>
      <vt:lpstr>Dagli esiti del monitoraggio FINALE è emerso che : la maggior parte degli alunni delle classi seconde della scuola secondaria di 1° grado  possiede ancora  un livello di competenza base, ma si registrano miglioramenti dei livelli.  L’alunno/a svolge compiti semplici   anche in situazioni nuove, mostrando di possedere conoscenze e abilità fondamentali e di saper applicare basilari regole e procedure apprese. </vt:lpstr>
      <vt:lpstr>COMUNICAZIONE NELLA MADRELINGUA</vt:lpstr>
      <vt:lpstr>COMUNICAZIONE NELLA MADRELINGUA</vt:lpstr>
      <vt:lpstr>COMUNICAZIONE NELLE  LINGUE STRANIERE</vt:lpstr>
      <vt:lpstr>COMUNICAZIONE NELLE  LINGUE STRANIERE</vt:lpstr>
      <vt:lpstr>COMPETENZE DI BASE IN MATEMATICA-SCIENZE-TECNOLOGIA</vt:lpstr>
      <vt:lpstr>COMPETENZE DI BASE IN MATEMATICA-SCIENZE-TECNOLOGIA</vt:lpstr>
      <vt:lpstr>CONSAPEVOLEZZA ED ESPRESSIONE CULTURALE</vt:lpstr>
      <vt:lpstr>CONSAPEVOLEZZA ED ESPRESSIONE CULTURALE</vt:lpstr>
      <vt:lpstr>COMPETENZA DIGITALE</vt:lpstr>
      <vt:lpstr>COMPETENZA DIGITALE</vt:lpstr>
      <vt:lpstr>IMPARARE AD IMPARARE</vt:lpstr>
      <vt:lpstr>IMPARARE AD IMPARARE</vt:lpstr>
      <vt:lpstr>COMPETENZE SOCIALI E CIVICHE</vt:lpstr>
      <vt:lpstr>COMPETENZE SOCIALI E CIVICHE</vt:lpstr>
      <vt:lpstr>SPIRITO DI INIZIATIVA</vt:lpstr>
      <vt:lpstr>SPIRITO DI INIZIATIVA</vt:lpstr>
      <vt:lpstr>CLASSI TERZE</vt:lpstr>
      <vt:lpstr>Dagli esiti del monitoraggio INIZIALE è emerso che : la maggior parte degli alunni delle classi terze della scuola secondaria di 1° grado  possiede un livello di competenza base.  L’alunno/a svolge compiti semplici   anche in situazioni nuove, mostrando di possedere conoscenze e abilità fondamentali e di saper applicare basilari regole e procedure apprese.</vt:lpstr>
      <vt:lpstr>Dagli esiti del monitoraggio intermedio  è emerso che : la maggior parte degli alunni delle classi terze della scuola secondaria di 1° grado  possiede ancora un livello di competenza base.  L’alunno/a svolge compiti semplici   anche in situazioni nuove, mostrando di possedere conoscenze e abilità fondamentali e di saper applicare basilari regole e procedure apprese.</vt:lpstr>
      <vt:lpstr>Dagli esiti del monitoraggio FINALE  è emerso che : la maggior parte degli alunni delle classi terze della scuola secondaria di 1° grado  possiede ancora un livello di competenza base,ma si registrano miglioramenti. L’alunno/a svolge compiti semplici   anche in situazioni nuove, mostrando di possedere conoscenze e abilità fondamentali e di saper applicare basilari regole e procedure apprese. </vt:lpstr>
      <vt:lpstr>COMUNICAZIONE NELLA MADRELINGUA</vt:lpstr>
      <vt:lpstr>COMUNICAZIONE NELLA MADRELINGUA</vt:lpstr>
      <vt:lpstr>COMUNICAZIONE NELLE  LINGUE STRANIERE</vt:lpstr>
      <vt:lpstr>COMUNICAZIONE NELLE  LINGUE STRANIERE</vt:lpstr>
      <vt:lpstr>COMPETENZE DI BASE IN MATEMATICA-SCIENZE-TECNOLOGIA</vt:lpstr>
      <vt:lpstr>COMPETENZE DI BASE IN MATEMATICA-SCIENZE-TECNOLOGIA</vt:lpstr>
      <vt:lpstr>CONSAPEVOLEZZA ED ESPRESSIONE CULTURALE</vt:lpstr>
      <vt:lpstr>CONSAPEVOLEZZA ED ESPRESSIONE CULTURALE</vt:lpstr>
      <vt:lpstr>COMPETENZA DIGITALE</vt:lpstr>
      <vt:lpstr>COMPETENZA DIGITALE</vt:lpstr>
      <vt:lpstr>IMPARARE AD IMPARARE</vt:lpstr>
      <vt:lpstr>IMPARARE AD IMPARARE</vt:lpstr>
      <vt:lpstr>COMPETENZE SOCIALI E CIVICHE</vt:lpstr>
      <vt:lpstr>COMPETENZE SOCIALI E CIVICHE</vt:lpstr>
      <vt:lpstr>SPIRITO DI INIZIATIVA</vt:lpstr>
      <vt:lpstr>SPIRITO DI INIZIATIVA</vt:lpstr>
      <vt:lpstr>GRAZIE MILLE PER LA COLLABORAZIONE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Giovanni</dc:creator>
  <cp:lastModifiedBy>Nugnes</cp:lastModifiedBy>
  <cp:revision>180</cp:revision>
  <dcterms:created xsi:type="dcterms:W3CDTF">2017-09-28T18:11:02Z</dcterms:created>
  <dcterms:modified xsi:type="dcterms:W3CDTF">2019-06-21T20:56:35Z</dcterms:modified>
</cp:coreProperties>
</file>