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charts/chart57.xml" ContentType="application/vnd.openxmlformats-officedocument.drawingml.chart+xml"/>
  <Override PartName="/ppt/charts/chart68.xml" ContentType="application/vnd.openxmlformats-officedocument.drawingml.chart+xml"/>
  <Override PartName="/ppt/slides/slide36.xml" ContentType="application/vnd.openxmlformats-officedocument.presentationml.slide+xml"/>
  <Override PartName="/ppt/charts/chart46.xml" ContentType="application/vnd.openxmlformats-officedocument.drawingml.chart+xml"/>
  <Override PartName="/ppt/charts/chart93.xml" ContentType="application/vnd.openxmlformats-officedocument.drawingml.char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charts/chart35.xml" ContentType="application/vnd.openxmlformats-officedocument.drawingml.chart+xml"/>
  <Override PartName="/ppt/charts/chart82.xml" ContentType="application/vnd.openxmlformats-officedocument.drawingml.chart+xml"/>
  <Override PartName="/ppt/charts/chart119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charts/chart60.xml" ContentType="application/vnd.openxmlformats-officedocument.drawingml.chart+xml"/>
  <Override PartName="/ppt/charts/chart71.xml" ContentType="application/vnd.openxmlformats-officedocument.drawingml.chart+xml"/>
  <Override PartName="/ppt/charts/chart108.xml" ContentType="application/vnd.openxmlformats-officedocument.drawingml.chart+xml"/>
  <Override PartName="/ppt/notesSlides/notesSlide16.xml" ContentType="application/vnd.openxmlformats-officedocument.presentationml.notesSlide+xml"/>
  <Override PartName="/ppt/tableStyles.xml" ContentType="application/vnd.openxmlformats-officedocument.presentationml.tableStyles+xml"/>
  <Override PartName="/ppt/charts/chart122.xml" ContentType="application/vnd.openxmlformats-officedocument.drawingml.char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111.xml" ContentType="application/vnd.openxmlformats-officedocument.drawingml.char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charts/chart69.xml" ContentType="application/vnd.openxmlformats-officedocument.drawingml.chart+xml"/>
  <Override PartName="/ppt/charts/chart98.xml" ContentType="application/vnd.openxmlformats-officedocument.drawingml.chart+xml"/>
  <Override PartName="/ppt/charts/chart100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charts/chart29.xml" ContentType="application/vnd.openxmlformats-officedocument.drawingml.chart+xml"/>
  <Override PartName="/ppt/charts/chart58.xml" ContentType="application/vnd.openxmlformats-officedocument.drawingml.chart+xml"/>
  <Override PartName="/ppt/charts/chart76.xml" ContentType="application/vnd.openxmlformats-officedocument.drawingml.chart+xml"/>
  <Override PartName="/ppt/charts/chart87.xml" ContentType="application/vnd.openxmlformats-officedocument.drawingml.chart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charts/chart36.xml" ContentType="application/vnd.openxmlformats-officedocument.drawingml.chart+xml"/>
  <Override PartName="/ppt/charts/chart47.xml" ContentType="application/vnd.openxmlformats-officedocument.drawingml.chart+xml"/>
  <Override PartName="/ppt/charts/chart65.xml" ContentType="application/vnd.openxmlformats-officedocument.drawingml.chart+xml"/>
  <Override PartName="/ppt/charts/chart83.xml" ContentType="application/vnd.openxmlformats-officedocument.drawingml.chart+xml"/>
  <Override PartName="/ppt/charts/chart94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25.xml" ContentType="application/vnd.openxmlformats-officedocument.drawingml.chart+xml"/>
  <Override PartName="/ppt/charts/chart54.xml" ContentType="application/vnd.openxmlformats-officedocument.drawingml.chart+xml"/>
  <Override PartName="/ppt/charts/chart72.xml" ContentType="application/vnd.openxmlformats-officedocument.drawingml.chart+xml"/>
  <Override PartName="/ppt/charts/chart109.xml" ContentType="application/vnd.openxmlformats-officedocument.drawingml.char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charts/chart14.xml" ContentType="application/vnd.openxmlformats-officedocument.drawingml.chart+xml"/>
  <Override PartName="/ppt/charts/chart32.xml" ContentType="application/vnd.openxmlformats-officedocument.drawingml.chart+xml"/>
  <Override PartName="/ppt/charts/chart43.xml" ContentType="application/vnd.openxmlformats-officedocument.drawingml.chart+xml"/>
  <Override PartName="/ppt/charts/chart61.xml" ContentType="application/vnd.openxmlformats-officedocument.drawingml.chart+xml"/>
  <Override PartName="/ppt/charts/chart90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21.xml" ContentType="application/vnd.openxmlformats-officedocument.drawingml.chart+xml"/>
  <Override PartName="/ppt/charts/chart50.xml" ContentType="application/vnd.openxmlformats-officedocument.drawingml.chart+xml"/>
  <Override PartName="/ppt/notesSlides/notesSlide13.xml" ContentType="application/vnd.openxmlformats-officedocument.presentationml.notesSlide+xml"/>
  <Override PartName="/ppt/charts/chart105.xml" ContentType="application/vnd.openxmlformats-officedocument.drawingml.chart+xml"/>
  <Override PartName="/ppt/charts/chart116.xml" ContentType="application/vnd.openxmlformats-officedocument.drawingml.chart+xml"/>
  <Override PartName="/ppt/slideLayouts/slideLayout10.xml" ContentType="application/vnd.openxmlformats-officedocument.presentationml.slideLayout+xml"/>
  <Override PartName="/ppt/charts/chart10.xml" ContentType="application/vnd.openxmlformats-officedocument.drawingml.chart+xml"/>
  <Override PartName="/ppt/notesSlides/notesSlide8.xml" ContentType="application/vnd.openxmlformats-officedocument.presentationml.notesSlide+xml"/>
  <Override PartName="/ppt/charts/chart112.xml" ContentType="application/vnd.openxmlformats-officedocument.drawingml.chart+xml"/>
  <Override PartName="/ppt/charts/chart123.xml" ContentType="application/vnd.openxmlformats-officedocument.drawingml.chart+xml"/>
  <Override PartName="/ppt/charts/chart4.xml" ContentType="application/vnd.openxmlformats-officedocument.drawingml.chart+xml"/>
  <Override PartName="/ppt/charts/chart99.xml" ContentType="application/vnd.openxmlformats-officedocument.drawingml.chart+xml"/>
  <Override PartName="/ppt/charts/chart101.xml" ContentType="application/vnd.openxmlformats-officedocument.drawingml.chart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ppt/charts/chart59.xml" ContentType="application/vnd.openxmlformats-officedocument.drawingml.chart+xml"/>
  <Override PartName="/ppt/charts/chart88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charts/chart48.xml" ContentType="application/vnd.openxmlformats-officedocument.drawingml.chart+xml"/>
  <Override PartName="/ppt/charts/chart77.xml" ContentType="application/vnd.openxmlformats-officedocument.drawingml.chart+xml"/>
  <Override PartName="/ppt/charts/chart95.xml" ContentType="application/vnd.openxmlformats-officedocument.drawingml.char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charts/chart37.xml" ContentType="application/vnd.openxmlformats-officedocument.drawingml.chart+xml"/>
  <Override PartName="/ppt/charts/chart55.xml" ContentType="application/vnd.openxmlformats-officedocument.drawingml.chart+xml"/>
  <Override PartName="/ppt/charts/chart66.xml" ContentType="application/vnd.openxmlformats-officedocument.drawingml.chart+xml"/>
  <Override PartName="/ppt/charts/chart84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charts/chart26.xml" ContentType="application/vnd.openxmlformats-officedocument.drawingml.chart+xml"/>
  <Override PartName="/ppt/charts/chart44.xml" ContentType="application/vnd.openxmlformats-officedocument.drawingml.chart+xml"/>
  <Override PartName="/ppt/charts/chart73.xml" ContentType="application/vnd.openxmlformats-officedocument.drawingml.chart+xml"/>
  <Override PartName="/ppt/charts/chart91.xml" ContentType="application/vnd.openxmlformats-officedocument.drawingml.char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charts/chart15.xml" ContentType="application/vnd.openxmlformats-officedocument.drawingml.chart+xml"/>
  <Override PartName="/ppt/charts/chart33.xml" ContentType="application/vnd.openxmlformats-officedocument.drawingml.chart+xml"/>
  <Override PartName="/ppt/charts/chart51.xml" ContentType="application/vnd.openxmlformats-officedocument.drawingml.chart+xml"/>
  <Override PartName="/ppt/charts/chart62.xml" ContentType="application/vnd.openxmlformats-officedocument.drawingml.chart+xml"/>
  <Override PartName="/ppt/charts/chart80.xml" ContentType="application/vnd.openxmlformats-officedocument.drawingml.chart+xml"/>
  <Override PartName="/ppt/charts/chart117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40.xml" ContentType="application/vnd.openxmlformats-officedocument.drawingml.chart+xml"/>
  <Override PartName="/ppt/notesSlides/notesSlide14.xml" ContentType="application/vnd.openxmlformats-officedocument.presentationml.notesSlide+xml"/>
  <Override PartName="/ppt/charts/chart106.xml" ContentType="application/vnd.openxmlformats-officedocument.drawingml.chart+xml"/>
  <Override PartName="/ppt/notesSlides/notesSlide9.xml" ContentType="application/vnd.openxmlformats-officedocument.presentationml.notesSlide+xml"/>
  <Override PartName="/ppt/charts/chart113.xml" ContentType="application/vnd.openxmlformats-officedocument.drawingml.chart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charts/chart102.xml" ContentType="application/vnd.openxmlformats-officedocument.drawingml.chart+xml"/>
  <Override PartName="/ppt/charts/chart120.xml" ContentType="application/vnd.openxmlformats-officedocument.drawingml.char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78.xml" ContentType="application/vnd.openxmlformats-officedocument.drawingml.chart+xml"/>
  <Override PartName="/ppt/charts/chart89.xml" ContentType="application/vnd.openxmlformats-officedocument.drawingml.char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charts/chart49.xml" ContentType="application/vnd.openxmlformats-officedocument.drawingml.chart+xml"/>
  <Override PartName="/ppt/charts/chart67.xml" ContentType="application/vnd.openxmlformats-officedocument.drawingml.chart+xml"/>
  <Override PartName="/ppt/charts/chart96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charts/chart27.xml" ContentType="application/vnd.openxmlformats-officedocument.drawingml.chart+xml"/>
  <Override PartName="/ppt/charts/chart38.xml" ContentType="application/vnd.openxmlformats-officedocument.drawingml.chart+xml"/>
  <Override PartName="/ppt/charts/chart56.xml" ContentType="application/vnd.openxmlformats-officedocument.drawingml.chart+xml"/>
  <Override PartName="/ppt/charts/chart74.xml" ContentType="application/vnd.openxmlformats-officedocument.drawingml.chart+xml"/>
  <Override PartName="/ppt/charts/chart85.xml" ContentType="application/vnd.openxmlformats-officedocument.drawingml.chart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charts/chart16.xml" ContentType="application/vnd.openxmlformats-officedocument.drawingml.chart+xml"/>
  <Override PartName="/ppt/charts/chart34.xml" ContentType="application/vnd.openxmlformats-officedocument.drawingml.chart+xml"/>
  <Override PartName="/ppt/charts/chart45.xml" ContentType="application/vnd.openxmlformats-officedocument.drawingml.chart+xml"/>
  <Override PartName="/ppt/charts/chart63.xml" ContentType="application/vnd.openxmlformats-officedocument.drawingml.chart+xml"/>
  <Override PartName="/ppt/charts/chart81.xml" ContentType="application/vnd.openxmlformats-officedocument.drawingml.chart+xml"/>
  <Override PartName="/ppt/charts/chart92.xml" ContentType="application/vnd.openxmlformats-officedocument.drawingml.char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23.xml" ContentType="application/vnd.openxmlformats-officedocument.drawingml.chart+xml"/>
  <Override PartName="/ppt/charts/chart52.xml" ContentType="application/vnd.openxmlformats-officedocument.drawingml.chart+xml"/>
  <Override PartName="/ppt/charts/chart70.xml" ContentType="application/vnd.openxmlformats-officedocument.drawingml.chart+xml"/>
  <Override PartName="/ppt/notesSlides/notesSlide15.xml" ContentType="application/vnd.openxmlformats-officedocument.presentationml.notesSlide+xml"/>
  <Override PartName="/ppt/charts/chart107.xml" ContentType="application/vnd.openxmlformats-officedocument.drawingml.chart+xml"/>
  <Override PartName="/ppt/charts/chart118.xml" ContentType="application/vnd.openxmlformats-officedocument.drawingml.chart+xml"/>
  <Override PartName="/ppt/slides/slide20.xml" ContentType="application/vnd.openxmlformats-officedocument.presentationml.slide+xml"/>
  <Override PartName="/ppt/charts/chart12.xml" ContentType="application/vnd.openxmlformats-officedocument.drawingml.chart+xml"/>
  <Override PartName="/ppt/charts/chart30.xml" ContentType="application/vnd.openxmlformats-officedocument.drawingml.chart+xml"/>
  <Override PartName="/ppt/charts/chart41.xml" ContentType="application/vnd.openxmlformats-officedocument.drawingml.chart+xml"/>
  <Override PartName="/ppt/charts/chart6.xml" ContentType="application/vnd.openxmlformats-officedocument.drawingml.chart+xml"/>
  <Override PartName="/ppt/notesSlides/notesSlide11.xml" ContentType="application/vnd.openxmlformats-officedocument.presentationml.notesSlide+xml"/>
  <Override PartName="/ppt/charts/chart103.xml" ContentType="application/vnd.openxmlformats-officedocument.drawingml.chart+xml"/>
  <Override PartName="/ppt/charts/chart114.xml" ContentType="application/vnd.openxmlformats-officedocument.drawingml.chart+xml"/>
  <Override PartName="/ppt/notesSlides/notesSlide6.xml" ContentType="application/vnd.openxmlformats-officedocument.presentationml.notesSlide+xml"/>
  <Override PartName="/ppt/charts/chart110.xml" ContentType="application/vnd.openxmlformats-officedocument.drawingml.chart+xml"/>
  <Override PartName="/ppt/charts/chart121.xml" ContentType="application/vnd.openxmlformats-officedocument.drawingml.char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charts/chart79.xml" ContentType="application/vnd.openxmlformats-officedocument.drawingml.chart+xml"/>
  <Override PartName="/ppt/charts/chart97.xml" ContentType="application/vnd.openxmlformats-officedocument.drawingml.chart+xml"/>
  <Override PartName="/ppt/slides/slide29.xml" ContentType="application/vnd.openxmlformats-officedocument.presentationml.slide+xml"/>
  <Override PartName="/ppt/charts/chart39.xml" ContentType="application/vnd.openxmlformats-officedocument.drawingml.chart+xml"/>
  <Override PartName="/ppt/charts/chart86.xml" ContentType="application/vnd.openxmlformats-officedocument.drawingml.char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charts/chart28.xml" ContentType="application/vnd.openxmlformats-officedocument.drawingml.chart+xml"/>
  <Override PartName="/ppt/charts/chart75.xml" ContentType="application/vnd.openxmlformats-officedocument.drawingml.char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charts/chart17.xml" ContentType="application/vnd.openxmlformats-officedocument.drawingml.chart+xml"/>
  <Override PartName="/ppt/charts/chart53.xml" ContentType="application/vnd.openxmlformats-officedocument.drawingml.chart+xml"/>
  <Override PartName="/ppt/charts/chart64.xml" ContentType="application/vnd.openxmlformats-officedocument.drawingml.chart+xml"/>
  <Override PartName="/ppt/slides/slide32.xml" ContentType="application/vnd.openxmlformats-officedocument.presentationml.slide+xml"/>
  <Override PartName="/ppt/charts/chart42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charts/chart31.xml" ContentType="application/vnd.openxmlformats-officedocument.drawingml.chart+xml"/>
  <Override PartName="/ppt/charts/chart115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notesSlides/notesSlide12.xml" ContentType="application/vnd.openxmlformats-officedocument.presentationml.notesSlide+xml"/>
  <Override PartName="/ppt/charts/chart104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62"/>
  </p:notesMasterIdLst>
  <p:sldIdLst>
    <p:sldId id="258" r:id="rId2"/>
    <p:sldId id="259" r:id="rId3"/>
    <p:sldId id="256" r:id="rId4"/>
    <p:sldId id="261" r:id="rId5"/>
    <p:sldId id="288" r:id="rId6"/>
    <p:sldId id="262" r:id="rId7"/>
    <p:sldId id="296" r:id="rId8"/>
    <p:sldId id="324" r:id="rId9"/>
    <p:sldId id="325" r:id="rId10"/>
    <p:sldId id="329" r:id="rId11"/>
    <p:sldId id="271" r:id="rId12"/>
    <p:sldId id="299" r:id="rId13"/>
    <p:sldId id="263" r:id="rId14"/>
    <p:sldId id="300" r:id="rId15"/>
    <p:sldId id="264" r:id="rId16"/>
    <p:sldId id="301" r:id="rId17"/>
    <p:sldId id="289" r:id="rId18"/>
    <p:sldId id="302" r:id="rId19"/>
    <p:sldId id="266" r:id="rId20"/>
    <p:sldId id="304" r:id="rId21"/>
    <p:sldId id="268" r:id="rId22"/>
    <p:sldId id="269" r:id="rId23"/>
    <p:sldId id="265" r:id="rId24"/>
    <p:sldId id="303" r:id="rId25"/>
    <p:sldId id="270" r:id="rId26"/>
    <p:sldId id="295" r:id="rId27"/>
    <p:sldId id="326" r:id="rId28"/>
    <p:sldId id="330" r:id="rId29"/>
    <p:sldId id="308" r:id="rId30"/>
    <p:sldId id="309" r:id="rId31"/>
    <p:sldId id="282" r:id="rId32"/>
    <p:sldId id="310" r:id="rId33"/>
    <p:sldId id="290" r:id="rId34"/>
    <p:sldId id="311" r:id="rId35"/>
    <p:sldId id="284" r:id="rId36"/>
    <p:sldId id="312" r:id="rId37"/>
    <p:sldId id="286" r:id="rId38"/>
    <p:sldId id="315" r:id="rId39"/>
    <p:sldId id="278" r:id="rId40"/>
    <p:sldId id="279" r:id="rId41"/>
    <p:sldId id="298" r:id="rId42"/>
    <p:sldId id="327" r:id="rId43"/>
    <p:sldId id="331" r:id="rId44"/>
    <p:sldId id="260" r:id="rId45"/>
    <p:sldId id="316" r:id="rId46"/>
    <p:sldId id="272" r:id="rId47"/>
    <p:sldId id="317" r:id="rId48"/>
    <p:sldId id="273" r:id="rId49"/>
    <p:sldId id="318" r:id="rId50"/>
    <p:sldId id="275" r:id="rId51"/>
    <p:sldId id="319" r:id="rId52"/>
    <p:sldId id="276" r:id="rId53"/>
    <p:sldId id="320" r:id="rId54"/>
    <p:sldId id="277" r:id="rId55"/>
    <p:sldId id="321" r:id="rId56"/>
    <p:sldId id="287" r:id="rId57"/>
    <p:sldId id="322" r:id="rId58"/>
    <p:sldId id="294" r:id="rId59"/>
    <p:sldId id="323" r:id="rId60"/>
    <p:sldId id="328" r:id="rId6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1172" autoAdjust="0"/>
  </p:normalViewPr>
  <p:slideViewPr>
    <p:cSldViewPr>
      <p:cViewPr>
        <p:scale>
          <a:sx n="64" d="100"/>
          <a:sy n="64" d="100"/>
        </p:scale>
        <p:origin x="-1336" y="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.xlsx"/></Relationships>
</file>

<file path=ppt/charts/_rels/chart10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0.xlsx"/></Relationships>
</file>

<file path=ppt/charts/_rels/chart10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1.xlsx"/></Relationships>
</file>

<file path=ppt/charts/_rels/chart10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2.xlsx"/></Relationships>
</file>

<file path=ppt/charts/_rels/chart10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3.xlsx"/></Relationships>
</file>

<file path=ppt/charts/_rels/chart10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4.xlsx"/></Relationships>
</file>

<file path=ppt/charts/_rels/chart10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5.xlsx"/></Relationships>
</file>

<file path=ppt/charts/_rels/chart10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6.xlsx"/></Relationships>
</file>

<file path=ppt/charts/_rels/chart10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7.xlsx"/></Relationships>
</file>

<file path=ppt/charts/_rels/chart10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8.xlsx"/></Relationships>
</file>

<file path=ppt/charts/_rels/chart10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.xlsx"/></Relationships>
</file>

<file path=ppt/charts/_rels/chart1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0.xlsx"/></Relationships>
</file>

<file path=ppt/charts/_rels/chart1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1.xlsx"/></Relationships>
</file>

<file path=ppt/charts/_rels/chart1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2.xlsx"/></Relationships>
</file>

<file path=ppt/charts/_rels/chart1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3.xlsx"/></Relationships>
</file>

<file path=ppt/charts/_rels/chart1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4.xlsx"/></Relationships>
</file>

<file path=ppt/charts/_rels/chart1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5.xlsx"/></Relationships>
</file>

<file path=ppt/charts/_rels/chart1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6.xlsx"/></Relationships>
</file>

<file path=ppt/charts/_rels/chart1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7.xlsx"/></Relationships>
</file>

<file path=ppt/charts/_rels/chart1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8.xlsx"/></Relationships>
</file>

<file path=ppt/charts/_rels/chart1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9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.xlsx"/></Relationships>
</file>

<file path=ppt/charts/_rels/chart1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0.xlsx"/></Relationships>
</file>

<file path=ppt/charts/_rels/chart1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1.xlsx"/></Relationships>
</file>

<file path=ppt/charts/_rels/chart1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2.xlsx"/></Relationships>
</file>

<file path=ppt/charts/_rels/chart1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3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1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2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3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4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5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6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7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8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9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0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1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2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3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4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5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6.xlsx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7.xlsx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8.xlsx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9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.xlsx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0.xlsx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1.xlsx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2.xlsx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3.xlsx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4.xlsx"/></Relationships>
</file>

<file path=ppt/charts/_rels/chart6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5.xlsx"/></Relationships>
</file>

<file path=ppt/charts/_rels/chart6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6.xlsx"/></Relationships>
</file>

<file path=ppt/charts/_rels/chart6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7.xlsx"/></Relationships>
</file>

<file path=ppt/charts/_rels/chart6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8.xlsx"/></Relationships>
</file>

<file path=ppt/charts/_rels/chart6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9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.xlsx"/></Relationships>
</file>

<file path=ppt/charts/_rels/chart7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0.xlsx"/></Relationships>
</file>

<file path=ppt/charts/_rels/chart7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1.xlsx"/></Relationships>
</file>

<file path=ppt/charts/_rels/chart7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2.xlsx"/></Relationships>
</file>

<file path=ppt/charts/_rels/chart7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3.xlsx"/></Relationships>
</file>

<file path=ppt/charts/_rels/chart7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4.xlsx"/></Relationships>
</file>

<file path=ppt/charts/_rels/chart7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5.xlsx"/></Relationships>
</file>

<file path=ppt/charts/_rels/chart7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6.xlsx"/></Relationships>
</file>

<file path=ppt/charts/_rels/chart7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7.xlsx"/></Relationships>
</file>

<file path=ppt/charts/_rels/chart7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8.xlsx"/></Relationships>
</file>

<file path=ppt/charts/_rels/chart7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9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.xlsx"/></Relationships>
</file>

<file path=ppt/charts/_rels/chart8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0.xlsx"/></Relationships>
</file>

<file path=ppt/charts/_rels/chart8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1.xlsx"/></Relationships>
</file>

<file path=ppt/charts/_rels/chart8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2.xlsx"/></Relationships>
</file>

<file path=ppt/charts/_rels/chart8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3.xlsx"/></Relationships>
</file>

<file path=ppt/charts/_rels/chart8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4.xlsx"/></Relationships>
</file>

<file path=ppt/charts/_rels/chart8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5.xlsx"/></Relationships>
</file>

<file path=ppt/charts/_rels/chart8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6.xlsx"/></Relationships>
</file>

<file path=ppt/charts/_rels/chart8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7.xlsx"/></Relationships>
</file>

<file path=ppt/charts/_rels/chart8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8.xlsx"/></Relationships>
</file>

<file path=ppt/charts/_rels/chart8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9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.xlsx"/></Relationships>
</file>

<file path=ppt/charts/_rels/chart9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0.xlsx"/></Relationships>
</file>

<file path=ppt/charts/_rels/chart9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1.xlsx"/></Relationships>
</file>

<file path=ppt/charts/_rels/chart9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2.xlsx"/></Relationships>
</file>

<file path=ppt/charts/_rels/chart9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3.xlsx"/></Relationships>
</file>

<file path=ppt/charts/_rels/chart9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4.xlsx"/></Relationships>
</file>

<file path=ppt/charts/_rels/chart9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5.xlsx"/></Relationships>
</file>

<file path=ppt/charts/_rels/chart9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6.xlsx"/></Relationships>
</file>

<file path=ppt/charts/_rels/chart9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7.xlsx"/></Relationships>
</file>

<file path=ppt/charts/_rels/chart9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8.xlsx"/></Relationships>
</file>

<file path=ppt/charts/_rels/chart9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0687621467119848"/>
          <c:y val="6.1109139800793126E-2"/>
          <c:w val="0.76966096627186653"/>
          <c:h val="0.88130088720300914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 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17</c:v>
                </c:pt>
                <c:pt idx="3">
                  <c:v>13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8.870864546796392E-2"/>
          <c:y val="0.16501598571144152"/>
          <c:w val="0.75060980327582683"/>
          <c:h val="0.73134025789765666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4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  <c:spPr>
        <a:ln>
          <a:noFill/>
        </a:ln>
      </c:spPr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31</c:v>
                </c:pt>
                <c:pt idx="3">
                  <c:v>11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11</c:v>
                </c:pt>
                <c:pt idx="2">
                  <c:v>25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32</c:v>
                </c:pt>
                <c:pt idx="2">
                  <c:v>10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explosion val="1"/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28</c:v>
                </c:pt>
                <c:pt idx="3">
                  <c:v>14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dLbl>
              <c:idx val="1"/>
              <c:showVal val="1"/>
            </c:dLbl>
            <c:dLbl>
              <c:idx val="2"/>
              <c:showVal val="1"/>
              <c:showCatName val="1"/>
              <c:showPercent val="1"/>
              <c:separator>
</c:separator>
            </c:dLbl>
            <c:dLbl>
              <c:idx val="3"/>
              <c:showVal val="1"/>
            </c:dLbl>
            <c:delete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24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19</c:v>
                </c:pt>
                <c:pt idx="1">
                  <c:v>29</c:v>
                </c:pt>
                <c:pt idx="2">
                  <c:v>9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17</c:v>
                </c:pt>
                <c:pt idx="2">
                  <c:v>21</c:v>
                </c:pt>
                <c:pt idx="3">
                  <c:v>24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29</c:v>
                </c:pt>
                <c:pt idx="2">
                  <c:v>26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17</c:v>
                </c:pt>
                <c:pt idx="1">
                  <c:v>39</c:v>
                </c:pt>
                <c:pt idx="2">
                  <c:v>1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13</c:v>
                </c:pt>
                <c:pt idx="2">
                  <c:v>22</c:v>
                </c:pt>
                <c:pt idx="3">
                  <c:v>27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8.870864546796392E-2"/>
          <c:y val="0.16501598571144152"/>
          <c:w val="0.75060980327582683"/>
          <c:h val="0.73134025789765666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11</c:v>
                </c:pt>
                <c:pt idx="2">
                  <c:v>16</c:v>
                </c:pt>
                <c:pt idx="3">
                  <c:v>8</c:v>
                </c:pt>
              </c:numCache>
            </c:numRef>
          </c:val>
        </c:ser>
        <c:dLbls/>
        <c:firstSliceAng val="0"/>
      </c:pieChart>
      <c:spPr>
        <a:ln>
          <a:noFill/>
        </a:ln>
      </c:spPr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24</c:v>
                </c:pt>
                <c:pt idx="2">
                  <c:v>31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22</c:v>
                </c:pt>
                <c:pt idx="1">
                  <c:v>34</c:v>
                </c:pt>
                <c:pt idx="2">
                  <c:v>0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13</c:v>
                </c:pt>
                <c:pt idx="2">
                  <c:v>22</c:v>
                </c:pt>
                <c:pt idx="3">
                  <c:v>27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 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39</c:v>
                </c:pt>
                <c:pt idx="2">
                  <c:v>20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 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18</c:v>
                </c:pt>
                <c:pt idx="1">
                  <c:v>32</c:v>
                </c:pt>
                <c:pt idx="2">
                  <c:v>7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10</c:v>
                </c:pt>
                <c:pt idx="2">
                  <c:v>40</c:v>
                </c:pt>
                <c:pt idx="3">
                  <c:v>12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33</c:v>
                </c:pt>
                <c:pt idx="2">
                  <c:v>26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18</c:v>
                </c:pt>
                <c:pt idx="1">
                  <c:v>33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10</c:v>
                </c:pt>
                <c:pt idx="2">
                  <c:v>50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49</c:v>
                </c:pt>
                <c:pt idx="2">
                  <c:v>10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8.870864546796392E-2"/>
          <c:y val="0.16501598571144152"/>
          <c:w val="0.75060980327582683"/>
          <c:h val="0.73134025789765666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16</c:v>
                </c:pt>
                <c:pt idx="2">
                  <c:v>13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  <c:spPr>
        <a:ln>
          <a:noFill/>
        </a:ln>
      </c:spPr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28</c:v>
                </c:pt>
                <c:pt idx="1">
                  <c:v>27</c:v>
                </c:pt>
                <c:pt idx="2">
                  <c:v>2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pPr>
              <a:ln>
                <a:noFill/>
              </a:ln>
            </c:spPr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14</c:v>
                </c:pt>
                <c:pt idx="2">
                  <c:v>18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26</c:v>
                </c:pt>
                <c:pt idx="2">
                  <c:v>6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19</c:v>
                </c:pt>
                <c:pt idx="2">
                  <c:v>6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6</c:v>
                </c:pt>
                <c:pt idx="3">
                  <c:v>24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28</c:v>
                </c:pt>
                <c:pt idx="3">
                  <c:v>12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</c:v>
                </c:pt>
                <c:pt idx="1">
                  <c:v>24</c:v>
                </c:pt>
                <c:pt idx="2">
                  <c:v>17</c:v>
                </c:pt>
                <c:pt idx="3">
                  <c:v>10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35</c:v>
                </c:pt>
                <c:pt idx="2">
                  <c:v>11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18</c:v>
                </c:pt>
                <c:pt idx="2">
                  <c:v>30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6</c:v>
                </c:pt>
                <c:pt idx="3">
                  <c:v>24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17</c:v>
                </c:pt>
                <c:pt idx="3">
                  <c:v>13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0404067519839674"/>
          <c:y val="4.1277919474668294E-2"/>
          <c:w val="0.77352895695579305"/>
          <c:h val="0.92378329121823344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21</c:v>
                </c:pt>
                <c:pt idx="3">
                  <c:v>11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22</c:v>
                </c:pt>
                <c:pt idx="2">
                  <c:v>16</c:v>
                </c:pt>
                <c:pt idx="3">
                  <c:v>11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17</c:v>
                </c:pt>
                <c:pt idx="3">
                  <c:v>13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6</c:v>
                </c:pt>
                <c:pt idx="3">
                  <c:v>24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explosion val="2"/>
          <c:dPt>
            <c:idx val="3"/>
            <c:explosion val="0"/>
          </c:dPt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34</c:v>
                </c:pt>
                <c:pt idx="3">
                  <c:v>16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explosion val="2"/>
          <c:dPt>
            <c:idx val="3"/>
            <c:explosion val="0"/>
          </c:dPt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17</c:v>
                </c:pt>
                <c:pt idx="2">
                  <c:v>22</c:v>
                </c:pt>
                <c:pt idx="3">
                  <c:v>13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4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27</c:v>
                </c:pt>
                <c:pt idx="3">
                  <c:v>8</c:v>
                </c:pt>
              </c:numCache>
            </c:numRef>
          </c:val>
        </c:ser>
        <c:dLbls/>
        <c:firstSliceAng val="0"/>
      </c:pieChart>
      <c:spPr>
        <a:noFill/>
        <a:ln w="25400">
          <a:noFill/>
        </a:ln>
      </c:spPr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21</c:v>
                </c:pt>
                <c:pt idx="2">
                  <c:v>10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  <c:spPr>
        <a:noFill/>
        <a:ln w="25400">
          <a:noFill/>
        </a:ln>
      </c:spPr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19</c:v>
                </c:pt>
                <c:pt idx="3">
                  <c:v>11</c:v>
                </c:pt>
              </c:numCache>
            </c:numRef>
          </c:val>
        </c:ser>
        <c:dLbls/>
        <c:firstSliceAng val="0"/>
      </c:pieChart>
      <c:spPr>
        <a:noFill/>
        <a:ln w="25400">
          <a:noFill/>
        </a:ln>
      </c:spPr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22</c:v>
                </c:pt>
                <c:pt idx="2">
                  <c:v>10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  <c:spPr>
        <a:noFill/>
        <a:ln w="25400">
          <a:noFill/>
        </a:ln>
      </c:spPr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0404067519839674"/>
          <c:y val="4.1277919474668294E-2"/>
          <c:w val="0.77352895695579305"/>
          <c:h val="0.92378329121823344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22</c:v>
                </c:pt>
                <c:pt idx="2">
                  <c:v>12</c:v>
                </c:pt>
                <c:pt idx="3">
                  <c:v>10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24</c:v>
                </c:pt>
                <c:pt idx="2">
                  <c:v>9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  <c:spPr>
        <a:noFill/>
        <a:ln w="25400">
          <a:noFill/>
        </a:ln>
      </c:spPr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23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30</c:v>
                </c:pt>
                <c:pt idx="2">
                  <c:v>16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27</c:v>
                </c:pt>
                <c:pt idx="2">
                  <c:v>13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6</c:v>
                </c:pt>
                <c:pt idx="3">
                  <c:v>24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13</c:v>
                </c:pt>
                <c:pt idx="2">
                  <c:v>26</c:v>
                </c:pt>
                <c:pt idx="3">
                  <c:v>12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13</c:v>
                </c:pt>
                <c:pt idx="2">
                  <c:v>26</c:v>
                </c:pt>
                <c:pt idx="3">
                  <c:v>12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9.8427078061285381E-2"/>
          <c:y val="0.12221732307521391"/>
          <c:w val="0.80314584387742938"/>
          <c:h val="0.77446206373894955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23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dLbl>
              <c:idx val="1"/>
              <c:showVal val="1"/>
              <c:showCatName val="1"/>
              <c:showPercent val="1"/>
              <c:separator>
</c:separator>
            </c:dLbl>
            <c:dLbl>
              <c:idx val="2"/>
              <c:showVal val="1"/>
              <c:showCatName val="1"/>
              <c:showPercent val="1"/>
              <c:separator>
</c:separator>
            </c:dLbl>
            <c:dLbl>
              <c:idx val="3"/>
              <c:showVal val="1"/>
              <c:showCatName val="1"/>
              <c:showPercent val="1"/>
              <c:separator>
</c:separator>
            </c:dLbl>
            <c:showVal val="1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27</c:v>
                </c:pt>
                <c:pt idx="2">
                  <c:v>22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dLbl>
              <c:idx val="1"/>
              <c:showVal val="1"/>
              <c:showCatName val="1"/>
              <c:showPercent val="1"/>
              <c:separator>
</c:separator>
            </c:dLbl>
            <c:dLbl>
              <c:idx val="2"/>
              <c:showVal val="1"/>
              <c:showCatName val="1"/>
              <c:showPercent val="1"/>
              <c:separator>
</c:separator>
            </c:dLbl>
            <c:dLbl>
              <c:idx val="3"/>
              <c:showVal val="1"/>
              <c:showCatName val="1"/>
              <c:showPercent val="1"/>
              <c:separator>
</c:separator>
            </c:dLbl>
            <c:showVal val="1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33</c:v>
                </c:pt>
                <c:pt idx="2">
                  <c:v>8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0404067519839674"/>
          <c:y val="4.1277919474668294E-2"/>
          <c:w val="0.77352895695579305"/>
          <c:h val="0.92378329121823344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16</c:v>
                </c:pt>
                <c:pt idx="2">
                  <c:v>28</c:v>
                </c:pt>
                <c:pt idx="3">
                  <c:v>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7</c:v>
                </c:pt>
                <c:pt idx="3">
                  <c:v>23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43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43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accent2">
          <a:lumMod val="75000"/>
        </a:schemeClr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12</c:v>
                </c:pt>
                <c:pt idx="2">
                  <c:v>29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dLbl>
              <c:idx val="1"/>
              <c:showVal val="1"/>
              <c:showCatName val="1"/>
              <c:showPercent val="1"/>
              <c:separator>
</c:separator>
            </c:dLbl>
            <c:dLbl>
              <c:idx val="2"/>
              <c:showVal val="1"/>
              <c:showCatName val="1"/>
              <c:showPercent val="1"/>
              <c:separator>
</c:separator>
            </c:dLbl>
            <c:dLbl>
              <c:idx val="3"/>
              <c:showVal val="1"/>
              <c:showCatName val="1"/>
              <c:showPercent val="1"/>
              <c:separator>
</c:separator>
            </c:dLbl>
            <c:delete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25</c:v>
                </c:pt>
                <c:pt idx="2">
                  <c:v>22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21</c:v>
                </c:pt>
                <c:pt idx="2">
                  <c:v>14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9.0130075574205035E-2"/>
          <c:y val="0.15425212814885295"/>
          <c:w val="0.69865051230400177"/>
          <c:h val="0.69149551270190301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35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dLbl>
              <c:idx val="3"/>
              <c:showLegendKey val="1"/>
              <c:showVal val="1"/>
              <c:showCatName val="1"/>
              <c:showPercent val="1"/>
              <c:separator>
</c:separator>
            </c:dLbl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10</c:v>
                </c:pt>
                <c:pt idx="3">
                  <c:v>43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dLbl>
              <c:idx val="3"/>
              <c:showLegendKey val="1"/>
              <c:showVal val="1"/>
              <c:showCatName val="1"/>
              <c:showPercent val="1"/>
              <c:separator>
</c:separator>
            </c:dLbl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</c:v>
                </c:pt>
                <c:pt idx="1">
                  <c:v>20</c:v>
                </c:pt>
                <c:pt idx="2">
                  <c:v>16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18</c:v>
                </c:pt>
                <c:pt idx="3">
                  <c:v>16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0404067519839674"/>
          <c:y val="4.1277919474668294E-2"/>
          <c:w val="0.77352895695579305"/>
          <c:h val="0.92378329121823344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10</c:v>
                </c:pt>
                <c:pt idx="3">
                  <c:v>20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26</c:v>
                </c:pt>
                <c:pt idx="3">
                  <c:v>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26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24</c:v>
                </c:pt>
                <c:pt idx="3">
                  <c:v>28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explosion val="4"/>
          <c:dPt>
            <c:idx val="1"/>
          </c:dPt>
          <c:dPt>
            <c:idx val="3"/>
            <c:explosion val="0"/>
          </c:dPt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32</c:v>
                </c:pt>
                <c:pt idx="3">
                  <c:v>16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explosion val="4"/>
          <c:dPt>
            <c:idx val="1"/>
          </c:dPt>
          <c:dPt>
            <c:idx val="3"/>
            <c:explosion val="0"/>
          </c:dPt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25</c:v>
                </c:pt>
                <c:pt idx="3">
                  <c:v>12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11</c:v>
                </c:pt>
                <c:pt idx="2">
                  <c:v>28</c:v>
                </c:pt>
                <c:pt idx="3">
                  <c:v>18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23</c:v>
                </c:pt>
                <c:pt idx="3">
                  <c:v>12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7</c:v>
                </c:pt>
                <c:pt idx="2">
                  <c:v>22</c:v>
                </c:pt>
                <c:pt idx="3">
                  <c:v>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9</c:v>
                </c:pt>
                <c:pt idx="2">
                  <c:v>26</c:v>
                </c:pt>
                <c:pt idx="3">
                  <c:v>22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8.8648180564232307E-2"/>
          <c:y val="6.1205619881890438E-2"/>
          <c:w val="0.68805314496724812"/>
          <c:h val="0.73635270078373416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24</c:v>
                </c:pt>
                <c:pt idx="2">
                  <c:v>25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0404067519839674"/>
          <c:y val="4.1277919474668294E-2"/>
          <c:w val="0.77352895695579305"/>
          <c:h val="0.92378329121823344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18</c:v>
                </c:pt>
                <c:pt idx="2">
                  <c:v>18</c:v>
                </c:pt>
                <c:pt idx="3">
                  <c:v>10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8.8648180564232307E-2"/>
          <c:y val="6.1205619881890438E-2"/>
          <c:w val="0.68805314496724812"/>
          <c:h val="0.73635270078373416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4</c:v>
                </c:pt>
                <c:pt idx="2">
                  <c:v>27</c:v>
                </c:pt>
                <c:pt idx="3">
                  <c:v>10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</c:v>
                </c:pt>
                <c:pt idx="2">
                  <c:v>6</c:v>
                </c:pt>
                <c:pt idx="3">
                  <c:v>44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20</c:v>
                </c:pt>
                <c:pt idx="3">
                  <c:v>30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17</c:v>
                </c:pt>
                <c:pt idx="2">
                  <c:v>13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explosion val="5"/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46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explosion val="2"/>
          <c:dPt>
            <c:idx val="3"/>
            <c:explosion val="0"/>
          </c:dPt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10</c:v>
                </c:pt>
                <c:pt idx="3">
                  <c:v>45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explosion val="2"/>
          <c:dPt>
            <c:idx val="3"/>
            <c:explosion val="0"/>
          </c:dPt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8</c:v>
                </c:pt>
                <c:pt idx="2">
                  <c:v>25</c:v>
                </c:pt>
                <c:pt idx="3">
                  <c:v>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4</c:v>
                </c:pt>
                <c:pt idx="2">
                  <c:v>33</c:v>
                </c:pt>
                <c:pt idx="3">
                  <c:v>15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13</c:v>
                </c:pt>
                <c:pt idx="2">
                  <c:v>29</c:v>
                </c:pt>
                <c:pt idx="3">
                  <c:v>13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8</c:v>
                </c:pt>
                <c:pt idx="2">
                  <c:v>30</c:v>
                </c:pt>
                <c:pt idx="3">
                  <c:v>15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8.5131548472015345E-2"/>
          <c:y val="0.18108841815929924"/>
          <c:w val="0.69476578873533801"/>
          <c:h val="0.75909595435898092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Pt>
            <c:idx val="3"/>
            <c:explosion val="2"/>
          </c:dPt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4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36</c:v>
                </c:pt>
                <c:pt idx="3">
                  <c:v>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17</c:v>
                </c:pt>
                <c:pt idx="2">
                  <c:v>23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0</c:v>
                </c:pt>
                <c:pt idx="2">
                  <c:v>12</c:v>
                </c:pt>
                <c:pt idx="3">
                  <c:v>13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5</c:v>
                </c:pt>
                <c:pt idx="2">
                  <c:v>29</c:v>
                </c:pt>
                <c:pt idx="3">
                  <c:v>18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18</c:v>
                </c:pt>
                <c:pt idx="2">
                  <c:v>26</c:v>
                </c:pt>
                <c:pt idx="3">
                  <c:v>11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13</c:v>
                </c:pt>
                <c:pt idx="2">
                  <c:v>25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18</c:v>
                </c:pt>
                <c:pt idx="2">
                  <c:v>35</c:v>
                </c:pt>
                <c:pt idx="3">
                  <c:v>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19</c:v>
                </c:pt>
                <c:pt idx="2">
                  <c:v>35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25</c:v>
                </c:pt>
                <c:pt idx="2">
                  <c:v>10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44</c:v>
                </c:pt>
                <c:pt idx="3">
                  <c:v>15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8.870864546796392E-2"/>
          <c:y val="0.16501598571144152"/>
          <c:w val="0.75060980327582683"/>
          <c:h val="0.73134025789765666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16</c:v>
                </c:pt>
                <c:pt idx="2">
                  <c:v>11</c:v>
                </c:pt>
                <c:pt idx="3">
                  <c:v>8</c:v>
                </c:pt>
              </c:numCache>
            </c:numRef>
          </c:val>
        </c:ser>
        <c:dLbls/>
        <c:firstSliceAng val="0"/>
      </c:pieChart>
      <c:spPr>
        <a:ln>
          <a:noFill/>
        </a:ln>
      </c:spPr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dLbl>
              <c:idx val="1"/>
              <c:layout>
                <c:manualLayout>
                  <c:x val="-0.20035577644150648"/>
                  <c:y val="-3.0353378785420392E-2"/>
                </c:manualLayout>
              </c:layout>
              <c:showVal val="1"/>
              <c:showCatName val="1"/>
              <c:showPercent val="1"/>
              <c:separator>
</c:separator>
            </c:dLbl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38</c:v>
                </c:pt>
                <c:pt idx="2">
                  <c:v>20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dLbl>
              <c:idx val="1"/>
              <c:layout>
                <c:manualLayout>
                  <c:x val="-0.20035577644150648"/>
                  <c:y val="-3.0353378785420392E-2"/>
                </c:manualLayout>
              </c:layout>
              <c:showVal val="1"/>
              <c:showCatName val="1"/>
              <c:showPercent val="1"/>
              <c:separator>
</c:separator>
            </c:dLbl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18</c:v>
                </c:pt>
                <c:pt idx="1">
                  <c:v>28</c:v>
                </c:pt>
                <c:pt idx="2">
                  <c:v>6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26</c:v>
                </c:pt>
                <c:pt idx="3">
                  <c:v>16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19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21</c:v>
                </c:pt>
                <c:pt idx="2">
                  <c:v>17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26</c:v>
                </c:pt>
                <c:pt idx="3">
                  <c:v>16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17</c:v>
                </c:pt>
                <c:pt idx="2">
                  <c:v>22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19</c:v>
                </c:pt>
                <c:pt idx="1">
                  <c:v>1</c:v>
                </c:pt>
                <c:pt idx="2">
                  <c:v>18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6</c:v>
                </c:pt>
                <c:pt idx="2">
                  <c:v>42</c:v>
                </c:pt>
                <c:pt idx="3">
                  <c:v>13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dLbl>
              <c:idx val="1"/>
              <c:showVal val="1"/>
              <c:showCatName val="1"/>
              <c:showPercent val="1"/>
              <c:separator>
</c:separator>
            </c:dLbl>
            <c:dLbl>
              <c:idx val="2"/>
              <c:showVal val="1"/>
              <c:showCatName val="1"/>
              <c:showPercent val="1"/>
              <c:separator>
</c:separator>
            </c:dLbl>
            <c:dLbl>
              <c:idx val="3"/>
              <c:showVal val="1"/>
              <c:showCatName val="1"/>
              <c:showPercent val="1"/>
              <c:separator>
</c:separator>
            </c:dLbl>
            <c:delete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31</c:v>
                </c:pt>
                <c:pt idx="2">
                  <c:v>26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8.870864546796392E-2"/>
          <c:y val="0.16501598571144152"/>
          <c:w val="0.75060980327582683"/>
          <c:h val="0.73134025789765666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17</c:v>
                </c:pt>
                <c:pt idx="2">
                  <c:v>8</c:v>
                </c:pt>
                <c:pt idx="3">
                  <c:v>10</c:v>
                </c:pt>
              </c:numCache>
            </c:numRef>
          </c:val>
        </c:ser>
        <c:dLbls/>
        <c:firstSliceAng val="0"/>
      </c:pieChart>
      <c:spPr>
        <a:ln>
          <a:noFill/>
        </a:ln>
      </c:spPr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dLbl>
              <c:idx val="1"/>
              <c:showVal val="1"/>
              <c:showCatName val="1"/>
              <c:showPercent val="1"/>
              <c:separator>
</c:separator>
            </c:dLbl>
            <c:dLbl>
              <c:idx val="2"/>
              <c:showVal val="1"/>
              <c:showCatName val="1"/>
              <c:showPercent val="1"/>
              <c:separator>
</c:separator>
            </c:dLbl>
            <c:dLbl>
              <c:idx val="3"/>
              <c:showVal val="1"/>
              <c:showCatName val="1"/>
              <c:showPercent val="1"/>
              <c:separator>
</c:separator>
            </c:dLbl>
            <c:showCatName val="1"/>
            <c:showPercent val="1"/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40</c:v>
                </c:pt>
                <c:pt idx="1">
                  <c:v>14</c:v>
                </c:pt>
                <c:pt idx="2">
                  <c:v>3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6</c:v>
                </c:pt>
                <c:pt idx="2">
                  <c:v>49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dLbl>
              <c:idx val="1"/>
              <c:showVal val="1"/>
              <c:showCatName val="1"/>
              <c:showPercent val="1"/>
              <c:separator>
</c:separator>
            </c:dLbl>
            <c:dLbl>
              <c:idx val="2"/>
              <c:showVal val="1"/>
              <c:showCatName val="1"/>
              <c:showPercent val="1"/>
              <c:separator>
</c:separator>
            </c:dLbl>
            <c:dLbl>
              <c:idx val="3"/>
              <c:showVal val="1"/>
              <c:showCatName val="1"/>
              <c:showPercent val="1"/>
              <c:separator>
</c:separator>
            </c:dLbl>
            <c:delete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31</c:v>
                </c:pt>
                <c:pt idx="2">
                  <c:v>26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dLbl>
              <c:idx val="1"/>
              <c:showVal val="1"/>
              <c:showCatName val="1"/>
              <c:showPercent val="1"/>
              <c:separator>
</c:separator>
            </c:dLbl>
            <c:dLbl>
              <c:idx val="2"/>
              <c:showVal val="1"/>
              <c:showCatName val="1"/>
              <c:showPercent val="1"/>
              <c:separator>
</c:separator>
            </c:dLbl>
            <c:dLbl>
              <c:idx val="3"/>
              <c:showVal val="1"/>
              <c:showCatName val="1"/>
              <c:showPercent val="1"/>
              <c:separator>
</c:separator>
            </c:dLbl>
            <c:delete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35</c:v>
                </c:pt>
                <c:pt idx="2">
                  <c:v>7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26</c:v>
                </c:pt>
                <c:pt idx="2">
                  <c:v>13</c:v>
                </c:pt>
                <c:pt idx="3">
                  <c:v>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24</c:v>
                </c:pt>
                <c:pt idx="2">
                  <c:v>14</c:v>
                </c:pt>
                <c:pt idx="3">
                  <c:v>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explosion val="8"/>
          <c:dPt>
            <c:idx val="1"/>
            <c:explosion val="0"/>
          </c:dPt>
          <c:dPt>
            <c:idx val="2"/>
            <c:explosion val="0"/>
          </c:dPt>
          <c:dPt>
            <c:idx val="3"/>
            <c:explosion val="0"/>
          </c:dPt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11</c:v>
                </c:pt>
                <c:pt idx="2">
                  <c:v>25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C00000"/>
              </a:solidFill>
            </a:ln>
          </c:spPr>
          <c:explosion val="8"/>
          <c:dPt>
            <c:idx val="1"/>
            <c:explosion val="0"/>
          </c:dPt>
          <c:dPt>
            <c:idx val="2"/>
            <c:explosion val="0"/>
          </c:dPt>
          <c:dPt>
            <c:idx val="3"/>
            <c:explosion val="0"/>
          </c:dPt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0</c:v>
                </c:pt>
                <c:pt idx="1">
                  <c:v>24</c:v>
                </c:pt>
                <c:pt idx="2">
                  <c:v>13</c:v>
                </c:pt>
                <c:pt idx="3">
                  <c:v>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C0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86E35A-01F1-41FE-AF53-BAF1E3430E6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263455A2-8E2D-4079-8E90-DA72963D0B0B}">
      <dgm:prSet/>
      <dgm:spPr/>
      <dgm:t>
        <a:bodyPr/>
        <a:lstStyle/>
        <a:p>
          <a:pPr rtl="0"/>
          <a:r>
            <a:rPr lang="it-IT" dirty="0" smtClean="0"/>
            <a:t>SCUOLA DELL’INFANZIA</a:t>
          </a:r>
          <a:endParaRPr lang="it-IT" dirty="0"/>
        </a:p>
      </dgm:t>
    </dgm:pt>
    <dgm:pt modelId="{D93A668C-76E0-4B9E-A37C-02DA685A9EFC}" type="parTrans" cxnId="{106177C4-A6D2-4CB5-B84A-77A590D67730}">
      <dgm:prSet/>
      <dgm:spPr/>
      <dgm:t>
        <a:bodyPr/>
        <a:lstStyle/>
        <a:p>
          <a:endParaRPr lang="it-IT"/>
        </a:p>
      </dgm:t>
    </dgm:pt>
    <dgm:pt modelId="{EAA3EDC6-0880-48DE-B21A-931623FB25BC}" type="sibTrans" cxnId="{106177C4-A6D2-4CB5-B84A-77A590D67730}">
      <dgm:prSet/>
      <dgm:spPr/>
      <dgm:t>
        <a:bodyPr/>
        <a:lstStyle/>
        <a:p>
          <a:endParaRPr lang="it-IT"/>
        </a:p>
      </dgm:t>
    </dgm:pt>
    <dgm:pt modelId="{4265C27C-5A9A-4576-9D28-EAE446093B26}" type="pres">
      <dgm:prSet presAssocID="{A086E35A-01F1-41FE-AF53-BAF1E3430E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896521D2-9C76-492B-B781-71F170EEB782}" type="pres">
      <dgm:prSet presAssocID="{263455A2-8E2D-4079-8E90-DA72963D0B0B}" presName="parentText" presStyleLbl="node1" presStyleIdx="0" presStyleCnt="1" custLinFactNeighborX="-4424" custLinFactNeighborY="5357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106177C4-A6D2-4CB5-B84A-77A590D67730}" srcId="{A086E35A-01F1-41FE-AF53-BAF1E3430E6F}" destId="{263455A2-8E2D-4079-8E90-DA72963D0B0B}" srcOrd="0" destOrd="0" parTransId="{D93A668C-76E0-4B9E-A37C-02DA685A9EFC}" sibTransId="{EAA3EDC6-0880-48DE-B21A-931623FB25BC}"/>
    <dgm:cxn modelId="{F524999F-54EE-4961-8C15-F5A83DDF53C4}" type="presOf" srcId="{263455A2-8E2D-4079-8E90-DA72963D0B0B}" destId="{896521D2-9C76-492B-B781-71F170EEB782}" srcOrd="0" destOrd="0" presId="urn:microsoft.com/office/officeart/2005/8/layout/vList2"/>
    <dgm:cxn modelId="{7E5B4ECD-C342-453C-8210-D82FDFFD4AA8}" type="presOf" srcId="{A086E35A-01F1-41FE-AF53-BAF1E3430E6F}" destId="{4265C27C-5A9A-4576-9D28-EAE446093B26}" srcOrd="0" destOrd="0" presId="urn:microsoft.com/office/officeart/2005/8/layout/vList2"/>
    <dgm:cxn modelId="{CA8E4186-7E71-44BD-B1F2-99115D8134A4}" type="presParOf" srcId="{4265C27C-5A9A-4576-9D28-EAE446093B26}" destId="{896521D2-9C76-492B-B781-71F170EEB78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6521D2-9C76-492B-B781-71F170EEB782}">
      <dsp:nvSpPr>
        <dsp:cNvPr id="0" name=""/>
        <dsp:cNvSpPr/>
      </dsp:nvSpPr>
      <dsp:spPr>
        <a:xfrm>
          <a:off x="0" y="295020"/>
          <a:ext cx="3255144" cy="123317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3100" kern="1200" dirty="0" smtClean="0"/>
            <a:t>SCUOLA DELL’INFANZIA</a:t>
          </a:r>
          <a:endParaRPr lang="it-IT" sz="3100" kern="1200" dirty="0"/>
        </a:p>
      </dsp:txBody>
      <dsp:txXfrm>
        <a:off x="60199" y="355219"/>
        <a:ext cx="3134746" cy="11127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4906D7-BBF3-4E5F-BE34-06C0C5433CA4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56432-6F50-40F8-B279-7BF3374D30E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219366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56432-6F50-40F8-B279-7BF3374D30E0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050272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56432-6F50-40F8-B279-7BF3374D30E0}" type="slidenum">
              <a:rPr lang="it-IT" smtClean="0"/>
              <a:pPr/>
              <a:t>33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876256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56432-6F50-40F8-B279-7BF3374D30E0}" type="slidenum">
              <a:rPr lang="it-IT" smtClean="0"/>
              <a:pPr/>
              <a:t>34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8876256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56432-6F50-40F8-B279-7BF3374D30E0}" type="slidenum">
              <a:rPr lang="it-IT" smtClean="0"/>
              <a:pPr/>
              <a:t>35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6608246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56432-6F50-40F8-B279-7BF3374D30E0}" type="slidenum">
              <a:rPr lang="it-IT" smtClean="0"/>
              <a:pPr/>
              <a:t>38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8611615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56432-6F50-40F8-B279-7BF3374D30E0}" type="slidenum">
              <a:rPr lang="it-IT" smtClean="0"/>
              <a:pPr/>
              <a:t>44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0946060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56432-6F50-40F8-B279-7BF3374D30E0}" type="slidenum">
              <a:rPr lang="it-IT" smtClean="0"/>
              <a:pPr/>
              <a:t>45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405650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56432-6F50-40F8-B279-7BF3374D30E0}" type="slidenum">
              <a:rPr lang="it-IT" smtClean="0"/>
              <a:pPr/>
              <a:t>57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526033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56432-6F50-40F8-B279-7BF3374D30E0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290574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56432-6F50-40F8-B279-7BF3374D30E0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592084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56432-6F50-40F8-B279-7BF3374D30E0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592084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56432-6F50-40F8-B279-7BF3374D30E0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59208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56432-6F50-40F8-B279-7BF3374D30E0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592084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56432-6F50-40F8-B279-7BF3374D30E0}" type="slidenum">
              <a:rPr lang="it-IT" smtClean="0"/>
              <a:pPr/>
              <a:t>29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029957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56432-6F50-40F8-B279-7BF3374D30E0}" type="slidenum">
              <a:rPr lang="it-IT" smtClean="0"/>
              <a:pPr/>
              <a:t>30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7054326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A56432-6F50-40F8-B279-7BF3374D30E0}" type="slidenum">
              <a:rPr lang="it-IT" smtClean="0"/>
              <a:pPr/>
              <a:t>31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3377524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Titolo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cxnSp>
        <p:nvCxnSpPr>
          <p:cNvPr id="8" name="Connettore 1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e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Segnaposto dat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DC29A-7646-447E-B3E8-9D765CBE8C4B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25DF7-CC88-4F3F-89B4-CD4F75506558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8967-FC88-458C-9101-3A0495AC9B0E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contenuto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6AB037C-D2F5-4784-BD07-93EF32B9CF83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15" name="Segnaposto numero diapositiva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6" name="Segnaposto piè di pagina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17" name="Titolo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2E20-44C2-45D6-B6B7-8D98B15BBCC3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cxnSp>
        <p:nvCxnSpPr>
          <p:cNvPr id="7" name="Connettore 1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20A60-7205-460F-8FE8-F1783B88B4B4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1" name="Segnaposto contenuto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D5853-F2E3-4CB4-9354-0EA7D5D518B8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32" name="Segnaposto contenuto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34" name="Segnaposto contenuto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2" name="Segnaposto testo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cxnSp>
        <p:nvCxnSpPr>
          <p:cNvPr id="10" name="Connettore 1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ttore 1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846622-04BD-4B3C-8A6D-A637C641CBF7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35210E-1586-4454-A60E-6567C58649AD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egnaposto contenuto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31" name="Titolo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EE5DD21-2A7E-4B3F-AE89-1E3C33B20F98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Segnaposto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7E57F-48DE-45CF-988C-F3896C783253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egnaposto testo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24" name="Segnaposto data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82BFEAE-0F37-4897-B0C7-95FC39A6F9DD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Segnaposto numero diapositiva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5" name="Segnaposto titolo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15.xml"/><Relationship Id="rId4" Type="http://schemas.openxmlformats.org/officeDocument/2006/relationships/chart" Target="../charts/char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18.xml"/><Relationship Id="rId4" Type="http://schemas.openxmlformats.org/officeDocument/2006/relationships/chart" Target="../charts/char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21.xml"/><Relationship Id="rId4" Type="http://schemas.openxmlformats.org/officeDocument/2006/relationships/chart" Target="../charts/char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24.xml"/><Relationship Id="rId4" Type="http://schemas.openxmlformats.org/officeDocument/2006/relationships/chart" Target="../charts/char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1.xml"/><Relationship Id="rId2" Type="http://schemas.openxmlformats.org/officeDocument/2006/relationships/chart" Target="../charts/chart40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4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45.xml"/><Relationship Id="rId4" Type="http://schemas.openxmlformats.org/officeDocument/2006/relationships/chart" Target="../charts/chart4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48.xml"/><Relationship Id="rId4" Type="http://schemas.openxmlformats.org/officeDocument/2006/relationships/chart" Target="../charts/chart4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9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51.xml"/><Relationship Id="rId4" Type="http://schemas.openxmlformats.org/officeDocument/2006/relationships/chart" Target="../charts/chart5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3.xml"/><Relationship Id="rId2" Type="http://schemas.openxmlformats.org/officeDocument/2006/relationships/chart" Target="../charts/chart5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5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5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57.xml"/><Relationship Id="rId4" Type="http://schemas.openxmlformats.org/officeDocument/2006/relationships/chart" Target="../charts/chart5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8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60.xml"/><Relationship Id="rId4" Type="http://schemas.openxmlformats.org/officeDocument/2006/relationships/chart" Target="../charts/chart59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63.xml"/><Relationship Id="rId4" Type="http://schemas.openxmlformats.org/officeDocument/2006/relationships/chart" Target="../charts/chart6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5.xml"/><Relationship Id="rId2" Type="http://schemas.openxmlformats.org/officeDocument/2006/relationships/chart" Target="../charts/chart6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6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8.xml"/><Relationship Id="rId2" Type="http://schemas.openxmlformats.org/officeDocument/2006/relationships/chart" Target="../charts/chart67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69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0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72.xml"/><Relationship Id="rId4" Type="http://schemas.openxmlformats.org/officeDocument/2006/relationships/chart" Target="../charts/chart7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4.xml"/><Relationship Id="rId2" Type="http://schemas.openxmlformats.org/officeDocument/2006/relationships/chart" Target="../charts/chart7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7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6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78.xml"/><Relationship Id="rId4" Type="http://schemas.openxmlformats.org/officeDocument/2006/relationships/chart" Target="../charts/chart7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9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81.xml"/><Relationship Id="rId4" Type="http://schemas.openxmlformats.org/officeDocument/2006/relationships/chart" Target="../charts/chart80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3.xml"/><Relationship Id="rId2" Type="http://schemas.openxmlformats.org/officeDocument/2006/relationships/chart" Target="../charts/chart8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8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6.xml"/><Relationship Id="rId2" Type="http://schemas.openxmlformats.org/officeDocument/2006/relationships/chart" Target="../charts/chart85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8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9.xml"/><Relationship Id="rId2" Type="http://schemas.openxmlformats.org/officeDocument/2006/relationships/chart" Target="../charts/chart88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90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2.xml"/><Relationship Id="rId2" Type="http://schemas.openxmlformats.org/officeDocument/2006/relationships/chart" Target="../charts/chart9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9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5.xml"/><Relationship Id="rId2" Type="http://schemas.openxmlformats.org/officeDocument/2006/relationships/chart" Target="../charts/chart9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96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8.xml"/><Relationship Id="rId2" Type="http://schemas.openxmlformats.org/officeDocument/2006/relationships/chart" Target="../charts/chart97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99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1.xml"/><Relationship Id="rId2" Type="http://schemas.openxmlformats.org/officeDocument/2006/relationships/chart" Target="../charts/chart100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0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4.xml"/><Relationship Id="rId2" Type="http://schemas.openxmlformats.org/officeDocument/2006/relationships/chart" Target="../charts/chart10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05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7.xml"/><Relationship Id="rId2" Type="http://schemas.openxmlformats.org/officeDocument/2006/relationships/chart" Target="../charts/chart106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08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0.xml"/><Relationship Id="rId2" Type="http://schemas.openxmlformats.org/officeDocument/2006/relationships/chart" Target="../charts/chart109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11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3.xml"/><Relationship Id="rId2" Type="http://schemas.openxmlformats.org/officeDocument/2006/relationships/chart" Target="../charts/chart11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14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117.xml"/><Relationship Id="rId4" Type="http://schemas.openxmlformats.org/officeDocument/2006/relationships/chart" Target="../charts/chart11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9.xml"/><Relationship Id="rId2" Type="http://schemas.openxmlformats.org/officeDocument/2006/relationships/chart" Target="../charts/chart118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20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2.xml"/><Relationship Id="rId2" Type="http://schemas.openxmlformats.org/officeDocument/2006/relationships/chart" Target="../charts/chart12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>
                <a:lumMod val="50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476672"/>
            <a:ext cx="7521575" cy="4464496"/>
          </a:xfrm>
          <a:solidFill>
            <a:schemeClr val="accent1">
              <a:lumMod val="50000"/>
            </a:schemeClr>
          </a:solidFill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848856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>
                <a:solidFill>
                  <a:srgbClr val="FF0000"/>
                </a:solidFill>
              </a:rPr>
              <a:t>MONITORAGGIO FINALE</a:t>
            </a:r>
            <a:r>
              <a:rPr lang="it-IT" dirty="0" smtClean="0">
                <a:solidFill>
                  <a:schemeClr val="bg2"/>
                </a:solidFill>
              </a:rPr>
              <a:t/>
            </a:r>
            <a:br>
              <a:rPr lang="it-IT" dirty="0" smtClean="0">
                <a:solidFill>
                  <a:schemeClr val="bg2"/>
                </a:solidFill>
              </a:rPr>
            </a:br>
            <a:r>
              <a:rPr lang="it-IT" dirty="0" smtClean="0">
                <a:solidFill>
                  <a:schemeClr val="bg2"/>
                </a:solidFill>
              </a:rPr>
              <a:t>Dal monitoraggio FINALE è emerso un miglioramento del livello delle competenze degli alunni di 3 anni della </a:t>
            </a:r>
            <a:r>
              <a:rPr lang="it-IT" dirty="0" err="1" smtClean="0">
                <a:solidFill>
                  <a:schemeClr val="bg2"/>
                </a:solidFill>
              </a:rPr>
              <a:t>sc.dell</a:t>
            </a:r>
            <a:r>
              <a:rPr lang="it-IT" dirty="0" smtClean="0">
                <a:solidFill>
                  <a:schemeClr val="bg2"/>
                </a:solidFill>
              </a:rPr>
              <a:t> </a:t>
            </a:r>
            <a:r>
              <a:rPr lang="it-IT" dirty="0" err="1" smtClean="0">
                <a:solidFill>
                  <a:schemeClr val="bg2"/>
                </a:solidFill>
              </a:rPr>
              <a:t>Infanzia.La</a:t>
            </a:r>
            <a:r>
              <a:rPr lang="it-IT" dirty="0" smtClean="0">
                <a:solidFill>
                  <a:schemeClr val="bg2"/>
                </a:solidFill>
              </a:rPr>
              <a:t> maggior parte degli alunni ha mostrato di possedere un livello </a:t>
            </a:r>
            <a:r>
              <a:rPr lang="it-IT" dirty="0" smtClean="0">
                <a:solidFill>
                  <a:srgbClr val="FF0000"/>
                </a:solidFill>
              </a:rPr>
              <a:t>INTERMEDIO. 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59213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3" y="1484784"/>
            <a:ext cx="2376264" cy="57606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Interazione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(INIZIALE)</a:t>
            </a:r>
            <a:endParaRPr lang="it-IT" dirty="0" smtClean="0">
              <a:solidFill>
                <a:srgbClr val="002060"/>
              </a:solidFill>
            </a:endParaRPr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73393080"/>
              </p:ext>
            </p:extLst>
          </p:nvPr>
        </p:nvGraphicFramePr>
        <p:xfrm>
          <a:off x="107504" y="2132856"/>
          <a:ext cx="2520280" cy="21602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Segnaposto contenuto 6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294687713"/>
              </p:ext>
            </p:extLst>
          </p:nvPr>
        </p:nvGraphicFramePr>
        <p:xfrm>
          <a:off x="2627784" y="2132856"/>
          <a:ext cx="2520280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46856" y="188641"/>
            <a:ext cx="8229600" cy="115212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3059832" y="1340768"/>
            <a:ext cx="2664296" cy="792088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Interazione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(INTERMEDIO)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17926177"/>
              </p:ext>
            </p:extLst>
          </p:nvPr>
        </p:nvGraphicFramePr>
        <p:xfrm>
          <a:off x="5192452" y="2132856"/>
          <a:ext cx="4032448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Segnaposto testo 4"/>
          <p:cNvSpPr txBox="1">
            <a:spLocks/>
          </p:cNvSpPr>
          <p:nvPr/>
        </p:nvSpPr>
        <p:spPr>
          <a:xfrm>
            <a:off x="5876528" y="1340768"/>
            <a:ext cx="2664296" cy="792088"/>
          </a:xfrm>
          <a:prstGeom prst="rect">
            <a:avLst/>
          </a:prstGeom>
          <a:noFill/>
          <a:ln w="25400" cap="rnd" cmpd="sng" algn="ctr">
            <a:solidFill>
              <a:srgbClr val="FF0000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smtClean="0">
                <a:solidFill>
                  <a:srgbClr val="002060"/>
                </a:solidFill>
              </a:rPr>
              <a:t>Interazione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(FINALE)</a:t>
            </a:r>
            <a:endParaRPr lang="it-IT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0802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39552" y="1412776"/>
            <a:ext cx="1944216" cy="720080"/>
          </a:xfrm>
          <a:ln>
            <a:solidFill>
              <a:schemeClr val="tx1"/>
            </a:solidFill>
          </a:ln>
        </p:spPr>
        <p:txBody>
          <a:bodyPr>
            <a:normAutofit fontScale="62500" lnSpcReduction="20000"/>
          </a:bodyPr>
          <a:lstStyle/>
          <a:p>
            <a:r>
              <a:rPr lang="it-IT" dirty="0">
                <a:solidFill>
                  <a:srgbClr val="002060"/>
                </a:solidFill>
              </a:rPr>
              <a:t>Ascolto </a:t>
            </a:r>
            <a:r>
              <a:rPr lang="it-IT" dirty="0" smtClean="0">
                <a:solidFill>
                  <a:srgbClr val="002060"/>
                </a:solidFill>
              </a:rPr>
              <a:t>e comprensione (INIZIALE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071285667"/>
              </p:ext>
            </p:extLst>
          </p:nvPr>
        </p:nvGraphicFramePr>
        <p:xfrm>
          <a:off x="2771800" y="2204864"/>
          <a:ext cx="2736304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771800" y="1556792"/>
            <a:ext cx="2808312" cy="61964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endParaRPr lang="it-IT" sz="1400" dirty="0" smtClean="0">
              <a:solidFill>
                <a:srgbClr val="002060"/>
              </a:solidFill>
            </a:endParaRPr>
          </a:p>
          <a:p>
            <a:endParaRPr lang="it-IT" sz="1400" dirty="0">
              <a:solidFill>
                <a:srgbClr val="002060"/>
              </a:solidFill>
            </a:endParaRPr>
          </a:p>
          <a:p>
            <a:endParaRPr lang="it-IT" sz="1400" dirty="0" smtClean="0">
              <a:solidFill>
                <a:srgbClr val="002060"/>
              </a:solidFill>
            </a:endParaRPr>
          </a:p>
          <a:p>
            <a:endParaRPr lang="it-IT" sz="1400" dirty="0">
              <a:solidFill>
                <a:srgbClr val="002060"/>
              </a:solidFill>
            </a:endParaRPr>
          </a:p>
          <a:p>
            <a:endParaRPr lang="it-IT" dirty="0" smtClean="0">
              <a:solidFill>
                <a:srgbClr val="002060"/>
              </a:solidFill>
            </a:endParaRPr>
          </a:p>
          <a:p>
            <a:endParaRPr lang="it-IT" dirty="0">
              <a:solidFill>
                <a:srgbClr val="002060"/>
              </a:solidFill>
            </a:endParaRPr>
          </a:p>
          <a:p>
            <a:endParaRPr lang="it-IT" dirty="0" smtClean="0">
              <a:solidFill>
                <a:srgbClr val="002060"/>
              </a:solidFill>
            </a:endParaRPr>
          </a:p>
          <a:p>
            <a:endParaRPr lang="it-IT" dirty="0">
              <a:solidFill>
                <a:srgbClr val="002060"/>
              </a:solidFill>
            </a:endParaRPr>
          </a:p>
          <a:p>
            <a:endParaRPr lang="it-IT" dirty="0" smtClean="0">
              <a:solidFill>
                <a:srgbClr val="002060"/>
              </a:solidFill>
            </a:endParaRPr>
          </a:p>
          <a:p>
            <a:endParaRPr lang="it-IT" dirty="0">
              <a:solidFill>
                <a:srgbClr val="002060"/>
              </a:solidFill>
            </a:endParaRPr>
          </a:p>
          <a:p>
            <a:endParaRPr lang="it-IT" dirty="0" smtClean="0">
              <a:solidFill>
                <a:srgbClr val="002060"/>
              </a:solidFill>
            </a:endParaRPr>
          </a:p>
          <a:p>
            <a:endParaRPr lang="it-IT" dirty="0">
              <a:solidFill>
                <a:srgbClr val="002060"/>
              </a:solidFill>
            </a:endParaRPr>
          </a:p>
          <a:p>
            <a:r>
              <a:rPr lang="it-IT" sz="1600" dirty="0" smtClean="0">
                <a:solidFill>
                  <a:srgbClr val="002060"/>
                </a:solidFill>
              </a:rPr>
              <a:t>Ascolto </a:t>
            </a:r>
            <a:r>
              <a:rPr lang="it-IT" sz="1600" dirty="0">
                <a:solidFill>
                  <a:srgbClr val="002060"/>
                </a:solidFill>
              </a:rPr>
              <a:t> </a:t>
            </a:r>
            <a:r>
              <a:rPr lang="it-IT" sz="1600" dirty="0" smtClean="0">
                <a:solidFill>
                  <a:srgbClr val="002060"/>
                </a:solidFill>
              </a:rPr>
              <a:t>e comprensione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(INTERMEDIO</a:t>
            </a:r>
            <a:r>
              <a:rPr lang="it-IT" sz="2000" dirty="0" smtClean="0">
                <a:solidFill>
                  <a:srgbClr val="002060"/>
                </a:solidFill>
              </a:rPr>
              <a:t>)</a:t>
            </a:r>
            <a:endParaRPr lang="it-IT" sz="20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87775860"/>
              </p:ext>
            </p:extLst>
          </p:nvPr>
        </p:nvGraphicFramePr>
        <p:xfrm>
          <a:off x="26944" y="2204864"/>
          <a:ext cx="2744856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17625848"/>
              </p:ext>
            </p:extLst>
          </p:nvPr>
        </p:nvGraphicFramePr>
        <p:xfrm>
          <a:off x="5508104" y="2204864"/>
          <a:ext cx="3635896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Segnaposto testo 4"/>
          <p:cNvSpPr txBox="1">
            <a:spLocks/>
          </p:cNvSpPr>
          <p:nvPr/>
        </p:nvSpPr>
        <p:spPr>
          <a:xfrm>
            <a:off x="5580112" y="1634554"/>
            <a:ext cx="2808312" cy="619644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400" dirty="0" smtClean="0">
              <a:solidFill>
                <a:srgbClr val="002060"/>
              </a:solidFill>
            </a:endParaRPr>
          </a:p>
          <a:p>
            <a:endParaRPr lang="it-IT" sz="1400" dirty="0" smtClean="0">
              <a:solidFill>
                <a:srgbClr val="002060"/>
              </a:solidFill>
            </a:endParaRPr>
          </a:p>
          <a:p>
            <a:endParaRPr lang="it-IT" sz="1400" dirty="0" smtClean="0">
              <a:solidFill>
                <a:srgbClr val="002060"/>
              </a:solidFill>
            </a:endParaRPr>
          </a:p>
          <a:p>
            <a:endParaRPr lang="it-IT" sz="1400" dirty="0" smtClean="0">
              <a:solidFill>
                <a:srgbClr val="002060"/>
              </a:solidFill>
            </a:endParaRPr>
          </a:p>
          <a:p>
            <a:endParaRPr lang="it-IT" dirty="0" smtClean="0">
              <a:solidFill>
                <a:srgbClr val="002060"/>
              </a:solidFill>
            </a:endParaRPr>
          </a:p>
          <a:p>
            <a:endParaRPr lang="it-IT" dirty="0" smtClean="0">
              <a:solidFill>
                <a:srgbClr val="002060"/>
              </a:solidFill>
            </a:endParaRPr>
          </a:p>
          <a:p>
            <a:endParaRPr lang="it-IT" dirty="0" smtClean="0">
              <a:solidFill>
                <a:srgbClr val="002060"/>
              </a:solidFill>
            </a:endParaRPr>
          </a:p>
          <a:p>
            <a:endParaRPr lang="it-IT" dirty="0" smtClean="0">
              <a:solidFill>
                <a:srgbClr val="002060"/>
              </a:solidFill>
            </a:endParaRPr>
          </a:p>
          <a:p>
            <a:endParaRPr lang="it-IT" dirty="0" smtClean="0">
              <a:solidFill>
                <a:srgbClr val="002060"/>
              </a:solidFill>
            </a:endParaRPr>
          </a:p>
          <a:p>
            <a:endParaRPr lang="it-IT" dirty="0" smtClean="0">
              <a:solidFill>
                <a:srgbClr val="002060"/>
              </a:solidFill>
            </a:endParaRPr>
          </a:p>
          <a:p>
            <a:endParaRPr lang="it-IT" dirty="0" smtClean="0">
              <a:solidFill>
                <a:srgbClr val="002060"/>
              </a:solidFill>
            </a:endParaRPr>
          </a:p>
          <a:p>
            <a:endParaRPr lang="it-IT" dirty="0" smtClean="0">
              <a:solidFill>
                <a:srgbClr val="002060"/>
              </a:solidFill>
            </a:endParaRPr>
          </a:p>
          <a:p>
            <a:r>
              <a:rPr lang="it-IT" sz="1600" dirty="0" smtClean="0">
                <a:solidFill>
                  <a:srgbClr val="002060"/>
                </a:solidFill>
              </a:rPr>
              <a:t>Ascolto  e comprensione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(FINALE</a:t>
            </a:r>
            <a:r>
              <a:rPr lang="it-IT" sz="2000" dirty="0" smtClean="0">
                <a:solidFill>
                  <a:srgbClr val="002060"/>
                </a:solidFill>
              </a:rPr>
              <a:t>)</a:t>
            </a:r>
            <a:endParaRPr lang="it-IT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74448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13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1268760"/>
            <a:ext cx="2808312" cy="78377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Ascolto e comprensione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 (INIZIALE)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470883325"/>
              </p:ext>
            </p:extLst>
          </p:nvPr>
        </p:nvGraphicFramePr>
        <p:xfrm>
          <a:off x="0" y="2204864"/>
          <a:ext cx="3116944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162072517"/>
              </p:ext>
            </p:extLst>
          </p:nvPr>
        </p:nvGraphicFramePr>
        <p:xfrm>
          <a:off x="3131840" y="2204864"/>
          <a:ext cx="2664296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3203849" y="1412776"/>
            <a:ext cx="2808312" cy="66461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endParaRPr lang="it-IT" sz="1400" dirty="0" smtClean="0">
              <a:solidFill>
                <a:srgbClr val="002060"/>
              </a:solidFill>
            </a:endParaRPr>
          </a:p>
          <a:p>
            <a:pPr lvl="0"/>
            <a:endParaRPr lang="it-IT" sz="1400" dirty="0">
              <a:solidFill>
                <a:srgbClr val="002060"/>
              </a:solidFill>
            </a:endParaRPr>
          </a:p>
          <a:p>
            <a:pPr lvl="0"/>
            <a:endParaRPr lang="it-IT" sz="2000" dirty="0" smtClean="0">
              <a:solidFill>
                <a:srgbClr val="002060"/>
              </a:solidFill>
            </a:endParaRPr>
          </a:p>
          <a:p>
            <a:r>
              <a:rPr lang="it-IT" sz="1600" dirty="0" smtClean="0">
                <a:solidFill>
                  <a:srgbClr val="002060"/>
                </a:solidFill>
              </a:rPr>
              <a:t>Ascolto e comprensione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(INTERMEDIO)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6012160" y="1480282"/>
            <a:ext cx="2993143" cy="664614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400" dirty="0" smtClean="0">
              <a:solidFill>
                <a:srgbClr val="002060"/>
              </a:solidFill>
            </a:endParaRPr>
          </a:p>
          <a:p>
            <a:endParaRPr lang="it-IT" sz="1400" dirty="0" smtClean="0">
              <a:solidFill>
                <a:srgbClr val="002060"/>
              </a:solidFill>
            </a:endParaRPr>
          </a:p>
          <a:p>
            <a:endParaRPr lang="it-IT" sz="2000" dirty="0" smtClean="0">
              <a:solidFill>
                <a:srgbClr val="002060"/>
              </a:solidFill>
            </a:endParaRPr>
          </a:p>
          <a:p>
            <a:r>
              <a:rPr lang="it-IT" sz="1600" dirty="0" smtClean="0">
                <a:solidFill>
                  <a:srgbClr val="002060"/>
                </a:solidFill>
              </a:rPr>
              <a:t>Ascolto e comprensione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(FINALE)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09442279"/>
              </p:ext>
            </p:extLst>
          </p:nvPr>
        </p:nvGraphicFramePr>
        <p:xfrm>
          <a:off x="5868144" y="2221718"/>
          <a:ext cx="3096344" cy="4375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673559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14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7504" y="1412776"/>
            <a:ext cx="2520280" cy="719199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600" dirty="0" smtClean="0">
                <a:solidFill>
                  <a:srgbClr val="002060"/>
                </a:solidFill>
              </a:rPr>
              <a:t>Comunicazione</a:t>
            </a:r>
          </a:p>
          <a:p>
            <a:pPr lvl="0"/>
            <a:r>
              <a:rPr lang="it-IT" sz="1600" dirty="0" smtClean="0">
                <a:solidFill>
                  <a:srgbClr val="002060"/>
                </a:solidFill>
              </a:rPr>
              <a:t>(</a:t>
            </a:r>
            <a:r>
              <a:rPr lang="it-IT" sz="1600" dirty="0">
                <a:solidFill>
                  <a:srgbClr val="002060"/>
                </a:solidFill>
              </a:rPr>
              <a:t>I</a:t>
            </a:r>
            <a:r>
              <a:rPr lang="it-IT" sz="1600" dirty="0" smtClean="0">
                <a:solidFill>
                  <a:srgbClr val="002060"/>
                </a:solidFill>
              </a:rPr>
              <a:t>NIZIALE)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181212049"/>
              </p:ext>
            </p:extLst>
          </p:nvPr>
        </p:nvGraphicFramePr>
        <p:xfrm>
          <a:off x="0" y="2204865"/>
          <a:ext cx="2915816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281179709"/>
              </p:ext>
            </p:extLst>
          </p:nvPr>
        </p:nvGraphicFramePr>
        <p:xfrm>
          <a:off x="2843808" y="2162308"/>
          <a:ext cx="2728977" cy="2778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987824" y="1412776"/>
            <a:ext cx="2880320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 smtClean="0">
                <a:solidFill>
                  <a:srgbClr val="002060"/>
                </a:solidFill>
              </a:rPr>
              <a:t>Comunicazione</a:t>
            </a:r>
          </a:p>
          <a:p>
            <a:r>
              <a:rPr lang="it-IT" sz="2000" dirty="0" smtClean="0">
                <a:solidFill>
                  <a:srgbClr val="002060"/>
                </a:solidFill>
              </a:rPr>
              <a:t>(Intermedie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10" name="Segnaposto testo 4"/>
          <p:cNvSpPr txBox="1">
            <a:spLocks/>
          </p:cNvSpPr>
          <p:nvPr/>
        </p:nvSpPr>
        <p:spPr>
          <a:xfrm>
            <a:off x="2987824" y="1412776"/>
            <a:ext cx="3024336" cy="720080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smtClean="0">
                <a:solidFill>
                  <a:srgbClr val="002060"/>
                </a:solidFill>
              </a:rPr>
              <a:t>Comunicazione</a:t>
            </a:r>
          </a:p>
          <a:p>
            <a:r>
              <a:rPr lang="it-IT" sz="2000" smtClean="0">
                <a:solidFill>
                  <a:srgbClr val="002060"/>
                </a:solidFill>
              </a:rPr>
              <a:t>(Intermedie</a:t>
            </a:r>
            <a:r>
              <a:rPr lang="it-IT" sz="140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11" name="Segnaposto testo 4"/>
          <p:cNvSpPr txBox="1">
            <a:spLocks/>
          </p:cNvSpPr>
          <p:nvPr/>
        </p:nvSpPr>
        <p:spPr>
          <a:xfrm>
            <a:off x="2987824" y="1412776"/>
            <a:ext cx="2664296" cy="720080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 smtClean="0">
                <a:solidFill>
                  <a:srgbClr val="002060"/>
                </a:solidFill>
              </a:rPr>
              <a:t>Comunicazione</a:t>
            </a:r>
          </a:p>
          <a:p>
            <a:r>
              <a:rPr lang="it-IT" sz="2000" dirty="0" smtClean="0">
                <a:solidFill>
                  <a:srgbClr val="002060"/>
                </a:solidFill>
              </a:rPr>
              <a:t>(Intermedie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12" name="Segnaposto testo 4"/>
          <p:cNvSpPr txBox="1">
            <a:spLocks/>
          </p:cNvSpPr>
          <p:nvPr/>
        </p:nvSpPr>
        <p:spPr>
          <a:xfrm>
            <a:off x="5781819" y="1412776"/>
            <a:ext cx="2664296" cy="720080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 smtClean="0">
                <a:solidFill>
                  <a:srgbClr val="002060"/>
                </a:solidFill>
              </a:rPr>
              <a:t>Comunicazione</a:t>
            </a:r>
          </a:p>
          <a:p>
            <a:r>
              <a:rPr lang="it-IT" sz="2000" dirty="0" smtClean="0">
                <a:solidFill>
                  <a:srgbClr val="002060"/>
                </a:solidFill>
              </a:rPr>
              <a:t>(FINALE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3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40779368"/>
              </p:ext>
            </p:extLst>
          </p:nvPr>
        </p:nvGraphicFramePr>
        <p:xfrm>
          <a:off x="5508104" y="2143270"/>
          <a:ext cx="3635895" cy="43100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857245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15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7504" y="1412776"/>
            <a:ext cx="2304256" cy="71177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>
                <a:solidFill>
                  <a:srgbClr val="002060"/>
                </a:solidFill>
              </a:rPr>
              <a:t>Raggruppare e </a:t>
            </a:r>
            <a:r>
              <a:rPr lang="it-IT" sz="1600" dirty="0" smtClean="0">
                <a:solidFill>
                  <a:srgbClr val="002060"/>
                </a:solidFill>
              </a:rPr>
              <a:t>classificare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(INIZIALE</a:t>
            </a:r>
            <a:endParaRPr lang="it-IT" sz="20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931953146"/>
              </p:ext>
            </p:extLst>
          </p:nvPr>
        </p:nvGraphicFramePr>
        <p:xfrm>
          <a:off x="0" y="2276872"/>
          <a:ext cx="2699792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111510603"/>
              </p:ext>
            </p:extLst>
          </p:nvPr>
        </p:nvGraphicFramePr>
        <p:xfrm>
          <a:off x="2699792" y="2124547"/>
          <a:ext cx="2880320" cy="28166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843808" y="1340768"/>
            <a:ext cx="2880320" cy="85578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endParaRPr lang="it-IT" sz="1600" dirty="0" smtClean="0">
              <a:solidFill>
                <a:srgbClr val="002060"/>
              </a:solidFill>
            </a:endParaRPr>
          </a:p>
          <a:p>
            <a:pPr lvl="0"/>
            <a:r>
              <a:rPr lang="it-IT" sz="1600" dirty="0" smtClean="0">
                <a:solidFill>
                  <a:srgbClr val="002060"/>
                </a:solidFill>
              </a:rPr>
              <a:t>Raggruppare e </a:t>
            </a:r>
          </a:p>
          <a:p>
            <a:pPr lvl="0"/>
            <a:r>
              <a:rPr lang="it-IT" sz="1600" dirty="0" smtClean="0">
                <a:solidFill>
                  <a:srgbClr val="002060"/>
                </a:solidFill>
              </a:rPr>
              <a:t>classificare</a:t>
            </a:r>
          </a:p>
          <a:p>
            <a:pPr lvl="0"/>
            <a:r>
              <a:rPr lang="it-IT" sz="1600" dirty="0" smtClean="0">
                <a:solidFill>
                  <a:srgbClr val="002060"/>
                </a:solidFill>
              </a:rPr>
              <a:t>(INTERMEDIO)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5724128" y="1268760"/>
            <a:ext cx="3419872" cy="855786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 smtClean="0">
              <a:solidFill>
                <a:srgbClr val="002060"/>
              </a:solidFill>
            </a:endParaRPr>
          </a:p>
          <a:p>
            <a:r>
              <a:rPr lang="it-IT" sz="1600" dirty="0" smtClean="0">
                <a:solidFill>
                  <a:srgbClr val="002060"/>
                </a:solidFill>
              </a:rPr>
              <a:t>Raggruppare e 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classificare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(FINALE)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26928455"/>
              </p:ext>
            </p:extLst>
          </p:nvPr>
        </p:nvGraphicFramePr>
        <p:xfrm>
          <a:off x="5580112" y="2124546"/>
          <a:ext cx="3419872" cy="47334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39732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1412776"/>
            <a:ext cx="2880320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endParaRPr lang="it-IT" sz="1600" dirty="0" smtClean="0">
              <a:solidFill>
                <a:srgbClr val="002060"/>
              </a:solidFill>
            </a:endParaRPr>
          </a:p>
          <a:p>
            <a:pPr lvl="0"/>
            <a:endParaRPr lang="it-IT" sz="1600" dirty="0">
              <a:solidFill>
                <a:srgbClr val="002060"/>
              </a:solidFill>
            </a:endParaRPr>
          </a:p>
          <a:p>
            <a:pPr lvl="0"/>
            <a:r>
              <a:rPr lang="it-IT" sz="1600" dirty="0" smtClean="0">
                <a:solidFill>
                  <a:srgbClr val="002060"/>
                </a:solidFill>
              </a:rPr>
              <a:t>Orientamento spazio-tempo(INIZIALE)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096300280"/>
              </p:ext>
            </p:extLst>
          </p:nvPr>
        </p:nvGraphicFramePr>
        <p:xfrm>
          <a:off x="5724128" y="2204864"/>
          <a:ext cx="324036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397005331"/>
              </p:ext>
            </p:extLst>
          </p:nvPr>
        </p:nvGraphicFramePr>
        <p:xfrm>
          <a:off x="2915816" y="2204864"/>
          <a:ext cx="2808312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930566" y="1484784"/>
            <a:ext cx="2952328" cy="71177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Orientamento spazio-tempo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(INTERMEDIO)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84754145"/>
              </p:ext>
            </p:extLst>
          </p:nvPr>
        </p:nvGraphicFramePr>
        <p:xfrm>
          <a:off x="34762" y="2204864"/>
          <a:ext cx="2808312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Rettangolo 5"/>
          <p:cNvSpPr/>
          <p:nvPr/>
        </p:nvSpPr>
        <p:spPr>
          <a:xfrm>
            <a:off x="4406730" y="3244334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R</a:t>
            </a:r>
            <a:endParaRPr lang="it-IT" dirty="0"/>
          </a:p>
        </p:txBody>
      </p:sp>
      <p:sp>
        <p:nvSpPr>
          <p:cNvPr id="10" name="Segnaposto testo 2"/>
          <p:cNvSpPr txBox="1">
            <a:spLocks/>
          </p:cNvSpPr>
          <p:nvPr/>
        </p:nvSpPr>
        <p:spPr>
          <a:xfrm>
            <a:off x="5796136" y="1484784"/>
            <a:ext cx="3096344" cy="720080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  <a:sp3d prstMaterial="flat"/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 smtClean="0">
              <a:solidFill>
                <a:srgbClr val="002060"/>
              </a:solidFill>
            </a:endParaRPr>
          </a:p>
          <a:p>
            <a:endParaRPr lang="it-IT" sz="1600" dirty="0" smtClean="0">
              <a:solidFill>
                <a:srgbClr val="002060"/>
              </a:solidFill>
            </a:endParaRPr>
          </a:p>
          <a:p>
            <a:r>
              <a:rPr lang="it-IT" sz="1600" dirty="0" smtClean="0">
                <a:solidFill>
                  <a:srgbClr val="002060"/>
                </a:solidFill>
              </a:rPr>
              <a:t>Orientamento spazio-tempo(FINALE)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4406730" y="3244334"/>
            <a:ext cx="3305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R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33802105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17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1520" y="1484784"/>
            <a:ext cx="2376264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 smtClean="0">
                <a:solidFill>
                  <a:srgbClr val="002060"/>
                </a:solidFill>
              </a:rPr>
              <a:t>Motivazione</a:t>
            </a:r>
          </a:p>
          <a:p>
            <a:r>
              <a:rPr lang="it-IT" sz="2000" dirty="0" smtClean="0">
                <a:solidFill>
                  <a:srgbClr val="002060"/>
                </a:solidFill>
              </a:rPr>
              <a:t>(INIZIALE)</a:t>
            </a:r>
            <a:endParaRPr lang="it-IT" sz="20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941176566"/>
              </p:ext>
            </p:extLst>
          </p:nvPr>
        </p:nvGraphicFramePr>
        <p:xfrm>
          <a:off x="21610" y="2276872"/>
          <a:ext cx="3032888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570564634"/>
              </p:ext>
            </p:extLst>
          </p:nvPr>
        </p:nvGraphicFramePr>
        <p:xfrm>
          <a:off x="5940152" y="2132856"/>
          <a:ext cx="2952328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555776" y="1412776"/>
            <a:ext cx="2232248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2000" dirty="0" smtClean="0">
                <a:solidFill>
                  <a:srgbClr val="002060"/>
                </a:solidFill>
              </a:rPr>
              <a:t>Motivazione</a:t>
            </a:r>
          </a:p>
          <a:p>
            <a:pPr lvl="0"/>
            <a:r>
              <a:rPr lang="it-IT" sz="2000" dirty="0" smtClean="0">
                <a:solidFill>
                  <a:srgbClr val="002060"/>
                </a:solidFill>
              </a:rPr>
              <a:t>(INTERMEDIO)</a:t>
            </a:r>
            <a:endParaRPr lang="it-IT" sz="20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33515468"/>
              </p:ext>
            </p:extLst>
          </p:nvPr>
        </p:nvGraphicFramePr>
        <p:xfrm>
          <a:off x="3059832" y="2204864"/>
          <a:ext cx="280831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Segnaposto testo 2"/>
          <p:cNvSpPr txBox="1">
            <a:spLocks/>
          </p:cNvSpPr>
          <p:nvPr/>
        </p:nvSpPr>
        <p:spPr>
          <a:xfrm>
            <a:off x="5706056" y="1532290"/>
            <a:ext cx="3042408" cy="576064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  <a:sp3d prstMaterial="flat"/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 smtClean="0">
                <a:solidFill>
                  <a:srgbClr val="002060"/>
                </a:solidFill>
              </a:rPr>
              <a:t>Motivazione</a:t>
            </a:r>
          </a:p>
          <a:p>
            <a:r>
              <a:rPr lang="it-IT" sz="2000" dirty="0" smtClean="0">
                <a:solidFill>
                  <a:srgbClr val="002060"/>
                </a:solidFill>
              </a:rPr>
              <a:t>(FINALE)</a:t>
            </a:r>
            <a:endParaRPr lang="it-IT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958667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16216" y="6165304"/>
            <a:ext cx="2170584" cy="556171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18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23528" y="1340768"/>
            <a:ext cx="2016224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2000" dirty="0" smtClean="0">
                <a:solidFill>
                  <a:srgbClr val="002060"/>
                </a:solidFill>
              </a:rPr>
              <a:t>Osservazione</a:t>
            </a:r>
          </a:p>
          <a:p>
            <a:pPr lvl="0"/>
            <a:r>
              <a:rPr lang="it-IT" sz="2000" dirty="0" smtClean="0">
                <a:solidFill>
                  <a:srgbClr val="002060"/>
                </a:solidFill>
              </a:rPr>
              <a:t>(iniziale)</a:t>
            </a:r>
            <a:endParaRPr lang="it-IT" sz="20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209627354"/>
              </p:ext>
            </p:extLst>
          </p:nvPr>
        </p:nvGraphicFramePr>
        <p:xfrm>
          <a:off x="0" y="1988841"/>
          <a:ext cx="2627784" cy="26642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505909230"/>
              </p:ext>
            </p:extLst>
          </p:nvPr>
        </p:nvGraphicFramePr>
        <p:xfrm>
          <a:off x="2627784" y="1988840"/>
          <a:ext cx="2376264" cy="2736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627784" y="1268760"/>
            <a:ext cx="2448272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 smtClean="0">
                <a:solidFill>
                  <a:srgbClr val="002060"/>
                </a:solidFill>
              </a:rPr>
              <a:t>Osservazione</a:t>
            </a:r>
          </a:p>
          <a:p>
            <a:r>
              <a:rPr lang="it-IT" sz="2000" dirty="0" smtClean="0">
                <a:solidFill>
                  <a:srgbClr val="002060"/>
                </a:solidFill>
              </a:rPr>
              <a:t>(intermedio)</a:t>
            </a:r>
            <a:endParaRPr lang="it-IT" sz="20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36964125"/>
              </p:ext>
            </p:extLst>
          </p:nvPr>
        </p:nvGraphicFramePr>
        <p:xfrm>
          <a:off x="5148064" y="1916832"/>
          <a:ext cx="3995936" cy="42484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Segnaposto testo 4"/>
          <p:cNvSpPr txBox="1">
            <a:spLocks/>
          </p:cNvSpPr>
          <p:nvPr/>
        </p:nvSpPr>
        <p:spPr>
          <a:xfrm>
            <a:off x="5180374" y="1268760"/>
            <a:ext cx="3352066" cy="639762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 smtClean="0">
                <a:solidFill>
                  <a:srgbClr val="002060"/>
                </a:solidFill>
              </a:rPr>
              <a:t>Osservazione</a:t>
            </a:r>
          </a:p>
          <a:p>
            <a:r>
              <a:rPr lang="it-IT" sz="2000" dirty="0" smtClean="0">
                <a:solidFill>
                  <a:srgbClr val="002060"/>
                </a:solidFill>
              </a:rPr>
              <a:t>(finale)</a:t>
            </a:r>
            <a:endParaRPr lang="it-IT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18044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19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3960440" cy="63806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 smtClean="0">
                <a:solidFill>
                  <a:srgbClr val="002060"/>
                </a:solidFill>
              </a:rPr>
              <a:t>Ascolto</a:t>
            </a:r>
          </a:p>
          <a:p>
            <a:r>
              <a:rPr lang="it-IT" sz="2000" dirty="0" smtClean="0">
                <a:solidFill>
                  <a:srgbClr val="002060"/>
                </a:solidFill>
              </a:rPr>
              <a:t>(iniziale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169965643"/>
              </p:ext>
            </p:extLst>
          </p:nvPr>
        </p:nvGraphicFramePr>
        <p:xfrm>
          <a:off x="0" y="2204864"/>
          <a:ext cx="2483768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928723090"/>
              </p:ext>
            </p:extLst>
          </p:nvPr>
        </p:nvGraphicFramePr>
        <p:xfrm>
          <a:off x="2483768" y="2204864"/>
          <a:ext cx="2520280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483768" y="1484784"/>
            <a:ext cx="2520280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2000" dirty="0" smtClean="0">
                <a:solidFill>
                  <a:srgbClr val="002060"/>
                </a:solidFill>
              </a:rPr>
              <a:t>Ascolto</a:t>
            </a:r>
          </a:p>
          <a:p>
            <a:pPr lvl="0"/>
            <a:r>
              <a:rPr lang="it-IT" sz="2000" dirty="0" smtClean="0">
                <a:solidFill>
                  <a:srgbClr val="002060"/>
                </a:solidFill>
              </a:rPr>
              <a:t>(intermedio)</a:t>
            </a:r>
            <a:endParaRPr lang="it-IT" sz="20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89046593"/>
              </p:ext>
            </p:extLst>
          </p:nvPr>
        </p:nvGraphicFramePr>
        <p:xfrm>
          <a:off x="5076056" y="2132856"/>
          <a:ext cx="3744416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Segnaposto testo 4"/>
          <p:cNvSpPr txBox="1">
            <a:spLocks/>
          </p:cNvSpPr>
          <p:nvPr/>
        </p:nvSpPr>
        <p:spPr>
          <a:xfrm>
            <a:off x="5171270" y="1484784"/>
            <a:ext cx="3649202" cy="648072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 smtClean="0">
                <a:solidFill>
                  <a:srgbClr val="002060"/>
                </a:solidFill>
              </a:rPr>
              <a:t>Ascolto</a:t>
            </a:r>
          </a:p>
          <a:p>
            <a:r>
              <a:rPr lang="it-IT" sz="2000" dirty="0" smtClean="0">
                <a:solidFill>
                  <a:srgbClr val="002060"/>
                </a:solidFill>
              </a:rPr>
              <a:t>(finale)</a:t>
            </a:r>
            <a:endParaRPr lang="it-IT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4690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1412777"/>
            <a:ext cx="7344815" cy="2850128"/>
          </a:xfrm>
        </p:spPr>
        <p:txBody>
          <a:bodyPr/>
          <a:lstStyle/>
          <a:p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27584" y="1124744"/>
            <a:ext cx="7500576" cy="3096344"/>
          </a:xfrm>
          <a:solidFill>
            <a:schemeClr val="bg2">
              <a:lumMod val="90000"/>
            </a:schemeClr>
          </a:solidFill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4800" b="1" dirty="0" smtClean="0">
                <a:solidFill>
                  <a:schemeClr val="tx1"/>
                </a:solidFill>
              </a:rPr>
              <a:t>DIRIGENTE SCOLASTICO </a:t>
            </a:r>
          </a:p>
          <a:p>
            <a:pPr algn="ctr"/>
            <a:r>
              <a:rPr lang="it-IT" sz="4800" b="1" dirty="0" smtClean="0">
                <a:solidFill>
                  <a:schemeClr val="tx1"/>
                </a:solidFill>
              </a:rPr>
              <a:t>PROF.SSA GIUSEPPINA NUGNES</a:t>
            </a:r>
            <a:endParaRPr lang="it-IT" sz="4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3869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20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2016224" cy="638067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600" dirty="0" smtClean="0">
                <a:solidFill>
                  <a:srgbClr val="002060"/>
                </a:solidFill>
              </a:rPr>
              <a:t>Comprensione</a:t>
            </a:r>
          </a:p>
          <a:p>
            <a:pPr lvl="0"/>
            <a:r>
              <a:rPr lang="it-IT" sz="1600" dirty="0" smtClean="0">
                <a:solidFill>
                  <a:srgbClr val="002060"/>
                </a:solidFill>
              </a:rPr>
              <a:t>(iniziale)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602887123"/>
              </p:ext>
            </p:extLst>
          </p:nvPr>
        </p:nvGraphicFramePr>
        <p:xfrm>
          <a:off x="179512" y="2132857"/>
          <a:ext cx="2520280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095440362"/>
              </p:ext>
            </p:extLst>
          </p:nvPr>
        </p:nvGraphicFramePr>
        <p:xfrm>
          <a:off x="2627784" y="2132856"/>
          <a:ext cx="2664296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627784" y="1484784"/>
            <a:ext cx="3096344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Comprensione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(intermedio)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24283342"/>
              </p:ext>
            </p:extLst>
          </p:nvPr>
        </p:nvGraphicFramePr>
        <p:xfrm>
          <a:off x="5220072" y="2132856"/>
          <a:ext cx="3672408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Segnaposto testo 4"/>
          <p:cNvSpPr txBox="1">
            <a:spLocks/>
          </p:cNvSpPr>
          <p:nvPr/>
        </p:nvSpPr>
        <p:spPr>
          <a:xfrm>
            <a:off x="5364088" y="1535509"/>
            <a:ext cx="3096344" cy="648072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>
                <a:solidFill>
                  <a:srgbClr val="002060"/>
                </a:solidFill>
              </a:rPr>
              <a:t>Comprensione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(finale)</a:t>
            </a:r>
            <a:endParaRPr lang="it-IT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75647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7544" y="1340768"/>
            <a:ext cx="4104456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>
                <a:solidFill>
                  <a:srgbClr val="002060"/>
                </a:solidFill>
              </a:rPr>
              <a:t>Confronto con </a:t>
            </a:r>
            <a:r>
              <a:rPr lang="it-IT" sz="1600" dirty="0" smtClean="0">
                <a:solidFill>
                  <a:srgbClr val="002060"/>
                </a:solidFill>
              </a:rPr>
              <a:t>altri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(iniziale)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00405208"/>
              </p:ext>
            </p:extLst>
          </p:nvPr>
        </p:nvGraphicFramePr>
        <p:xfrm>
          <a:off x="-15266" y="2060848"/>
          <a:ext cx="3003090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Segnaposto contenuto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309820809"/>
              </p:ext>
            </p:extLst>
          </p:nvPr>
        </p:nvGraphicFramePr>
        <p:xfrm>
          <a:off x="2987824" y="2060849"/>
          <a:ext cx="2736304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915816" y="1340768"/>
            <a:ext cx="2808312" cy="71177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600" dirty="0">
                <a:solidFill>
                  <a:srgbClr val="002060"/>
                </a:solidFill>
              </a:rPr>
              <a:t>Confronto con </a:t>
            </a:r>
            <a:r>
              <a:rPr lang="it-IT" sz="1600" dirty="0" smtClean="0">
                <a:solidFill>
                  <a:srgbClr val="002060"/>
                </a:solidFill>
              </a:rPr>
              <a:t>altri</a:t>
            </a:r>
          </a:p>
          <a:p>
            <a:pPr lvl="0"/>
            <a:r>
              <a:rPr lang="it-IT" sz="1600" dirty="0" smtClean="0">
                <a:solidFill>
                  <a:srgbClr val="002060"/>
                </a:solidFill>
              </a:rPr>
              <a:t>(intermedio)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49688380"/>
              </p:ext>
            </p:extLst>
          </p:nvPr>
        </p:nvGraphicFramePr>
        <p:xfrm>
          <a:off x="5652120" y="2060848"/>
          <a:ext cx="349188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Segnaposto testo 4"/>
          <p:cNvSpPr txBox="1">
            <a:spLocks/>
          </p:cNvSpPr>
          <p:nvPr/>
        </p:nvSpPr>
        <p:spPr>
          <a:xfrm>
            <a:off x="5871760" y="1268760"/>
            <a:ext cx="2808312" cy="711770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>
                <a:solidFill>
                  <a:srgbClr val="002060"/>
                </a:solidFill>
              </a:rPr>
              <a:t>Confronto con altri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(finale)</a:t>
            </a:r>
            <a:endParaRPr lang="it-IT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28187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22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7504" y="1340768"/>
            <a:ext cx="2088232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>
                <a:solidFill>
                  <a:srgbClr val="002060"/>
                </a:solidFill>
              </a:rPr>
              <a:t>Prendere </a:t>
            </a:r>
            <a:r>
              <a:rPr lang="it-IT" sz="1600" dirty="0" smtClean="0">
                <a:solidFill>
                  <a:srgbClr val="002060"/>
                </a:solidFill>
              </a:rPr>
              <a:t>decisioni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(iniziale)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792233305"/>
              </p:ext>
            </p:extLst>
          </p:nvPr>
        </p:nvGraphicFramePr>
        <p:xfrm>
          <a:off x="5792" y="2132857"/>
          <a:ext cx="3054040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140961543"/>
              </p:ext>
            </p:extLst>
          </p:nvPr>
        </p:nvGraphicFramePr>
        <p:xfrm>
          <a:off x="3059832" y="2060849"/>
          <a:ext cx="2880320" cy="2736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35796"/>
            <a:ext cx="8229600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3059832" y="1268760"/>
            <a:ext cx="2808312" cy="71177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600" dirty="0">
                <a:solidFill>
                  <a:srgbClr val="002060"/>
                </a:solidFill>
              </a:rPr>
              <a:t>Prendere </a:t>
            </a:r>
            <a:r>
              <a:rPr lang="it-IT" sz="1600" dirty="0" smtClean="0">
                <a:solidFill>
                  <a:srgbClr val="002060"/>
                </a:solidFill>
              </a:rPr>
              <a:t>decisioni</a:t>
            </a:r>
          </a:p>
          <a:p>
            <a:pPr lvl="0"/>
            <a:r>
              <a:rPr lang="it-IT" sz="1600" dirty="0" smtClean="0">
                <a:solidFill>
                  <a:srgbClr val="002060"/>
                </a:solidFill>
              </a:rPr>
              <a:t>(intermedio)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57051817"/>
              </p:ext>
            </p:extLst>
          </p:nvPr>
        </p:nvGraphicFramePr>
        <p:xfrm>
          <a:off x="5940152" y="2132856"/>
          <a:ext cx="3203848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Segnaposto testo 4"/>
          <p:cNvSpPr txBox="1">
            <a:spLocks/>
          </p:cNvSpPr>
          <p:nvPr/>
        </p:nvSpPr>
        <p:spPr>
          <a:xfrm>
            <a:off x="6020544" y="1373284"/>
            <a:ext cx="2808312" cy="711770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>
                <a:solidFill>
                  <a:srgbClr val="002060"/>
                </a:solidFill>
              </a:rPr>
              <a:t>Prendere decisioni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(finale)</a:t>
            </a:r>
            <a:endParaRPr lang="it-IT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19230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23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1340768"/>
            <a:ext cx="2267744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>
                <a:solidFill>
                  <a:srgbClr val="002060"/>
                </a:solidFill>
              </a:rPr>
              <a:t>Il linguaggio  del  </a:t>
            </a:r>
            <a:r>
              <a:rPr lang="it-IT" sz="1600" dirty="0" smtClean="0">
                <a:solidFill>
                  <a:srgbClr val="002060"/>
                </a:solidFill>
              </a:rPr>
              <a:t>corpo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(iniziale)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9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054401649"/>
              </p:ext>
            </p:extLst>
          </p:nvPr>
        </p:nvGraphicFramePr>
        <p:xfrm>
          <a:off x="2849" y="2132856"/>
          <a:ext cx="2696943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857666989"/>
              </p:ext>
            </p:extLst>
          </p:nvPr>
        </p:nvGraphicFramePr>
        <p:xfrm>
          <a:off x="2699792" y="2132856"/>
          <a:ext cx="259228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699792" y="1412776"/>
            <a:ext cx="2520280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600" dirty="0">
                <a:solidFill>
                  <a:srgbClr val="002060"/>
                </a:solidFill>
              </a:rPr>
              <a:t>Il linguaggio  del  </a:t>
            </a:r>
            <a:r>
              <a:rPr lang="it-IT" sz="1600" dirty="0" smtClean="0">
                <a:solidFill>
                  <a:srgbClr val="002060"/>
                </a:solidFill>
              </a:rPr>
              <a:t>corpo</a:t>
            </a:r>
          </a:p>
          <a:p>
            <a:pPr lvl="0"/>
            <a:r>
              <a:rPr lang="it-IT" sz="1600" dirty="0" smtClean="0">
                <a:solidFill>
                  <a:srgbClr val="002060"/>
                </a:solidFill>
              </a:rPr>
              <a:t>(intermedio)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5372472" y="1565176"/>
            <a:ext cx="3375992" cy="648072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>
                <a:solidFill>
                  <a:srgbClr val="002060"/>
                </a:solidFill>
              </a:rPr>
              <a:t>Il linguaggio  del  corpo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(FINALE)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989727075"/>
              </p:ext>
            </p:extLst>
          </p:nvPr>
        </p:nvGraphicFramePr>
        <p:xfrm>
          <a:off x="5372472" y="2133000"/>
          <a:ext cx="3771528" cy="45363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482869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24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7505" y="1412776"/>
            <a:ext cx="2376264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600" dirty="0">
                <a:solidFill>
                  <a:srgbClr val="002060"/>
                </a:solidFill>
              </a:rPr>
              <a:t>Utilizzo di altri </a:t>
            </a:r>
            <a:r>
              <a:rPr lang="it-IT" sz="1600" dirty="0" smtClean="0">
                <a:solidFill>
                  <a:srgbClr val="002060"/>
                </a:solidFill>
              </a:rPr>
              <a:t>linguaggi</a:t>
            </a:r>
          </a:p>
          <a:p>
            <a:pPr lvl="0"/>
            <a:r>
              <a:rPr lang="it-IT" sz="1600" dirty="0" smtClean="0">
                <a:solidFill>
                  <a:srgbClr val="002060"/>
                </a:solidFill>
              </a:rPr>
              <a:t>(iniziali)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097012807"/>
              </p:ext>
            </p:extLst>
          </p:nvPr>
        </p:nvGraphicFramePr>
        <p:xfrm>
          <a:off x="0" y="2204864"/>
          <a:ext cx="2483768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998817380"/>
              </p:ext>
            </p:extLst>
          </p:nvPr>
        </p:nvGraphicFramePr>
        <p:xfrm>
          <a:off x="2483768" y="2132857"/>
          <a:ext cx="2592288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411760" y="1340768"/>
            <a:ext cx="2736304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endParaRPr lang="it-IT" sz="1600" dirty="0" smtClean="0">
              <a:solidFill>
                <a:srgbClr val="002060"/>
              </a:solidFill>
            </a:endParaRPr>
          </a:p>
          <a:p>
            <a:endParaRPr lang="it-IT" sz="1600" dirty="0">
              <a:solidFill>
                <a:srgbClr val="002060"/>
              </a:solidFill>
            </a:endParaRPr>
          </a:p>
          <a:p>
            <a:r>
              <a:rPr lang="it-IT" sz="1600" dirty="0" smtClean="0">
                <a:solidFill>
                  <a:srgbClr val="002060"/>
                </a:solidFill>
              </a:rPr>
              <a:t>Utilizzo </a:t>
            </a:r>
            <a:r>
              <a:rPr lang="it-IT" sz="1600" dirty="0">
                <a:solidFill>
                  <a:srgbClr val="002060"/>
                </a:solidFill>
              </a:rPr>
              <a:t>di altri </a:t>
            </a:r>
            <a:r>
              <a:rPr lang="it-IT" sz="1600" dirty="0" smtClean="0">
                <a:solidFill>
                  <a:srgbClr val="002060"/>
                </a:solidFill>
              </a:rPr>
              <a:t>linguaggi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(intermedio)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91800592"/>
              </p:ext>
            </p:extLst>
          </p:nvPr>
        </p:nvGraphicFramePr>
        <p:xfrm>
          <a:off x="5076056" y="2204864"/>
          <a:ext cx="3960440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Segnaposto testo 4"/>
          <p:cNvSpPr txBox="1">
            <a:spLocks/>
          </p:cNvSpPr>
          <p:nvPr/>
        </p:nvSpPr>
        <p:spPr>
          <a:xfrm>
            <a:off x="5148064" y="1340768"/>
            <a:ext cx="3816424" cy="792088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600" dirty="0" smtClean="0">
              <a:solidFill>
                <a:srgbClr val="002060"/>
              </a:solidFill>
            </a:endParaRPr>
          </a:p>
          <a:p>
            <a:endParaRPr lang="it-IT" sz="1600" dirty="0" smtClean="0">
              <a:solidFill>
                <a:srgbClr val="002060"/>
              </a:solidFill>
            </a:endParaRPr>
          </a:p>
          <a:p>
            <a:r>
              <a:rPr lang="it-IT" sz="1600" dirty="0" smtClean="0">
                <a:solidFill>
                  <a:srgbClr val="002060"/>
                </a:solidFill>
              </a:rPr>
              <a:t>Utilizzo di altri linguaggi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(finale)</a:t>
            </a:r>
            <a:endParaRPr lang="it-IT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1850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7625" y="1933313"/>
            <a:ext cx="7868749" cy="3753374"/>
          </a:xfrm>
          <a:ln>
            <a:solidFill>
              <a:schemeClr val="tx1"/>
            </a:solidFill>
          </a:ln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25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bliqueBottomLeft"/>
            <a:lightRig rig="threePt" dir="t"/>
          </a:scene3d>
        </p:spPr>
        <p:txBody>
          <a:bodyPr>
            <a:noAutofit/>
          </a:bodyPr>
          <a:lstStyle/>
          <a:p>
            <a:r>
              <a:rPr lang="it-IT" sz="8000" b="1" dirty="0" smtClean="0"/>
              <a:t>4   ANNI</a:t>
            </a:r>
            <a:endParaRPr lang="it-IT" sz="8000" b="1" dirty="0"/>
          </a:p>
        </p:txBody>
      </p:sp>
    </p:spTree>
    <p:extLst>
      <p:ext uri="{BB962C8B-B14F-4D97-AF65-F5344CB8AC3E}">
        <p14:creationId xmlns:p14="http://schemas.microsoft.com/office/powerpoint/2010/main" xmlns="" val="3385551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26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it-IT" sz="3200" b="1" dirty="0" smtClean="0">
                <a:solidFill>
                  <a:srgbClr val="FF0000"/>
                </a:solidFill>
              </a:rPr>
              <a:t>M</a:t>
            </a:r>
            <a:r>
              <a:rPr lang="it-IT" sz="3200" dirty="0" smtClean="0">
                <a:solidFill>
                  <a:srgbClr val="FF0000"/>
                </a:solidFill>
              </a:rPr>
              <a:t>ONITORAGGIO INIZIALE</a:t>
            </a:r>
            <a:r>
              <a:rPr lang="it-IT" sz="3200" dirty="0" smtClean="0">
                <a:solidFill>
                  <a:schemeClr val="bg1"/>
                </a:solidFill>
              </a:rPr>
              <a:t/>
            </a:r>
            <a:br>
              <a:rPr lang="it-IT" sz="3200" dirty="0" smtClean="0">
                <a:solidFill>
                  <a:schemeClr val="bg1"/>
                </a:solidFill>
              </a:rPr>
            </a:br>
            <a:r>
              <a:rPr lang="it-IT" sz="3200" dirty="0" smtClean="0">
                <a:solidFill>
                  <a:schemeClr val="bg1"/>
                </a:solidFill>
              </a:rPr>
              <a:t>La maggior parte degli alunni </a:t>
            </a:r>
            <a:r>
              <a:rPr lang="it-IT" sz="3200" b="1" dirty="0" smtClean="0">
                <a:solidFill>
                  <a:srgbClr val="FF0000"/>
                </a:solidFill>
              </a:rPr>
              <a:t>di 4 anni della </a:t>
            </a:r>
            <a:r>
              <a:rPr lang="it-IT" sz="3200" b="1" dirty="0" err="1" smtClean="0">
                <a:solidFill>
                  <a:srgbClr val="FF0000"/>
                </a:solidFill>
              </a:rPr>
              <a:t>sc.dell’infanzia</a:t>
            </a:r>
            <a:r>
              <a:rPr lang="it-IT" sz="3200" b="1" dirty="0" smtClean="0">
                <a:solidFill>
                  <a:srgbClr val="FF0000"/>
                </a:solidFill>
              </a:rPr>
              <a:t> </a:t>
            </a:r>
            <a:r>
              <a:rPr lang="it-IT" sz="3200" dirty="0" smtClean="0">
                <a:solidFill>
                  <a:schemeClr val="bg1"/>
                </a:solidFill>
              </a:rPr>
              <a:t>ha mostrato di possedere un </a:t>
            </a:r>
            <a:r>
              <a:rPr lang="it-IT" sz="3200" dirty="0">
                <a:solidFill>
                  <a:schemeClr val="bg1"/>
                </a:solidFill>
              </a:rPr>
              <a:t>livello </a:t>
            </a:r>
            <a:r>
              <a:rPr lang="it-IT" sz="3200" dirty="0" smtClean="0">
                <a:solidFill>
                  <a:schemeClr val="bg1"/>
                </a:solidFill>
              </a:rPr>
              <a:t>di competenza </a:t>
            </a:r>
            <a:r>
              <a:rPr lang="it-IT" sz="3200" b="1" dirty="0" smtClean="0">
                <a:solidFill>
                  <a:srgbClr val="FF0000"/>
                </a:solidFill>
              </a:rPr>
              <a:t>BASE</a:t>
            </a:r>
            <a:r>
              <a:rPr lang="it-IT" sz="3200" dirty="0" smtClean="0">
                <a:solidFill>
                  <a:srgbClr val="FF0000"/>
                </a:solidFill>
              </a:rPr>
              <a:t>.</a:t>
            </a:r>
            <a:r>
              <a:rPr lang="it-IT" sz="3200" dirty="0" smtClean="0">
                <a:solidFill>
                  <a:schemeClr val="bg1"/>
                </a:solidFill>
              </a:rPr>
              <a:t/>
            </a:r>
            <a:br>
              <a:rPr lang="it-IT" sz="3200" dirty="0" smtClean="0">
                <a:solidFill>
                  <a:schemeClr val="bg1"/>
                </a:solidFill>
              </a:rPr>
            </a:br>
            <a:r>
              <a:rPr lang="it-IT" sz="3200" dirty="0" smtClean="0">
                <a:solidFill>
                  <a:schemeClr val="bg1"/>
                </a:solidFill>
              </a:rPr>
              <a:t>L’alunno/a </a:t>
            </a:r>
            <a:r>
              <a:rPr lang="it-IT" sz="3200" dirty="0">
                <a:solidFill>
                  <a:schemeClr val="bg1"/>
                </a:solidFill>
              </a:rPr>
              <a:t>L’alunno/a svolge compiti semplici   anche in situazioni nuove, mostrando di possedere conoscenze e abilità fondamentali e di saper applicare basilari regole e procedure apprese</a:t>
            </a:r>
            <a:r>
              <a:rPr lang="it-IT" sz="3200" dirty="0" smtClean="0">
                <a:solidFill>
                  <a:schemeClr val="bg1"/>
                </a:solidFill>
              </a:rPr>
              <a:t>.</a:t>
            </a:r>
            <a:br>
              <a:rPr lang="it-IT" sz="3200" dirty="0" smtClean="0">
                <a:solidFill>
                  <a:schemeClr val="bg1"/>
                </a:solidFill>
              </a:rPr>
            </a:br>
            <a:endParaRPr lang="it-IT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6502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27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rgbClr val="FF0000"/>
                </a:solidFill>
              </a:rPr>
              <a:t>MONITORAGGIO INTERMEDIO</a:t>
            </a:r>
            <a:r>
              <a:rPr lang="it-IT" sz="2800" dirty="0" smtClean="0">
                <a:solidFill>
                  <a:schemeClr val="bg1"/>
                </a:solidFill>
              </a:rPr>
              <a:t/>
            </a:r>
            <a:br>
              <a:rPr lang="it-IT" sz="2800" dirty="0" smtClean="0">
                <a:solidFill>
                  <a:schemeClr val="bg1"/>
                </a:solidFill>
              </a:rPr>
            </a:br>
            <a:r>
              <a:rPr lang="it-IT" sz="2800" dirty="0" smtClean="0">
                <a:solidFill>
                  <a:schemeClr val="bg1"/>
                </a:solidFill>
              </a:rPr>
              <a:t>La maggior parte degli alunni </a:t>
            </a:r>
            <a:r>
              <a:rPr lang="it-IT" sz="2800" b="1" dirty="0" smtClean="0">
                <a:solidFill>
                  <a:srgbClr val="FF0000"/>
                </a:solidFill>
              </a:rPr>
              <a:t>di 4 anni della </a:t>
            </a:r>
            <a:r>
              <a:rPr lang="it-IT" sz="2800" b="1" dirty="0" err="1" smtClean="0">
                <a:solidFill>
                  <a:srgbClr val="FF0000"/>
                </a:solidFill>
              </a:rPr>
              <a:t>sc.dell’infanzia</a:t>
            </a:r>
            <a:r>
              <a:rPr lang="it-IT" sz="2800" b="1" dirty="0" smtClean="0">
                <a:solidFill>
                  <a:srgbClr val="FF0000"/>
                </a:solidFill>
              </a:rPr>
              <a:t> </a:t>
            </a:r>
            <a:r>
              <a:rPr lang="it-IT" sz="2800" dirty="0" smtClean="0">
                <a:solidFill>
                  <a:schemeClr val="bg1"/>
                </a:solidFill>
              </a:rPr>
              <a:t>ha confermato  di possedere un </a:t>
            </a:r>
            <a:r>
              <a:rPr lang="it-IT" sz="2800" dirty="0">
                <a:solidFill>
                  <a:schemeClr val="bg1"/>
                </a:solidFill>
              </a:rPr>
              <a:t>livello </a:t>
            </a:r>
            <a:r>
              <a:rPr lang="it-IT" sz="2800" dirty="0" smtClean="0">
                <a:solidFill>
                  <a:schemeClr val="bg1"/>
                </a:solidFill>
              </a:rPr>
              <a:t>di competenza </a:t>
            </a:r>
            <a:r>
              <a:rPr lang="it-IT" sz="2800" b="1" dirty="0" smtClean="0">
                <a:solidFill>
                  <a:srgbClr val="FF0000"/>
                </a:solidFill>
              </a:rPr>
              <a:t>BASE</a:t>
            </a:r>
            <a:r>
              <a:rPr lang="it-IT" sz="2800" dirty="0" smtClean="0">
                <a:solidFill>
                  <a:srgbClr val="FF0000"/>
                </a:solidFill>
              </a:rPr>
              <a:t>.</a:t>
            </a:r>
            <a:r>
              <a:rPr lang="it-IT" sz="2800" dirty="0" smtClean="0">
                <a:solidFill>
                  <a:schemeClr val="bg1"/>
                </a:solidFill>
              </a:rPr>
              <a:t/>
            </a:r>
            <a:br>
              <a:rPr lang="it-IT" sz="2800" dirty="0" smtClean="0">
                <a:solidFill>
                  <a:schemeClr val="bg1"/>
                </a:solidFill>
              </a:rPr>
            </a:br>
            <a:r>
              <a:rPr lang="it-IT" sz="2800" dirty="0" err="1" smtClean="0">
                <a:solidFill>
                  <a:schemeClr val="bg1"/>
                </a:solidFill>
              </a:rPr>
              <a:t>Tuttavia,si</a:t>
            </a:r>
            <a:r>
              <a:rPr lang="it-IT" sz="2800" dirty="0" smtClean="0">
                <a:solidFill>
                  <a:schemeClr val="bg1"/>
                </a:solidFill>
              </a:rPr>
              <a:t> registrano lievi miglioramenti nelle seguenti competenze:</a:t>
            </a:r>
            <a:br>
              <a:rPr lang="it-IT" sz="2800" dirty="0" smtClean="0">
                <a:solidFill>
                  <a:schemeClr val="bg1"/>
                </a:solidFill>
              </a:rPr>
            </a:br>
            <a:r>
              <a:rPr lang="it-IT" sz="2800" dirty="0" smtClean="0">
                <a:solidFill>
                  <a:schemeClr val="bg1"/>
                </a:solidFill>
              </a:rPr>
              <a:t>-nell’esplorazione</a:t>
            </a:r>
            <a:br>
              <a:rPr lang="it-IT" sz="2800" dirty="0" smtClean="0">
                <a:solidFill>
                  <a:schemeClr val="bg1"/>
                </a:solidFill>
              </a:rPr>
            </a:br>
            <a:r>
              <a:rPr lang="it-IT" sz="2800" dirty="0" smtClean="0">
                <a:solidFill>
                  <a:schemeClr val="bg1"/>
                </a:solidFill>
              </a:rPr>
              <a:t>-nell’ascolto</a:t>
            </a:r>
            <a:br>
              <a:rPr lang="it-IT" sz="2800" dirty="0" smtClean="0">
                <a:solidFill>
                  <a:schemeClr val="bg1"/>
                </a:solidFill>
              </a:rPr>
            </a:br>
            <a:r>
              <a:rPr lang="it-IT" sz="2800" dirty="0" smtClean="0">
                <a:solidFill>
                  <a:schemeClr val="bg1"/>
                </a:solidFill>
              </a:rPr>
              <a:t>L’alunno/a </a:t>
            </a:r>
            <a:r>
              <a:rPr lang="it-IT" sz="2800" dirty="0">
                <a:solidFill>
                  <a:schemeClr val="bg1"/>
                </a:solidFill>
              </a:rPr>
              <a:t>L’alunno/a svolge compiti semplici   anche in situazioni nuove, mostrando di possedere conoscenze e abilità fondamentali e di saper applicare basilari regole e procedure apprese.</a:t>
            </a:r>
            <a:br>
              <a:rPr lang="it-IT" sz="2800" dirty="0">
                <a:solidFill>
                  <a:schemeClr val="bg1"/>
                </a:solidFill>
              </a:rPr>
            </a:br>
            <a:endParaRPr lang="it-IT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58361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28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marL="0" fontAlgn="ctr">
              <a:spcBef>
                <a:spcPts val="0"/>
              </a:spcBef>
            </a:pPr>
            <a:r>
              <a:rPr lang="it-IT" sz="2800" dirty="0" smtClean="0">
                <a:solidFill>
                  <a:srgbClr val="FF0000"/>
                </a:solidFill>
              </a:rPr>
              <a:t>MONITORAGGIO FINALE</a:t>
            </a:r>
            <a:r>
              <a:rPr lang="it-IT" sz="2800" dirty="0" smtClean="0">
                <a:solidFill>
                  <a:schemeClr val="bg1"/>
                </a:solidFill>
              </a:rPr>
              <a:t/>
            </a:r>
            <a:br>
              <a:rPr lang="it-IT" sz="2800" dirty="0" smtClean="0">
                <a:solidFill>
                  <a:schemeClr val="bg1"/>
                </a:solidFill>
              </a:rPr>
            </a:br>
            <a:r>
              <a:rPr lang="it-IT" sz="2800" dirty="0" smtClean="0">
                <a:solidFill>
                  <a:schemeClr val="bg1"/>
                </a:solidFill>
              </a:rPr>
              <a:t>Dal monitoraggio finale  è emerso un miglioramento  del livello di alcune competenze  degli alunni di 4 anni  .</a:t>
            </a:r>
            <a:br>
              <a:rPr lang="it-IT" sz="2800" dirty="0" smtClean="0">
                <a:solidFill>
                  <a:schemeClr val="bg1"/>
                </a:solidFill>
              </a:rPr>
            </a:br>
            <a:r>
              <a:rPr lang="it-IT" sz="2800" dirty="0" smtClean="0">
                <a:solidFill>
                  <a:schemeClr val="bg1"/>
                </a:solidFill>
              </a:rPr>
              <a:t>Si registrano miglioramenti nella :</a:t>
            </a:r>
            <a:br>
              <a:rPr lang="it-IT" sz="2800" dirty="0" smtClean="0">
                <a:solidFill>
                  <a:schemeClr val="bg1"/>
                </a:solidFill>
              </a:rPr>
            </a:br>
            <a:r>
              <a:rPr lang="it-IT" sz="2800" dirty="0" smtClean="0">
                <a:solidFill>
                  <a:schemeClr val="bg1"/>
                </a:solidFill>
              </a:rPr>
              <a:t>_ comunicazione della madrelingua  </a:t>
            </a:r>
            <a:br>
              <a:rPr lang="it-IT" sz="2800" dirty="0" smtClean="0">
                <a:solidFill>
                  <a:schemeClr val="bg1"/>
                </a:solidFill>
              </a:rPr>
            </a:br>
            <a:r>
              <a:rPr lang="it-IT" sz="2800" dirty="0" smtClean="0">
                <a:solidFill>
                  <a:schemeClr val="bg1"/>
                </a:solidFill>
              </a:rPr>
              <a:t> -comunicazione nella lingua straniera</a:t>
            </a:r>
            <a:br>
              <a:rPr lang="it-IT" sz="2800" dirty="0" smtClean="0">
                <a:solidFill>
                  <a:schemeClr val="bg1"/>
                </a:solidFill>
              </a:rPr>
            </a:br>
            <a:r>
              <a:rPr lang="it-IT" sz="2800" dirty="0" smtClean="0">
                <a:solidFill>
                  <a:schemeClr val="bg1"/>
                </a:solidFill>
              </a:rPr>
              <a:t>-competenza digitale.</a:t>
            </a:r>
            <a:br>
              <a:rPr lang="it-IT" sz="2800" dirty="0" smtClean="0">
                <a:solidFill>
                  <a:schemeClr val="bg1"/>
                </a:solidFill>
              </a:rPr>
            </a:br>
            <a:r>
              <a:rPr lang="it-IT" sz="2800" dirty="0" smtClean="0">
                <a:solidFill>
                  <a:schemeClr val="bg1"/>
                </a:solidFill>
              </a:rPr>
              <a:t>Gli alunni ,nelle suddette competenze ,hanno mostrato </a:t>
            </a:r>
            <a:r>
              <a:rPr lang="it-IT" sz="2800" dirty="0" smtClean="0">
                <a:solidFill>
                  <a:schemeClr val="dk1"/>
                </a:solidFill>
              </a:rPr>
              <a:t>di </a:t>
            </a:r>
            <a:r>
              <a:rPr lang="it-IT" sz="2800" dirty="0">
                <a:solidFill>
                  <a:schemeClr val="dk1"/>
                </a:solidFill>
              </a:rPr>
              <a:t>saper utilizzare le conoscenze e le abilità </a:t>
            </a:r>
            <a:r>
              <a:rPr lang="it-IT" sz="2800" dirty="0" smtClean="0">
                <a:solidFill>
                  <a:schemeClr val="dk1"/>
                </a:solidFill>
              </a:rPr>
              <a:t>acquisite .</a:t>
            </a:r>
            <a:br>
              <a:rPr lang="it-IT" sz="2800" dirty="0" smtClean="0">
                <a:solidFill>
                  <a:schemeClr val="dk1"/>
                </a:solidFill>
              </a:rPr>
            </a:br>
            <a:r>
              <a:rPr lang="it-IT" sz="2800" dirty="0">
                <a:solidFill>
                  <a:schemeClr val="dk1"/>
                </a:solidFill>
              </a:rPr>
              <a:t/>
            </a:r>
            <a:br>
              <a:rPr lang="it-IT" sz="2800" dirty="0">
                <a:solidFill>
                  <a:schemeClr val="dk1"/>
                </a:solidFill>
              </a:rPr>
            </a:br>
            <a:r>
              <a:rPr lang="it-IT" sz="2800" dirty="0"/>
              <a:t/>
            </a:r>
            <a:br>
              <a:rPr lang="it-IT" sz="2800" dirty="0"/>
            </a:br>
            <a:endParaRPr lang="it-IT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1512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1340768"/>
            <a:ext cx="2232248" cy="78377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600" dirty="0">
                <a:solidFill>
                  <a:srgbClr val="002060"/>
                </a:solidFill>
              </a:rPr>
              <a:t>ASCOLTO E </a:t>
            </a:r>
            <a:r>
              <a:rPr lang="it-IT" sz="1600" dirty="0" smtClean="0">
                <a:solidFill>
                  <a:srgbClr val="002060"/>
                </a:solidFill>
              </a:rPr>
              <a:t>COMPRENSIONE</a:t>
            </a:r>
          </a:p>
          <a:p>
            <a:pPr lvl="0"/>
            <a:r>
              <a:rPr lang="it-IT" sz="1600" dirty="0" smtClean="0">
                <a:solidFill>
                  <a:srgbClr val="002060"/>
                </a:solidFill>
              </a:rPr>
              <a:t>(iniziale)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208010445"/>
              </p:ext>
            </p:extLst>
          </p:nvPr>
        </p:nvGraphicFramePr>
        <p:xfrm>
          <a:off x="0" y="2132857"/>
          <a:ext cx="2987824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796714795"/>
              </p:ext>
            </p:extLst>
          </p:nvPr>
        </p:nvGraphicFramePr>
        <p:xfrm>
          <a:off x="2987824" y="2060849"/>
          <a:ext cx="2664296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987824" y="1340768"/>
            <a:ext cx="2736304" cy="78377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ASCOLTO E COMPRENSIONE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(intermedio)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7" name="Segnaposto testo 4"/>
          <p:cNvSpPr txBox="1">
            <a:spLocks/>
          </p:cNvSpPr>
          <p:nvPr/>
        </p:nvSpPr>
        <p:spPr>
          <a:xfrm>
            <a:off x="5652120" y="1268760"/>
            <a:ext cx="2736304" cy="783778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>
                <a:solidFill>
                  <a:srgbClr val="002060"/>
                </a:solidFill>
              </a:rPr>
              <a:t>ASCOLTO E COMPRENSIONE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(finale)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36284176"/>
              </p:ext>
            </p:extLst>
          </p:nvPr>
        </p:nvGraphicFramePr>
        <p:xfrm>
          <a:off x="5652120" y="2052538"/>
          <a:ext cx="3491880" cy="46888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78610578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827584" y="692696"/>
            <a:ext cx="7543800" cy="4176464"/>
          </a:xfrm>
          <a:ln>
            <a:solidFill>
              <a:schemeClr val="tx2"/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4000" b="1" dirty="0" smtClean="0"/>
              <a:t>MONITORAGGIO </a:t>
            </a:r>
            <a:r>
              <a:rPr lang="it-IT" sz="4000" b="1" dirty="0"/>
              <a:t>DEL PROCESSO </a:t>
            </a:r>
            <a:br>
              <a:rPr lang="it-IT" sz="4000" b="1" dirty="0"/>
            </a:br>
            <a:r>
              <a:rPr lang="it-IT" sz="4000" b="1" dirty="0" smtClean="0"/>
              <a:t> FINALE</a:t>
            </a:r>
            <a:br>
              <a:rPr lang="it-IT" sz="4000" b="1" dirty="0" smtClean="0"/>
            </a:br>
            <a:r>
              <a:rPr lang="it-IT" sz="4000" b="1" dirty="0" smtClean="0"/>
              <a:t>a.s.2018 -2019</a:t>
            </a:r>
            <a:br>
              <a:rPr lang="it-IT" sz="4000" b="1" dirty="0" smtClean="0"/>
            </a:br>
            <a:r>
              <a:rPr lang="it-IT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it-IT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it-IT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</a:t>
            </a:fld>
            <a:endParaRPr lang="it-IT"/>
          </a:p>
        </p:txBody>
      </p:sp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xmlns="" val="625947135"/>
              </p:ext>
            </p:extLst>
          </p:nvPr>
        </p:nvGraphicFramePr>
        <p:xfrm>
          <a:off x="4788024" y="4421080"/>
          <a:ext cx="3255144" cy="1528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856463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30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7505" y="1412776"/>
            <a:ext cx="2376263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800" dirty="0" smtClean="0">
                <a:solidFill>
                  <a:srgbClr val="002060"/>
                </a:solidFill>
              </a:rPr>
              <a:t>                   COMUNICAZIONE </a:t>
            </a:r>
          </a:p>
          <a:p>
            <a:pPr lvl="0"/>
            <a:r>
              <a:rPr lang="it-IT" sz="1800" dirty="0" smtClean="0">
                <a:solidFill>
                  <a:srgbClr val="002060"/>
                </a:solidFill>
              </a:rPr>
              <a:t>       (iniziali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954007300"/>
              </p:ext>
            </p:extLst>
          </p:nvPr>
        </p:nvGraphicFramePr>
        <p:xfrm>
          <a:off x="1" y="2204864"/>
          <a:ext cx="2627784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019084327"/>
              </p:ext>
            </p:extLst>
          </p:nvPr>
        </p:nvGraphicFramePr>
        <p:xfrm>
          <a:off x="2627784" y="2247663"/>
          <a:ext cx="3096344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20805"/>
            <a:ext cx="8229600" cy="139629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5796136" y="1412776"/>
            <a:ext cx="2664296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                               </a:t>
            </a:r>
          </a:p>
          <a:p>
            <a:endParaRPr lang="it-IT" sz="1400" dirty="0">
              <a:solidFill>
                <a:srgbClr val="002060"/>
              </a:solidFill>
            </a:endParaRPr>
          </a:p>
          <a:p>
            <a:r>
              <a:rPr lang="it-IT" sz="1800" dirty="0" smtClean="0">
                <a:solidFill>
                  <a:srgbClr val="002060"/>
                </a:solidFill>
              </a:rPr>
              <a:t>COMUNICAZIONE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 (finale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10" name="Segnaposto testo 4"/>
          <p:cNvSpPr txBox="1">
            <a:spLocks/>
          </p:cNvSpPr>
          <p:nvPr/>
        </p:nvSpPr>
        <p:spPr>
          <a:xfrm>
            <a:off x="2727227" y="1535509"/>
            <a:ext cx="2664296" cy="720080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                               </a:t>
            </a:r>
          </a:p>
          <a:p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800" dirty="0" smtClean="0">
                <a:solidFill>
                  <a:srgbClr val="002060"/>
                </a:solidFill>
              </a:rPr>
              <a:t>COMUNICAZIONE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 (intermedio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03671405"/>
              </p:ext>
            </p:extLst>
          </p:nvPr>
        </p:nvGraphicFramePr>
        <p:xfrm>
          <a:off x="5652120" y="2233080"/>
          <a:ext cx="3491880" cy="4220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242374293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31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95537" y="1340768"/>
            <a:ext cx="1944216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endParaRPr lang="it-IT" sz="1400" dirty="0" smtClean="0">
              <a:solidFill>
                <a:srgbClr val="002060"/>
              </a:solidFill>
            </a:endParaRPr>
          </a:p>
          <a:p>
            <a:endParaRPr lang="it-IT" sz="1400" dirty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RAGGRUPPARE E CLASSIFICARE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                     (iniziali)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955933785"/>
              </p:ext>
            </p:extLst>
          </p:nvPr>
        </p:nvGraphicFramePr>
        <p:xfrm>
          <a:off x="-1656" y="2132856"/>
          <a:ext cx="2629440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757759386"/>
              </p:ext>
            </p:extLst>
          </p:nvPr>
        </p:nvGraphicFramePr>
        <p:xfrm>
          <a:off x="2699792" y="2204865"/>
          <a:ext cx="2736304" cy="2808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699792" y="1340768"/>
            <a:ext cx="2664296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400" dirty="0" smtClean="0">
                <a:solidFill>
                  <a:srgbClr val="002060"/>
                </a:solidFill>
              </a:rPr>
              <a:t>                 RAGGRUPPARE </a:t>
            </a:r>
            <a:r>
              <a:rPr lang="it-IT" sz="1400" dirty="0">
                <a:solidFill>
                  <a:srgbClr val="002060"/>
                </a:solidFill>
              </a:rPr>
              <a:t>E </a:t>
            </a:r>
            <a:r>
              <a:rPr lang="it-IT" sz="1400" dirty="0" smtClean="0">
                <a:solidFill>
                  <a:srgbClr val="002060"/>
                </a:solidFill>
              </a:rPr>
              <a:t>CLASSIFICARE</a:t>
            </a:r>
          </a:p>
          <a:p>
            <a:pPr lvl="0"/>
            <a:r>
              <a:rPr lang="it-IT" sz="1400" dirty="0" smtClean="0">
                <a:solidFill>
                  <a:srgbClr val="002060"/>
                </a:solidFill>
              </a:rPr>
              <a:t>                                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05146500"/>
              </p:ext>
            </p:extLst>
          </p:nvPr>
        </p:nvGraphicFramePr>
        <p:xfrm>
          <a:off x="5436096" y="2204864"/>
          <a:ext cx="3563888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Segnaposto testo 4"/>
          <p:cNvSpPr txBox="1">
            <a:spLocks/>
          </p:cNvSpPr>
          <p:nvPr/>
        </p:nvSpPr>
        <p:spPr>
          <a:xfrm>
            <a:off x="5516488" y="1457339"/>
            <a:ext cx="3520008" cy="720080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                 RAGGRUPPARE E CLASSIFICARE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                               (finale)</a:t>
            </a:r>
            <a:endParaRPr lang="it-IT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35712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32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0" y="1340768"/>
            <a:ext cx="2267744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400" dirty="0" smtClean="0">
                <a:solidFill>
                  <a:srgbClr val="002060"/>
                </a:solidFill>
              </a:rPr>
              <a:t>Collocazione</a:t>
            </a:r>
          </a:p>
          <a:p>
            <a:pPr lvl="0"/>
            <a:r>
              <a:rPr lang="it-IT" sz="1400" dirty="0" smtClean="0">
                <a:solidFill>
                  <a:srgbClr val="002060"/>
                </a:solidFill>
              </a:rPr>
              <a:t> spazio-tempo(iniziali)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537895746"/>
              </p:ext>
            </p:extLst>
          </p:nvPr>
        </p:nvGraphicFramePr>
        <p:xfrm>
          <a:off x="18391" y="2132856"/>
          <a:ext cx="2753410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949578526"/>
              </p:ext>
            </p:extLst>
          </p:nvPr>
        </p:nvGraphicFramePr>
        <p:xfrm>
          <a:off x="2771800" y="2132856"/>
          <a:ext cx="2808312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699792" y="1484784"/>
            <a:ext cx="2880320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endParaRPr lang="it-IT" sz="1800" dirty="0" smtClean="0">
              <a:solidFill>
                <a:srgbClr val="002060"/>
              </a:solidFill>
            </a:endParaRPr>
          </a:p>
          <a:p>
            <a:pPr lvl="0"/>
            <a:r>
              <a:rPr lang="it-IT" sz="1600" dirty="0">
                <a:solidFill>
                  <a:srgbClr val="002060"/>
                </a:solidFill>
              </a:rPr>
              <a:t>Collocazione</a:t>
            </a:r>
          </a:p>
          <a:p>
            <a:pPr lvl="0"/>
            <a:r>
              <a:rPr lang="it-IT" sz="1600" dirty="0">
                <a:solidFill>
                  <a:srgbClr val="002060"/>
                </a:solidFill>
              </a:rPr>
              <a:t> </a:t>
            </a:r>
            <a:r>
              <a:rPr lang="it-IT" sz="1600" dirty="0" smtClean="0">
                <a:solidFill>
                  <a:srgbClr val="002060"/>
                </a:solidFill>
              </a:rPr>
              <a:t>spazio-tempo(intermedi)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93169106"/>
              </p:ext>
            </p:extLst>
          </p:nvPr>
        </p:nvGraphicFramePr>
        <p:xfrm>
          <a:off x="5508104" y="2276872"/>
          <a:ext cx="3635896" cy="4392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Segnaposto testo 4"/>
          <p:cNvSpPr txBox="1">
            <a:spLocks/>
          </p:cNvSpPr>
          <p:nvPr/>
        </p:nvSpPr>
        <p:spPr>
          <a:xfrm>
            <a:off x="5580112" y="1484784"/>
            <a:ext cx="3384376" cy="648072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800" dirty="0" smtClean="0">
              <a:solidFill>
                <a:srgbClr val="002060"/>
              </a:solidFill>
            </a:endParaRPr>
          </a:p>
          <a:p>
            <a:r>
              <a:rPr lang="it-IT" sz="1600" dirty="0" smtClean="0">
                <a:solidFill>
                  <a:srgbClr val="002060"/>
                </a:solidFill>
              </a:rPr>
              <a:t>Collocazione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 spazio-tempo(finali)</a:t>
            </a:r>
            <a:endParaRPr lang="it-IT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063074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33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" y="1412776"/>
            <a:ext cx="2051720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OSSERVAZIONE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(INIZIALI)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636208447"/>
              </p:ext>
            </p:extLst>
          </p:nvPr>
        </p:nvGraphicFramePr>
        <p:xfrm>
          <a:off x="0" y="2132857"/>
          <a:ext cx="2771800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018050325"/>
              </p:ext>
            </p:extLst>
          </p:nvPr>
        </p:nvGraphicFramePr>
        <p:xfrm>
          <a:off x="2699792" y="2132856"/>
          <a:ext cx="2952328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771801" y="1412776"/>
            <a:ext cx="2520280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400" dirty="0" smtClean="0">
                <a:solidFill>
                  <a:srgbClr val="002060"/>
                </a:solidFill>
              </a:rPr>
              <a:t>                                </a:t>
            </a:r>
            <a:r>
              <a:rPr lang="it-IT" sz="1800" dirty="0" smtClean="0">
                <a:solidFill>
                  <a:srgbClr val="002060"/>
                </a:solidFill>
              </a:rPr>
              <a:t>OSSERVAZIONE </a:t>
            </a:r>
          </a:p>
          <a:p>
            <a:pPr lvl="0"/>
            <a:r>
              <a:rPr lang="it-IT" sz="1800" dirty="0">
                <a:solidFill>
                  <a:srgbClr val="002060"/>
                </a:solidFill>
              </a:rPr>
              <a:t>(</a:t>
            </a:r>
            <a:r>
              <a:rPr lang="it-IT" sz="1800" dirty="0" smtClean="0">
                <a:solidFill>
                  <a:srgbClr val="002060"/>
                </a:solidFill>
              </a:rPr>
              <a:t>INTERMEDI)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44113144"/>
              </p:ext>
            </p:extLst>
          </p:nvPr>
        </p:nvGraphicFramePr>
        <p:xfrm>
          <a:off x="5652120" y="2204864"/>
          <a:ext cx="3491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Segnaposto testo 4"/>
          <p:cNvSpPr txBox="1">
            <a:spLocks/>
          </p:cNvSpPr>
          <p:nvPr/>
        </p:nvSpPr>
        <p:spPr>
          <a:xfrm>
            <a:off x="5652120" y="1412776"/>
            <a:ext cx="3384376" cy="648072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 </a:t>
            </a:r>
            <a:r>
              <a:rPr lang="it-IT" sz="1800" dirty="0" smtClean="0">
                <a:solidFill>
                  <a:srgbClr val="002060"/>
                </a:solidFill>
              </a:rPr>
              <a:t>OSSERVAZIONE 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(finali)</a:t>
            </a:r>
            <a:endParaRPr lang="it-IT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915672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34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0" y="1340768"/>
            <a:ext cx="2483768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400" dirty="0" smtClean="0">
                <a:solidFill>
                  <a:srgbClr val="002060"/>
                </a:solidFill>
              </a:rPr>
              <a:t>ESPLORAZIONE</a:t>
            </a:r>
          </a:p>
          <a:p>
            <a:pPr lvl="0"/>
            <a:r>
              <a:rPr lang="it-IT" sz="1400" dirty="0" smtClean="0">
                <a:solidFill>
                  <a:srgbClr val="002060"/>
                </a:solidFill>
              </a:rPr>
              <a:t>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960525864"/>
              </p:ext>
            </p:extLst>
          </p:nvPr>
        </p:nvGraphicFramePr>
        <p:xfrm>
          <a:off x="0" y="2132856"/>
          <a:ext cx="2843808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580620159"/>
              </p:ext>
            </p:extLst>
          </p:nvPr>
        </p:nvGraphicFramePr>
        <p:xfrm>
          <a:off x="2843808" y="2132856"/>
          <a:ext cx="2736304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771800" y="1412776"/>
            <a:ext cx="2592288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ESPLORAZIONE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55713495"/>
              </p:ext>
            </p:extLst>
          </p:nvPr>
        </p:nvGraphicFramePr>
        <p:xfrm>
          <a:off x="5508104" y="2132856"/>
          <a:ext cx="363589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Segnaposto testo 4"/>
          <p:cNvSpPr txBox="1">
            <a:spLocks/>
          </p:cNvSpPr>
          <p:nvPr/>
        </p:nvSpPr>
        <p:spPr>
          <a:xfrm>
            <a:off x="5533316" y="1412776"/>
            <a:ext cx="3610683" cy="648072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ESPLORAZIONE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</a:t>
            </a:r>
            <a:r>
              <a:rPr lang="it-IT" sz="1200" dirty="0" smtClean="0">
                <a:solidFill>
                  <a:srgbClr val="002060"/>
                </a:solidFill>
              </a:rPr>
              <a:t>FINALE)</a:t>
            </a:r>
            <a:endParaRPr lang="it-IT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755639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35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792" y="1196752"/>
            <a:ext cx="2333960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Ascolto </a:t>
            </a:r>
            <a:r>
              <a:rPr lang="it-IT" sz="1800" dirty="0" smtClean="0">
                <a:solidFill>
                  <a:srgbClr val="002060"/>
                </a:solidFill>
              </a:rPr>
              <a:t>–comprensione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(INIZIALI)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415890197"/>
              </p:ext>
            </p:extLst>
          </p:nvPr>
        </p:nvGraphicFramePr>
        <p:xfrm>
          <a:off x="0" y="2132857"/>
          <a:ext cx="2699792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559506093"/>
              </p:ext>
            </p:extLst>
          </p:nvPr>
        </p:nvGraphicFramePr>
        <p:xfrm>
          <a:off x="2699792" y="2132856"/>
          <a:ext cx="2664296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411760" y="1268760"/>
            <a:ext cx="3024336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800" dirty="0">
                <a:solidFill>
                  <a:srgbClr val="002060"/>
                </a:solidFill>
              </a:rPr>
              <a:t>Ascolto </a:t>
            </a:r>
            <a:r>
              <a:rPr lang="it-IT" sz="1800" dirty="0" smtClean="0">
                <a:solidFill>
                  <a:srgbClr val="002060"/>
                </a:solidFill>
              </a:rPr>
              <a:t>–comprensione</a:t>
            </a:r>
          </a:p>
          <a:p>
            <a:pPr lvl="0"/>
            <a:r>
              <a:rPr lang="it-IT" sz="1800" dirty="0" smtClean="0">
                <a:solidFill>
                  <a:srgbClr val="002060"/>
                </a:solidFill>
              </a:rPr>
              <a:t>(INTERMED</a:t>
            </a:r>
            <a:r>
              <a:rPr lang="it-IT" sz="1400" dirty="0" smtClean="0">
                <a:solidFill>
                  <a:srgbClr val="002060"/>
                </a:solidFill>
              </a:rPr>
              <a:t>I)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288712144"/>
              </p:ext>
            </p:extLst>
          </p:nvPr>
        </p:nvGraphicFramePr>
        <p:xfrm>
          <a:off x="5436096" y="2204864"/>
          <a:ext cx="352839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Segnaposto testo 4"/>
          <p:cNvSpPr txBox="1">
            <a:spLocks/>
          </p:cNvSpPr>
          <p:nvPr/>
        </p:nvSpPr>
        <p:spPr>
          <a:xfrm>
            <a:off x="5619318" y="1340768"/>
            <a:ext cx="3345170" cy="720080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smtClean="0">
                <a:solidFill>
                  <a:srgbClr val="002060"/>
                </a:solidFill>
              </a:rPr>
              <a:t>Ascolto –comprensione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(</a:t>
            </a:r>
            <a:r>
              <a:rPr lang="it-IT" sz="1400" dirty="0" smtClean="0">
                <a:solidFill>
                  <a:srgbClr val="002060"/>
                </a:solidFill>
              </a:rPr>
              <a:t>FINALI)</a:t>
            </a:r>
            <a:endParaRPr lang="it-IT" sz="14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693097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36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0" y="1556792"/>
            <a:ext cx="1907704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2000" dirty="0" smtClean="0">
                <a:solidFill>
                  <a:srgbClr val="002060"/>
                </a:solidFill>
              </a:rPr>
              <a:t>Uso</a:t>
            </a:r>
            <a:r>
              <a:rPr lang="it-IT" sz="1600" dirty="0" smtClean="0">
                <a:solidFill>
                  <a:srgbClr val="002060"/>
                </a:solidFill>
              </a:rPr>
              <a:t>(INIZIALE)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103975140"/>
              </p:ext>
            </p:extLst>
          </p:nvPr>
        </p:nvGraphicFramePr>
        <p:xfrm>
          <a:off x="0" y="2132395"/>
          <a:ext cx="2555776" cy="26647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027810192"/>
              </p:ext>
            </p:extLst>
          </p:nvPr>
        </p:nvGraphicFramePr>
        <p:xfrm>
          <a:off x="2483768" y="2132857"/>
          <a:ext cx="3312368" cy="27363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5192" y="341784"/>
            <a:ext cx="8229600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555776" y="1484784"/>
            <a:ext cx="2304256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000" dirty="0" smtClean="0">
                <a:solidFill>
                  <a:srgbClr val="002060"/>
                </a:solidFill>
              </a:rPr>
              <a:t>Uso</a:t>
            </a:r>
            <a:r>
              <a:rPr lang="it-IT" sz="1600" dirty="0" smtClean="0">
                <a:solidFill>
                  <a:srgbClr val="002060"/>
                </a:solidFill>
              </a:rPr>
              <a:t>(INTERMEDIO)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68633536"/>
              </p:ext>
            </p:extLst>
          </p:nvPr>
        </p:nvGraphicFramePr>
        <p:xfrm>
          <a:off x="5831632" y="2204864"/>
          <a:ext cx="3312368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Segnaposto testo 4"/>
          <p:cNvSpPr txBox="1">
            <a:spLocks/>
          </p:cNvSpPr>
          <p:nvPr/>
        </p:nvSpPr>
        <p:spPr>
          <a:xfrm>
            <a:off x="5796136" y="1610460"/>
            <a:ext cx="3347864" cy="576064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 smtClean="0">
                <a:solidFill>
                  <a:srgbClr val="002060"/>
                </a:solidFill>
              </a:rPr>
              <a:t>Uso</a:t>
            </a:r>
            <a:r>
              <a:rPr lang="it-IT" sz="1600" dirty="0" smtClean="0">
                <a:solidFill>
                  <a:srgbClr val="002060"/>
                </a:solidFill>
              </a:rPr>
              <a:t>(FINALE)</a:t>
            </a:r>
            <a:endParaRPr lang="it-IT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3546726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37</a:t>
            </a:fld>
            <a:endParaRPr lang="it-IT"/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828189310"/>
              </p:ext>
            </p:extLst>
          </p:nvPr>
        </p:nvGraphicFramePr>
        <p:xfrm>
          <a:off x="1" y="2132856"/>
          <a:ext cx="2699791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305593801"/>
              </p:ext>
            </p:extLst>
          </p:nvPr>
        </p:nvGraphicFramePr>
        <p:xfrm>
          <a:off x="2699792" y="2146213"/>
          <a:ext cx="2808312" cy="25668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699792" y="1440571"/>
            <a:ext cx="2664296" cy="67996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2000" dirty="0">
                <a:solidFill>
                  <a:srgbClr val="002060"/>
                </a:solidFill>
              </a:rPr>
              <a:t>Confronto con </a:t>
            </a:r>
            <a:endParaRPr lang="it-IT" sz="2000" dirty="0" smtClean="0">
              <a:solidFill>
                <a:srgbClr val="002060"/>
              </a:solidFill>
            </a:endParaRPr>
          </a:p>
          <a:p>
            <a:pPr lvl="0"/>
            <a:r>
              <a:rPr lang="it-IT" sz="2000" dirty="0" smtClean="0">
                <a:solidFill>
                  <a:srgbClr val="002060"/>
                </a:solidFill>
              </a:rPr>
              <a:t>Altri(intermedi)</a:t>
            </a:r>
            <a:endParaRPr lang="it-IT" sz="2000" dirty="0">
              <a:solidFill>
                <a:srgbClr val="002060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467544" y="1440571"/>
            <a:ext cx="2016224" cy="69228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000" dirty="0" smtClean="0">
                <a:solidFill>
                  <a:srgbClr val="002060"/>
                </a:solidFill>
              </a:rPr>
              <a:t>Confronto con </a:t>
            </a:r>
          </a:p>
          <a:p>
            <a:r>
              <a:rPr lang="it-IT" sz="2000" dirty="0" smtClean="0">
                <a:solidFill>
                  <a:srgbClr val="002060"/>
                </a:solidFill>
              </a:rPr>
              <a:t>Altri(iniziali)</a:t>
            </a:r>
            <a:endParaRPr lang="it-IT" sz="20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7486622"/>
              </p:ext>
            </p:extLst>
          </p:nvPr>
        </p:nvGraphicFramePr>
        <p:xfrm>
          <a:off x="5507596" y="2135546"/>
          <a:ext cx="3636404" cy="43177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Segnaposto testo 4"/>
          <p:cNvSpPr>
            <a:spLocks noGrp="1"/>
          </p:cNvSpPr>
          <p:nvPr>
            <p:ph type="body" idx="3"/>
          </p:nvPr>
        </p:nvSpPr>
        <p:spPr>
          <a:xfrm>
            <a:off x="5508104" y="1452895"/>
            <a:ext cx="3528392" cy="67996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2000" dirty="0">
                <a:solidFill>
                  <a:srgbClr val="002060"/>
                </a:solidFill>
              </a:rPr>
              <a:t>Confronto con </a:t>
            </a:r>
            <a:endParaRPr lang="it-IT" sz="2000" dirty="0" smtClean="0">
              <a:solidFill>
                <a:srgbClr val="002060"/>
              </a:solidFill>
            </a:endParaRPr>
          </a:p>
          <a:p>
            <a:pPr lvl="0"/>
            <a:r>
              <a:rPr lang="it-IT" sz="2000" dirty="0" smtClean="0">
                <a:solidFill>
                  <a:srgbClr val="002060"/>
                </a:solidFill>
              </a:rPr>
              <a:t>Altri(FINALE)</a:t>
            </a:r>
            <a:endParaRPr lang="it-IT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36594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38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0" y="1412776"/>
            <a:ext cx="2483768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800" dirty="0">
                <a:solidFill>
                  <a:srgbClr val="002060"/>
                </a:solidFill>
              </a:rPr>
              <a:t>Identità </a:t>
            </a:r>
            <a:r>
              <a:rPr lang="it-IT" sz="1800" dirty="0" smtClean="0">
                <a:solidFill>
                  <a:srgbClr val="002060"/>
                </a:solidFill>
              </a:rPr>
              <a:t>personale</a:t>
            </a:r>
          </a:p>
          <a:p>
            <a:pPr lvl="0"/>
            <a:r>
              <a:rPr lang="it-IT" sz="1800" dirty="0" smtClean="0">
                <a:solidFill>
                  <a:srgbClr val="002060"/>
                </a:solidFill>
              </a:rPr>
              <a:t>(iniziale)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49005289"/>
              </p:ext>
            </p:extLst>
          </p:nvPr>
        </p:nvGraphicFramePr>
        <p:xfrm>
          <a:off x="0" y="2132856"/>
          <a:ext cx="284380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443301752"/>
              </p:ext>
            </p:extLst>
          </p:nvPr>
        </p:nvGraphicFramePr>
        <p:xfrm>
          <a:off x="2771800" y="2132856"/>
          <a:ext cx="2880320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915816" y="1412776"/>
            <a:ext cx="2664296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Identità personale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(intermedi)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5742735" y="1466444"/>
            <a:ext cx="2664296" cy="720080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smtClean="0">
                <a:solidFill>
                  <a:srgbClr val="002060"/>
                </a:solidFill>
              </a:rPr>
              <a:t>Identità personale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(FINALI)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2341789"/>
              </p:ext>
            </p:extLst>
          </p:nvPr>
        </p:nvGraphicFramePr>
        <p:xfrm>
          <a:off x="5742734" y="2186524"/>
          <a:ext cx="3401265" cy="46714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6135680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39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0" y="1124744"/>
            <a:ext cx="2267744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Prendere </a:t>
            </a:r>
            <a:r>
              <a:rPr lang="it-IT" sz="1800" dirty="0" smtClean="0">
                <a:solidFill>
                  <a:srgbClr val="002060"/>
                </a:solidFill>
              </a:rPr>
              <a:t>decisioni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(iniziali)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422459500"/>
              </p:ext>
            </p:extLst>
          </p:nvPr>
        </p:nvGraphicFramePr>
        <p:xfrm>
          <a:off x="-59961" y="2060849"/>
          <a:ext cx="2615737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677890725"/>
              </p:ext>
            </p:extLst>
          </p:nvPr>
        </p:nvGraphicFramePr>
        <p:xfrm>
          <a:off x="2555776" y="2060848"/>
          <a:ext cx="2880320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0"/>
            <a:ext cx="8229600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627784" y="1196752"/>
            <a:ext cx="2736304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800" dirty="0">
                <a:solidFill>
                  <a:srgbClr val="002060"/>
                </a:solidFill>
              </a:rPr>
              <a:t>Prendere </a:t>
            </a:r>
            <a:r>
              <a:rPr lang="it-IT" sz="1800" dirty="0" smtClean="0">
                <a:solidFill>
                  <a:srgbClr val="002060"/>
                </a:solidFill>
              </a:rPr>
              <a:t>decisioni</a:t>
            </a:r>
          </a:p>
          <a:p>
            <a:pPr lvl="0"/>
            <a:r>
              <a:rPr lang="it-IT" sz="1800" dirty="0" smtClean="0">
                <a:solidFill>
                  <a:srgbClr val="002060"/>
                </a:solidFill>
              </a:rPr>
              <a:t>(intermedi)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5516488" y="1196752"/>
            <a:ext cx="2736304" cy="864096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smtClean="0">
                <a:solidFill>
                  <a:srgbClr val="002060"/>
                </a:solidFill>
              </a:rPr>
              <a:t>Prendere decisioni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(FINALI)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52503083"/>
              </p:ext>
            </p:extLst>
          </p:nvPr>
        </p:nvGraphicFramePr>
        <p:xfrm>
          <a:off x="5483012" y="2089194"/>
          <a:ext cx="3553483" cy="4580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43468884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332656"/>
            <a:ext cx="8280920" cy="6192688"/>
          </a:xfrm>
          <a:solidFill>
            <a:srgbClr val="FFC000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marL="0" algn="ctr" fontAlgn="ctr">
              <a:spcBef>
                <a:spcPts val="0"/>
              </a:spcBef>
            </a:pPr>
            <a:r>
              <a:rPr lang="it-IT" sz="1800" dirty="0">
                <a:solidFill>
                  <a:schemeClr val="dk1"/>
                </a:solidFill>
                <a:latin typeface="Arial Black"/>
              </a:rPr>
              <a:t>LIVELLO</a:t>
            </a:r>
            <a:endParaRPr lang="it-IT" dirty="0">
              <a:latin typeface="Arial"/>
            </a:endParaRPr>
          </a:p>
          <a:p>
            <a:pPr marL="0" algn="ctr" fontAlgn="t">
              <a:spcBef>
                <a:spcPts val="0"/>
              </a:spcBef>
            </a:pPr>
            <a:r>
              <a:rPr lang="it-IT" sz="3600" dirty="0">
                <a:solidFill>
                  <a:schemeClr val="dk1"/>
                </a:solidFill>
                <a:latin typeface="Calibri"/>
              </a:rPr>
              <a:t>INDICATORI ESPLICATIVI</a:t>
            </a:r>
            <a:endParaRPr lang="it-IT" dirty="0">
              <a:latin typeface="Arial"/>
            </a:endParaRPr>
          </a:p>
          <a:p>
            <a:pPr marL="0" algn="ctr" fontAlgn="ctr">
              <a:spcBef>
                <a:spcPts val="0"/>
              </a:spcBef>
            </a:pPr>
            <a:r>
              <a:rPr lang="it-IT" sz="2000" dirty="0">
                <a:solidFill>
                  <a:schemeClr val="dk1"/>
                </a:solidFill>
                <a:latin typeface="Calibri"/>
              </a:rPr>
              <a:t>A</a:t>
            </a:r>
            <a:endParaRPr lang="it-IT" dirty="0">
              <a:latin typeface="Arial"/>
            </a:endParaRPr>
          </a:p>
          <a:p>
            <a:pPr marL="0" algn="ctr" fontAlgn="ctr">
              <a:spcBef>
                <a:spcPts val="0"/>
              </a:spcBef>
            </a:pPr>
            <a:r>
              <a:rPr lang="it-IT" sz="2000" dirty="0">
                <a:solidFill>
                  <a:schemeClr val="dk1"/>
                </a:solidFill>
                <a:latin typeface="Calibri"/>
              </a:rPr>
              <a:t>AVANZATO</a:t>
            </a:r>
            <a:endParaRPr lang="it-IT" dirty="0">
              <a:latin typeface="Arial"/>
            </a:endParaRPr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svolge compiti e risolve problemi complessi, mostrando padronanza nell’uso delle conoscenze e delle abilità; propone e sostiene le proprie opinioni e  assume in modo responsabile decisioni consapevoli.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B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INTERMEDIO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svolge compiti e risolve problemi in situazioni nuove,   compie scelte consapevoli, mostrando di saper utilizzare le conoscenze e le abilità acquisite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C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BASE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L’alunno/a svolge compiti semplici   anche in situazioni nuove, mostrando di possedere conoscenze e abilità fondamentali e di saper applicare basilari regole e procedure apprese.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D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INIZIALE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L’alunno/a, se opportunamente guidato/a, svolge compiti semplici in situazioni note.</a:t>
            </a:r>
            <a:endParaRPr lang="it-IT" sz="2200" dirty="0"/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814735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75656" y="1844824"/>
            <a:ext cx="6048671" cy="3816424"/>
          </a:xfrm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40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rgbClr val="FFC000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7200" b="1" dirty="0" smtClean="0"/>
              <a:t>5 ANNI</a:t>
            </a:r>
            <a:endParaRPr lang="it-IT" sz="7200" b="1" dirty="0"/>
          </a:p>
        </p:txBody>
      </p:sp>
    </p:spTree>
    <p:extLst>
      <p:ext uri="{BB962C8B-B14F-4D97-AF65-F5344CB8AC3E}">
        <p14:creationId xmlns:p14="http://schemas.microsoft.com/office/powerpoint/2010/main" xmlns="" val="160816665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41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25070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it-IT" sz="3800" dirty="0" smtClean="0">
                <a:solidFill>
                  <a:srgbClr val="FF0000"/>
                </a:solidFill>
              </a:rPr>
              <a:t>MONITORAGGIO INIZIALE </a:t>
            </a:r>
            <a:r>
              <a:rPr lang="it-IT" sz="3800" dirty="0" smtClean="0">
                <a:solidFill>
                  <a:schemeClr val="bg1"/>
                </a:solidFill>
              </a:rPr>
              <a:t/>
            </a:r>
            <a:br>
              <a:rPr lang="it-IT" sz="3800" dirty="0" smtClean="0">
                <a:solidFill>
                  <a:schemeClr val="bg1"/>
                </a:solidFill>
              </a:rPr>
            </a:br>
            <a:r>
              <a:rPr lang="it-IT" sz="3800" dirty="0" smtClean="0">
                <a:solidFill>
                  <a:schemeClr val="bg1"/>
                </a:solidFill>
              </a:rPr>
              <a:t>La maggior parte degli alunni </a:t>
            </a:r>
            <a:r>
              <a:rPr lang="it-IT" sz="3800" b="1" dirty="0" smtClean="0">
                <a:solidFill>
                  <a:srgbClr val="FF0000"/>
                </a:solidFill>
              </a:rPr>
              <a:t>di 5 anni della </a:t>
            </a:r>
            <a:r>
              <a:rPr lang="it-IT" sz="3800" b="1" dirty="0" err="1" smtClean="0">
                <a:solidFill>
                  <a:srgbClr val="FF0000"/>
                </a:solidFill>
              </a:rPr>
              <a:t>sc.dell’infanzia</a:t>
            </a:r>
            <a:r>
              <a:rPr lang="it-IT" sz="3800" b="1" dirty="0" smtClean="0">
                <a:solidFill>
                  <a:srgbClr val="FF0000"/>
                </a:solidFill>
              </a:rPr>
              <a:t> </a:t>
            </a:r>
            <a:r>
              <a:rPr lang="it-IT" sz="3800" dirty="0" smtClean="0">
                <a:solidFill>
                  <a:schemeClr val="bg1"/>
                </a:solidFill>
              </a:rPr>
              <a:t>ha mostrato di possedere un </a:t>
            </a:r>
            <a:r>
              <a:rPr lang="it-IT" sz="3800" dirty="0">
                <a:solidFill>
                  <a:schemeClr val="bg1"/>
                </a:solidFill>
              </a:rPr>
              <a:t>livello </a:t>
            </a:r>
            <a:r>
              <a:rPr lang="it-IT" sz="3800" dirty="0" smtClean="0">
                <a:solidFill>
                  <a:schemeClr val="bg1"/>
                </a:solidFill>
              </a:rPr>
              <a:t>di competenza </a:t>
            </a:r>
            <a:r>
              <a:rPr lang="it-IT" sz="3800" b="1" dirty="0" smtClean="0">
                <a:solidFill>
                  <a:schemeClr val="bg1"/>
                </a:solidFill>
              </a:rPr>
              <a:t>BASE</a:t>
            </a:r>
            <a:r>
              <a:rPr lang="it-IT" sz="3800" dirty="0" smtClean="0">
                <a:solidFill>
                  <a:schemeClr val="bg1"/>
                </a:solidFill>
              </a:rPr>
              <a:t>.</a:t>
            </a:r>
            <a:br>
              <a:rPr lang="it-IT" sz="3800" dirty="0" smtClean="0">
                <a:solidFill>
                  <a:schemeClr val="bg1"/>
                </a:solidFill>
              </a:rPr>
            </a:br>
            <a:r>
              <a:rPr lang="it-IT" sz="3800" dirty="0" smtClean="0">
                <a:solidFill>
                  <a:schemeClr val="bg1"/>
                </a:solidFill>
              </a:rPr>
              <a:t>L’alunno/a </a:t>
            </a:r>
            <a:r>
              <a:rPr lang="it-IT" sz="3800" dirty="0">
                <a:solidFill>
                  <a:schemeClr val="bg1"/>
                </a:solidFill>
              </a:rPr>
              <a:t>L’alunno/a svolge compiti semplici   anche in situazioni nuove, mostrando di possedere conoscenze e abilità fondamentali e di saper applicare basilari regole e procedure apprese</a:t>
            </a:r>
            <a:r>
              <a:rPr lang="it-IT" sz="3800" dirty="0" smtClean="0">
                <a:solidFill>
                  <a:schemeClr val="bg1"/>
                </a:solidFill>
              </a:rPr>
              <a:t>.</a:t>
            </a:r>
            <a:endParaRPr lang="it-IT" sz="3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022942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42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25070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rgbClr val="FF0000"/>
                </a:solidFill>
              </a:rPr>
              <a:t>MONITORAGGIO INTERMEDIO </a:t>
            </a:r>
            <a:r>
              <a:rPr lang="it-IT" sz="2800" dirty="0" smtClean="0">
                <a:solidFill>
                  <a:schemeClr val="bg1"/>
                </a:solidFill>
              </a:rPr>
              <a:t/>
            </a:r>
            <a:br>
              <a:rPr lang="it-IT" sz="2800" dirty="0" smtClean="0">
                <a:solidFill>
                  <a:schemeClr val="bg1"/>
                </a:solidFill>
              </a:rPr>
            </a:br>
            <a:r>
              <a:rPr lang="it-IT" sz="2800" dirty="0" smtClean="0">
                <a:solidFill>
                  <a:schemeClr val="bg1"/>
                </a:solidFill>
              </a:rPr>
              <a:t>Dal monitoraggio è emerso </a:t>
            </a:r>
            <a:r>
              <a:rPr lang="it-IT" sz="2800" dirty="0" smtClean="0">
                <a:solidFill>
                  <a:srgbClr val="FF0000"/>
                </a:solidFill>
              </a:rPr>
              <a:t>un miglioramento del livello delle competenze degli alunni di 5 anni.</a:t>
            </a:r>
            <a:r>
              <a:rPr lang="it-IT" sz="2800" dirty="0" smtClean="0">
                <a:solidFill>
                  <a:schemeClr val="bg1"/>
                </a:solidFill>
              </a:rPr>
              <a:t/>
            </a:r>
            <a:br>
              <a:rPr lang="it-IT" sz="2800" dirty="0" smtClean="0">
                <a:solidFill>
                  <a:schemeClr val="bg1"/>
                </a:solidFill>
              </a:rPr>
            </a:br>
            <a:r>
              <a:rPr lang="it-IT" sz="2800" dirty="0" smtClean="0">
                <a:solidFill>
                  <a:schemeClr val="bg1"/>
                </a:solidFill>
              </a:rPr>
              <a:t>La maggior parte degli alunni : </a:t>
            </a:r>
            <a:br>
              <a:rPr lang="it-IT" sz="2800" dirty="0" smtClean="0">
                <a:solidFill>
                  <a:schemeClr val="bg1"/>
                </a:solidFill>
              </a:rPr>
            </a:br>
            <a:r>
              <a:rPr lang="it-IT" sz="2800" dirty="0" smtClean="0">
                <a:solidFill>
                  <a:schemeClr val="bg1"/>
                </a:solidFill>
              </a:rPr>
              <a:t>Gioca </a:t>
            </a:r>
            <a:r>
              <a:rPr lang="it-IT" sz="2800" dirty="0">
                <a:solidFill>
                  <a:schemeClr val="bg1"/>
                </a:solidFill>
              </a:rPr>
              <a:t>e </a:t>
            </a:r>
            <a:r>
              <a:rPr lang="it-IT" sz="2800" dirty="0" smtClean="0">
                <a:solidFill>
                  <a:schemeClr val="bg1"/>
                </a:solidFill>
              </a:rPr>
              <a:t>lavora in </a:t>
            </a:r>
            <a:r>
              <a:rPr lang="it-IT" sz="2800" dirty="0">
                <a:solidFill>
                  <a:schemeClr val="bg1"/>
                </a:solidFill>
              </a:rPr>
              <a:t>modo costruttivo con gli altri bambini</a:t>
            </a:r>
            <a:br>
              <a:rPr lang="it-IT" sz="2800" dirty="0">
                <a:solidFill>
                  <a:schemeClr val="bg1"/>
                </a:solidFill>
              </a:rPr>
            </a:br>
            <a:r>
              <a:rPr lang="it-IT" sz="2800" dirty="0" smtClean="0">
                <a:solidFill>
                  <a:schemeClr val="bg1"/>
                </a:solidFill>
              </a:rPr>
              <a:t>Si confrontarsi </a:t>
            </a:r>
            <a:r>
              <a:rPr lang="it-IT" sz="2800" dirty="0">
                <a:solidFill>
                  <a:schemeClr val="bg1"/>
                </a:solidFill>
              </a:rPr>
              <a:t>con i pari e gli adulti </a:t>
            </a:r>
            <a:r>
              <a:rPr lang="it-IT" sz="2800" dirty="0" smtClean="0">
                <a:solidFill>
                  <a:schemeClr val="bg1"/>
                </a:solidFill>
              </a:rPr>
              <a:t>.</a:t>
            </a:r>
            <a:br>
              <a:rPr lang="it-IT" sz="2800" dirty="0" smtClean="0">
                <a:solidFill>
                  <a:schemeClr val="bg1"/>
                </a:solidFill>
              </a:rPr>
            </a:br>
            <a:r>
              <a:rPr lang="it-IT" sz="2800" dirty="0" smtClean="0">
                <a:solidFill>
                  <a:schemeClr val="bg1"/>
                </a:solidFill>
              </a:rPr>
              <a:t>Sa </a:t>
            </a:r>
            <a:r>
              <a:rPr lang="it-IT" sz="2800" dirty="0">
                <a:solidFill>
                  <a:schemeClr val="bg1"/>
                </a:solidFill>
              </a:rPr>
              <a:t>assumere regole di </a:t>
            </a:r>
            <a:r>
              <a:rPr lang="it-IT" sz="2800" dirty="0" smtClean="0">
                <a:solidFill>
                  <a:schemeClr val="bg1"/>
                </a:solidFill>
              </a:rPr>
              <a:t>comportamento.</a:t>
            </a:r>
            <a:br>
              <a:rPr lang="it-IT" sz="2800" dirty="0" smtClean="0">
                <a:solidFill>
                  <a:schemeClr val="bg1"/>
                </a:solidFill>
              </a:rPr>
            </a:br>
            <a:r>
              <a:rPr lang="it-IT" sz="2800" dirty="0" smtClean="0">
                <a:solidFill>
                  <a:schemeClr val="bg1"/>
                </a:solidFill>
              </a:rPr>
              <a:t> Riflette, si confronta </a:t>
            </a:r>
            <a:r>
              <a:rPr lang="it-IT" sz="2800" dirty="0">
                <a:solidFill>
                  <a:schemeClr val="bg1"/>
                </a:solidFill>
              </a:rPr>
              <a:t>e </a:t>
            </a:r>
            <a:r>
              <a:rPr lang="it-IT" sz="2800" dirty="0" smtClean="0">
                <a:solidFill>
                  <a:schemeClr val="bg1"/>
                </a:solidFill>
              </a:rPr>
              <a:t>discute con </a:t>
            </a:r>
            <a:r>
              <a:rPr lang="it-IT" sz="2800" dirty="0">
                <a:solidFill>
                  <a:schemeClr val="bg1"/>
                </a:solidFill>
              </a:rPr>
              <a:t>gli adulti e con i pari.</a:t>
            </a:r>
            <a:br>
              <a:rPr lang="it-IT" sz="2800" dirty="0">
                <a:solidFill>
                  <a:schemeClr val="bg1"/>
                </a:solidFill>
              </a:rPr>
            </a:br>
            <a:r>
              <a:rPr lang="it-IT" sz="2800" dirty="0" smtClean="0">
                <a:solidFill>
                  <a:schemeClr val="bg1"/>
                </a:solidFill>
              </a:rPr>
              <a:t>Ha una </a:t>
            </a:r>
            <a:r>
              <a:rPr lang="it-IT" sz="2800" dirty="0">
                <a:solidFill>
                  <a:schemeClr val="bg1"/>
                </a:solidFill>
              </a:rPr>
              <a:t>buona autonomia personale </a:t>
            </a:r>
            <a:r>
              <a:rPr lang="it-IT" sz="2800" dirty="0" smtClean="0">
                <a:solidFill>
                  <a:schemeClr val="bg1"/>
                </a:solidFill>
              </a:rPr>
              <a:t>.</a:t>
            </a:r>
            <a:br>
              <a:rPr lang="it-IT" sz="2800" dirty="0" smtClean="0">
                <a:solidFill>
                  <a:schemeClr val="bg1"/>
                </a:solidFill>
              </a:rPr>
            </a:br>
            <a:r>
              <a:rPr lang="it-IT" sz="2800" dirty="0" smtClean="0">
                <a:solidFill>
                  <a:schemeClr val="bg1"/>
                </a:solidFill>
              </a:rPr>
              <a:t> Conoscere </a:t>
            </a:r>
            <a:r>
              <a:rPr lang="it-IT" sz="2800" dirty="0">
                <a:solidFill>
                  <a:schemeClr val="bg1"/>
                </a:solidFill>
              </a:rPr>
              <a:t>il proprio corpo.</a:t>
            </a:r>
            <a:br>
              <a:rPr lang="it-IT" sz="2800" dirty="0">
                <a:solidFill>
                  <a:schemeClr val="bg1"/>
                </a:solidFill>
              </a:rPr>
            </a:br>
            <a:r>
              <a:rPr lang="it-IT" sz="2800" dirty="0">
                <a:solidFill>
                  <a:schemeClr val="bg1"/>
                </a:solidFill>
              </a:rPr>
              <a:t>Si interessa a macchine e strumenti </a:t>
            </a:r>
            <a:r>
              <a:rPr lang="it-IT" sz="2800" dirty="0" smtClean="0">
                <a:solidFill>
                  <a:schemeClr val="bg1"/>
                </a:solidFill>
              </a:rPr>
              <a:t>tecnologici e ne sta scoprendo  </a:t>
            </a:r>
            <a:r>
              <a:rPr lang="it-IT" sz="2800" dirty="0">
                <a:solidFill>
                  <a:schemeClr val="bg1"/>
                </a:solidFill>
              </a:rPr>
              <a:t>le funzioni e i possibili </a:t>
            </a:r>
            <a:r>
              <a:rPr lang="it-IT" sz="2800" dirty="0" smtClean="0">
                <a:solidFill>
                  <a:schemeClr val="bg1"/>
                </a:solidFill>
              </a:rPr>
              <a:t>usi.</a:t>
            </a:r>
            <a:br>
              <a:rPr lang="it-IT" sz="2800" dirty="0" smtClean="0">
                <a:solidFill>
                  <a:schemeClr val="bg1"/>
                </a:solidFill>
              </a:rPr>
            </a:br>
            <a:endParaRPr lang="it-IT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91036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43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625070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rgbClr val="FF0000"/>
                </a:solidFill>
              </a:rPr>
              <a:t>MONITORAGGIO FINALE</a:t>
            </a:r>
            <a:r>
              <a:rPr lang="it-IT" sz="2800" dirty="0" smtClean="0">
                <a:solidFill>
                  <a:schemeClr val="bg1"/>
                </a:solidFill>
              </a:rPr>
              <a:t/>
            </a:r>
            <a:br>
              <a:rPr lang="it-IT" sz="2800" dirty="0" smtClean="0">
                <a:solidFill>
                  <a:schemeClr val="bg1"/>
                </a:solidFill>
              </a:rPr>
            </a:br>
            <a:r>
              <a:rPr lang="it-IT" sz="2800" dirty="0" smtClean="0">
                <a:solidFill>
                  <a:schemeClr val="bg1"/>
                </a:solidFill>
              </a:rPr>
              <a:t>Dal monitoraggio è emerso </a:t>
            </a:r>
            <a:r>
              <a:rPr lang="it-IT" sz="2800" dirty="0" smtClean="0">
                <a:solidFill>
                  <a:srgbClr val="FF0000"/>
                </a:solidFill>
              </a:rPr>
              <a:t>un miglioramento del livello delle competenze degli alunni di 5 anni.</a:t>
            </a:r>
            <a:r>
              <a:rPr lang="it-IT" sz="2800" dirty="0" smtClean="0">
                <a:solidFill>
                  <a:schemeClr val="bg1"/>
                </a:solidFill>
              </a:rPr>
              <a:t/>
            </a:r>
            <a:br>
              <a:rPr lang="it-IT" sz="2800" dirty="0" smtClean="0">
                <a:solidFill>
                  <a:schemeClr val="bg1"/>
                </a:solidFill>
              </a:rPr>
            </a:br>
            <a:r>
              <a:rPr lang="it-IT" sz="2800" dirty="0" smtClean="0">
                <a:solidFill>
                  <a:schemeClr val="bg1"/>
                </a:solidFill>
              </a:rPr>
              <a:t>La maggior parte degli alunni </a:t>
            </a:r>
            <a:r>
              <a:rPr lang="it-IT" sz="2800" dirty="0">
                <a:solidFill>
                  <a:schemeClr val="bg1"/>
                </a:solidFill>
              </a:rPr>
              <a:t> </a:t>
            </a:r>
            <a:r>
              <a:rPr lang="it-IT" sz="2800" dirty="0" smtClean="0">
                <a:solidFill>
                  <a:schemeClr val="bg1"/>
                </a:solidFill>
              </a:rPr>
              <a:t>ha mostrato di possedere  un livello </a:t>
            </a:r>
            <a:r>
              <a:rPr lang="it-IT" sz="2800" dirty="0" smtClean="0">
                <a:solidFill>
                  <a:srgbClr val="FF0000"/>
                </a:solidFill>
              </a:rPr>
              <a:t>intermedio.</a:t>
            </a:r>
            <a:br>
              <a:rPr lang="it-IT" sz="2800" dirty="0" smtClean="0">
                <a:solidFill>
                  <a:srgbClr val="FF0000"/>
                </a:solidFill>
              </a:rPr>
            </a:br>
            <a:r>
              <a:rPr lang="it-IT" sz="2800" dirty="0" smtClean="0">
                <a:solidFill>
                  <a:schemeClr val="bg1"/>
                </a:solidFill>
              </a:rPr>
              <a:t/>
            </a:r>
            <a:br>
              <a:rPr lang="it-IT" sz="2800" dirty="0" smtClean="0">
                <a:solidFill>
                  <a:schemeClr val="bg1"/>
                </a:solidFill>
              </a:rPr>
            </a:br>
            <a:r>
              <a:rPr lang="it-IT" sz="2800" dirty="0">
                <a:solidFill>
                  <a:schemeClr val="dk1"/>
                </a:solidFill>
              </a:rPr>
              <a:t>L’alunno/a svolge compiti e risolve problemi in situazioni nuove,   compie scelte consapevoli, mostrando di saper utilizzare le conoscenze e le abilità </a:t>
            </a:r>
            <a:r>
              <a:rPr lang="it-IT" sz="2800" dirty="0" smtClean="0">
                <a:solidFill>
                  <a:schemeClr val="dk1"/>
                </a:solidFill>
              </a:rPr>
              <a:t>acquisite</a:t>
            </a:r>
            <a:r>
              <a:rPr lang="it-IT" sz="2800" dirty="0" smtClean="0"/>
              <a:t>.</a:t>
            </a:r>
            <a:br>
              <a:rPr lang="it-IT" sz="2800" dirty="0" smtClean="0"/>
            </a:br>
            <a:r>
              <a:rPr lang="it-IT" sz="2800" dirty="0"/>
              <a:t/>
            </a:r>
            <a:br>
              <a:rPr lang="it-IT" sz="2800" dirty="0"/>
            </a:br>
            <a:r>
              <a:rPr lang="it-IT" sz="2800" dirty="0" smtClean="0"/>
              <a:t/>
            </a:r>
            <a:br>
              <a:rPr lang="it-IT" sz="2800" dirty="0" smtClean="0"/>
            </a:br>
            <a:endParaRPr lang="it-IT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9485495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44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1520" y="1412776"/>
            <a:ext cx="2160240" cy="504056"/>
          </a:xfrm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Interazione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(inizio)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611619812"/>
              </p:ext>
            </p:extLst>
          </p:nvPr>
        </p:nvGraphicFramePr>
        <p:xfrm>
          <a:off x="0" y="2132857"/>
          <a:ext cx="2771800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39701965"/>
              </p:ext>
            </p:extLst>
          </p:nvPr>
        </p:nvGraphicFramePr>
        <p:xfrm>
          <a:off x="2771800" y="2132857"/>
          <a:ext cx="2808312" cy="2448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22413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915816" y="1484784"/>
            <a:ext cx="2304256" cy="576065"/>
          </a:xfrm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800" dirty="0" smtClean="0">
                <a:solidFill>
                  <a:srgbClr val="002060"/>
                </a:solidFill>
              </a:rPr>
              <a:t>Interazione</a:t>
            </a:r>
          </a:p>
          <a:p>
            <a:pPr lvl="0"/>
            <a:r>
              <a:rPr lang="it-IT" sz="1800" dirty="0" smtClean="0">
                <a:solidFill>
                  <a:srgbClr val="002060"/>
                </a:solidFill>
              </a:rPr>
              <a:t>(intermedio)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28818592"/>
              </p:ext>
            </p:extLst>
          </p:nvPr>
        </p:nvGraphicFramePr>
        <p:xfrm>
          <a:off x="5652120" y="2132856"/>
          <a:ext cx="349188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0" name="Segnaposto testo 4"/>
          <p:cNvSpPr txBox="1">
            <a:spLocks/>
          </p:cNvSpPr>
          <p:nvPr/>
        </p:nvSpPr>
        <p:spPr>
          <a:xfrm>
            <a:off x="5652120" y="1550499"/>
            <a:ext cx="3384376" cy="576065"/>
          </a:xfrm>
          <a:prstGeom prst="rect">
            <a:avLst/>
          </a:prstGeom>
          <a:noFill/>
          <a:ln w="25400" cap="rnd" cmpd="sng" algn="ctr">
            <a:solidFill>
              <a:srgbClr val="C00000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smtClean="0">
                <a:solidFill>
                  <a:srgbClr val="002060"/>
                </a:solidFill>
              </a:rPr>
              <a:t>Interazione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(FINALE)</a:t>
            </a:r>
            <a:endParaRPr lang="it-IT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20618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45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7504" y="1196752"/>
            <a:ext cx="2664296" cy="855786"/>
          </a:xfrm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800" dirty="0">
                <a:solidFill>
                  <a:srgbClr val="002060"/>
                </a:solidFill>
              </a:rPr>
              <a:t>Ascolto e </a:t>
            </a:r>
            <a:r>
              <a:rPr lang="it-IT" sz="1800" dirty="0" smtClean="0">
                <a:solidFill>
                  <a:srgbClr val="002060"/>
                </a:solidFill>
              </a:rPr>
              <a:t>comprensione (INIZIALE)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246300853"/>
              </p:ext>
            </p:extLst>
          </p:nvPr>
        </p:nvGraphicFramePr>
        <p:xfrm>
          <a:off x="0" y="2132856"/>
          <a:ext cx="2627784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591652919"/>
              </p:ext>
            </p:extLst>
          </p:nvPr>
        </p:nvGraphicFramePr>
        <p:xfrm>
          <a:off x="2627784" y="2132856"/>
          <a:ext cx="2952328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24744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627784" y="1196752"/>
            <a:ext cx="2952328" cy="936104"/>
          </a:xfrm>
          <a:ln>
            <a:solidFill>
              <a:srgbClr val="C00000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Ascolto e </a:t>
            </a:r>
            <a:r>
              <a:rPr lang="it-IT" sz="1800" dirty="0" smtClean="0">
                <a:solidFill>
                  <a:srgbClr val="002060"/>
                </a:solidFill>
              </a:rPr>
              <a:t>comprensione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(INTERMEDIO)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5580112" y="1346522"/>
            <a:ext cx="2952328" cy="639762"/>
          </a:xfrm>
          <a:prstGeom prst="rect">
            <a:avLst/>
          </a:prstGeom>
          <a:noFill/>
          <a:ln w="25400" cap="rnd" cmpd="sng" algn="ctr">
            <a:solidFill>
              <a:srgbClr val="C00000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smtClean="0">
                <a:solidFill>
                  <a:srgbClr val="002060"/>
                </a:solidFill>
              </a:rPr>
              <a:t>Ascolto e comprensione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FINALE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90714982"/>
              </p:ext>
            </p:extLst>
          </p:nvPr>
        </p:nvGraphicFramePr>
        <p:xfrm>
          <a:off x="5580112" y="2204864"/>
          <a:ext cx="3563888" cy="465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13282177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46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" y="1412776"/>
            <a:ext cx="2195735" cy="71177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 smtClean="0">
                <a:solidFill>
                  <a:srgbClr val="002060"/>
                </a:solidFill>
              </a:rPr>
              <a:t>Ascolto e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Comprensione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(iniziali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529361841"/>
              </p:ext>
            </p:extLst>
          </p:nvPr>
        </p:nvGraphicFramePr>
        <p:xfrm>
          <a:off x="-31361" y="2204865"/>
          <a:ext cx="2659145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333080593"/>
              </p:ext>
            </p:extLst>
          </p:nvPr>
        </p:nvGraphicFramePr>
        <p:xfrm>
          <a:off x="2627784" y="2204864"/>
          <a:ext cx="2736304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275881"/>
            <a:ext cx="8229600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699792" y="1412776"/>
            <a:ext cx="2376264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600" dirty="0">
                <a:solidFill>
                  <a:srgbClr val="002060"/>
                </a:solidFill>
              </a:rPr>
              <a:t>Ascolto </a:t>
            </a:r>
            <a:r>
              <a:rPr lang="it-IT" sz="1600" dirty="0" smtClean="0">
                <a:solidFill>
                  <a:srgbClr val="002060"/>
                </a:solidFill>
              </a:rPr>
              <a:t>e comprensione</a:t>
            </a:r>
          </a:p>
          <a:p>
            <a:pPr lvl="0"/>
            <a:r>
              <a:rPr lang="it-IT" sz="1600" dirty="0" smtClean="0">
                <a:solidFill>
                  <a:srgbClr val="002060"/>
                </a:solidFill>
              </a:rPr>
              <a:t>(intermedio)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27426449"/>
              </p:ext>
            </p:extLst>
          </p:nvPr>
        </p:nvGraphicFramePr>
        <p:xfrm>
          <a:off x="5364088" y="2132856"/>
          <a:ext cx="3779912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Segnaposto testo 4"/>
          <p:cNvSpPr txBox="1">
            <a:spLocks/>
          </p:cNvSpPr>
          <p:nvPr/>
        </p:nvSpPr>
        <p:spPr>
          <a:xfrm>
            <a:off x="5436096" y="1412776"/>
            <a:ext cx="3707904" cy="720080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>
                <a:solidFill>
                  <a:srgbClr val="002060"/>
                </a:solidFill>
              </a:rPr>
              <a:t>Ascolto e comprensione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(FINALE)</a:t>
            </a:r>
            <a:endParaRPr lang="it-IT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256227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47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7504" y="1340768"/>
            <a:ext cx="2376264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800" dirty="0" smtClean="0">
                <a:solidFill>
                  <a:srgbClr val="002060"/>
                </a:solidFill>
              </a:rPr>
              <a:t>Interazione</a:t>
            </a:r>
          </a:p>
          <a:p>
            <a:pPr lvl="0"/>
            <a:r>
              <a:rPr lang="it-IT" sz="1800" dirty="0" smtClean="0">
                <a:solidFill>
                  <a:srgbClr val="002060"/>
                </a:solidFill>
              </a:rPr>
              <a:t>(inizio)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539632559"/>
              </p:ext>
            </p:extLst>
          </p:nvPr>
        </p:nvGraphicFramePr>
        <p:xfrm>
          <a:off x="0" y="2060848"/>
          <a:ext cx="271616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051494660"/>
              </p:ext>
            </p:extLst>
          </p:nvPr>
        </p:nvGraphicFramePr>
        <p:xfrm>
          <a:off x="2771800" y="2060848"/>
          <a:ext cx="2736304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771800" y="1412776"/>
            <a:ext cx="2520280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Interazione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(intermedio)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10" name="Segnaposto testo 4"/>
          <p:cNvSpPr txBox="1">
            <a:spLocks/>
          </p:cNvSpPr>
          <p:nvPr/>
        </p:nvSpPr>
        <p:spPr>
          <a:xfrm>
            <a:off x="5460588" y="1565176"/>
            <a:ext cx="2520280" cy="576064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smtClean="0">
                <a:solidFill>
                  <a:srgbClr val="002060"/>
                </a:solidFill>
              </a:rPr>
              <a:t>Interazione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(FINALE)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41135232"/>
              </p:ext>
            </p:extLst>
          </p:nvPr>
        </p:nvGraphicFramePr>
        <p:xfrm>
          <a:off x="5580112" y="2169586"/>
          <a:ext cx="3563888" cy="4688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519732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48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" y="1196752"/>
            <a:ext cx="2267744" cy="78377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Raggruppare e </a:t>
            </a:r>
            <a:r>
              <a:rPr lang="it-IT" sz="1800" dirty="0" smtClean="0">
                <a:solidFill>
                  <a:srgbClr val="002060"/>
                </a:solidFill>
              </a:rPr>
              <a:t>classificare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(iniziale)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691014115"/>
              </p:ext>
            </p:extLst>
          </p:nvPr>
        </p:nvGraphicFramePr>
        <p:xfrm>
          <a:off x="0" y="2132856"/>
          <a:ext cx="2411760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09300792"/>
              </p:ext>
            </p:extLst>
          </p:nvPr>
        </p:nvGraphicFramePr>
        <p:xfrm>
          <a:off x="2411760" y="2132856"/>
          <a:ext cx="2808312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411761" y="1196752"/>
            <a:ext cx="2808312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800" dirty="0" smtClean="0">
                <a:solidFill>
                  <a:srgbClr val="002060"/>
                </a:solidFill>
              </a:rPr>
              <a:t>Raggruppare </a:t>
            </a:r>
            <a:r>
              <a:rPr lang="it-IT" sz="1800" dirty="0">
                <a:solidFill>
                  <a:srgbClr val="002060"/>
                </a:solidFill>
              </a:rPr>
              <a:t>e </a:t>
            </a:r>
            <a:r>
              <a:rPr lang="it-IT" sz="1800" dirty="0" smtClean="0">
                <a:solidFill>
                  <a:srgbClr val="002060"/>
                </a:solidFill>
              </a:rPr>
              <a:t>classificare</a:t>
            </a:r>
          </a:p>
          <a:p>
            <a:pPr lvl="0"/>
            <a:r>
              <a:rPr lang="it-IT" sz="1800" dirty="0" smtClean="0">
                <a:solidFill>
                  <a:srgbClr val="002060"/>
                </a:solidFill>
              </a:rPr>
              <a:t>(intermedio)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51419836"/>
              </p:ext>
            </p:extLst>
          </p:nvPr>
        </p:nvGraphicFramePr>
        <p:xfrm>
          <a:off x="5220072" y="2132856"/>
          <a:ext cx="3923928" cy="4725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Segnaposto testo 4"/>
          <p:cNvSpPr txBox="1">
            <a:spLocks/>
          </p:cNvSpPr>
          <p:nvPr/>
        </p:nvSpPr>
        <p:spPr>
          <a:xfrm>
            <a:off x="5362264" y="1289229"/>
            <a:ext cx="3781736" cy="792088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smtClean="0">
                <a:solidFill>
                  <a:srgbClr val="002060"/>
                </a:solidFill>
              </a:rPr>
              <a:t>Raggruppare e classificare(finale)</a:t>
            </a:r>
            <a:endParaRPr lang="it-IT" sz="1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08210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49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0" y="1340768"/>
            <a:ext cx="2051720" cy="71177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600" dirty="0">
                <a:solidFill>
                  <a:srgbClr val="002060"/>
                </a:solidFill>
              </a:rPr>
              <a:t>Collocazione </a:t>
            </a:r>
            <a:r>
              <a:rPr lang="it-IT" sz="1600" dirty="0" smtClean="0">
                <a:solidFill>
                  <a:srgbClr val="002060"/>
                </a:solidFill>
              </a:rPr>
              <a:t>spazio-tempo(iniziale)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735494515"/>
              </p:ext>
            </p:extLst>
          </p:nvPr>
        </p:nvGraphicFramePr>
        <p:xfrm>
          <a:off x="-27590" y="2204864"/>
          <a:ext cx="2295334" cy="2736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9330626"/>
              </p:ext>
            </p:extLst>
          </p:nvPr>
        </p:nvGraphicFramePr>
        <p:xfrm>
          <a:off x="2267744" y="2204864"/>
          <a:ext cx="2448272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267744" y="1268760"/>
            <a:ext cx="2448272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>
                <a:solidFill>
                  <a:srgbClr val="002060"/>
                </a:solidFill>
              </a:rPr>
              <a:t>Collocazione </a:t>
            </a:r>
            <a:r>
              <a:rPr lang="it-IT" sz="1600" dirty="0" smtClean="0">
                <a:solidFill>
                  <a:srgbClr val="002060"/>
                </a:solidFill>
              </a:rPr>
              <a:t>spazio-tempo(intermedio)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10" name="Segnaposto testo 4"/>
          <p:cNvSpPr txBox="1">
            <a:spLocks/>
          </p:cNvSpPr>
          <p:nvPr/>
        </p:nvSpPr>
        <p:spPr>
          <a:xfrm>
            <a:off x="4868416" y="1268760"/>
            <a:ext cx="3808040" cy="639762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>
                <a:solidFill>
                  <a:srgbClr val="002060"/>
                </a:solidFill>
              </a:rPr>
              <a:t>Collocazione spazio-tempo(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finale)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16657125"/>
              </p:ext>
            </p:extLst>
          </p:nvPr>
        </p:nvGraphicFramePr>
        <p:xfrm>
          <a:off x="4716016" y="2204864"/>
          <a:ext cx="4427984" cy="465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5873637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99592" y="1412776"/>
            <a:ext cx="6696743" cy="3743848"/>
          </a:xfrm>
          <a:ln w="76200">
            <a:solidFill>
              <a:schemeClr val="tx1"/>
            </a:solidFill>
          </a:ln>
        </p:spPr>
      </p:pic>
      <p:sp>
        <p:nvSpPr>
          <p:cNvPr id="3" name="Segnaposto numero diapositiva 2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12633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50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3" y="1412776"/>
            <a:ext cx="2016224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rgbClr val="002060"/>
                </a:solidFill>
              </a:rPr>
              <a:t>Uso</a:t>
            </a:r>
            <a:r>
              <a:rPr lang="it-IT" sz="1600" dirty="0" smtClean="0">
                <a:solidFill>
                  <a:srgbClr val="002060"/>
                </a:solidFill>
              </a:rPr>
              <a:t> (iniziale)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02301918"/>
              </p:ext>
            </p:extLst>
          </p:nvPr>
        </p:nvGraphicFramePr>
        <p:xfrm>
          <a:off x="-5980" y="2204864"/>
          <a:ext cx="2664296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553476225"/>
              </p:ext>
            </p:extLst>
          </p:nvPr>
        </p:nvGraphicFramePr>
        <p:xfrm>
          <a:off x="2627784" y="2132856"/>
          <a:ext cx="3168352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627784" y="1484784"/>
            <a:ext cx="2160240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2800" dirty="0">
                <a:solidFill>
                  <a:srgbClr val="002060"/>
                </a:solidFill>
              </a:rPr>
              <a:t>Uso</a:t>
            </a:r>
            <a:r>
              <a:rPr lang="it-IT" sz="1600" dirty="0">
                <a:solidFill>
                  <a:srgbClr val="002060"/>
                </a:solidFill>
              </a:rPr>
              <a:t> </a:t>
            </a:r>
            <a:r>
              <a:rPr lang="it-IT" sz="1600" dirty="0" smtClean="0">
                <a:solidFill>
                  <a:srgbClr val="002060"/>
                </a:solidFill>
              </a:rPr>
              <a:t>(intermedio)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53456578"/>
              </p:ext>
            </p:extLst>
          </p:nvPr>
        </p:nvGraphicFramePr>
        <p:xfrm>
          <a:off x="5796136" y="2132856"/>
          <a:ext cx="3168352" cy="4725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Segnaposto testo 4"/>
          <p:cNvSpPr txBox="1">
            <a:spLocks/>
          </p:cNvSpPr>
          <p:nvPr/>
        </p:nvSpPr>
        <p:spPr>
          <a:xfrm>
            <a:off x="5796136" y="1535509"/>
            <a:ext cx="2160240" cy="648072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800" dirty="0" smtClean="0">
                <a:solidFill>
                  <a:srgbClr val="002060"/>
                </a:solidFill>
              </a:rPr>
              <a:t>Uso</a:t>
            </a:r>
            <a:r>
              <a:rPr lang="it-IT" sz="1600" dirty="0" smtClean="0">
                <a:solidFill>
                  <a:srgbClr val="002060"/>
                </a:solidFill>
              </a:rPr>
              <a:t> (finale)</a:t>
            </a:r>
            <a:endParaRPr lang="it-IT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879130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51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1412776"/>
            <a:ext cx="2160240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600" dirty="0" smtClean="0">
                <a:solidFill>
                  <a:srgbClr val="002060"/>
                </a:solidFill>
              </a:rPr>
              <a:t> </a:t>
            </a:r>
            <a:r>
              <a:rPr lang="it-IT" sz="1800" dirty="0" smtClean="0">
                <a:solidFill>
                  <a:srgbClr val="002060"/>
                </a:solidFill>
              </a:rPr>
              <a:t>Conoscenze</a:t>
            </a:r>
          </a:p>
          <a:p>
            <a:pPr lvl="0"/>
            <a:r>
              <a:rPr lang="it-IT" sz="1800" dirty="0" smtClean="0">
                <a:solidFill>
                  <a:srgbClr val="002060"/>
                </a:solidFill>
              </a:rPr>
              <a:t>(iniziali)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2953752829"/>
              </p:ext>
            </p:extLst>
          </p:nvPr>
        </p:nvGraphicFramePr>
        <p:xfrm>
          <a:off x="14896" y="2204864"/>
          <a:ext cx="2684896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994017802"/>
              </p:ext>
            </p:extLst>
          </p:nvPr>
        </p:nvGraphicFramePr>
        <p:xfrm>
          <a:off x="2627784" y="2132856"/>
          <a:ext cx="2664296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699792" y="1340768"/>
            <a:ext cx="2232248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Conoscenze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(intermedi)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10" name="Segnaposto testo 4"/>
          <p:cNvSpPr txBox="1">
            <a:spLocks/>
          </p:cNvSpPr>
          <p:nvPr/>
        </p:nvSpPr>
        <p:spPr>
          <a:xfrm>
            <a:off x="5088501" y="1397379"/>
            <a:ext cx="2232248" cy="648072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dirty="0" smtClean="0">
                <a:solidFill>
                  <a:srgbClr val="002060"/>
                </a:solidFill>
              </a:rPr>
              <a:t>Conoscenze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(finali)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24880823"/>
              </p:ext>
            </p:extLst>
          </p:nvPr>
        </p:nvGraphicFramePr>
        <p:xfrm>
          <a:off x="5364088" y="2204864"/>
          <a:ext cx="3779912" cy="465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5403551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52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" y="1340768"/>
            <a:ext cx="2339752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>
                <a:solidFill>
                  <a:srgbClr val="002060"/>
                </a:solidFill>
              </a:rPr>
              <a:t>Ricavare </a:t>
            </a:r>
            <a:r>
              <a:rPr lang="it-IT" sz="1600" dirty="0" smtClean="0">
                <a:solidFill>
                  <a:srgbClr val="002060"/>
                </a:solidFill>
              </a:rPr>
              <a:t>informazioni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(iniziali)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861160961"/>
              </p:ext>
            </p:extLst>
          </p:nvPr>
        </p:nvGraphicFramePr>
        <p:xfrm>
          <a:off x="-1932" y="2132856"/>
          <a:ext cx="2989756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518303073"/>
              </p:ext>
            </p:extLst>
          </p:nvPr>
        </p:nvGraphicFramePr>
        <p:xfrm>
          <a:off x="2915816" y="2132856"/>
          <a:ext cx="3096344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843808" y="1412776"/>
            <a:ext cx="2520280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600" dirty="0">
                <a:solidFill>
                  <a:srgbClr val="002060"/>
                </a:solidFill>
              </a:rPr>
              <a:t>Ricavare </a:t>
            </a:r>
            <a:r>
              <a:rPr lang="it-IT" sz="1600" dirty="0" smtClean="0">
                <a:solidFill>
                  <a:srgbClr val="002060"/>
                </a:solidFill>
              </a:rPr>
              <a:t>informazioni</a:t>
            </a:r>
          </a:p>
          <a:p>
            <a:pPr lvl="0"/>
            <a:r>
              <a:rPr lang="it-IT" sz="1600" dirty="0" smtClean="0">
                <a:solidFill>
                  <a:srgbClr val="002060"/>
                </a:solidFill>
              </a:rPr>
              <a:t>(intermedi)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08748601"/>
              </p:ext>
            </p:extLst>
          </p:nvPr>
        </p:nvGraphicFramePr>
        <p:xfrm>
          <a:off x="6047656" y="2132856"/>
          <a:ext cx="3096344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Segnaposto testo 4"/>
          <p:cNvSpPr txBox="1">
            <a:spLocks/>
          </p:cNvSpPr>
          <p:nvPr/>
        </p:nvSpPr>
        <p:spPr>
          <a:xfrm>
            <a:off x="5940152" y="1340768"/>
            <a:ext cx="3203848" cy="720080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>
                <a:solidFill>
                  <a:srgbClr val="002060"/>
                </a:solidFill>
              </a:rPr>
              <a:t>Ricavare informazioni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(finali)</a:t>
            </a:r>
            <a:endParaRPr lang="it-IT" sz="16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09477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53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1484784"/>
            <a:ext cx="2016224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600" dirty="0">
                <a:solidFill>
                  <a:srgbClr val="002060"/>
                </a:solidFill>
              </a:rPr>
              <a:t>Motivare le </a:t>
            </a:r>
            <a:r>
              <a:rPr lang="it-IT" sz="1600" dirty="0" smtClean="0">
                <a:solidFill>
                  <a:srgbClr val="002060"/>
                </a:solidFill>
              </a:rPr>
              <a:t>scelte</a:t>
            </a:r>
          </a:p>
          <a:p>
            <a:pPr lvl="0"/>
            <a:r>
              <a:rPr lang="it-IT" sz="1600" dirty="0" smtClean="0">
                <a:solidFill>
                  <a:srgbClr val="002060"/>
                </a:solidFill>
              </a:rPr>
              <a:t>(iniziali)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130935996"/>
              </p:ext>
            </p:extLst>
          </p:nvPr>
        </p:nvGraphicFramePr>
        <p:xfrm>
          <a:off x="0" y="2132857"/>
          <a:ext cx="2699792" cy="2808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390034160"/>
              </p:ext>
            </p:extLst>
          </p:nvPr>
        </p:nvGraphicFramePr>
        <p:xfrm>
          <a:off x="2627784" y="2132857"/>
          <a:ext cx="2664296" cy="2808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483768" y="1412776"/>
            <a:ext cx="2808312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>
                <a:solidFill>
                  <a:srgbClr val="002060"/>
                </a:solidFill>
              </a:rPr>
              <a:t>Motivare le </a:t>
            </a:r>
            <a:r>
              <a:rPr lang="it-IT" sz="1600" dirty="0" smtClean="0">
                <a:solidFill>
                  <a:srgbClr val="002060"/>
                </a:solidFill>
              </a:rPr>
              <a:t>scelte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(intermedi)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5292080" y="1481434"/>
            <a:ext cx="2808312" cy="720080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>
                <a:solidFill>
                  <a:srgbClr val="002060"/>
                </a:solidFill>
              </a:rPr>
              <a:t>Motivare le scelte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(finali)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79864467"/>
              </p:ext>
            </p:extLst>
          </p:nvPr>
        </p:nvGraphicFramePr>
        <p:xfrm>
          <a:off x="5364088" y="2199474"/>
          <a:ext cx="3779912" cy="45418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57717855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54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7504" y="1268760"/>
            <a:ext cx="2376264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Identità personale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(iniziale)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569042891"/>
              </p:ext>
            </p:extLst>
          </p:nvPr>
        </p:nvGraphicFramePr>
        <p:xfrm>
          <a:off x="26391" y="2132856"/>
          <a:ext cx="2889425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510875541"/>
              </p:ext>
            </p:extLst>
          </p:nvPr>
        </p:nvGraphicFramePr>
        <p:xfrm>
          <a:off x="2915816" y="2132856"/>
          <a:ext cx="2808312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5192" y="0"/>
            <a:ext cx="8229600" cy="126876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915816" y="1340768"/>
            <a:ext cx="2376264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endParaRPr lang="it-IT" sz="1400" dirty="0" smtClean="0">
              <a:solidFill>
                <a:srgbClr val="002060"/>
              </a:solidFill>
            </a:endParaRPr>
          </a:p>
          <a:p>
            <a:pPr lvl="0"/>
            <a:endParaRPr lang="it-IT" sz="1400" dirty="0">
              <a:solidFill>
                <a:srgbClr val="002060"/>
              </a:solidFill>
            </a:endParaRPr>
          </a:p>
          <a:p>
            <a:pPr lvl="0"/>
            <a:r>
              <a:rPr lang="it-IT" sz="1800" dirty="0" smtClean="0">
                <a:solidFill>
                  <a:srgbClr val="002060"/>
                </a:solidFill>
              </a:rPr>
              <a:t>Identità personale</a:t>
            </a:r>
          </a:p>
          <a:p>
            <a:pPr lvl="0"/>
            <a:r>
              <a:rPr lang="it-IT" sz="1800" dirty="0" smtClean="0">
                <a:solidFill>
                  <a:srgbClr val="002060"/>
                </a:solidFill>
              </a:rPr>
              <a:t>(intermedio)</a:t>
            </a:r>
          </a:p>
        </p:txBody>
      </p:sp>
      <p:graphicFrame>
        <p:nvGraphicFramePr>
          <p:cNvPr id="9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03531085"/>
              </p:ext>
            </p:extLst>
          </p:nvPr>
        </p:nvGraphicFramePr>
        <p:xfrm>
          <a:off x="5796136" y="2204864"/>
          <a:ext cx="3240360" cy="465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Segnaposto testo 4"/>
          <p:cNvSpPr txBox="1">
            <a:spLocks/>
          </p:cNvSpPr>
          <p:nvPr/>
        </p:nvSpPr>
        <p:spPr>
          <a:xfrm>
            <a:off x="5724128" y="1340768"/>
            <a:ext cx="3312368" cy="792088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400" dirty="0" smtClean="0">
              <a:solidFill>
                <a:srgbClr val="002060"/>
              </a:solidFill>
            </a:endParaRPr>
          </a:p>
          <a:p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800" dirty="0" smtClean="0">
                <a:solidFill>
                  <a:srgbClr val="002060"/>
                </a:solidFill>
              </a:rPr>
              <a:t>Identità personale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(finale)</a:t>
            </a:r>
          </a:p>
        </p:txBody>
      </p:sp>
    </p:spTree>
    <p:extLst>
      <p:ext uri="{BB962C8B-B14F-4D97-AF65-F5344CB8AC3E}">
        <p14:creationId xmlns:p14="http://schemas.microsoft.com/office/powerpoint/2010/main" xmlns="" val="34745746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55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0" y="1268760"/>
            <a:ext cx="2483769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800" dirty="0">
                <a:solidFill>
                  <a:srgbClr val="002060"/>
                </a:solidFill>
              </a:rPr>
              <a:t>Confronto con </a:t>
            </a:r>
            <a:r>
              <a:rPr lang="it-IT" sz="1800" dirty="0" smtClean="0">
                <a:solidFill>
                  <a:srgbClr val="002060"/>
                </a:solidFill>
              </a:rPr>
              <a:t>altri</a:t>
            </a:r>
          </a:p>
          <a:p>
            <a:pPr lvl="0"/>
            <a:r>
              <a:rPr lang="it-IT" sz="1800" dirty="0" smtClean="0">
                <a:solidFill>
                  <a:srgbClr val="002060"/>
                </a:solidFill>
              </a:rPr>
              <a:t>(iniziale)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162627097"/>
              </p:ext>
            </p:extLst>
          </p:nvPr>
        </p:nvGraphicFramePr>
        <p:xfrm>
          <a:off x="0" y="2060848"/>
          <a:ext cx="2627784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163323178"/>
              </p:ext>
            </p:extLst>
          </p:nvPr>
        </p:nvGraphicFramePr>
        <p:xfrm>
          <a:off x="2699792" y="2132857"/>
          <a:ext cx="2592288" cy="28083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-65771"/>
            <a:ext cx="8229600" cy="126876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411760" y="1196752"/>
            <a:ext cx="2880320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>
                <a:solidFill>
                  <a:srgbClr val="002060"/>
                </a:solidFill>
              </a:rPr>
              <a:t>Confronto con </a:t>
            </a:r>
            <a:r>
              <a:rPr lang="it-IT" sz="1800" dirty="0" smtClean="0">
                <a:solidFill>
                  <a:srgbClr val="002060"/>
                </a:solidFill>
              </a:rPr>
              <a:t>altri</a:t>
            </a:r>
          </a:p>
          <a:p>
            <a:r>
              <a:rPr lang="it-IT" sz="1800" dirty="0" smtClean="0">
                <a:solidFill>
                  <a:srgbClr val="002060"/>
                </a:solidFill>
              </a:rPr>
              <a:t>(intermedio)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6" name="Rettangolo 5"/>
          <p:cNvSpPr/>
          <p:nvPr/>
        </p:nvSpPr>
        <p:spPr>
          <a:xfrm>
            <a:off x="5148064" y="1377642"/>
            <a:ext cx="381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>
                <a:solidFill>
                  <a:srgbClr val="002060"/>
                </a:solidFill>
              </a:rPr>
              <a:t>Confronto con altri</a:t>
            </a:r>
          </a:p>
          <a:p>
            <a:r>
              <a:rPr lang="it-IT" dirty="0" smtClean="0">
                <a:solidFill>
                  <a:srgbClr val="002060"/>
                </a:solidFill>
              </a:rPr>
              <a:t>(finali)</a:t>
            </a:r>
            <a:endParaRPr lang="it-IT" dirty="0"/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51153941"/>
              </p:ext>
            </p:extLst>
          </p:nvPr>
        </p:nvGraphicFramePr>
        <p:xfrm>
          <a:off x="5292080" y="2204864"/>
          <a:ext cx="3851920" cy="465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13358861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56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-25751" y="1340768"/>
            <a:ext cx="2339753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>
                <a:solidFill>
                  <a:srgbClr val="002060"/>
                </a:solidFill>
              </a:rPr>
              <a:t>Prendere </a:t>
            </a:r>
            <a:r>
              <a:rPr lang="it-IT" sz="1600" dirty="0" smtClean="0">
                <a:solidFill>
                  <a:srgbClr val="002060"/>
                </a:solidFill>
              </a:rPr>
              <a:t>decisioni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(iniziale)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4283621960"/>
              </p:ext>
            </p:extLst>
          </p:nvPr>
        </p:nvGraphicFramePr>
        <p:xfrm>
          <a:off x="0" y="2132856"/>
          <a:ext cx="2555776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02611300"/>
              </p:ext>
            </p:extLst>
          </p:nvPr>
        </p:nvGraphicFramePr>
        <p:xfrm>
          <a:off x="2627784" y="2132856"/>
          <a:ext cx="2592288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627784" y="1340768"/>
            <a:ext cx="2664296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600" dirty="0">
                <a:solidFill>
                  <a:srgbClr val="002060"/>
                </a:solidFill>
              </a:rPr>
              <a:t>Prendere </a:t>
            </a:r>
            <a:r>
              <a:rPr lang="it-IT" sz="1600" dirty="0" smtClean="0">
                <a:solidFill>
                  <a:srgbClr val="002060"/>
                </a:solidFill>
              </a:rPr>
              <a:t>decisioni</a:t>
            </a:r>
          </a:p>
          <a:p>
            <a:pPr lvl="0"/>
            <a:r>
              <a:rPr lang="it-IT" sz="1600" dirty="0" smtClean="0">
                <a:solidFill>
                  <a:srgbClr val="002060"/>
                </a:solidFill>
              </a:rPr>
              <a:t>(intermedio)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5444480" y="1493168"/>
            <a:ext cx="2664296" cy="648072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>
                <a:solidFill>
                  <a:srgbClr val="002060"/>
                </a:solidFill>
              </a:rPr>
              <a:t>Prendere decisioni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(finale)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182651391"/>
              </p:ext>
            </p:extLst>
          </p:nvPr>
        </p:nvGraphicFramePr>
        <p:xfrm>
          <a:off x="5292080" y="2139606"/>
          <a:ext cx="3851920" cy="47183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9318933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57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0" y="1268760"/>
            <a:ext cx="2195736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600" dirty="0">
                <a:solidFill>
                  <a:srgbClr val="002060"/>
                </a:solidFill>
              </a:rPr>
              <a:t>Motivare le </a:t>
            </a:r>
            <a:r>
              <a:rPr lang="it-IT" sz="1600" dirty="0" smtClean="0">
                <a:solidFill>
                  <a:srgbClr val="002060"/>
                </a:solidFill>
              </a:rPr>
              <a:t>scelte</a:t>
            </a:r>
          </a:p>
          <a:p>
            <a:pPr lvl="0"/>
            <a:r>
              <a:rPr lang="it-IT" sz="1600" dirty="0" smtClean="0">
                <a:solidFill>
                  <a:srgbClr val="002060"/>
                </a:solidFill>
              </a:rPr>
              <a:t>(iniziale)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643635012"/>
              </p:ext>
            </p:extLst>
          </p:nvPr>
        </p:nvGraphicFramePr>
        <p:xfrm>
          <a:off x="14438" y="2132856"/>
          <a:ext cx="2757362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660797378"/>
              </p:ext>
            </p:extLst>
          </p:nvPr>
        </p:nvGraphicFramePr>
        <p:xfrm>
          <a:off x="2843808" y="2132857"/>
          <a:ext cx="2808312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idx="3"/>
          </p:nvPr>
        </p:nvSpPr>
        <p:spPr>
          <a:xfrm>
            <a:off x="2843808" y="1412776"/>
            <a:ext cx="2448272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>
                <a:solidFill>
                  <a:srgbClr val="002060"/>
                </a:solidFill>
              </a:rPr>
              <a:t>Motivare le </a:t>
            </a:r>
            <a:r>
              <a:rPr lang="it-IT" sz="1600" dirty="0" smtClean="0">
                <a:solidFill>
                  <a:srgbClr val="002060"/>
                </a:solidFill>
              </a:rPr>
              <a:t>scelte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(intermedio)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5502616" y="1565176"/>
            <a:ext cx="3641384" cy="576064"/>
          </a:xfrm>
          <a:prstGeom prst="rect">
            <a:avLst/>
          </a:prstGeom>
          <a:noFill/>
          <a:ln w="25400" cap="rnd" cmpd="sng" algn="ctr">
            <a:solidFill>
              <a:schemeClr val="tx1"/>
            </a:solidFill>
            <a:prstDash val="solid"/>
          </a:ln>
          <a:effectLst>
            <a:softEdge rad="63500"/>
          </a:effectLst>
        </p:spPr>
        <p:txBody>
          <a:bodyPr vert="horz" lIns="91440" tIns="45720" rIns="91440" bIns="45720" anchor="b">
            <a:noAutofit/>
          </a:bodyPr>
          <a:lstStyle>
            <a:lvl1pPr marL="0" indent="0" algn="l" rtl="0" eaLnBrk="1" latinLnBrk="0" hangingPunct="1">
              <a:spcBef>
                <a:spcPts val="0"/>
              </a:spcBef>
              <a:buClr>
                <a:schemeClr val="accent2"/>
              </a:buClr>
              <a:buSzPct val="85000"/>
              <a:buFont typeface="Wingdings 2"/>
              <a:buNone/>
              <a:defRPr kumimoji="0" sz="2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05840" indent="-228600" algn="l" rtl="0" eaLnBrk="1" latinLnBrk="0" hangingPunct="1">
              <a:spcBef>
                <a:spcPts val="300"/>
              </a:spcBef>
              <a:buClr>
                <a:schemeClr val="accent2">
                  <a:shade val="50000"/>
                </a:schemeClr>
              </a:buClr>
              <a:buSzPct val="8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rtl="0" eaLnBrk="1" latinLnBrk="0" hangingPunct="1">
              <a:spcBef>
                <a:spcPts val="30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28800" indent="-22860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7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ts val="340"/>
              </a:spcBef>
              <a:buClr>
                <a:schemeClr val="accent2">
                  <a:shade val="75000"/>
                </a:schemeClr>
              </a:buClr>
              <a:buSzPct val="85000"/>
              <a:buFont typeface="Wingdings 2" pitchFamily="18" charset="2"/>
              <a:buChar char="?"/>
              <a:defRPr kumimoji="0"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>
                <a:solidFill>
                  <a:srgbClr val="002060"/>
                </a:solidFill>
              </a:rPr>
              <a:t>Motivare le scelte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(finale)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86029417"/>
              </p:ext>
            </p:extLst>
          </p:nvPr>
        </p:nvGraphicFramePr>
        <p:xfrm>
          <a:off x="5652120" y="2124616"/>
          <a:ext cx="3491880" cy="4733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668161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58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699792" y="1412776"/>
            <a:ext cx="2664296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>
                <a:solidFill>
                  <a:srgbClr val="002060"/>
                </a:solidFill>
              </a:rPr>
              <a:t>I</a:t>
            </a:r>
            <a:r>
              <a:rPr lang="it-IT" sz="1600" dirty="0" smtClean="0">
                <a:solidFill>
                  <a:srgbClr val="002060"/>
                </a:solidFill>
              </a:rPr>
              <a:t>l linguaggio del corpo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(intermedio)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3021157326"/>
              </p:ext>
            </p:extLst>
          </p:nvPr>
        </p:nvGraphicFramePr>
        <p:xfrm>
          <a:off x="0" y="2204864"/>
          <a:ext cx="2699792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633268143"/>
              </p:ext>
            </p:extLst>
          </p:nvPr>
        </p:nvGraphicFramePr>
        <p:xfrm>
          <a:off x="2699792" y="2132857"/>
          <a:ext cx="2664296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0" y="1340768"/>
            <a:ext cx="2339752" cy="864096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>
                <a:solidFill>
                  <a:srgbClr val="002060"/>
                </a:solidFill>
              </a:rPr>
              <a:t>Il linguaggio del corpo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(iniziale)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5580112" y="1412776"/>
            <a:ext cx="2664296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600" dirty="0">
                <a:solidFill>
                  <a:srgbClr val="002060"/>
                </a:solidFill>
              </a:rPr>
              <a:t>I</a:t>
            </a:r>
            <a:r>
              <a:rPr lang="it-IT" sz="1600" dirty="0" smtClean="0">
                <a:solidFill>
                  <a:srgbClr val="002060"/>
                </a:solidFill>
              </a:rPr>
              <a:t>l linguaggio del corpo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(finale)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80786109"/>
              </p:ext>
            </p:extLst>
          </p:nvPr>
        </p:nvGraphicFramePr>
        <p:xfrm>
          <a:off x="5364088" y="2204864"/>
          <a:ext cx="3779912" cy="46531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6674616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59</a:t>
            </a:fld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1677" y="1372263"/>
            <a:ext cx="2328075" cy="720080"/>
          </a:xfrm>
          <a:ln>
            <a:solidFill>
              <a:schemeClr val="tx2"/>
            </a:solidFill>
          </a:ln>
        </p:spPr>
        <p:txBody>
          <a:bodyPr>
            <a:noAutofit/>
          </a:bodyPr>
          <a:lstStyle/>
          <a:p>
            <a:pPr lvl="0"/>
            <a:r>
              <a:rPr lang="it-IT" sz="1600" dirty="0">
                <a:solidFill>
                  <a:srgbClr val="002060"/>
                </a:solidFill>
              </a:rPr>
              <a:t>UTILIZZO DI ALTRI </a:t>
            </a:r>
            <a:r>
              <a:rPr lang="it-IT" sz="1600" dirty="0" smtClean="0">
                <a:solidFill>
                  <a:srgbClr val="002060"/>
                </a:solidFill>
              </a:rPr>
              <a:t>LINGUAGGI</a:t>
            </a:r>
          </a:p>
          <a:p>
            <a:pPr lvl="0"/>
            <a:r>
              <a:rPr lang="it-IT" sz="1600" dirty="0" smtClean="0">
                <a:solidFill>
                  <a:srgbClr val="002060"/>
                </a:solidFill>
              </a:rPr>
              <a:t>(iniziale)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xmlns="" val="736765498"/>
              </p:ext>
            </p:extLst>
          </p:nvPr>
        </p:nvGraphicFramePr>
        <p:xfrm>
          <a:off x="-34027" y="2132856"/>
          <a:ext cx="2877835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564169530"/>
              </p:ext>
            </p:extLst>
          </p:nvPr>
        </p:nvGraphicFramePr>
        <p:xfrm>
          <a:off x="2915816" y="2132856"/>
          <a:ext cx="2736304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2840" y="0"/>
            <a:ext cx="8229600" cy="114300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 txBox="1">
            <a:spLocks/>
          </p:cNvSpPr>
          <p:nvPr/>
        </p:nvSpPr>
        <p:spPr>
          <a:xfrm>
            <a:off x="2987824" y="1393897"/>
            <a:ext cx="2808312" cy="73137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>
                <a:solidFill>
                  <a:srgbClr val="002060"/>
                </a:solidFill>
              </a:rPr>
              <a:t>UTILIZZO DI ALTRI   LINGUAGGI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(intermedio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11" name="Segnaposto testo 2"/>
          <p:cNvSpPr txBox="1">
            <a:spLocks/>
          </p:cNvSpPr>
          <p:nvPr/>
        </p:nvSpPr>
        <p:spPr>
          <a:xfrm>
            <a:off x="5580112" y="1306266"/>
            <a:ext cx="2808312" cy="73137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>
                <a:solidFill>
                  <a:srgbClr val="002060"/>
                </a:solidFill>
              </a:rPr>
              <a:t>UTILIZZO DI ALTRI   LINGUAGGI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(finale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2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93564801"/>
              </p:ext>
            </p:extLst>
          </p:nvPr>
        </p:nvGraphicFramePr>
        <p:xfrm>
          <a:off x="5711942" y="2125266"/>
          <a:ext cx="3432057" cy="4832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86285058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755576" y="476672"/>
            <a:ext cx="7543800" cy="3999435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98498" y="4569501"/>
            <a:ext cx="7141840" cy="1600200"/>
          </a:xfrm>
          <a:solidFill>
            <a:srgbClr val="66FF66"/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it-IT" sz="6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3 ANNI</a:t>
            </a:r>
            <a:endParaRPr lang="it-IT" sz="6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87624" y="692696"/>
            <a:ext cx="6363589" cy="384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45578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ottotitolo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/>
              <a:t>FSS.MARIA PUCA</a:t>
            </a:r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GRAZIE </a:t>
            </a:r>
            <a:br>
              <a:rPr lang="it-IT" dirty="0" smtClean="0"/>
            </a:br>
            <a:r>
              <a:rPr lang="it-IT" dirty="0" smtClean="0"/>
              <a:t>PER LA COLLABORAZIONE 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197838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>
                <a:solidFill>
                  <a:srgbClr val="FF0000"/>
                </a:solidFill>
              </a:rPr>
              <a:t>MONITORAGGIO INIZIALE</a:t>
            </a:r>
            <a:r>
              <a:rPr lang="it-IT" dirty="0" smtClean="0">
                <a:solidFill>
                  <a:schemeClr val="bg2"/>
                </a:solidFill>
              </a:rPr>
              <a:t/>
            </a:r>
            <a:br>
              <a:rPr lang="it-IT" dirty="0" smtClean="0">
                <a:solidFill>
                  <a:schemeClr val="bg2"/>
                </a:solidFill>
              </a:rPr>
            </a:br>
            <a:r>
              <a:rPr lang="it-IT" dirty="0" smtClean="0">
                <a:solidFill>
                  <a:schemeClr val="bg2"/>
                </a:solidFill>
              </a:rPr>
              <a:t>La maggior parte degli alunni di </a:t>
            </a:r>
            <a:r>
              <a:rPr lang="it-IT" b="1" dirty="0" smtClean="0">
                <a:solidFill>
                  <a:srgbClr val="FF0000"/>
                </a:solidFill>
              </a:rPr>
              <a:t>3 anni</a:t>
            </a:r>
            <a:r>
              <a:rPr lang="it-IT" dirty="0" smtClean="0">
                <a:solidFill>
                  <a:srgbClr val="FF0000"/>
                </a:solidFill>
              </a:rPr>
              <a:t> </a:t>
            </a:r>
            <a:r>
              <a:rPr lang="it-IT" b="1" dirty="0" smtClean="0">
                <a:solidFill>
                  <a:srgbClr val="FF0000"/>
                </a:solidFill>
              </a:rPr>
              <a:t>della </a:t>
            </a:r>
            <a:r>
              <a:rPr lang="it-IT" b="1" dirty="0" err="1" smtClean="0">
                <a:solidFill>
                  <a:srgbClr val="FF0000"/>
                </a:solidFill>
              </a:rPr>
              <a:t>sc.dell’infanzia</a:t>
            </a:r>
            <a:r>
              <a:rPr lang="it-IT" b="1" dirty="0" smtClean="0">
                <a:solidFill>
                  <a:srgbClr val="FF0000"/>
                </a:solidFill>
              </a:rPr>
              <a:t> </a:t>
            </a:r>
            <a:r>
              <a:rPr lang="it-IT" dirty="0" smtClean="0">
                <a:solidFill>
                  <a:schemeClr val="bg2"/>
                </a:solidFill>
              </a:rPr>
              <a:t>ha mostrato di possedere un livello(D) </a:t>
            </a:r>
            <a:r>
              <a:rPr lang="it-IT" b="1" dirty="0" smtClean="0">
                <a:solidFill>
                  <a:srgbClr val="FF0000"/>
                </a:solidFill>
              </a:rPr>
              <a:t>INIZIALE</a:t>
            </a:r>
            <a:r>
              <a:rPr lang="it-IT" dirty="0" smtClean="0">
                <a:solidFill>
                  <a:schemeClr val="bg2"/>
                </a:solidFill>
              </a:rPr>
              <a:t> delle competenze</a:t>
            </a:r>
            <a:r>
              <a:rPr lang="it-IT" dirty="0">
                <a:solidFill>
                  <a:schemeClr val="bg2"/>
                </a:solidFill>
              </a:rPr>
              <a:t>. </a:t>
            </a:r>
            <a:br>
              <a:rPr lang="it-IT" dirty="0">
                <a:solidFill>
                  <a:schemeClr val="bg2"/>
                </a:solidFill>
              </a:rPr>
            </a:br>
            <a:r>
              <a:rPr lang="it-IT" dirty="0">
                <a:solidFill>
                  <a:schemeClr val="bg2"/>
                </a:solidFill>
              </a:rPr>
              <a:t>L’alunno/a, se opportunamente guidato/a, svolge compiti semplici in situazioni note.</a:t>
            </a:r>
            <a:r>
              <a:rPr lang="it-IT" dirty="0"/>
              <a:t/>
            </a:r>
            <a:br>
              <a:rPr lang="it-IT" dirty="0"/>
            </a:b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156714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 smtClean="0">
                <a:solidFill>
                  <a:srgbClr val="FF0000"/>
                </a:solidFill>
              </a:rPr>
              <a:t>MONITORAGGIO INTERMEDIO</a:t>
            </a:r>
            <a:r>
              <a:rPr lang="it-IT" dirty="0" smtClean="0">
                <a:solidFill>
                  <a:schemeClr val="bg2"/>
                </a:solidFill>
              </a:rPr>
              <a:t/>
            </a:r>
            <a:br>
              <a:rPr lang="it-IT" dirty="0" smtClean="0">
                <a:solidFill>
                  <a:schemeClr val="bg2"/>
                </a:solidFill>
              </a:rPr>
            </a:br>
            <a:r>
              <a:rPr lang="it-IT" dirty="0" smtClean="0">
                <a:solidFill>
                  <a:schemeClr val="bg2"/>
                </a:solidFill>
              </a:rPr>
              <a:t>Dal monitoraggio intermedio è emerso un miglioramento del livello delle competenze degli alunni di 3 anni della </a:t>
            </a:r>
            <a:r>
              <a:rPr lang="it-IT" dirty="0" err="1" smtClean="0">
                <a:solidFill>
                  <a:schemeClr val="bg2"/>
                </a:solidFill>
              </a:rPr>
              <a:t>sc.dell</a:t>
            </a:r>
            <a:r>
              <a:rPr lang="it-IT" dirty="0" smtClean="0">
                <a:solidFill>
                  <a:schemeClr val="bg2"/>
                </a:solidFill>
              </a:rPr>
              <a:t> </a:t>
            </a:r>
            <a:r>
              <a:rPr lang="it-IT" dirty="0" err="1" smtClean="0">
                <a:solidFill>
                  <a:schemeClr val="bg2"/>
                </a:solidFill>
              </a:rPr>
              <a:t>Infanzia.La</a:t>
            </a:r>
            <a:r>
              <a:rPr lang="it-IT" dirty="0" smtClean="0">
                <a:solidFill>
                  <a:schemeClr val="bg2"/>
                </a:solidFill>
              </a:rPr>
              <a:t> maggior parte degli alunni ha mostrato di possedere un livello </a:t>
            </a:r>
            <a:r>
              <a:rPr lang="it-IT" dirty="0" smtClean="0">
                <a:solidFill>
                  <a:srgbClr val="FF0000"/>
                </a:solidFill>
              </a:rPr>
              <a:t>BASE. 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7291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6034682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r>
              <a:rPr lang="it-IT" sz="3100" dirty="0" smtClean="0">
                <a:solidFill>
                  <a:schemeClr val="bg1"/>
                </a:solidFill>
              </a:rPr>
              <a:t>L’alunno ha superato il distacco con la famiglia.</a:t>
            </a:r>
            <a:br>
              <a:rPr lang="it-IT" sz="3100" dirty="0" smtClean="0">
                <a:solidFill>
                  <a:schemeClr val="bg1"/>
                </a:solidFill>
              </a:rPr>
            </a:br>
            <a:r>
              <a:rPr lang="it-IT" sz="3100" dirty="0" smtClean="0">
                <a:solidFill>
                  <a:schemeClr val="bg1"/>
                </a:solidFill>
              </a:rPr>
              <a:t>Esprime emozioni e comunica i propri bisogni.</a:t>
            </a:r>
            <a:br>
              <a:rPr lang="it-IT" sz="3100" dirty="0" smtClean="0">
                <a:solidFill>
                  <a:schemeClr val="bg1"/>
                </a:solidFill>
              </a:rPr>
            </a:br>
            <a:r>
              <a:rPr lang="it-IT" sz="3100" dirty="0">
                <a:solidFill>
                  <a:schemeClr val="bg1"/>
                </a:solidFill>
              </a:rPr>
              <a:t>Sta conoscendo le prime regole di </a:t>
            </a:r>
            <a:r>
              <a:rPr lang="it-IT" sz="3100" dirty="0" smtClean="0">
                <a:solidFill>
                  <a:schemeClr val="bg1"/>
                </a:solidFill>
              </a:rPr>
              <a:t>convivenza.</a:t>
            </a:r>
            <a:br>
              <a:rPr lang="it-IT" sz="3100" dirty="0" smtClean="0">
                <a:solidFill>
                  <a:schemeClr val="bg1"/>
                </a:solidFill>
              </a:rPr>
            </a:br>
            <a:r>
              <a:rPr lang="it-IT" sz="3100" dirty="0" smtClean="0">
                <a:solidFill>
                  <a:schemeClr val="bg1"/>
                </a:solidFill>
              </a:rPr>
              <a:t>Ascolta e comunica con i docenti.</a:t>
            </a:r>
            <a:br>
              <a:rPr lang="it-IT" sz="3100" dirty="0" smtClean="0">
                <a:solidFill>
                  <a:schemeClr val="bg1"/>
                </a:solidFill>
              </a:rPr>
            </a:br>
            <a:r>
              <a:rPr lang="it-IT" sz="3100" dirty="0" smtClean="0">
                <a:solidFill>
                  <a:schemeClr val="bg1"/>
                </a:solidFill>
              </a:rPr>
              <a:t>Sta iniziando a collaborare con i compagni nei giochi.</a:t>
            </a:r>
            <a:br>
              <a:rPr lang="it-IT" sz="3100" dirty="0" smtClean="0">
                <a:solidFill>
                  <a:schemeClr val="bg1"/>
                </a:solidFill>
              </a:rPr>
            </a:br>
            <a:r>
              <a:rPr lang="it-IT" sz="3100" dirty="0" smtClean="0">
                <a:solidFill>
                  <a:schemeClr val="bg1"/>
                </a:solidFill>
              </a:rPr>
              <a:t>Osserva e riconosce l’ambiente circostante .</a:t>
            </a:r>
            <a:br>
              <a:rPr lang="it-IT" sz="3100" dirty="0" smtClean="0">
                <a:solidFill>
                  <a:schemeClr val="bg1"/>
                </a:solidFill>
              </a:rPr>
            </a:br>
            <a:r>
              <a:rPr lang="it-IT" sz="3100" dirty="0" smtClean="0">
                <a:solidFill>
                  <a:schemeClr val="bg1"/>
                </a:solidFill>
              </a:rPr>
              <a:t>Sta acquisendo autonomia personale.</a:t>
            </a:r>
            <a:br>
              <a:rPr lang="it-IT" sz="3100" dirty="0" smtClean="0">
                <a:solidFill>
                  <a:schemeClr val="bg1"/>
                </a:solidFill>
              </a:rPr>
            </a:br>
            <a:r>
              <a:rPr lang="it-IT" sz="3100" dirty="0" smtClean="0">
                <a:solidFill>
                  <a:schemeClr val="bg1"/>
                </a:solidFill>
              </a:rPr>
              <a:t>La competenza digitale e la competenza nelle lingue straniere non è stata rilevata da tutte le sezioni.</a:t>
            </a:r>
            <a:br>
              <a:rPr lang="it-IT" sz="3100" dirty="0" smtClean="0">
                <a:solidFill>
                  <a:schemeClr val="bg1"/>
                </a:solidFill>
              </a:rPr>
            </a:br>
            <a:r>
              <a:rPr lang="it-IT" sz="3100" dirty="0" smtClean="0">
                <a:solidFill>
                  <a:schemeClr val="bg1"/>
                </a:solidFill>
              </a:rPr>
              <a:t>I risultati rilevati mostrano comunque un miglioramento:</a:t>
            </a:r>
            <a:br>
              <a:rPr lang="it-IT" sz="3100" dirty="0" smtClean="0">
                <a:solidFill>
                  <a:schemeClr val="bg1"/>
                </a:solidFill>
              </a:rPr>
            </a:br>
            <a:r>
              <a:rPr lang="it-IT" sz="3100" dirty="0">
                <a:solidFill>
                  <a:schemeClr val="bg1"/>
                </a:solidFill>
              </a:rPr>
              <a:t>-</a:t>
            </a:r>
            <a:r>
              <a:rPr lang="it-IT" sz="3100" dirty="0" smtClean="0">
                <a:solidFill>
                  <a:schemeClr val="bg1"/>
                </a:solidFill>
              </a:rPr>
              <a:t> l’alunno riconosce  gli oggetti e gli strumenti tecnologici.</a:t>
            </a:r>
            <a:br>
              <a:rPr lang="it-IT" sz="3100" dirty="0" smtClean="0">
                <a:solidFill>
                  <a:schemeClr val="bg1"/>
                </a:solidFill>
              </a:rPr>
            </a:br>
            <a:r>
              <a:rPr lang="it-IT" sz="3100" dirty="0" smtClean="0">
                <a:solidFill>
                  <a:schemeClr val="bg1"/>
                </a:solidFill>
              </a:rPr>
              <a:t>-sta scoprendo la presenza di lingue diverse.</a:t>
            </a:r>
            <a:endParaRPr lang="it-IT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4089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rta">
  <a:themeElements>
    <a:clrScheme name="Carta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arta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arta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1759</TotalTime>
  <Words>1001</Words>
  <Application>Microsoft Office PowerPoint</Application>
  <PresentationFormat>Presentazione su schermo (4:3)</PresentationFormat>
  <Paragraphs>439</Paragraphs>
  <Slides>60</Slides>
  <Notes>16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60</vt:i4>
      </vt:variant>
    </vt:vector>
  </HeadingPairs>
  <TitlesOfParts>
    <vt:vector size="61" baseType="lpstr">
      <vt:lpstr>Carta</vt:lpstr>
      <vt:lpstr>Diapositiva 1</vt:lpstr>
      <vt:lpstr>Diapositiva 2</vt:lpstr>
      <vt:lpstr>   MONITORAGGIO DEL PROCESSO   FINALE a.s.2018 -2019  </vt:lpstr>
      <vt:lpstr>Diapositiva 4</vt:lpstr>
      <vt:lpstr>Diapositiva 5</vt:lpstr>
      <vt:lpstr>3 ANNI</vt:lpstr>
      <vt:lpstr> MONITORAGGIO INIZIALE La maggior parte degli alunni di 3 anni della sc.dell’infanzia ha mostrato di possedere un livello(D) INIZIALE delle competenze.  L’alunno/a, se opportunamente guidato/a, svolge compiti semplici in situazioni note. </vt:lpstr>
      <vt:lpstr> MONITORAGGIO INTERMEDIO Dal monitoraggio intermedio è emerso un miglioramento del livello delle competenze degli alunni di 3 anni della sc.dell Infanzia.La maggior parte degli alunni ha mostrato di possedere un livello BASE. </vt:lpstr>
      <vt:lpstr>L’alunno ha superato il distacco con la famiglia. Esprime emozioni e comunica i propri bisogni. Sta conoscendo le prime regole di convivenza. Ascolta e comunica con i docenti. Sta iniziando a collaborare con i compagni nei giochi. Osserva e riconosce l’ambiente circostante . Sta acquisendo autonomia personale. La competenza digitale e la competenza nelle lingue straniere non è stata rilevata da tutte le sezioni. I risultati rilevati mostrano comunque un miglioramento: - l’alunno riconosce  gli oggetti e gli strumenti tecnologici. -sta scoprendo la presenza di lingue diverse.</vt:lpstr>
      <vt:lpstr> MONITORAGGIO FINALE Dal monitoraggio FINALE è emerso un miglioramento del livello delle competenze degli alunni di 3 anni della sc.dell Infanzia.La maggior parte degli alunni ha mostrato di possedere un livello INTERMEDIO. </vt:lpstr>
      <vt:lpstr>COMUNICAZIONE NELLA MADRELINGUA</vt:lpstr>
      <vt:lpstr>COMUNICAZIONE NELLA MADRELINGUA</vt:lpstr>
      <vt:lpstr>COMUNICAZIONE NELLE  LINGUE STRANIERE</vt:lpstr>
      <vt:lpstr>COMUNICAZIONE NELLE  LINGUE STRANIERE</vt:lpstr>
      <vt:lpstr>COMPETENZE DI BASE IN MATEMATICA-SCIENZE-TECNOLOGIA</vt:lpstr>
      <vt:lpstr>COMPETENZE DI BASE IN MATEMATICA-SCIENZE-TECNOLOGIA</vt:lpstr>
      <vt:lpstr>COMPETENZE DI BASE IN MATEMATICA-SCIENZE-TECNOLOGIA</vt:lpstr>
      <vt:lpstr>COMPETENZE DI BASE IN MATEMATICA-SCIENZE-TECNOLOGIA</vt:lpstr>
      <vt:lpstr>COMPETENZA DIGITALE</vt:lpstr>
      <vt:lpstr>COMPETENZA DIGITALE</vt:lpstr>
      <vt:lpstr>COMPETENZE SOCIALI E CIVICHE</vt:lpstr>
      <vt:lpstr>SPIRITO DI INIZIATIVA</vt:lpstr>
      <vt:lpstr>CONSAPEVOLEZZA ED ESPRESSIONE CULTURALE</vt:lpstr>
      <vt:lpstr>CONSAPEVOLEZZA ED ESPRESSIONE CULTURALE</vt:lpstr>
      <vt:lpstr>4   ANNI</vt:lpstr>
      <vt:lpstr>MONITORAGGIO INIZIALE La maggior parte degli alunni di 4 anni della sc.dell’infanzia ha mostrato di possedere un livello di competenza BASE. L’alunno/a L’alunno/a svolge compiti semplici   anche in situazioni nuove, mostrando di possedere conoscenze e abilità fondamentali e di saper applicare basilari regole e procedure apprese. </vt:lpstr>
      <vt:lpstr>MONITORAGGIO INTERMEDIO La maggior parte degli alunni di 4 anni della sc.dell’infanzia ha confermato  di possedere un livello di competenza BASE. Tuttavia,si registrano lievi miglioramenti nelle seguenti competenze: -nell’esplorazione -nell’ascolto L’alunno/a L’alunno/a svolge compiti semplici   anche in situazioni nuove, mostrando di possedere conoscenze e abilità fondamentali e di saper applicare basilari regole e procedure apprese. </vt:lpstr>
      <vt:lpstr>MONITORAGGIO FINALE Dal monitoraggio finale  è emerso un miglioramento  del livello di alcune competenze  degli alunni di 4 anni  . Si registrano miglioramenti nella : _ comunicazione della madrelingua    -comunicazione nella lingua straniera -competenza digitale. Gli alunni ,nelle suddette competenze ,hanno mostrato di saper utilizzare le conoscenze e le abilità acquisite .   </vt:lpstr>
      <vt:lpstr>COMUNICAZIONE NELLA MADRELINGUA</vt:lpstr>
      <vt:lpstr>COMUNICAZIONE NELLE  LINGUE STRANIERE</vt:lpstr>
      <vt:lpstr>COMPETENZE DI BASE IN MATEMATICA-SCIENZE-TECNOLOGIA</vt:lpstr>
      <vt:lpstr>COMPETENZE DI BASE IN MATEMATICA-SCIENZE-TECNOLOGIA</vt:lpstr>
      <vt:lpstr>COMPETENZE DI BASE IN MATEMATICA-SCIENZE-TECNOLOGIA</vt:lpstr>
      <vt:lpstr>COMPETENZE DI BASE IN MATEMATICA-SCIENZE-TECNOLOGIA</vt:lpstr>
      <vt:lpstr>COMPETENZA DIGITALE</vt:lpstr>
      <vt:lpstr>COMPETENZA DIGITALE</vt:lpstr>
      <vt:lpstr>COMPETENZE SOCIALI E CIVICHE</vt:lpstr>
      <vt:lpstr>COMPETENZE SOCIALI E CIVICHE</vt:lpstr>
      <vt:lpstr>SPIRITO DI INIZIATIVA</vt:lpstr>
      <vt:lpstr>5 ANNI</vt:lpstr>
      <vt:lpstr>MONITORAGGIO INIZIALE  La maggior parte degli alunni di 5 anni della sc.dell’infanzia ha mostrato di possedere un livello di competenza BASE. L’alunno/a L’alunno/a svolge compiti semplici   anche in situazioni nuove, mostrando di possedere conoscenze e abilità fondamentali e di saper applicare basilari regole e procedure apprese.</vt:lpstr>
      <vt:lpstr>MONITORAGGIO INTERMEDIO  Dal monitoraggio è emerso un miglioramento del livello delle competenze degli alunni di 5 anni. La maggior parte degli alunni :  Gioca e lavora in modo costruttivo con gli altri bambini Si confrontarsi con i pari e gli adulti . Sa assumere regole di comportamento.  Riflette, si confronta e discute con gli adulti e con i pari. Ha una buona autonomia personale .  Conoscere il proprio corpo. Si interessa a macchine e strumenti tecnologici e ne sta scoprendo  le funzioni e i possibili usi. </vt:lpstr>
      <vt:lpstr>MONITORAGGIO FINALE Dal monitoraggio è emerso un miglioramento del livello delle competenze degli alunni di 5 anni. La maggior parte degli alunni  ha mostrato di possedere  un livello intermedio.  L’alunno/a svolge compiti e risolve problemi in situazioni nuove,   compie scelte consapevoli, mostrando di saper utilizzare le conoscenze e le abilità acquisite.   </vt:lpstr>
      <vt:lpstr>COMUNICAZIONE NELLA MADRELINGUA</vt:lpstr>
      <vt:lpstr>COMUNICAZIONE NELLA MADRELINGUA</vt:lpstr>
      <vt:lpstr>COMUNICAZIONE NELLE  LINGUE STRANIERE</vt:lpstr>
      <vt:lpstr>COMUNICAZIONE NELLE  LINGUE STRANIERE</vt:lpstr>
      <vt:lpstr>COMPETENZE DI BASE IN MATEMATICA-SCIENZE-TECNOLOGIA</vt:lpstr>
      <vt:lpstr>COMPETENZE DI BASE IN MATEMATICA-SCIENZE-TECNOLOGIA</vt:lpstr>
      <vt:lpstr>COMPETENZA DIGITALE</vt:lpstr>
      <vt:lpstr>COMPETENZA DIGITALE</vt:lpstr>
      <vt:lpstr>IMPARARE AD IMPARARE</vt:lpstr>
      <vt:lpstr>IMPARARE AD IMPARARE</vt:lpstr>
      <vt:lpstr>COMPETENZE SOCIALI E CIVICHE</vt:lpstr>
      <vt:lpstr>COMPETENZE SOCIALI E CIVICHE</vt:lpstr>
      <vt:lpstr>SPIRITO DI INIZIATIVA</vt:lpstr>
      <vt:lpstr>SPIRITO DI INIZIATIVA</vt:lpstr>
      <vt:lpstr>CONSAPEVOLEZZA ED ESPRESSIONE CULTURALE</vt:lpstr>
      <vt:lpstr>CONSAPEVOLEZZA ED ESPRESSIONE CULTURALE</vt:lpstr>
      <vt:lpstr>GRAZIE  PER LA COLLABORAZIONE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Giovanni</dc:creator>
  <cp:lastModifiedBy>Nugnes</cp:lastModifiedBy>
  <cp:revision>177</cp:revision>
  <dcterms:created xsi:type="dcterms:W3CDTF">2017-09-28T18:11:02Z</dcterms:created>
  <dcterms:modified xsi:type="dcterms:W3CDTF">2019-06-21T20:54:05Z</dcterms:modified>
</cp:coreProperties>
</file>