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94.xml" ContentType="application/vnd.openxmlformats-officedocument.presentationml.slide+xml"/>
  <Override PartName="/ppt/charts/chart57.xml" ContentType="application/vnd.openxmlformats-officedocument.drawingml.chart+xml"/>
  <Override PartName="/ppt/charts/chart68.xml" ContentType="application/vnd.openxmlformats-officedocument.drawingml.chart+xml"/>
  <Override PartName="/ppt/notesSlides/notesSlide2.xml" ContentType="application/vnd.openxmlformats-officedocument.presentationml.notesSlide+xml"/>
  <Override PartName="/ppt/charts/chart199.xml" ContentType="application/vnd.openxmlformats-officedocument.drawingml.chart+xml"/>
  <Override PartName="/ppt/charts/chart204.xml" ContentType="application/vnd.openxmlformats-officedocument.drawingml.chart+xml"/>
  <Override PartName="/ppt/slides/slide36.xml" ContentType="application/vnd.openxmlformats-officedocument.presentationml.slide+xml"/>
  <Override PartName="/ppt/slides/slide83.xml" ContentType="application/vnd.openxmlformats-officedocument.presentationml.slide+xml"/>
  <Override PartName="/ppt/charts/chart46.xml" ContentType="application/vnd.openxmlformats-officedocument.drawingml.chart+xml"/>
  <Override PartName="/ppt/charts/chart93.xml" ContentType="application/vnd.openxmlformats-officedocument.drawingml.chart+xml"/>
  <Override PartName="/ppt/charts/chart177.xml" ContentType="application/vnd.openxmlformats-officedocument.drawingml.chart+xml"/>
  <Override PartName="/ppt/charts/chart188.xml" ContentType="application/vnd.openxmlformats-officedocument.drawingml.chart+xml"/>
  <Override PartName="/ppt/slides/slide25.xml" ContentType="application/vnd.openxmlformats-officedocument.presentationml.slide+xml"/>
  <Override PartName="/ppt/slides/slide72.xml" ContentType="application/vnd.openxmlformats-officedocument.presentationml.slide+xml"/>
  <Override PartName="/ppt/slideLayouts/slideLayout2.xml" ContentType="application/vnd.openxmlformats-officedocument.presentationml.slideLayout+xml"/>
  <Override PartName="/ppt/charts/chart35.xml" ContentType="application/vnd.openxmlformats-officedocument.drawingml.chart+xml"/>
  <Override PartName="/ppt/charts/chart82.xml" ContentType="application/vnd.openxmlformats-officedocument.drawingml.chart+xml"/>
  <Override PartName="/ppt/charts/chart119.xml" ContentType="application/vnd.openxmlformats-officedocument.drawingml.chart+xml"/>
  <Override PartName="/ppt/charts/chart166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24.xml" ContentType="application/vnd.openxmlformats-officedocument.drawingml.chart+xml"/>
  <Override PartName="/ppt/charts/chart60.xml" ContentType="application/vnd.openxmlformats-officedocument.drawingml.chart+xml"/>
  <Override PartName="/ppt/charts/chart71.xml" ContentType="application/vnd.openxmlformats-officedocument.drawingml.chart+xml"/>
  <Override PartName="/ppt/charts/chart108.xml" ContentType="application/vnd.openxmlformats-officedocument.drawingml.chart+xml"/>
  <Override PartName="/ppt/charts/chart155.xml" ContentType="application/vnd.openxmlformats-officedocument.drawingml.chart+xml"/>
  <Override PartName="/ppt/tableStyles.xml" ContentType="application/vnd.openxmlformats-officedocument.presentationml.tableStyles+xml"/>
  <Override PartName="/ppt/charts/chart133.xml" ContentType="application/vnd.openxmlformats-officedocument.drawingml.chart+xml"/>
  <Override PartName="/ppt/charts/chart144.xml" ContentType="application/vnd.openxmlformats-officedocument.drawingml.chart+xml"/>
  <Override PartName="/ppt/charts/chart180.xml" ContentType="application/vnd.openxmlformats-officedocument.drawingml.chart+xml"/>
  <Override PartName="/ppt/charts/chart191.xml" ContentType="application/vnd.openxmlformats-officedocument.drawingml.chart+xml"/>
  <Override PartName="/ppt/charts/chart122.xml" ContentType="application/vnd.openxmlformats-officedocument.drawingml.chart+xml"/>
  <Override PartName="/ppt/slides/slide99.xml" ContentType="application/vnd.openxmlformats-officedocument.presentationml.slide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111.xml" ContentType="application/vnd.openxmlformats-officedocument.drawingml.chart+xml"/>
  <Override PartName="/ppt/charts/chart209.xml" ContentType="application/vnd.openxmlformats-officedocument.drawingml.chart+xml"/>
  <Override PartName="/ppt/slides/slide77.xml" ContentType="application/vnd.openxmlformats-officedocument.presentationml.slide+xml"/>
  <Override PartName="/ppt/slides/slide88.xml" ContentType="application/vnd.openxmlformats-officedocument.presentationml.slide+xml"/>
  <Override PartName="/ppt/charts/chart98.xml" ContentType="application/vnd.openxmlformats-officedocument.drawingml.chart+xml"/>
  <Override PartName="/ppt/charts/chart100.xml" ContentType="application/vnd.openxmlformats-officedocument.drawingml.chart+xml"/>
  <Override PartName="/ppt/charts/chart234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66.xml" ContentType="application/vnd.openxmlformats-officedocument.presentationml.slide+xml"/>
  <Override PartName="/ppt/slides/slide103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charts/chart29.xml" ContentType="application/vnd.openxmlformats-officedocument.drawingml.chart+xml"/>
  <Override PartName="/ppt/charts/chart76.xml" ContentType="application/vnd.openxmlformats-officedocument.drawingml.chart+xml"/>
  <Override PartName="/ppt/charts/chart87.xml" ContentType="application/vnd.openxmlformats-officedocument.drawingml.chart+xml"/>
  <Override PartName="/ppt/charts/chart223.xml" ContentType="application/vnd.openxmlformats-officedocument.drawingml.chart+xml"/>
  <Override PartName="/ppt/slides/slide55.xml" ContentType="application/vnd.openxmlformats-officedocument.presentationml.slide+xml"/>
  <Override PartName="/ppt/theme/theme2.xml" ContentType="application/vnd.openxmlformats-officedocument.theme+xml"/>
  <Override PartName="/ppt/charts/chart18.xml" ContentType="application/vnd.openxmlformats-officedocument.drawingml.chart+xml"/>
  <Override PartName="/ppt/charts/chart65.xml" ContentType="application/vnd.openxmlformats-officedocument.drawingml.chart+xml"/>
  <Override PartName="/ppt/charts/chart149.xml" ContentType="application/vnd.openxmlformats-officedocument.drawingml.chart+xml"/>
  <Override PartName="/ppt/charts/chart196.xml" ContentType="application/vnd.openxmlformats-officedocument.drawingml.chart+xml"/>
  <Override PartName="/ppt/charts/chart201.xml" ContentType="application/vnd.openxmlformats-officedocument.drawingml.chart+xml"/>
  <Override PartName="/ppt/charts/chart212.xml" ContentType="application/vnd.openxmlformats-officedocument.drawingml.chart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80.xml" ContentType="application/vnd.openxmlformats-officedocument.presentationml.slide+xml"/>
  <Override PartName="/ppt/slides/slide91.xml" ContentType="application/vnd.openxmlformats-officedocument.presentationml.slide+xml"/>
  <Override PartName="/ppt/charts/chart54.xml" ContentType="application/vnd.openxmlformats-officedocument.drawingml.chart+xml"/>
  <Override PartName="/ppt/charts/chart138.xml" ContentType="application/vnd.openxmlformats-officedocument.drawingml.chart+xml"/>
  <Override PartName="/ppt/charts/chart185.xml" ContentType="application/vnd.openxmlformats-officedocument.drawingml.char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charts/chart32.xml" ContentType="application/vnd.openxmlformats-officedocument.drawingml.chart+xml"/>
  <Override PartName="/ppt/charts/chart43.xml" ContentType="application/vnd.openxmlformats-officedocument.drawingml.chart+xml"/>
  <Override PartName="/ppt/charts/chart90.xml" ContentType="application/vnd.openxmlformats-officedocument.drawingml.chart+xml"/>
  <Override PartName="/ppt/charts/chart127.xml" ContentType="application/vnd.openxmlformats-officedocument.drawingml.chart+xml"/>
  <Override PartName="/ppt/charts/chart17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charts/chart21.xml" ContentType="application/vnd.openxmlformats-officedocument.drawingml.chart+xml"/>
  <Override PartName="/ppt/charts/chart105.xml" ContentType="application/vnd.openxmlformats-officedocument.drawingml.chart+xml"/>
  <Override PartName="/ppt/charts/chart116.xml" ContentType="application/vnd.openxmlformats-officedocument.drawingml.chart+xml"/>
  <Override PartName="/ppt/charts/chart152.xml" ContentType="application/vnd.openxmlformats-officedocument.drawingml.chart+xml"/>
  <Override PartName="/ppt/charts/chart163.xml" ContentType="application/vnd.openxmlformats-officedocument.drawingml.chart+xml"/>
  <Override PartName="/ppt/slideLayouts/slideLayout10.xml" ContentType="application/vnd.openxmlformats-officedocument.presentationml.slideLayout+xml"/>
  <Override PartName="/ppt/charts/chart10.xml" ContentType="application/vnd.openxmlformats-officedocument.drawingml.chart+xml"/>
  <Override PartName="/ppt/charts/chart141.xml" ContentType="application/vnd.openxmlformats-officedocument.drawingml.chart+xml"/>
  <Override PartName="/ppt/charts/chart130.xml" ContentType="application/vnd.openxmlformats-officedocument.drawingml.chart+xml"/>
  <Override PartName="/ppt/charts/chart217.xml" ContentType="application/vnd.openxmlformats-officedocument.drawingml.chart+xml"/>
  <Override PartName="/ppt/charts/chart228.xml" ContentType="application/vnd.openxmlformats-officedocument.drawingml.chart+xml"/>
  <Override PartName="/ppt/slides/slide49.xml" ContentType="application/vnd.openxmlformats-officedocument.presentationml.slide+xml"/>
  <Override PartName="/ppt/slides/slide96.xml" ContentType="application/vnd.openxmlformats-officedocument.presentationml.slide+xml"/>
  <Override PartName="/ppt/charts/chart59.xml" ContentType="application/vnd.openxmlformats-officedocument.drawingml.chart+xml"/>
  <Override PartName="/ppt/notesSlides/notesSlide4.xml" ContentType="application/vnd.openxmlformats-officedocument.presentationml.notesSlide+xml"/>
  <Override PartName="/ppt/charts/chart206.xml" ContentType="application/vnd.openxmlformats-officedocument.drawingml.chart+xml"/>
  <Override PartName="/ppt/slides/slide38.xml" ContentType="application/vnd.openxmlformats-officedocument.presentationml.slide+xml"/>
  <Override PartName="/ppt/slides/slide85.xml" ContentType="application/vnd.openxmlformats-officedocument.presentationml.slide+xml"/>
  <Override PartName="/ppt/diagrams/colors1.xml" ContentType="application/vnd.openxmlformats-officedocument.drawingml.diagramColors+xml"/>
  <Override PartName="/ppt/charts/chart48.xml" ContentType="application/vnd.openxmlformats-officedocument.drawingml.chart+xml"/>
  <Override PartName="/ppt/charts/chart95.xml" ContentType="application/vnd.openxmlformats-officedocument.drawingml.chart+xml"/>
  <Override PartName="/ppt/charts/chart179.xml" ContentType="application/vnd.openxmlformats-officedocument.drawingml.chart+xml"/>
  <Override PartName="/ppt/slides/slide27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charts/chart37.xml" ContentType="application/vnd.openxmlformats-officedocument.drawingml.chart+xml"/>
  <Override PartName="/ppt/charts/chart84.xml" ContentType="application/vnd.openxmlformats-officedocument.drawingml.chart+xml"/>
  <Override PartName="/ppt/charts/chart168.xml" ContentType="application/vnd.openxmlformats-officedocument.drawingml.chart+xml"/>
  <Override PartName="/ppt/charts/chart220.xml" ContentType="application/vnd.openxmlformats-officedocument.drawingml.chart+xml"/>
  <Override PartName="/ppt/charts/chart231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100.xml" ContentType="application/vnd.openxmlformats-officedocument.presentationml.slide+xml"/>
  <Override PartName="/ppt/charts/chart26.xml" ContentType="application/vnd.openxmlformats-officedocument.drawingml.chart+xml"/>
  <Override PartName="/ppt/charts/chart73.xml" ContentType="application/vnd.openxmlformats-officedocument.drawingml.chart+xml"/>
  <Override PartName="/ppt/charts/chart157.xml" ContentType="application/vnd.openxmlformats-officedocument.drawingml.chart+xml"/>
  <Override PartName="/ppt/slides/slide41.xml" ContentType="application/vnd.openxmlformats-officedocument.presentationml.slide+xml"/>
  <Override PartName="/ppt/charts/chart15.xml" ContentType="application/vnd.openxmlformats-officedocument.drawingml.chart+xml"/>
  <Override PartName="/ppt/charts/chart51.xml" ContentType="application/vnd.openxmlformats-officedocument.drawingml.chart+xml"/>
  <Override PartName="/ppt/charts/chart62.xml" ContentType="application/vnd.openxmlformats-officedocument.drawingml.chart+xml"/>
  <Override PartName="/ppt/charts/chart135.xml" ContentType="application/vnd.openxmlformats-officedocument.drawingml.chart+xml"/>
  <Override PartName="/ppt/charts/chart146.xml" ContentType="application/vnd.openxmlformats-officedocument.drawingml.chart+xml"/>
  <Override PartName="/ppt/charts/chart182.xml" ContentType="application/vnd.openxmlformats-officedocument.drawingml.chart+xml"/>
  <Override PartName="/ppt/charts/chart193.xml" ContentType="application/vnd.openxmlformats-officedocument.drawingml.chart+xml"/>
  <Override PartName="/ppt/slides/slide30.xml" ContentType="application/vnd.openxmlformats-officedocument.presentationml.slide+xml"/>
  <Override PartName="/ppt/charts/chart40.xml" ContentType="application/vnd.openxmlformats-officedocument.drawingml.chart+xml"/>
  <Override PartName="/ppt/charts/chart124.xml" ContentType="application/vnd.openxmlformats-officedocument.drawingml.chart+xml"/>
  <Override PartName="/ppt/charts/chart171.xml" ContentType="application/vnd.openxmlformats-officedocument.drawingml.chart+xml"/>
  <Override PartName="/ppt/charts/chart113.xml" ContentType="application/vnd.openxmlformats-officedocument.drawingml.chart+xml"/>
  <Override PartName="/ppt/charts/chart160.xml" ContentType="application/vnd.openxmlformats-officedocument.drawingml.chart+xml"/>
  <Override PartName="/ppt/slides/slide79.xml" ContentType="application/vnd.openxmlformats-officedocument.presentationml.slide+xml"/>
  <Override PartName="/ppt/charts/chart5.xml" ContentType="application/vnd.openxmlformats-officedocument.drawingml.chart+xml"/>
  <Override PartName="/ppt/charts/chart102.xml" ContentType="application/vnd.openxmlformats-officedocument.drawingml.chart+xml"/>
  <Override PartName="/ppt/charts/chart236.xml" ContentType="application/vnd.openxmlformats-officedocument.drawingml.chart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78.xml" ContentType="application/vnd.openxmlformats-officedocument.drawingml.chart+xml"/>
  <Override PartName="/ppt/charts/chart89.xml" ContentType="application/vnd.openxmlformats-officedocument.drawingml.chart+xml"/>
  <Override PartName="/ppt/charts/chart225.xml" ContentType="application/vnd.openxmlformats-officedocument.drawingml.chart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charts/chart67.xml" ContentType="application/vnd.openxmlformats-officedocument.drawingml.chart+xml"/>
  <Override PartName="/ppt/charts/chart198.xml" ContentType="application/vnd.openxmlformats-officedocument.drawingml.chart+xml"/>
  <Override PartName="/ppt/charts/chart203.xml" ContentType="application/vnd.openxmlformats-officedocument.drawingml.chart+xml"/>
  <Override PartName="/ppt/charts/chart214.xml" ContentType="application/vnd.openxmlformats-officedocument.drawingml.chart+xml"/>
  <Override PartName="/ppt/slides/slide46.xml" ContentType="application/vnd.openxmlformats-officedocument.presentationml.slide+xml"/>
  <Override PartName="/ppt/slides/slide93.xml" ContentType="application/vnd.openxmlformats-officedocument.presentationml.slide+xml"/>
  <Override PartName="/ppt/charts/chart56.xml" ContentType="application/vnd.openxmlformats-officedocument.drawingml.chart+xml"/>
  <Override PartName="/ppt/charts/chart187.xml" ContentType="application/vnd.openxmlformats-officedocument.drawingml.char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71.xml" ContentType="application/vnd.openxmlformats-officedocument.presentationml.slide+xml"/>
  <Override PartName="/ppt/slides/slide82.xml" ContentType="application/vnd.openxmlformats-officedocument.presentationml.slide+xml"/>
  <Override PartName="/ppt/charts/chart34.xml" ContentType="application/vnd.openxmlformats-officedocument.drawingml.chart+xml"/>
  <Override PartName="/ppt/charts/chart45.xml" ContentType="application/vnd.openxmlformats-officedocument.drawingml.chart+xml"/>
  <Override PartName="/ppt/charts/chart81.xml" ContentType="application/vnd.openxmlformats-officedocument.drawingml.chart+xml"/>
  <Override PartName="/ppt/charts/chart92.xml" ContentType="application/vnd.openxmlformats-officedocument.drawingml.chart+xml"/>
  <Override PartName="/ppt/charts/chart129.xml" ContentType="application/vnd.openxmlformats-officedocument.drawingml.chart+xml"/>
  <Override PartName="/ppt/charts/chart176.xml" ContentType="application/vnd.openxmlformats-officedocument.drawingml.chart+xml"/>
  <Override PartName="/ppt/slides/slide13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23.xml" ContentType="application/vnd.openxmlformats-officedocument.drawingml.chart+xml"/>
  <Override PartName="/ppt/charts/chart70.xml" ContentType="application/vnd.openxmlformats-officedocument.drawingml.chart+xml"/>
  <Override PartName="/ppt/charts/chart107.xml" ContentType="application/vnd.openxmlformats-officedocument.drawingml.chart+xml"/>
  <Override PartName="/ppt/charts/chart118.xml" ContentType="application/vnd.openxmlformats-officedocument.drawingml.chart+xml"/>
  <Override PartName="/ppt/charts/chart154.xml" ContentType="application/vnd.openxmlformats-officedocument.drawingml.chart+xml"/>
  <Override PartName="/ppt/charts/chart165.xml" ContentType="application/vnd.openxmlformats-officedocument.drawingml.chart+xml"/>
  <Override PartName="/ppt/charts/chart12.xml" ContentType="application/vnd.openxmlformats-officedocument.drawingml.chart+xml"/>
  <Override PartName="/ppt/charts/chart143.xml" ContentType="application/vnd.openxmlformats-officedocument.drawingml.chart+xml"/>
  <Override PartName="/ppt/charts/chart190.xml" ContentType="application/vnd.openxmlformats-officedocument.drawingml.chart+xml"/>
  <Override PartName="/ppt/charts/chart132.xml" ContentType="application/vnd.openxmlformats-officedocument.drawingml.chart+xml"/>
  <Override PartName="/ppt/charts/chart219.xml" ContentType="application/vnd.openxmlformats-officedocument.drawingml.chart+xml"/>
  <Override PartName="/ppt/slides/slide98.xml" ContentType="application/vnd.openxmlformats-officedocument.presentationml.slide+xml"/>
  <Override PartName="/ppt/charts/chart110.xml" ContentType="application/vnd.openxmlformats-officedocument.drawingml.chart+xml"/>
  <Override PartName="/ppt/charts/chart121.xml" ContentType="application/vnd.openxmlformats-officedocument.drawingml.chart+xml"/>
  <Override PartName="/ppt/charts/chart208.xml" ContentType="application/vnd.openxmlformats-officedocument.drawingml.char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69.xml" ContentType="application/vnd.openxmlformats-officedocument.presentationml.slide+xml"/>
  <Override PartName="/ppt/slides/slide87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charts/chart79.xml" ContentType="application/vnd.openxmlformats-officedocument.drawingml.chart+xml"/>
  <Override PartName="/ppt/charts/chart97.xml" ContentType="application/vnd.openxmlformats-officedocument.drawingml.chart+xml"/>
  <Override PartName="/ppt/charts/chart215.xml" ContentType="application/vnd.openxmlformats-officedocument.drawingml.chart+xml"/>
  <Override PartName="/ppt/slides/slide29.xml" ContentType="application/vnd.openxmlformats-officedocument.presentationml.slide+xml"/>
  <Override PartName="/ppt/slides/slide76.xml" ContentType="application/vnd.openxmlformats-officedocument.presentationml.slide+xml"/>
  <Override PartName="/ppt/charts/chart39.xml" ContentType="application/vnd.openxmlformats-officedocument.drawingml.chart+xml"/>
  <Override PartName="/ppt/charts/chart86.xml" ContentType="application/vnd.openxmlformats-officedocument.drawingml.chart+xml"/>
  <Override PartName="/ppt/charts/chart222.xml" ContentType="application/vnd.openxmlformats-officedocument.drawingml.chart+xml"/>
  <Override PartName="/ppt/charts/chart233.xml" ContentType="application/vnd.openxmlformats-officedocument.drawingml.char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s/slide102.xml" ContentType="application/vnd.openxmlformats-officedocument.presentationml.slide+xml"/>
  <Override PartName="/ppt/slideLayouts/slideLayout6.xml" ContentType="application/vnd.openxmlformats-officedocument.presentationml.slideLayout+xml"/>
  <Override PartName="/ppt/charts/chart28.xml" ContentType="application/vnd.openxmlformats-officedocument.drawingml.chart+xml"/>
  <Override PartName="/ppt/charts/chart75.xml" ContentType="application/vnd.openxmlformats-officedocument.drawingml.chart+xml"/>
  <Override PartName="/ppt/charts/chart159.xml" ContentType="application/vnd.openxmlformats-officedocument.drawingml.chart+xml"/>
  <Override PartName="/ppt/charts/chart211.xml" ContentType="application/vnd.openxmlformats-officedocument.drawingml.chart+xml"/>
  <Override PartName="/ppt/slides/slide43.xml" ContentType="application/vnd.openxmlformats-officedocument.presentationml.slide+xml"/>
  <Override PartName="/ppt/slides/slide90.xml" ContentType="application/vnd.openxmlformats-officedocument.presentationml.slide+xml"/>
  <Override PartName="/ppt/theme/theme1.xml" ContentType="application/vnd.openxmlformats-officedocument.theme+xml"/>
  <Override PartName="/ppt/charts/chart17.xml" ContentType="application/vnd.openxmlformats-officedocument.drawingml.chart+xml"/>
  <Override PartName="/ppt/charts/chart53.xml" ContentType="application/vnd.openxmlformats-officedocument.drawingml.chart+xml"/>
  <Override PartName="/ppt/charts/chart64.xml" ContentType="application/vnd.openxmlformats-officedocument.drawingml.chart+xml"/>
  <Override PartName="/ppt/charts/chart148.xml" ContentType="application/vnd.openxmlformats-officedocument.drawingml.chart+xml"/>
  <Override PartName="/ppt/charts/chart195.xml" ContentType="application/vnd.openxmlformats-officedocument.drawingml.chart+xml"/>
  <Override PartName="/ppt/charts/chart200.xml" ContentType="application/vnd.openxmlformats-officedocument.drawingml.chart+xml"/>
  <Override PartName="/ppt/slides/slide32.xml" ContentType="application/vnd.openxmlformats-officedocument.presentationml.slide+xml"/>
  <Override PartName="/ppt/charts/chart42.xml" ContentType="application/vnd.openxmlformats-officedocument.drawingml.chart+xml"/>
  <Override PartName="/ppt/charts/chart126.xml" ContentType="application/vnd.openxmlformats-officedocument.drawingml.chart+xml"/>
  <Override PartName="/ppt/charts/chart137.xml" ContentType="application/vnd.openxmlformats-officedocument.drawingml.chart+xml"/>
  <Override PartName="/ppt/charts/chart173.xml" ContentType="application/vnd.openxmlformats-officedocument.drawingml.chart+xml"/>
  <Override PartName="/ppt/charts/chart184.xml" ContentType="application/vnd.openxmlformats-officedocument.drawingml.char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charts/chart31.xml" ContentType="application/vnd.openxmlformats-officedocument.drawingml.chart+xml"/>
  <Override PartName="/ppt/charts/chart115.xml" ContentType="application/vnd.openxmlformats-officedocument.drawingml.chart+xml"/>
  <Override PartName="/ppt/charts/chart162.xml" ContentType="application/vnd.openxmlformats-officedocument.drawingml.chart+xml"/>
  <Override PartName="/ppt/charts/chart7.xml" ContentType="application/vnd.openxmlformats-officedocument.drawingml.chart+xml"/>
  <Override PartName="/ppt/charts/chart20.xml" ContentType="application/vnd.openxmlformats-officedocument.drawingml.chart+xml"/>
  <Override PartName="/ppt/charts/chart104.xml" ContentType="application/vnd.openxmlformats-officedocument.drawingml.chart+xml"/>
  <Override PartName="/ppt/charts/chart151.xml" ContentType="application/vnd.openxmlformats-officedocument.drawingml.chart+xml"/>
  <Override PartName="/ppt/charts/chart140.xml" ContentType="application/vnd.openxmlformats-officedocument.drawingml.chart+xml"/>
  <Override PartName="/ppt/charts/chart227.xml" ContentType="application/vnd.openxmlformats-officedocument.drawingml.char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charts/chart69.xml" ContentType="application/vnd.openxmlformats-officedocument.drawingml.chart+xml"/>
  <Override PartName="/ppt/charts/chart216.xml" ContentType="application/vnd.openxmlformats-officedocument.drawingml.chart+xml"/>
  <Override PartName="/ppt/slides/slide48.xml" ContentType="application/vnd.openxmlformats-officedocument.presentationml.slide+xml"/>
  <Override PartName="/ppt/slides/slide95.xml" ContentType="application/vnd.openxmlformats-officedocument.presentationml.slide+xml"/>
  <Override PartName="/ppt/charts/chart58.xml" ContentType="application/vnd.openxmlformats-officedocument.drawingml.chart+xml"/>
  <Override PartName="/ppt/notesSlides/notesSlide3.xml" ContentType="application/vnd.openxmlformats-officedocument.presentationml.notesSlide+xml"/>
  <Override PartName="/ppt/charts/chart189.xml" ContentType="application/vnd.openxmlformats-officedocument.drawingml.chart+xml"/>
  <Override PartName="/ppt/charts/chart205.xml" ContentType="application/vnd.openxmlformats-officedocument.drawingml.chart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73.xml" ContentType="application/vnd.openxmlformats-officedocument.presentationml.slide+xml"/>
  <Override PartName="/ppt/slides/slide84.xml" ContentType="application/vnd.openxmlformats-officedocument.presentationml.slide+xml"/>
  <Override PartName="/ppt/presProps.xml" ContentType="application/vnd.openxmlformats-officedocument.presentationml.presProps+xml"/>
  <Override PartName="/ppt/charts/chart36.xml" ContentType="application/vnd.openxmlformats-officedocument.drawingml.chart+xml"/>
  <Override PartName="/ppt/charts/chart47.xml" ContentType="application/vnd.openxmlformats-officedocument.drawingml.chart+xml"/>
  <Override PartName="/ppt/charts/chart83.xml" ContentType="application/vnd.openxmlformats-officedocument.drawingml.chart+xml"/>
  <Override PartName="/ppt/charts/chart94.xml" ContentType="application/vnd.openxmlformats-officedocument.drawingml.chart+xml"/>
  <Override PartName="/ppt/charts/chart178.xml" ContentType="application/vnd.openxmlformats-officedocument.drawingml.chart+xml"/>
  <Override PartName="/ppt/charts/chart230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charts/chart25.xml" ContentType="application/vnd.openxmlformats-officedocument.drawingml.chart+xml"/>
  <Override PartName="/ppt/charts/chart72.xml" ContentType="application/vnd.openxmlformats-officedocument.drawingml.chart+xml"/>
  <Override PartName="/ppt/charts/chart109.xml" ContentType="application/vnd.openxmlformats-officedocument.drawingml.chart+xml"/>
  <Override PartName="/ppt/charts/chart156.xml" ContentType="application/vnd.openxmlformats-officedocument.drawingml.chart+xml"/>
  <Override PartName="/ppt/charts/chart167.xml" ContentType="application/vnd.openxmlformats-officedocument.drawingml.chart+xml"/>
  <Override PartName="/ppt/slides/slide51.xml" ContentType="application/vnd.openxmlformats-officedocument.presentationml.slide+xml"/>
  <Override PartName="/ppt/charts/chart14.xml" ContentType="application/vnd.openxmlformats-officedocument.drawingml.chart+xml"/>
  <Override PartName="/ppt/charts/chart61.xml" ContentType="application/vnd.openxmlformats-officedocument.drawingml.chart+xml"/>
  <Override PartName="/ppt/charts/chart145.xml" ContentType="application/vnd.openxmlformats-officedocument.drawingml.chart+xml"/>
  <Override PartName="/ppt/charts/chart192.xml" ContentType="application/vnd.openxmlformats-officedocument.drawingml.chart+xml"/>
  <Override PartName="/ppt/slides/slide40.xml" ContentType="application/vnd.openxmlformats-officedocument.presentationml.slide+xml"/>
  <Override PartName="/ppt/charts/chart50.xml" ContentType="application/vnd.openxmlformats-officedocument.drawingml.chart+xml"/>
  <Override PartName="/ppt/charts/chart134.xml" ContentType="application/vnd.openxmlformats-officedocument.drawingml.chart+xml"/>
  <Override PartName="/ppt/charts/chart181.xml" ContentType="application/vnd.openxmlformats-officedocument.drawingml.chart+xml"/>
  <Override PartName="/ppt/charts/chart112.xml" ContentType="application/vnd.openxmlformats-officedocument.drawingml.chart+xml"/>
  <Override PartName="/ppt/charts/chart123.xml" ContentType="application/vnd.openxmlformats-officedocument.drawingml.chart+xml"/>
  <Override PartName="/ppt/charts/chart170.xml" ContentType="application/vnd.openxmlformats-officedocument.drawingml.chart+xml"/>
  <Override PartName="/ppt/slides/slide89.xml" ContentType="application/vnd.openxmlformats-officedocument.presentationml.slide+xml"/>
  <Override PartName="/ppt/charts/chart4.xml" ContentType="application/vnd.openxmlformats-officedocument.drawingml.chart+xml"/>
  <Override PartName="/ppt/charts/chart99.xml" ContentType="application/vnd.openxmlformats-officedocument.drawingml.chart+xml"/>
  <Override PartName="/ppt/charts/chart101.xml" ContentType="application/vnd.openxmlformats-officedocument.drawingml.chart+xml"/>
  <Override PartName="/ppt/slides/slide78.xml" ContentType="application/vnd.openxmlformats-officedocument.presentationml.slide+xml"/>
  <Override PartName="/ppt/charts/chart88.xml" ContentType="application/vnd.openxmlformats-officedocument.drawingml.chart+xml"/>
  <Override PartName="/ppt/charts/chart224.xml" ContentType="application/vnd.openxmlformats-officedocument.drawingml.chart+xml"/>
  <Override PartName="/ppt/charts/chart235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s/slide104.xml" ContentType="application/vnd.openxmlformats-officedocument.presentationml.slide+xml"/>
  <Override PartName="/ppt/slideLayouts/slideLayout8.xml" ContentType="application/vnd.openxmlformats-officedocument.presentationml.slideLayout+xml"/>
  <Override PartName="/ppt/charts/chart77.xml" ContentType="application/vnd.openxmlformats-officedocument.drawingml.chart+xml"/>
  <Override PartName="/ppt/charts/chart213.xml" ContentType="application/vnd.openxmlformats-officedocument.drawingml.chart+xml"/>
  <Override PartName="/ppt/slideMasters/slideMaster1.xml" ContentType="application/vnd.openxmlformats-officedocument.presentationml.slideMaster+xml"/>
  <Override PartName="/ppt/slides/slide45.xml" ContentType="application/vnd.openxmlformats-officedocument.presentationml.slide+xml"/>
  <Override PartName="/ppt/slides/slide92.xml" ContentType="application/vnd.openxmlformats-officedocument.presentationml.slide+xml"/>
  <Override PartName="/ppt/charts/chart19.xml" ContentType="application/vnd.openxmlformats-officedocument.drawingml.chart+xml"/>
  <Override PartName="/ppt/charts/chart55.xml" ContentType="application/vnd.openxmlformats-officedocument.drawingml.chart+xml"/>
  <Override PartName="/ppt/charts/chart66.xml" ContentType="application/vnd.openxmlformats-officedocument.drawingml.chart+xml"/>
  <Override PartName="/ppt/charts/chart197.xml" ContentType="application/vnd.openxmlformats-officedocument.drawingml.chart+xml"/>
  <Override PartName="/ppt/charts/chart202.xml" ContentType="application/vnd.openxmlformats-officedocument.drawingml.chart+xml"/>
  <Override PartName="/ppt/slides/slide34.xml" ContentType="application/vnd.openxmlformats-officedocument.presentationml.slide+xml"/>
  <Override PartName="/ppt/slides/slide81.xml" ContentType="application/vnd.openxmlformats-officedocument.presentationml.slide+xml"/>
  <Override PartName="/ppt/charts/chart44.xml" ContentType="application/vnd.openxmlformats-officedocument.drawingml.chart+xml"/>
  <Override PartName="/ppt/charts/chart91.xml" ContentType="application/vnd.openxmlformats-officedocument.drawingml.chart+xml"/>
  <Override PartName="/ppt/charts/chart128.xml" ContentType="application/vnd.openxmlformats-officedocument.drawingml.chart+xml"/>
  <Override PartName="/ppt/charts/chart139.xml" ContentType="application/vnd.openxmlformats-officedocument.drawingml.chart+xml"/>
  <Override PartName="/ppt/charts/chart175.xml" ContentType="application/vnd.openxmlformats-officedocument.drawingml.chart+xml"/>
  <Override PartName="/ppt/charts/chart186.xml" ContentType="application/vnd.openxmlformats-officedocument.drawingml.char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70.xml" ContentType="application/vnd.openxmlformats-officedocument.presentationml.slide+xml"/>
  <Override PartName="/ppt/charts/chart33.xml" ContentType="application/vnd.openxmlformats-officedocument.drawingml.chart+xml"/>
  <Override PartName="/ppt/charts/chart80.xml" ContentType="application/vnd.openxmlformats-officedocument.drawingml.chart+xml"/>
  <Override PartName="/ppt/charts/chart117.xml" ContentType="application/vnd.openxmlformats-officedocument.drawingml.chart+xml"/>
  <Override PartName="/ppt/charts/chart164.xml" ContentType="application/vnd.openxmlformats-officedocument.drawingml.char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harts/chart106.xml" ContentType="application/vnd.openxmlformats-officedocument.drawingml.chart+xml"/>
  <Override PartName="/ppt/charts/chart153.xml" ContentType="application/vnd.openxmlformats-officedocument.drawingml.chart+xml"/>
  <Override PartName="/ppt/charts/chart131.xml" ContentType="application/vnd.openxmlformats-officedocument.drawingml.chart+xml"/>
  <Override PartName="/ppt/charts/chart142.xml" ContentType="application/vnd.openxmlformats-officedocument.drawingml.chart+xml"/>
  <Override PartName="/ppt/charts/chart229.xml" ContentType="application/vnd.openxmlformats-officedocument.drawingml.chart+xml"/>
  <Override PartName="/ppt/charts/chart120.xml" ContentType="application/vnd.openxmlformats-officedocument.drawingml.chart+xml"/>
  <Override PartName="/ppt/charts/chart218.xml" ContentType="application/vnd.openxmlformats-officedocument.drawingml.chart+xml"/>
  <Override PartName="/ppt/slides/slide97.xml" ContentType="application/vnd.openxmlformats-officedocument.presentationml.slide+xml"/>
  <Override PartName="/ppt/charts/chart1.xml" ContentType="application/vnd.openxmlformats-officedocument.drawingml.chart+xml"/>
  <Override PartName="/ppt/charts/chart207.xml" ContentType="application/vnd.openxmlformats-officedocument.drawingml.char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75.xml" ContentType="application/vnd.openxmlformats-officedocument.presentationml.slide+xml"/>
  <Override PartName="/ppt/slides/slide86.xml" ContentType="application/vnd.openxmlformats-officedocument.presentationml.slide+xml"/>
  <Override PartName="/ppt/charts/chart49.xml" ContentType="application/vnd.openxmlformats-officedocument.drawingml.chart+xml"/>
  <Override PartName="/ppt/charts/chart96.xml" ContentType="application/vnd.openxmlformats-officedocument.drawingml.chart+xml"/>
  <Override PartName="/ppt/charts/chart232.xml" ContentType="application/vnd.openxmlformats-officedocument.drawingml.char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64.xml" ContentType="application/vnd.openxmlformats-officedocument.presentationml.slide+xml"/>
  <Override PartName="/ppt/slides/slide101.xml" ContentType="application/vnd.openxmlformats-officedocument.presentationml.slide+xml"/>
  <Override PartName="/ppt/slideLayouts/slideLayout5.xml" ContentType="application/vnd.openxmlformats-officedocument.presentationml.slideLayout+xml"/>
  <Override PartName="/ppt/charts/chart27.xml" ContentType="application/vnd.openxmlformats-officedocument.drawingml.chart+xml"/>
  <Override PartName="/ppt/charts/chart38.xml" ContentType="application/vnd.openxmlformats-officedocument.drawingml.chart+xml"/>
  <Override PartName="/ppt/charts/chart74.xml" ContentType="application/vnd.openxmlformats-officedocument.drawingml.chart+xml"/>
  <Override PartName="/ppt/charts/chart85.xml" ContentType="application/vnd.openxmlformats-officedocument.drawingml.chart+xml"/>
  <Override PartName="/ppt/charts/chart158.xml" ContentType="application/vnd.openxmlformats-officedocument.drawingml.chart+xml"/>
  <Override PartName="/ppt/charts/chart169.xml" ContentType="application/vnd.openxmlformats-officedocument.drawingml.chart+xml"/>
  <Override PartName="/ppt/charts/chart221.xml" ContentType="application/vnd.openxmlformats-officedocument.drawingml.chart+xml"/>
  <Override PartName="/ppt/diagrams/drawing1.xml" ContentType="application/vnd.ms-office.drawingml.diagramDrawing+xml"/>
  <Override PartName="/ppt/slides/slide53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charts/chart16.xml" ContentType="application/vnd.openxmlformats-officedocument.drawingml.chart+xml"/>
  <Override PartName="/ppt/charts/chart63.xml" ContentType="application/vnd.openxmlformats-officedocument.drawingml.chart+xml"/>
  <Override PartName="/ppt/charts/chart147.xml" ContentType="application/vnd.openxmlformats-officedocument.drawingml.chart+xml"/>
  <Override PartName="/ppt/charts/chart194.xml" ContentType="application/vnd.openxmlformats-officedocument.drawingml.chart+xml"/>
  <Override PartName="/ppt/charts/chart210.xml" ContentType="application/vnd.openxmlformats-officedocument.drawingml.chart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charts/chart52.xml" ContentType="application/vnd.openxmlformats-officedocument.drawingml.chart+xml"/>
  <Override PartName="/ppt/charts/chart136.xml" ContentType="application/vnd.openxmlformats-officedocument.drawingml.chart+xml"/>
  <Override PartName="/ppt/charts/chart183.xml" ContentType="application/vnd.openxmlformats-officedocument.drawingml.chart+xml"/>
  <Override PartName="/ppt/slides/slide20.xml" ContentType="application/vnd.openxmlformats-officedocument.presentationml.slide+xml"/>
  <Override PartName="/ppt/charts/chart30.xml" ContentType="application/vnd.openxmlformats-officedocument.drawingml.chart+xml"/>
  <Override PartName="/ppt/charts/chart41.xml" ContentType="application/vnd.openxmlformats-officedocument.drawingml.chart+xml"/>
  <Override PartName="/ppt/charts/chart125.xml" ContentType="application/vnd.openxmlformats-officedocument.drawingml.chart+xml"/>
  <Override PartName="/ppt/charts/chart172.xml" ContentType="application/vnd.openxmlformats-officedocument.drawingml.chart+xml"/>
  <Override PartName="/ppt/charts/chart6.xml" ContentType="application/vnd.openxmlformats-officedocument.drawingml.chart+xml"/>
  <Override PartName="/ppt/charts/chart103.xml" ContentType="application/vnd.openxmlformats-officedocument.drawingml.chart+xml"/>
  <Override PartName="/ppt/charts/chart114.xml" ContentType="application/vnd.openxmlformats-officedocument.drawingml.chart+xml"/>
  <Override PartName="/ppt/charts/chart150.xml" ContentType="application/vnd.openxmlformats-officedocument.drawingml.chart+xml"/>
  <Override PartName="/ppt/charts/chart161.xml" ContentType="application/vnd.openxmlformats-officedocument.drawingml.chart+xml"/>
  <Override PartName="/ppt/charts/chart226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06"/>
  </p:notesMasterIdLst>
  <p:sldIdLst>
    <p:sldId id="258" r:id="rId2"/>
    <p:sldId id="259" r:id="rId3"/>
    <p:sldId id="256" r:id="rId4"/>
    <p:sldId id="261" r:id="rId5"/>
    <p:sldId id="262" r:id="rId6"/>
    <p:sldId id="306" r:id="rId7"/>
    <p:sldId id="375" r:id="rId8"/>
    <p:sldId id="382" r:id="rId9"/>
    <p:sldId id="271" r:id="rId10"/>
    <p:sldId id="263" r:id="rId11"/>
    <p:sldId id="329" r:id="rId12"/>
    <p:sldId id="264" r:id="rId13"/>
    <p:sldId id="330" r:id="rId14"/>
    <p:sldId id="265" r:id="rId15"/>
    <p:sldId id="331" r:id="rId16"/>
    <p:sldId id="266" r:id="rId17"/>
    <p:sldId id="332" r:id="rId18"/>
    <p:sldId id="267" r:id="rId19"/>
    <p:sldId id="333" r:id="rId20"/>
    <p:sldId id="268" r:id="rId21"/>
    <p:sldId id="334" r:id="rId22"/>
    <p:sldId id="269" r:id="rId23"/>
    <p:sldId id="335" r:id="rId24"/>
    <p:sldId id="270" r:id="rId25"/>
    <p:sldId id="307" r:id="rId26"/>
    <p:sldId id="376" r:id="rId27"/>
    <p:sldId id="383" r:id="rId28"/>
    <p:sldId id="280" r:id="rId29"/>
    <p:sldId id="336" r:id="rId30"/>
    <p:sldId id="299" r:id="rId31"/>
    <p:sldId id="337" r:id="rId32"/>
    <p:sldId id="282" r:id="rId33"/>
    <p:sldId id="338" r:id="rId34"/>
    <p:sldId id="274" r:id="rId35"/>
    <p:sldId id="339" r:id="rId36"/>
    <p:sldId id="284" r:id="rId37"/>
    <p:sldId id="340" r:id="rId38"/>
    <p:sldId id="285" r:id="rId39"/>
    <p:sldId id="341" r:id="rId40"/>
    <p:sldId id="286" r:id="rId41"/>
    <p:sldId id="342" r:id="rId42"/>
    <p:sldId id="278" r:id="rId43"/>
    <p:sldId id="343" r:id="rId44"/>
    <p:sldId id="279" r:id="rId45"/>
    <p:sldId id="308" r:id="rId46"/>
    <p:sldId id="377" r:id="rId47"/>
    <p:sldId id="384" r:id="rId48"/>
    <p:sldId id="298" r:id="rId49"/>
    <p:sldId id="344" r:id="rId50"/>
    <p:sldId id="281" r:id="rId51"/>
    <p:sldId id="345" r:id="rId52"/>
    <p:sldId id="291" r:id="rId53"/>
    <p:sldId id="354" r:id="rId54"/>
    <p:sldId id="292" r:id="rId55"/>
    <p:sldId id="355" r:id="rId56"/>
    <p:sldId id="356" r:id="rId57"/>
    <p:sldId id="293" r:id="rId58"/>
    <p:sldId id="294" r:id="rId59"/>
    <p:sldId id="357" r:id="rId60"/>
    <p:sldId id="295" r:id="rId61"/>
    <p:sldId id="358" r:id="rId62"/>
    <p:sldId id="296" r:id="rId63"/>
    <p:sldId id="359" r:id="rId64"/>
    <p:sldId id="288" r:id="rId65"/>
    <p:sldId id="309" r:id="rId66"/>
    <p:sldId id="378" r:id="rId67"/>
    <p:sldId id="385" r:id="rId68"/>
    <p:sldId id="289" r:id="rId69"/>
    <p:sldId id="346" r:id="rId70"/>
    <p:sldId id="290" r:id="rId71"/>
    <p:sldId id="347" r:id="rId72"/>
    <p:sldId id="273" r:id="rId73"/>
    <p:sldId id="348" r:id="rId74"/>
    <p:sldId id="283" r:id="rId75"/>
    <p:sldId id="349" r:id="rId76"/>
    <p:sldId id="275" r:id="rId77"/>
    <p:sldId id="350" r:id="rId78"/>
    <p:sldId id="276" r:id="rId79"/>
    <p:sldId id="351" r:id="rId80"/>
    <p:sldId id="277" r:id="rId81"/>
    <p:sldId id="352" r:id="rId82"/>
    <p:sldId id="287" r:id="rId83"/>
    <p:sldId id="353" r:id="rId84"/>
    <p:sldId id="297" r:id="rId85"/>
    <p:sldId id="310" r:id="rId86"/>
    <p:sldId id="379" r:id="rId87"/>
    <p:sldId id="386" r:id="rId88"/>
    <p:sldId id="260" r:id="rId89"/>
    <p:sldId id="360" r:id="rId90"/>
    <p:sldId id="272" r:id="rId91"/>
    <p:sldId id="361" r:id="rId92"/>
    <p:sldId id="300" r:id="rId93"/>
    <p:sldId id="362" r:id="rId94"/>
    <p:sldId id="301" r:id="rId95"/>
    <p:sldId id="367" r:id="rId96"/>
    <p:sldId id="302" r:id="rId97"/>
    <p:sldId id="363" r:id="rId98"/>
    <p:sldId id="303" r:id="rId99"/>
    <p:sldId id="364" r:id="rId100"/>
    <p:sldId id="304" r:id="rId101"/>
    <p:sldId id="365" r:id="rId102"/>
    <p:sldId id="305" r:id="rId103"/>
    <p:sldId id="366" r:id="rId104"/>
    <p:sldId id="380" r:id="rId10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4570" autoAdjust="0"/>
    <p:restoredTop sz="97869" autoAdjust="0"/>
  </p:normalViewPr>
  <p:slideViewPr>
    <p:cSldViewPr>
      <p:cViewPr>
        <p:scale>
          <a:sx n="72" d="100"/>
          <a:sy n="72" d="100"/>
        </p:scale>
        <p:origin x="-808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5375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07" Type="http://schemas.openxmlformats.org/officeDocument/2006/relationships/presProps" Target="presProps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slide" Target="slides/slide101.xml"/><Relationship Id="rId110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theme" Target="theme/theme1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.xlsx"/></Relationships>
</file>

<file path=ppt/charts/_rels/chart10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9.xlsx"/></Relationships>
</file>

<file path=ppt/charts/_rels/chart10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0.xlsx"/></Relationships>
</file>

<file path=ppt/charts/_rels/chart10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1.xlsx"/></Relationships>
</file>

<file path=ppt/charts/_rels/chart10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2.xlsx"/></Relationships>
</file>

<file path=ppt/charts/_rels/chart10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3.xlsx"/></Relationships>
</file>

<file path=ppt/charts/_rels/chart10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4.xlsx"/></Relationships>
</file>

<file path=ppt/charts/_rels/chart10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5.xlsx"/></Relationships>
</file>

<file path=ppt/charts/_rels/chart10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6.xlsx"/></Relationships>
</file>

<file path=ppt/charts/_rels/chart10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7.xlsx"/></Relationships>
</file>

<file path=ppt/charts/_rels/chart10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8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.xlsx"/></Relationships>
</file>

<file path=ppt/charts/_rels/chart1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9.xlsx"/></Relationships>
</file>

<file path=ppt/charts/_rels/chart1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0.xlsx"/></Relationships>
</file>

<file path=ppt/charts/_rels/chart1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1.xlsx"/></Relationships>
</file>

<file path=ppt/charts/_rels/chart1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2.xlsx"/></Relationships>
</file>

<file path=ppt/charts/_rels/chart1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3.xlsx"/></Relationships>
</file>

<file path=ppt/charts/_rels/chart1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4.xlsx"/></Relationships>
</file>

<file path=ppt/charts/_rels/chart1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5.xlsx"/></Relationships>
</file>

<file path=ppt/charts/_rels/chart1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6.xlsx"/></Relationships>
</file>

<file path=ppt/charts/_rels/chart1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7.xlsx"/></Relationships>
</file>

<file path=ppt/charts/_rels/chart1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8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.xlsx"/></Relationships>
</file>

<file path=ppt/charts/_rels/chart1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9.xlsx"/></Relationships>
</file>

<file path=ppt/charts/_rels/chart1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0.xlsx"/></Relationships>
</file>

<file path=ppt/charts/_rels/chart1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1.xlsx"/></Relationships>
</file>

<file path=ppt/charts/_rels/chart1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2.xlsx"/></Relationships>
</file>

<file path=ppt/charts/_rels/chart1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3.xlsx"/></Relationships>
</file>

<file path=ppt/charts/_rels/chart1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4.xlsx"/></Relationships>
</file>

<file path=ppt/charts/_rels/chart1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5.xlsx"/></Relationships>
</file>

<file path=ppt/charts/_rels/chart1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6.xlsx"/></Relationships>
</file>

<file path=ppt/charts/_rels/chart1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7.xlsx"/></Relationships>
</file>

<file path=ppt/charts/_rels/chart1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8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.xlsx"/></Relationships>
</file>

<file path=ppt/charts/_rels/chart1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9.xlsx"/></Relationships>
</file>

<file path=ppt/charts/_rels/chart1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0.xlsx"/></Relationships>
</file>

<file path=ppt/charts/_rels/chart1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1.xlsx"/></Relationships>
</file>

<file path=ppt/charts/_rels/chart1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2.xlsx"/></Relationships>
</file>

<file path=ppt/charts/_rels/chart1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3.xlsx"/></Relationships>
</file>

<file path=ppt/charts/_rels/chart1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4.xlsx"/></Relationships>
</file>

<file path=ppt/charts/_rels/chart1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5.xlsx"/></Relationships>
</file>

<file path=ppt/charts/_rels/chart1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6.xlsx"/></Relationships>
</file>

<file path=ppt/charts/_rels/chart1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7.xlsx"/></Relationships>
</file>

<file path=ppt/charts/_rels/chart1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8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.xlsx"/></Relationships>
</file>

<file path=ppt/charts/_rels/chart1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9.xlsx"/></Relationships>
</file>

<file path=ppt/charts/_rels/chart1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0.xlsx"/></Relationships>
</file>

<file path=ppt/charts/_rels/chart1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1.xlsx"/></Relationships>
</file>

<file path=ppt/charts/_rels/chart14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2.xlsx"/></Relationships>
</file>

<file path=ppt/charts/_rels/chart14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3.xlsx"/></Relationships>
</file>

<file path=ppt/charts/_rels/chart1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4.xlsx"/></Relationships>
</file>

<file path=ppt/charts/_rels/chart1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5.xlsx"/></Relationships>
</file>

<file path=ppt/charts/_rels/chart1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6.xlsx"/></Relationships>
</file>

<file path=ppt/charts/_rels/chart14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7.xlsx"/></Relationships>
</file>

<file path=ppt/charts/_rels/chart1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8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.xlsx"/></Relationships>
</file>

<file path=ppt/charts/_rels/chart15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9.xlsx"/></Relationships>
</file>

<file path=ppt/charts/_rels/chart15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0.xlsx"/></Relationships>
</file>

<file path=ppt/charts/_rels/chart15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1.xlsx"/></Relationships>
</file>

<file path=ppt/charts/_rels/chart15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2.xlsx"/></Relationships>
</file>

<file path=ppt/charts/_rels/chart15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3.xlsx"/></Relationships>
</file>

<file path=ppt/charts/_rels/chart15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4.xlsx"/></Relationships>
</file>

<file path=ppt/charts/_rels/chart15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5.xlsx"/></Relationships>
</file>

<file path=ppt/charts/_rels/chart15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6.xlsx"/></Relationships>
</file>

<file path=ppt/charts/_rels/chart15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7.xlsx"/></Relationships>
</file>

<file path=ppt/charts/_rels/chart15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8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.xlsx"/></Relationships>
</file>

<file path=ppt/charts/_rels/chart16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9.xlsx"/></Relationships>
</file>

<file path=ppt/charts/_rels/chart16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0.xlsx"/></Relationships>
</file>

<file path=ppt/charts/_rels/chart16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1.xlsx"/></Relationships>
</file>

<file path=ppt/charts/_rels/chart16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2.xlsx"/></Relationships>
</file>

<file path=ppt/charts/_rels/chart16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3.xlsx"/></Relationships>
</file>

<file path=ppt/charts/_rels/chart16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4.xlsx"/></Relationships>
</file>

<file path=ppt/charts/_rels/chart16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5.xlsx"/></Relationships>
</file>

<file path=ppt/charts/_rels/chart16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6.xlsx"/></Relationships>
</file>

<file path=ppt/charts/_rels/chart16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7.xlsx"/></Relationships>
</file>

<file path=ppt/charts/_rels/chart16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8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.xlsx"/></Relationships>
</file>

<file path=ppt/charts/_rels/chart17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9.xlsx"/></Relationships>
</file>

<file path=ppt/charts/_rels/chart17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0.xlsx"/></Relationships>
</file>

<file path=ppt/charts/_rels/chart17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1.xlsx"/></Relationships>
</file>

<file path=ppt/charts/_rels/chart17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2.xlsx"/></Relationships>
</file>

<file path=ppt/charts/_rels/chart17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3.xlsx"/></Relationships>
</file>

<file path=ppt/charts/_rels/chart17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4.xlsx"/></Relationships>
</file>

<file path=ppt/charts/_rels/chart17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5.xlsx"/></Relationships>
</file>

<file path=ppt/charts/_rels/chart17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6.xlsx"/></Relationships>
</file>

<file path=ppt/charts/_rels/chart17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7.xlsx"/></Relationships>
</file>

<file path=ppt/charts/_rels/chart17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8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8.xlsx"/></Relationships>
</file>

<file path=ppt/charts/_rels/chart18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9.xlsx"/></Relationships>
</file>

<file path=ppt/charts/_rels/chart18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80.xlsx"/></Relationships>
</file>

<file path=ppt/charts/_rels/chart18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81.xlsx"/></Relationships>
</file>

<file path=ppt/charts/_rels/chart18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82.xlsx"/></Relationships>
</file>

<file path=ppt/charts/_rels/chart18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83.xlsx"/></Relationships>
</file>

<file path=ppt/charts/_rels/chart18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84.xlsx"/></Relationships>
</file>

<file path=ppt/charts/_rels/chart18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85.xlsx"/></Relationships>
</file>

<file path=ppt/charts/_rels/chart18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86.xlsx"/></Relationships>
</file>

<file path=ppt/charts/_rels/chart18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87.xlsx"/></Relationships>
</file>

<file path=ppt/charts/_rels/chart18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8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9.xlsx"/></Relationships>
</file>

<file path=ppt/charts/_rels/chart19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89.xlsx"/></Relationships>
</file>

<file path=ppt/charts/_rels/chart19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90.xlsx"/></Relationships>
</file>

<file path=ppt/charts/_rels/chart19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91.xlsx"/></Relationships>
</file>

<file path=ppt/charts/_rels/chart19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92.xlsx"/></Relationships>
</file>

<file path=ppt/charts/_rels/chart19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93.xlsx"/></Relationships>
</file>

<file path=ppt/charts/_rels/chart19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94.xlsx"/></Relationships>
</file>

<file path=ppt/charts/_rels/chart19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95.xlsx"/></Relationships>
</file>

<file path=ppt/charts/_rels/chart19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96.xlsx"/></Relationships>
</file>

<file path=ppt/charts/_rels/chart19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97.xlsx"/></Relationships>
</file>

<file path=ppt/charts/_rels/chart19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98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0.xlsx"/></Relationships>
</file>

<file path=ppt/charts/_rels/chart20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99.xlsx"/></Relationships>
</file>

<file path=ppt/charts/_rels/chart20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00.xlsx"/></Relationships>
</file>

<file path=ppt/charts/_rels/chart20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01.xlsx"/></Relationships>
</file>

<file path=ppt/charts/_rels/chart20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02.xlsx"/></Relationships>
</file>

<file path=ppt/charts/_rels/chart20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03.xlsx"/></Relationships>
</file>

<file path=ppt/charts/_rels/chart20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04.xlsx"/></Relationships>
</file>

<file path=ppt/charts/_rels/chart20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05.xlsx"/></Relationships>
</file>

<file path=ppt/charts/_rels/chart20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06.xlsx"/></Relationships>
</file>

<file path=ppt/charts/_rels/chart20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07.xlsx"/></Relationships>
</file>

<file path=ppt/charts/_rels/chart20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08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1.xlsx"/></Relationships>
</file>

<file path=ppt/charts/_rels/chart2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09.xlsx"/></Relationships>
</file>

<file path=ppt/charts/_rels/chart2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10.xlsx"/></Relationships>
</file>

<file path=ppt/charts/_rels/chart2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11.xlsx"/></Relationships>
</file>

<file path=ppt/charts/_rels/chart2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12.xlsx"/></Relationships>
</file>

<file path=ppt/charts/_rels/chart2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13.xlsx"/></Relationships>
</file>

<file path=ppt/charts/_rels/chart2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14.xlsx"/></Relationships>
</file>

<file path=ppt/charts/_rels/chart2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15.xlsx"/></Relationships>
</file>

<file path=ppt/charts/_rels/chart2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16.xlsx"/></Relationships>
</file>

<file path=ppt/charts/_rels/chart2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17.xlsx"/></Relationships>
</file>

<file path=ppt/charts/_rels/chart2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18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2.xlsx"/></Relationships>
</file>

<file path=ppt/charts/_rels/chart2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19.xlsx"/></Relationships>
</file>

<file path=ppt/charts/_rels/chart2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20.xlsx"/></Relationships>
</file>

<file path=ppt/charts/_rels/chart2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21.xlsx"/></Relationships>
</file>

<file path=ppt/charts/_rels/chart2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22.xlsx"/></Relationships>
</file>

<file path=ppt/charts/_rels/chart2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23.xlsx"/></Relationships>
</file>

<file path=ppt/charts/_rels/chart2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24.xlsx"/></Relationships>
</file>

<file path=ppt/charts/_rels/chart2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25.xlsx"/></Relationships>
</file>

<file path=ppt/charts/_rels/chart2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26.xlsx"/></Relationships>
</file>

<file path=ppt/charts/_rels/chart2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27.xlsx"/></Relationships>
</file>

<file path=ppt/charts/_rels/chart2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28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3.xlsx"/></Relationships>
</file>

<file path=ppt/charts/_rels/chart2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29.xlsx"/></Relationships>
</file>

<file path=ppt/charts/_rels/chart2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30.xlsx"/></Relationships>
</file>

<file path=ppt/charts/_rels/chart2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31.xlsx"/></Relationships>
</file>

<file path=ppt/charts/_rels/chart2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32.xlsx"/></Relationships>
</file>

<file path=ppt/charts/_rels/chart2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33.xlsx"/></Relationships>
</file>

<file path=ppt/charts/_rels/chart2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34.xlsx"/></Relationships>
</file>

<file path=ppt/charts/_rels/chart2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35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2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4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5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6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7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8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9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0.xlsx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1.xlsx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2.xlsx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3.xlsx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4.xlsx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5.xlsx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6.xlsx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7.xlsx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8.xlsx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9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.xlsx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0.xlsx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1.xlsx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2.xlsx"/></Relationships>
</file>

<file path=ppt/charts/_rels/chart5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3.xlsx"/></Relationships>
</file>

<file path=ppt/charts/_rels/chart5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4.xlsx"/></Relationships>
</file>

<file path=ppt/charts/_rels/chart5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5.xlsx"/></Relationships>
</file>

<file path=ppt/charts/_rels/chart5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6.xlsx"/></Relationships>
</file>

<file path=ppt/charts/_rels/chart5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7.xlsx"/></Relationships>
</file>

<file path=ppt/charts/_rels/chart5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8.xlsx"/></Relationships>
</file>

<file path=ppt/charts/_rels/chart5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9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.xlsx"/></Relationships>
</file>

<file path=ppt/charts/_rels/chart6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0.xlsx"/></Relationships>
</file>

<file path=ppt/charts/_rels/chart6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1.xlsx"/></Relationships>
</file>

<file path=ppt/charts/_rels/chart6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2.xlsx"/></Relationships>
</file>

<file path=ppt/charts/_rels/chart6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3.xlsx"/></Relationships>
</file>

<file path=ppt/charts/_rels/chart6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4.xlsx"/></Relationships>
</file>

<file path=ppt/charts/_rels/chart6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5.xlsx"/></Relationships>
</file>

<file path=ppt/charts/_rels/chart6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6.xlsx"/></Relationships>
</file>

<file path=ppt/charts/_rels/chart6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7.xlsx"/></Relationships>
</file>

<file path=ppt/charts/_rels/chart6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8.xlsx"/></Relationships>
</file>

<file path=ppt/charts/_rels/chart6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9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.xlsx"/></Relationships>
</file>

<file path=ppt/charts/_rels/chart7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0.xlsx"/></Relationships>
</file>

<file path=ppt/charts/_rels/chart7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1.xlsx"/></Relationships>
</file>

<file path=ppt/charts/_rels/chart7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2.xlsx"/></Relationships>
</file>

<file path=ppt/charts/_rels/chart7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3.xlsx"/></Relationships>
</file>

<file path=ppt/charts/_rels/chart74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_rels/chart7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4.xlsx"/></Relationships>
</file>

<file path=ppt/charts/_rels/chart7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5.xlsx"/></Relationships>
</file>

<file path=ppt/charts/_rels/chart7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6.xlsx"/></Relationships>
</file>

<file path=ppt/charts/_rels/chart7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7.xlsx"/></Relationships>
</file>

<file path=ppt/charts/_rels/chart7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8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.xlsx"/></Relationships>
</file>

<file path=ppt/charts/_rels/chart8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9.xlsx"/></Relationships>
</file>

<file path=ppt/charts/_rels/chart8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0.xlsx"/></Relationships>
</file>

<file path=ppt/charts/_rels/chart8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1.xlsx"/></Relationships>
</file>

<file path=ppt/charts/_rels/chart8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2.xlsx"/></Relationships>
</file>

<file path=ppt/charts/_rels/chart8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3.xlsx"/></Relationships>
</file>

<file path=ppt/charts/_rels/chart8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4.xlsx"/></Relationships>
</file>

<file path=ppt/charts/_rels/chart8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5.xlsx"/></Relationships>
</file>

<file path=ppt/charts/_rels/chart8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6.xlsx"/></Relationships>
</file>

<file path=ppt/charts/_rels/chart8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7.xlsx"/></Relationships>
</file>

<file path=ppt/charts/_rels/chart8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.xlsx"/></Relationships>
</file>

<file path=ppt/charts/_rels/chart9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9.xlsx"/></Relationships>
</file>

<file path=ppt/charts/_rels/chart9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0.xlsx"/></Relationships>
</file>

<file path=ppt/charts/_rels/chart9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1.xlsx"/></Relationships>
</file>

<file path=ppt/charts/_rels/chart9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2.xlsx"/></Relationships>
</file>

<file path=ppt/charts/_rels/chart9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3.xlsx"/></Relationships>
</file>

<file path=ppt/charts/_rels/chart9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4.xlsx"/></Relationships>
</file>

<file path=ppt/charts/_rels/chart9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5.xlsx"/></Relationships>
</file>

<file path=ppt/charts/_rels/chart9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6.xlsx"/></Relationships>
</file>

<file path=ppt/charts/_rels/chart9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7.xlsx"/></Relationships>
</file>

<file path=ppt/charts/_rels/chart9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8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 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8</c:v>
                </c:pt>
                <c:pt idx="2">
                  <c:v>5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32</c:v>
                </c:pt>
                <c:pt idx="2">
                  <c:v>28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explosion val="2"/>
          <c:dLbls>
            <c:dLbl>
              <c:idx val="3"/>
              <c:layout>
                <c:manualLayout>
                  <c:x val="-0.32060525021029407"/>
                  <c:y val="1.9807257878367152E-2"/>
                </c:manualLayout>
              </c:layout>
              <c:showVal val="1"/>
              <c:showCatName val="1"/>
              <c:showPercent val="1"/>
              <c:separator>
</c:separator>
            </c:dLbl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20</c:v>
                </c:pt>
                <c:pt idx="2">
                  <c:v>5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22</c:v>
                </c:pt>
                <c:pt idx="2">
                  <c:v>8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22</c:v>
                </c:pt>
                <c:pt idx="2">
                  <c:v>5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21</c:v>
                </c:pt>
                <c:pt idx="2">
                  <c:v>8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</c:v>
                </c:pt>
                <c:pt idx="1">
                  <c:v>22</c:v>
                </c:pt>
                <c:pt idx="2">
                  <c:v>12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13</c:v>
                </c:pt>
                <c:pt idx="2">
                  <c:v>14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Pt>
            <c:idx val="0"/>
            <c:explosion val="2"/>
          </c:dPt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18</c:v>
                </c:pt>
                <c:pt idx="2">
                  <c:v>9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22</c:v>
                </c:pt>
                <c:pt idx="2">
                  <c:v>10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20</c:v>
                </c:pt>
                <c:pt idx="2">
                  <c:v>5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21</c:v>
                </c:pt>
                <c:pt idx="2">
                  <c:v>10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32</c:v>
                </c:pt>
                <c:pt idx="2">
                  <c:v>19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24</c:v>
                </c:pt>
                <c:pt idx="2">
                  <c:v>7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18</c:v>
                </c:pt>
                <c:pt idx="2">
                  <c:v>12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21</c:v>
                </c:pt>
                <c:pt idx="2">
                  <c:v>4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24</c:v>
                </c:pt>
                <c:pt idx="2">
                  <c:v>5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22</c:v>
                </c:pt>
                <c:pt idx="2">
                  <c:v>4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18</c:v>
                </c:pt>
                <c:pt idx="2">
                  <c:v>9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23</c:v>
                </c:pt>
                <c:pt idx="2">
                  <c:v>5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24</c:v>
                </c:pt>
                <c:pt idx="2">
                  <c:v>4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28</c:v>
                </c:pt>
                <c:pt idx="2">
                  <c:v>6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explosion val="1"/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21</c:v>
                </c:pt>
                <c:pt idx="2">
                  <c:v>5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26</c:v>
                </c:pt>
                <c:pt idx="1">
                  <c:v>25</c:v>
                </c:pt>
                <c:pt idx="2">
                  <c:v>13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21</c:v>
                </c:pt>
                <c:pt idx="2">
                  <c:v>7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24</c:v>
                </c:pt>
                <c:pt idx="2">
                  <c:v>4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explosion val="2"/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</c:v>
                </c:pt>
                <c:pt idx="1">
                  <c:v>29</c:v>
                </c:pt>
                <c:pt idx="2">
                  <c:v>5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14</c:v>
                </c:pt>
                <c:pt idx="2">
                  <c:v>14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19</c:v>
                </c:pt>
                <c:pt idx="2">
                  <c:v>6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20</c:v>
                </c:pt>
                <c:pt idx="2">
                  <c:v>9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18</c:v>
                </c:pt>
                <c:pt idx="2">
                  <c:v>12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21</c:v>
                </c:pt>
                <c:pt idx="2">
                  <c:v>7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19</c:v>
                </c:pt>
                <c:pt idx="2">
                  <c:v>9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14</c:v>
                </c:pt>
                <c:pt idx="2">
                  <c:v>11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34</c:v>
                </c:pt>
                <c:pt idx="2">
                  <c:v>18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22</c:v>
                </c:pt>
                <c:pt idx="2">
                  <c:v>4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21</c:v>
                </c:pt>
                <c:pt idx="2">
                  <c:v>8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0"/>
              <c:layout>
                <c:manualLayout>
                  <c:x val="-0.17122438386009561"/>
                  <c:y val="-2.4768320533281599E-2"/>
                </c:manualLayout>
              </c:layout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14</c:v>
                </c:pt>
                <c:pt idx="2">
                  <c:v>9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21</c:v>
                </c:pt>
                <c:pt idx="2">
                  <c:v>4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0"/>
              <c:layout>
                <c:manualLayout>
                  <c:x val="-0.17122438386009561"/>
                  <c:y val="-2.4768320533281599E-2"/>
                </c:manualLayout>
              </c:layout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23</c:v>
                </c:pt>
                <c:pt idx="2">
                  <c:v>8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13</c:v>
                </c:pt>
                <c:pt idx="2">
                  <c:v>14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19</c:v>
                </c:pt>
                <c:pt idx="2">
                  <c:v>8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20</c:v>
                </c:pt>
                <c:pt idx="2">
                  <c:v>11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16</c:v>
                </c:pt>
                <c:pt idx="2">
                  <c:v>11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23</c:v>
                </c:pt>
                <c:pt idx="2">
                  <c:v>5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38</c:v>
                </c:pt>
                <c:pt idx="2">
                  <c:v>13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20</c:v>
                </c:pt>
                <c:pt idx="2">
                  <c:v>10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0.10393817764422902"/>
          <c:y val="0.1117718739804781"/>
          <c:w val="0.64380263052076714"/>
          <c:h val="0.77645625203904389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0"/>
              <c:layout>
                <c:manualLayout>
                  <c:x val="-0.10951333381523627"/>
                  <c:y val="0.12430011198208288"/>
                </c:manualLayout>
              </c:layout>
              <c:showVal val="1"/>
              <c:showCatName val="1"/>
              <c:showPercent val="1"/>
              <c:separator>
</c:separator>
            </c:dLbl>
            <c:dLbl>
              <c:idx val="1"/>
              <c:layout>
                <c:manualLayout>
                  <c:x val="-0.22103445807818295"/>
                  <c:y val="-9.7336237225665923E-2"/>
                </c:manualLayout>
              </c:layout>
              <c:showVal val="1"/>
              <c:showCatName val="1"/>
              <c:showPercent val="1"/>
              <c:separator>
</c:separator>
            </c:dLbl>
            <c:dLbl>
              <c:idx val="2"/>
              <c:layout>
                <c:manualLayout>
                  <c:x val="0.17494483338917952"/>
                  <c:y val="-9.7945701916039893E-2"/>
                </c:manualLayout>
              </c:layout>
              <c:showVal val="1"/>
              <c:showCatName val="1"/>
              <c:showPercent val="1"/>
              <c:separator>
</c:separator>
            </c:dLbl>
            <c:dLbl>
              <c:idx val="3"/>
              <c:layout>
                <c:manualLayout>
                  <c:x val="5.8512572147458038E-2"/>
                  <c:y val="0.12430011198208288"/>
                </c:manualLayout>
              </c:layout>
              <c:showVal val="1"/>
              <c:showCatName val="1"/>
              <c:showPercent val="1"/>
              <c:separator>
</c:separator>
            </c:dLbl>
            <c:spPr>
              <a:ln>
                <a:noFill/>
              </a:ln>
            </c:spPr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20</c:v>
                </c:pt>
                <c:pt idx="2">
                  <c:v>26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21</c:v>
                </c:pt>
                <c:pt idx="2">
                  <c:v>24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19</c:v>
                </c:pt>
                <c:pt idx="1">
                  <c:v>23</c:v>
                </c:pt>
                <c:pt idx="2">
                  <c:v>18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17</c:v>
                </c:pt>
                <c:pt idx="2">
                  <c:v>26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18</c:v>
                </c:pt>
                <c:pt idx="2">
                  <c:v>23</c:v>
                </c:pt>
                <c:pt idx="3">
                  <c:v>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19</c:v>
                </c:pt>
                <c:pt idx="1">
                  <c:v>23</c:v>
                </c:pt>
                <c:pt idx="2">
                  <c:v>18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29</c:v>
                </c:pt>
                <c:pt idx="2">
                  <c:v>22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32</c:v>
                </c:pt>
                <c:pt idx="2">
                  <c:v>20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17</c:v>
                </c:pt>
                <c:pt idx="1">
                  <c:v>23</c:v>
                </c:pt>
                <c:pt idx="2">
                  <c:v>19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25</c:v>
                </c:pt>
                <c:pt idx="1">
                  <c:v>28</c:v>
                </c:pt>
                <c:pt idx="2">
                  <c:v>11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23</c:v>
                </c:pt>
                <c:pt idx="2">
                  <c:v>27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3"/>
              <c:layout>
                <c:manualLayout>
                  <c:x val="-0.26707842578173552"/>
                  <c:y val="4.5912653975363954E-2"/>
                </c:manualLayout>
              </c:layout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20</c:v>
                </c:pt>
                <c:pt idx="2">
                  <c:v>27</c:v>
                </c:pt>
                <c:pt idx="3">
                  <c:v>10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19</c:v>
                </c:pt>
                <c:pt idx="1">
                  <c:v>23</c:v>
                </c:pt>
                <c:pt idx="2">
                  <c:v>17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28</c:v>
                </c:pt>
                <c:pt idx="2">
                  <c:v>25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27</c:v>
                </c:pt>
                <c:pt idx="2">
                  <c:v>24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28</c:v>
                </c:pt>
                <c:pt idx="2">
                  <c:v>18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26</c:v>
                </c:pt>
                <c:pt idx="2">
                  <c:v>17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30</c:v>
                </c:pt>
                <c:pt idx="2">
                  <c:v>15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17</c:v>
                </c:pt>
                <c:pt idx="1">
                  <c:v>28</c:v>
                </c:pt>
                <c:pt idx="2">
                  <c:v>14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3"/>
              <c:layout>
                <c:manualLayout>
                  <c:x val="8.236113646102812E-2"/>
                  <c:y val="0.70884658454647265"/>
                </c:manualLayout>
              </c:layout>
              <c:showVal val="1"/>
              <c:showCatName val="1"/>
              <c:showPercent val="1"/>
              <c:separator>
</c:separator>
            </c:dLbl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32</c:v>
                </c:pt>
                <c:pt idx="2">
                  <c:v>20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3"/>
              <c:layout>
                <c:manualLayout>
                  <c:x val="-0.28165113065602171"/>
                  <c:y val="0"/>
                </c:manualLayout>
              </c:layout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38</c:v>
                </c:pt>
                <c:pt idx="2">
                  <c:v>22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6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27</c:v>
                </c:pt>
                <c:pt idx="2">
                  <c:v>16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6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1"/>
              <c:layout>
                <c:manualLayout>
                  <c:x val="0.12486348032892769"/>
                  <c:y val="-0.14269187481584178"/>
                </c:manualLayout>
              </c:layout>
              <c:showVal val="1"/>
              <c:showCatName val="1"/>
              <c:showPercent val="1"/>
              <c:separator>
</c:separator>
            </c:dLbl>
            <c:dLbl>
              <c:idx val="3"/>
              <c:layout>
                <c:manualLayout>
                  <c:x val="2.8553559962264136E-2"/>
                  <c:y val="8.7720023862082955E-2"/>
                </c:manualLayout>
              </c:layout>
              <c:showVal val="1"/>
              <c:showCatName val="1"/>
              <c:showPercent val="1"/>
              <c:separator>
</c:separator>
            </c:dLbl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22</c:v>
                </c:pt>
                <c:pt idx="1">
                  <c:v>23</c:v>
                </c:pt>
                <c:pt idx="2">
                  <c:v>13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6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26</c:v>
                </c:pt>
                <c:pt idx="2">
                  <c:v>25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6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28</c:v>
                </c:pt>
                <c:pt idx="2">
                  <c:v>21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6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16</c:v>
                </c:pt>
                <c:pt idx="1">
                  <c:v>25</c:v>
                </c:pt>
                <c:pt idx="2">
                  <c:v>17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6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25</c:v>
                </c:pt>
                <c:pt idx="2">
                  <c:v>26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6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22</c:v>
                </c:pt>
                <c:pt idx="2">
                  <c:v>24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6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20</c:v>
                </c:pt>
                <c:pt idx="1">
                  <c:v>21</c:v>
                </c:pt>
                <c:pt idx="2">
                  <c:v>17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6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30</c:v>
                </c:pt>
                <c:pt idx="2">
                  <c:v>24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6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28</c:v>
                </c:pt>
                <c:pt idx="2">
                  <c:v>25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38</c:v>
                </c:pt>
                <c:pt idx="2">
                  <c:v>12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7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28</c:v>
                </c:pt>
                <c:pt idx="2">
                  <c:v>17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7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18</c:v>
                </c:pt>
                <c:pt idx="2">
                  <c:v>28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7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1"/>
              <c:layout>
                <c:manualLayout>
                  <c:x val="-8.1839563292724862E-2"/>
                  <c:y val="-0.18783683776123261"/>
                </c:manualLayout>
              </c:layout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4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13</c:v>
                </c:pt>
                <c:pt idx="2">
                  <c:v>27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7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1"/>
              <c:layout>
                <c:manualLayout>
                  <c:x val="-8.1839563292724862E-2"/>
                  <c:y val="-0.18783683776123261"/>
                </c:manualLayout>
              </c:layout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4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18</c:v>
                </c:pt>
                <c:pt idx="1">
                  <c:v>20</c:v>
                </c:pt>
                <c:pt idx="2">
                  <c:v>20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7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15</c:v>
                </c:pt>
                <c:pt idx="2">
                  <c:v>28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7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15</c:v>
                </c:pt>
                <c:pt idx="2">
                  <c:v>28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7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16</c:v>
                </c:pt>
                <c:pt idx="1">
                  <c:v>21</c:v>
                </c:pt>
                <c:pt idx="2">
                  <c:v>21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7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29</c:v>
                </c:pt>
                <c:pt idx="2">
                  <c:v>18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7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29</c:v>
                </c:pt>
                <c:pt idx="2">
                  <c:v>17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7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17</c:v>
                </c:pt>
                <c:pt idx="1">
                  <c:v>28</c:v>
                </c:pt>
                <c:pt idx="2">
                  <c:v>15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29</c:v>
                </c:pt>
                <c:pt idx="1">
                  <c:v>84</c:v>
                </c:pt>
                <c:pt idx="2">
                  <c:v>91</c:v>
                </c:pt>
                <c:pt idx="3">
                  <c:v>21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8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31</c:v>
                </c:pt>
                <c:pt idx="2">
                  <c:v>15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8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32</c:v>
                </c:pt>
                <c:pt idx="2">
                  <c:v>12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8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16</c:v>
                </c:pt>
                <c:pt idx="1">
                  <c:v>31</c:v>
                </c:pt>
                <c:pt idx="2">
                  <c:v>10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8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27</c:v>
                </c:pt>
                <c:pt idx="2">
                  <c:v>21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8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25</c:v>
                </c:pt>
                <c:pt idx="2">
                  <c:v>21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8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26</c:v>
                </c:pt>
                <c:pt idx="2">
                  <c:v>19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8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27</c:v>
                </c:pt>
                <c:pt idx="2">
                  <c:v>17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8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28</c:v>
                </c:pt>
                <c:pt idx="2">
                  <c:v>18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8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28</c:v>
                </c:pt>
                <c:pt idx="2">
                  <c:v>18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8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26</c:v>
                </c:pt>
                <c:pt idx="2">
                  <c:v>28</c:v>
                </c:pt>
                <c:pt idx="3">
                  <c:v>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23</c:v>
                </c:pt>
                <c:pt idx="1">
                  <c:v>30</c:v>
                </c:pt>
                <c:pt idx="2">
                  <c:v>11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9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22</c:v>
                </c:pt>
                <c:pt idx="2">
                  <c:v>32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9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24</c:v>
                </c:pt>
                <c:pt idx="2">
                  <c:v>29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9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29</c:v>
                </c:pt>
                <c:pt idx="2">
                  <c:v>24</c:v>
                </c:pt>
                <c:pt idx="3">
                  <c:v>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9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28</c:v>
                </c:pt>
                <c:pt idx="2">
                  <c:v>26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9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29</c:v>
                </c:pt>
                <c:pt idx="2">
                  <c:v>24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9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35</c:v>
                </c:pt>
                <c:pt idx="2">
                  <c:v>29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9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31</c:v>
                </c:pt>
                <c:pt idx="2">
                  <c:v>29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9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33</c:v>
                </c:pt>
                <c:pt idx="2">
                  <c:v>23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9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31</c:v>
                </c:pt>
                <c:pt idx="2">
                  <c:v>29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9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36</c:v>
                </c:pt>
                <c:pt idx="2">
                  <c:v>26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32</c:v>
                </c:pt>
                <c:pt idx="2">
                  <c:v>16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38</c:v>
                </c:pt>
                <c:pt idx="2">
                  <c:v>22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0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35</c:v>
                </c:pt>
                <c:pt idx="2">
                  <c:v>26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0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29</c:v>
                </c:pt>
                <c:pt idx="2">
                  <c:v>26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0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26</c:v>
                </c:pt>
                <c:pt idx="2">
                  <c:v>24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0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26</c:v>
                </c:pt>
                <c:pt idx="2">
                  <c:v>25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0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28</c:v>
                </c:pt>
                <c:pt idx="2">
                  <c:v>25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0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27</c:v>
                </c:pt>
                <c:pt idx="2">
                  <c:v>26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0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27</c:v>
                </c:pt>
                <c:pt idx="2">
                  <c:v>26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0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explosion val="2"/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34</c:v>
                </c:pt>
                <c:pt idx="2">
                  <c:v>26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0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0"/>
              <c:layout>
                <c:manualLayout>
                  <c:x val="-0.20969841861689298"/>
                  <c:y val="0.1612541993281075"/>
                </c:manualLayout>
              </c:layout>
              <c:showVal val="1"/>
              <c:showCatName val="1"/>
              <c:showPercent val="1"/>
              <c:separator>
</c:separator>
            </c:dLbl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31</c:v>
                </c:pt>
                <c:pt idx="2">
                  <c:v>27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0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0"/>
              <c:layout>
                <c:manualLayout>
                  <c:x val="-0.20969841861689298"/>
                  <c:y val="0.1612541993281075"/>
                </c:manualLayout>
              </c:layout>
              <c:showVal val="1"/>
              <c:showCatName val="1"/>
              <c:showPercent val="1"/>
              <c:separator>
</c:separator>
            </c:dLbl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16</c:v>
                </c:pt>
                <c:pt idx="1">
                  <c:v>28</c:v>
                </c:pt>
                <c:pt idx="2">
                  <c:v>26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28</c:v>
                </c:pt>
                <c:pt idx="1">
                  <c:v>84</c:v>
                </c:pt>
                <c:pt idx="2">
                  <c:v>83</c:v>
                </c:pt>
                <c:pt idx="3">
                  <c:v>28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0"/>
              <c:layout>
                <c:manualLayout>
                  <c:x val="-0.20969841861689298"/>
                  <c:y val="0.1612541993281075"/>
                </c:manualLayout>
              </c:layout>
              <c:showVal val="1"/>
              <c:showCatName val="1"/>
              <c:showPercent val="1"/>
              <c:separator>
</c:separator>
            </c:dLbl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32</c:v>
                </c:pt>
                <c:pt idx="2">
                  <c:v>24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0"/>
              <c:layout>
                <c:manualLayout>
                  <c:x val="-0.20969841861689298"/>
                  <c:y val="0.1612541993281075"/>
                </c:manualLayout>
              </c:layout>
              <c:showVal val="1"/>
              <c:showCatName val="1"/>
              <c:showPercent val="1"/>
              <c:separator>
</c:separator>
            </c:dLbl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16</c:v>
                </c:pt>
                <c:pt idx="1">
                  <c:v>32</c:v>
                </c:pt>
                <c:pt idx="2">
                  <c:v>22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0"/>
              <c:layout>
                <c:manualLayout>
                  <c:x val="-0.20969841861689298"/>
                  <c:y val="0.1612541993281075"/>
                </c:manualLayout>
              </c:layout>
              <c:showVal val="1"/>
              <c:showCatName val="1"/>
              <c:showPercent val="1"/>
              <c:separator>
</c:separator>
            </c:dLbl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18</c:v>
                </c:pt>
                <c:pt idx="1">
                  <c:v>31</c:v>
                </c:pt>
                <c:pt idx="2">
                  <c:v>20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42</c:v>
                </c:pt>
                <c:pt idx="2">
                  <c:v>23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46</c:v>
                </c:pt>
                <c:pt idx="2">
                  <c:v>18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46</c:v>
                </c:pt>
                <c:pt idx="2">
                  <c:v>20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44</c:v>
                </c:pt>
                <c:pt idx="2">
                  <c:v>20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48</c:v>
                </c:pt>
                <c:pt idx="2">
                  <c:v>14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40</c:v>
                </c:pt>
                <c:pt idx="2">
                  <c:v>18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2"/>
              <c:layout>
                <c:manualLayout>
                  <c:x val="4.2752728329330941E-2"/>
                  <c:y val="-0.23980213559531269"/>
                </c:manualLayout>
              </c:layout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36</c:v>
                </c:pt>
                <c:pt idx="2">
                  <c:v>25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0"/>
              <c:layout>
                <c:manualLayout>
                  <c:x val="4.8212720907270044E-2"/>
                  <c:y val="1.0182215149725066E-3"/>
                </c:manualLayout>
              </c:layout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32</c:v>
                </c:pt>
                <c:pt idx="2">
                  <c:v>24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37</c:v>
                </c:pt>
                <c:pt idx="2">
                  <c:v>23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34</c:v>
                </c:pt>
                <c:pt idx="2">
                  <c:v>26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32</c:v>
                </c:pt>
                <c:pt idx="2">
                  <c:v>26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4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28</c:v>
                </c:pt>
                <c:pt idx="2">
                  <c:v>28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38</c:v>
                </c:pt>
                <c:pt idx="2">
                  <c:v>20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16</c:v>
                </c:pt>
                <c:pt idx="1">
                  <c:v>36</c:v>
                </c:pt>
                <c:pt idx="2">
                  <c:v>20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16</c:v>
                </c:pt>
                <c:pt idx="1">
                  <c:v>38</c:v>
                </c:pt>
                <c:pt idx="2">
                  <c:v>16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35</c:v>
                </c:pt>
                <c:pt idx="2">
                  <c:v>26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35</c:v>
                </c:pt>
                <c:pt idx="2">
                  <c:v>22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28</c:v>
                </c:pt>
                <c:pt idx="1">
                  <c:v>89</c:v>
                </c:pt>
                <c:pt idx="2">
                  <c:v>82</c:v>
                </c:pt>
                <c:pt idx="3">
                  <c:v>24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3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20</c:v>
                </c:pt>
                <c:pt idx="1">
                  <c:v>29</c:v>
                </c:pt>
                <c:pt idx="2">
                  <c:v>23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3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37</c:v>
                </c:pt>
                <c:pt idx="2">
                  <c:v>19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3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34</c:v>
                </c:pt>
                <c:pt idx="2">
                  <c:v>25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3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34</c:v>
                </c:pt>
                <c:pt idx="2">
                  <c:v>26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3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36</c:v>
                </c:pt>
                <c:pt idx="2">
                  <c:v>20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3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31</c:v>
                </c:pt>
                <c:pt idx="2">
                  <c:v>28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3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30</c:v>
                </c:pt>
                <c:pt idx="2">
                  <c:v>27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0"/>
              <c:layout>
                <c:manualLayout>
                  <c:x val="4.8212720907270044E-2"/>
                  <c:y val="1.0182215149725066E-3"/>
                </c:manualLayout>
              </c:layout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29</c:v>
                </c:pt>
                <c:pt idx="1">
                  <c:v>91</c:v>
                </c:pt>
                <c:pt idx="2">
                  <c:v>88</c:v>
                </c:pt>
                <c:pt idx="3">
                  <c:v>20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</c:v>
                </c:pt>
                <c:pt idx="1">
                  <c:v>34</c:v>
                </c:pt>
                <c:pt idx="2">
                  <c:v>24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28</c:v>
                </c:pt>
                <c:pt idx="1">
                  <c:v>83</c:v>
                </c:pt>
                <c:pt idx="2">
                  <c:v>79</c:v>
                </c:pt>
                <c:pt idx="3">
                  <c:v>32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25</c:v>
                </c:pt>
                <c:pt idx="1">
                  <c:v>25</c:v>
                </c:pt>
                <c:pt idx="2">
                  <c:v>12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18</c:v>
                </c:pt>
                <c:pt idx="1">
                  <c:v>30</c:v>
                </c:pt>
                <c:pt idx="2">
                  <c:v>14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27</c:v>
                </c:pt>
                <c:pt idx="1">
                  <c:v>84</c:v>
                </c:pt>
                <c:pt idx="2">
                  <c:v>73</c:v>
                </c:pt>
                <c:pt idx="3">
                  <c:v>38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28</c:v>
                </c:pt>
                <c:pt idx="2">
                  <c:v>31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31</c:v>
                </c:pt>
                <c:pt idx="2">
                  <c:v>17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36</c:v>
                </c:pt>
                <c:pt idx="2">
                  <c:v>18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29</c:v>
                </c:pt>
                <c:pt idx="1">
                  <c:v>106</c:v>
                </c:pt>
                <c:pt idx="2">
                  <c:v>74</c:v>
                </c:pt>
                <c:pt idx="3">
                  <c:v>14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18</c:v>
                </c:pt>
                <c:pt idx="1">
                  <c:v>34</c:v>
                </c:pt>
                <c:pt idx="2">
                  <c:v>9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36</c:v>
                </c:pt>
                <c:pt idx="2">
                  <c:v>17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28</c:v>
                </c:pt>
                <c:pt idx="1">
                  <c:v>101</c:v>
                </c:pt>
                <c:pt idx="2">
                  <c:v>79</c:v>
                </c:pt>
                <c:pt idx="3">
                  <c:v>15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24</c:v>
                </c:pt>
                <c:pt idx="1">
                  <c:v>26</c:v>
                </c:pt>
                <c:pt idx="2">
                  <c:v>9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3"/>
              <c:layout>
                <c:manualLayout>
                  <c:x val="-0.32100307795787381"/>
                  <c:y val="3.2474804031354991E-2"/>
                </c:manualLayout>
              </c:layout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39</c:v>
                </c:pt>
                <c:pt idx="2">
                  <c:v>21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37</c:v>
                </c:pt>
                <c:pt idx="2">
                  <c:v>24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33</c:v>
                </c:pt>
                <c:pt idx="1">
                  <c:v>80</c:v>
                </c:pt>
                <c:pt idx="2">
                  <c:v>82</c:v>
                </c:pt>
                <c:pt idx="3">
                  <c:v>28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37</c:v>
                </c:pt>
                <c:pt idx="2">
                  <c:v>15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30</c:v>
                </c:pt>
                <c:pt idx="1">
                  <c:v>89</c:v>
                </c:pt>
                <c:pt idx="2">
                  <c:v>73</c:v>
                </c:pt>
                <c:pt idx="3">
                  <c:v>31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38</c:v>
                </c:pt>
                <c:pt idx="2">
                  <c:v>18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34</c:v>
                </c:pt>
                <c:pt idx="2">
                  <c:v>17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explosion val="7"/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</c:v>
                </c:pt>
                <c:pt idx="1">
                  <c:v>35</c:v>
                </c:pt>
                <c:pt idx="2">
                  <c:v>21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33</c:v>
                </c:pt>
                <c:pt idx="2">
                  <c:v>22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29</c:v>
                </c:pt>
                <c:pt idx="2">
                  <c:v>18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</c:v>
                </c:pt>
                <c:pt idx="1">
                  <c:v>34</c:v>
                </c:pt>
                <c:pt idx="2">
                  <c:v>20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3"/>
              <c:layout>
                <c:manualLayout>
                  <c:x val="0.42896408946014553"/>
                  <c:y val="1.1582138336330709E-3"/>
                </c:manualLayout>
              </c:layout>
              <c:showVal val="1"/>
              <c:showCatName val="1"/>
              <c:showPercent val="1"/>
              <c:separator>
</c:separator>
            </c:dLbl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33</c:v>
                </c:pt>
                <c:pt idx="2">
                  <c:v>18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25</c:v>
                </c:pt>
                <c:pt idx="2">
                  <c:v>30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explosion val="16"/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32</c:v>
                </c:pt>
                <c:pt idx="2">
                  <c:v>20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35</c:v>
                </c:pt>
                <c:pt idx="2">
                  <c:v>23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29</c:v>
                </c:pt>
                <c:pt idx="2">
                  <c:v>28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35</c:v>
                </c:pt>
                <c:pt idx="2">
                  <c:v>23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19</c:v>
                </c:pt>
                <c:pt idx="2">
                  <c:v>25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33</c:v>
                </c:pt>
                <c:pt idx="2">
                  <c:v>27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22</c:v>
                </c:pt>
                <c:pt idx="2">
                  <c:v>19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22</c:v>
                </c:pt>
                <c:pt idx="2">
                  <c:v>33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</c:v>
                </c:pt>
                <c:pt idx="1">
                  <c:v>22</c:v>
                </c:pt>
                <c:pt idx="2">
                  <c:v>21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dLbl>
              <c:idx val="3"/>
              <c:layout>
                <c:manualLayout>
                  <c:x val="0.42896408946014553"/>
                  <c:y val="1.1582138336330709E-3"/>
                </c:manualLayout>
              </c:layout>
              <c:showVal val="1"/>
              <c:showCatName val="1"/>
              <c:showPercent val="1"/>
              <c:separator>
</c:separator>
            </c:dLbl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24</c:v>
                </c:pt>
                <c:pt idx="1">
                  <c:v>27</c:v>
                </c:pt>
                <c:pt idx="2">
                  <c:v>11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28</c:v>
                </c:pt>
                <c:pt idx="2">
                  <c:v>29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36</c:v>
                </c:pt>
                <c:pt idx="2">
                  <c:v>21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</c:v>
                </c:pt>
                <c:pt idx="1">
                  <c:v>44</c:v>
                </c:pt>
                <c:pt idx="2">
                  <c:v>16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Pt>
            <c:idx val="1"/>
            <c:explosion val="1"/>
          </c:dPt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46</c:v>
                </c:pt>
                <c:pt idx="2">
                  <c:v>15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30</c:v>
                </c:pt>
                <c:pt idx="2">
                  <c:v>24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42</c:v>
                </c:pt>
                <c:pt idx="2">
                  <c:v>17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30</c:v>
                </c:pt>
                <c:pt idx="2">
                  <c:v>25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43</c:v>
                </c:pt>
                <c:pt idx="2">
                  <c:v>16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explosion val="17"/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47</c:v>
                </c:pt>
                <c:pt idx="2">
                  <c:v>14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25</c:v>
                </c:pt>
                <c:pt idx="2">
                  <c:v>17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23</c:v>
                </c:pt>
                <c:pt idx="1">
                  <c:v>35</c:v>
                </c:pt>
                <c:pt idx="2">
                  <c:v>15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18</c:v>
                </c:pt>
                <c:pt idx="2">
                  <c:v>26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34</c:v>
                </c:pt>
                <c:pt idx="2">
                  <c:v>27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17</c:v>
                </c:pt>
                <c:pt idx="2">
                  <c:v>26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22</c:v>
                </c:pt>
                <c:pt idx="2">
                  <c:v>6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22</c:v>
                </c:pt>
                <c:pt idx="2">
                  <c:v>6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</c:v>
                </c:pt>
                <c:pt idx="1">
                  <c:v>35</c:v>
                </c:pt>
                <c:pt idx="2">
                  <c:v>20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explosion val="3"/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25</c:v>
                </c:pt>
                <c:pt idx="2">
                  <c:v>30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explosion val="14"/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</c:v>
                </c:pt>
                <c:pt idx="1">
                  <c:v>39</c:v>
                </c:pt>
                <c:pt idx="2">
                  <c:v>21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35</c:v>
                </c:pt>
                <c:pt idx="2">
                  <c:v>20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22</c:v>
                </c:pt>
                <c:pt idx="2">
                  <c:v>34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Foglio1!$A$2:$A$6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Foglio1!$B$2:$B$6</c:f>
              <c:numCache>
                <c:formatCode>General</c:formatCode>
                <c:ptCount val="5"/>
                <c:pt idx="0">
                  <c:v>0</c:v>
                </c:pt>
                <c:pt idx="1">
                  <c:v>16</c:v>
                </c:pt>
                <c:pt idx="2">
                  <c:v>14</c:v>
                </c:pt>
                <c:pt idx="3">
                  <c:v>10</c:v>
                </c:pt>
                <c:pt idx="4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38</c:v>
                </c:pt>
                <c:pt idx="2">
                  <c:v>22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pPr>
              <a:ln>
                <a:noFill/>
              </a:ln>
            </c:spPr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39</c:v>
                </c:pt>
                <c:pt idx="2">
                  <c:v>20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31</c:v>
                </c:pt>
                <c:pt idx="2">
                  <c:v>21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pPr>
              <a:ln>
                <a:noFill/>
              </a:ln>
            </c:spPr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39</c:v>
                </c:pt>
                <c:pt idx="2">
                  <c:v>17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26</c:v>
                </c:pt>
                <c:pt idx="2">
                  <c:v>29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40</c:v>
                </c:pt>
                <c:pt idx="2">
                  <c:v>19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36</c:v>
                </c:pt>
                <c:pt idx="2">
                  <c:v>20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</c:v>
                </c:pt>
                <c:pt idx="1">
                  <c:v>36</c:v>
                </c:pt>
                <c:pt idx="2">
                  <c:v>17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35</c:v>
                </c:pt>
                <c:pt idx="2">
                  <c:v>20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35</c:v>
                </c:pt>
                <c:pt idx="2">
                  <c:v>20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Foglio1!$A$2:$A$6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Foglio1!$B$2:$B$6</c:f>
              <c:numCache>
                <c:formatCode>General</c:formatCode>
                <c:ptCount val="5"/>
                <c:pt idx="0">
                  <c:v>0</c:v>
                </c:pt>
                <c:pt idx="1">
                  <c:v>16</c:v>
                </c:pt>
                <c:pt idx="2">
                  <c:v>14</c:v>
                </c:pt>
                <c:pt idx="3">
                  <c:v>10</c:v>
                </c:pt>
                <c:pt idx="4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</c:v>
                </c:pt>
                <c:pt idx="1">
                  <c:v>34</c:v>
                </c:pt>
                <c:pt idx="2">
                  <c:v>21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26</c:v>
                </c:pt>
                <c:pt idx="2">
                  <c:v>30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34</c:v>
                </c:pt>
                <c:pt idx="2">
                  <c:v>19</c:v>
                </c:pt>
                <c:pt idx="3">
                  <c:v>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16</c:v>
                </c:pt>
                <c:pt idx="2">
                  <c:v>14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18</c:v>
                </c:pt>
                <c:pt idx="2">
                  <c:v>8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19</c:v>
                </c:pt>
                <c:pt idx="2">
                  <c:v>10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20</c:v>
                </c:pt>
                <c:pt idx="2">
                  <c:v>6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18</c:v>
                </c:pt>
                <c:pt idx="2">
                  <c:v>13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21</c:v>
                </c:pt>
                <c:pt idx="2">
                  <c:v>9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</c:v>
                </c:pt>
                <c:pt idx="1">
                  <c:v>23</c:v>
                </c:pt>
                <c:pt idx="2">
                  <c:v>12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86E35A-01F1-41FE-AF53-BAF1E3430E6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263455A2-8E2D-4079-8E90-DA72963D0B0B}">
      <dgm:prSet/>
      <dgm:spPr/>
      <dgm:t>
        <a:bodyPr/>
        <a:lstStyle/>
        <a:p>
          <a:pPr rtl="0"/>
          <a:r>
            <a:rPr lang="it-IT" dirty="0" smtClean="0"/>
            <a:t>SCUOLA PRIMARIA</a:t>
          </a:r>
          <a:endParaRPr lang="it-IT" dirty="0"/>
        </a:p>
      </dgm:t>
    </dgm:pt>
    <dgm:pt modelId="{D93A668C-76E0-4B9E-A37C-02DA685A9EFC}" type="parTrans" cxnId="{106177C4-A6D2-4CB5-B84A-77A590D67730}">
      <dgm:prSet/>
      <dgm:spPr/>
      <dgm:t>
        <a:bodyPr/>
        <a:lstStyle/>
        <a:p>
          <a:endParaRPr lang="it-IT"/>
        </a:p>
      </dgm:t>
    </dgm:pt>
    <dgm:pt modelId="{EAA3EDC6-0880-48DE-B21A-931623FB25BC}" type="sibTrans" cxnId="{106177C4-A6D2-4CB5-B84A-77A590D67730}">
      <dgm:prSet/>
      <dgm:spPr/>
      <dgm:t>
        <a:bodyPr/>
        <a:lstStyle/>
        <a:p>
          <a:endParaRPr lang="it-IT"/>
        </a:p>
      </dgm:t>
    </dgm:pt>
    <dgm:pt modelId="{EB273AB6-D4D8-405B-8E6E-25AB9E5C384C}">
      <dgm:prSet/>
      <dgm:spPr/>
      <dgm:t>
        <a:bodyPr/>
        <a:lstStyle/>
        <a:p>
          <a:pPr rtl="0"/>
          <a:r>
            <a:rPr lang="it-IT" dirty="0" smtClean="0"/>
            <a:t>A.S.2018/2019</a:t>
          </a:r>
          <a:endParaRPr lang="it-IT" dirty="0"/>
        </a:p>
      </dgm:t>
    </dgm:pt>
    <dgm:pt modelId="{6C1ACCFF-E601-497F-BEAE-4C015A66F470}" type="parTrans" cxnId="{64DB3B79-3134-4892-BE23-246B92C994E4}">
      <dgm:prSet/>
      <dgm:spPr/>
      <dgm:t>
        <a:bodyPr/>
        <a:lstStyle/>
        <a:p>
          <a:endParaRPr lang="it-IT"/>
        </a:p>
      </dgm:t>
    </dgm:pt>
    <dgm:pt modelId="{9BF086D1-87E0-4DC8-9D41-3D79ECA457B8}" type="sibTrans" cxnId="{64DB3B79-3134-4892-BE23-246B92C994E4}">
      <dgm:prSet/>
      <dgm:spPr/>
      <dgm:t>
        <a:bodyPr/>
        <a:lstStyle/>
        <a:p>
          <a:endParaRPr lang="it-IT"/>
        </a:p>
      </dgm:t>
    </dgm:pt>
    <dgm:pt modelId="{4265C27C-5A9A-4576-9D28-EAE446093B26}" type="pres">
      <dgm:prSet presAssocID="{A086E35A-01F1-41FE-AF53-BAF1E3430E6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896521D2-9C76-492B-B781-71F170EEB782}" type="pres">
      <dgm:prSet presAssocID="{263455A2-8E2D-4079-8E90-DA72963D0B0B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C7DD0A3-E8D6-470D-881C-A49A4307E675}" type="pres">
      <dgm:prSet presAssocID="{EAA3EDC6-0880-48DE-B21A-931623FB25BC}" presName="spacer" presStyleCnt="0"/>
      <dgm:spPr/>
    </dgm:pt>
    <dgm:pt modelId="{BCFB97D4-2179-4C56-8DB2-47314618674C}" type="pres">
      <dgm:prSet presAssocID="{EB273AB6-D4D8-405B-8E6E-25AB9E5C384C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106177C4-A6D2-4CB5-B84A-77A590D67730}" srcId="{A086E35A-01F1-41FE-AF53-BAF1E3430E6F}" destId="{263455A2-8E2D-4079-8E90-DA72963D0B0B}" srcOrd="0" destOrd="0" parTransId="{D93A668C-76E0-4B9E-A37C-02DA685A9EFC}" sibTransId="{EAA3EDC6-0880-48DE-B21A-931623FB25BC}"/>
    <dgm:cxn modelId="{F524999F-54EE-4961-8C15-F5A83DDF53C4}" type="presOf" srcId="{263455A2-8E2D-4079-8E90-DA72963D0B0B}" destId="{896521D2-9C76-492B-B781-71F170EEB782}" srcOrd="0" destOrd="0" presId="urn:microsoft.com/office/officeart/2005/8/layout/vList2"/>
    <dgm:cxn modelId="{64DB3B79-3134-4892-BE23-246B92C994E4}" srcId="{A086E35A-01F1-41FE-AF53-BAF1E3430E6F}" destId="{EB273AB6-D4D8-405B-8E6E-25AB9E5C384C}" srcOrd="1" destOrd="0" parTransId="{6C1ACCFF-E601-497F-BEAE-4C015A66F470}" sibTransId="{9BF086D1-87E0-4DC8-9D41-3D79ECA457B8}"/>
    <dgm:cxn modelId="{7E5B4ECD-C342-453C-8210-D82FDFFD4AA8}" type="presOf" srcId="{A086E35A-01F1-41FE-AF53-BAF1E3430E6F}" destId="{4265C27C-5A9A-4576-9D28-EAE446093B26}" srcOrd="0" destOrd="0" presId="urn:microsoft.com/office/officeart/2005/8/layout/vList2"/>
    <dgm:cxn modelId="{BC461497-1FB7-4A88-875B-AF923CEF2ADD}" type="presOf" srcId="{EB273AB6-D4D8-405B-8E6E-25AB9E5C384C}" destId="{BCFB97D4-2179-4C56-8DB2-47314618674C}" srcOrd="0" destOrd="0" presId="urn:microsoft.com/office/officeart/2005/8/layout/vList2"/>
    <dgm:cxn modelId="{CA8E4186-7E71-44BD-B1F2-99115D8134A4}" type="presParOf" srcId="{4265C27C-5A9A-4576-9D28-EAE446093B26}" destId="{896521D2-9C76-492B-B781-71F170EEB782}" srcOrd="0" destOrd="0" presId="urn:microsoft.com/office/officeart/2005/8/layout/vList2"/>
    <dgm:cxn modelId="{1E9FE624-1D38-4898-BC3A-52A159E63C2F}" type="presParOf" srcId="{4265C27C-5A9A-4576-9D28-EAE446093B26}" destId="{AC7DD0A3-E8D6-470D-881C-A49A4307E675}" srcOrd="1" destOrd="0" presId="urn:microsoft.com/office/officeart/2005/8/layout/vList2"/>
    <dgm:cxn modelId="{8EC79FBE-AFAE-469C-B4CA-383F30E4D5D2}" type="presParOf" srcId="{4265C27C-5A9A-4576-9D28-EAE446093B26}" destId="{BCFB97D4-2179-4C56-8DB2-47314618674C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6521D2-9C76-492B-B781-71F170EEB782}">
      <dsp:nvSpPr>
        <dsp:cNvPr id="0" name=""/>
        <dsp:cNvSpPr/>
      </dsp:nvSpPr>
      <dsp:spPr>
        <a:xfrm>
          <a:off x="0" y="9314"/>
          <a:ext cx="3309803" cy="585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500" kern="1200" dirty="0" smtClean="0"/>
            <a:t>SCUOLA PRIMARIA</a:t>
          </a:r>
          <a:endParaRPr lang="it-IT" sz="2500" kern="1200" dirty="0"/>
        </a:p>
      </dsp:txBody>
      <dsp:txXfrm>
        <a:off x="28557" y="37871"/>
        <a:ext cx="3252689" cy="527886"/>
      </dsp:txXfrm>
    </dsp:sp>
    <dsp:sp modelId="{BCFB97D4-2179-4C56-8DB2-47314618674C}">
      <dsp:nvSpPr>
        <dsp:cNvPr id="0" name=""/>
        <dsp:cNvSpPr/>
      </dsp:nvSpPr>
      <dsp:spPr>
        <a:xfrm>
          <a:off x="0" y="666314"/>
          <a:ext cx="3309803" cy="585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500" kern="1200" dirty="0" smtClean="0"/>
            <a:t>A.S.2018/2019</a:t>
          </a:r>
          <a:endParaRPr lang="it-IT" sz="2500" kern="1200" dirty="0"/>
        </a:p>
      </dsp:txBody>
      <dsp:txXfrm>
        <a:off x="28557" y="694871"/>
        <a:ext cx="3252689" cy="5278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A19924-C47F-413E-A90F-BE667A4922F4}" type="datetimeFigureOut">
              <a:rPr lang="it-IT" smtClean="0"/>
              <a:pPr/>
              <a:t>21/06/2019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5DCE20-691F-49B7-9565-E31C5FFA4C7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080057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DCE20-691F-49B7-9565-E31C5FFA4C7D}" type="slidenum">
              <a:rPr lang="it-IT" smtClean="0"/>
              <a:pPr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7382556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DCE20-691F-49B7-9565-E31C5FFA4C7D}" type="slidenum">
              <a:rPr lang="it-IT" smtClean="0"/>
              <a:pPr/>
              <a:t>52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5817621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DCE20-691F-49B7-9565-E31C5FFA4C7D}" type="slidenum">
              <a:rPr lang="it-IT" smtClean="0"/>
              <a:pPr/>
              <a:t>82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8689822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DCE20-691F-49B7-9565-E31C5FFA4C7D}" type="slidenum">
              <a:rPr lang="it-IT" smtClean="0"/>
              <a:pPr/>
              <a:t>83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8689822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DCE20-691F-49B7-9565-E31C5FFA4C7D}" type="slidenum">
              <a:rPr lang="it-IT" smtClean="0"/>
              <a:pPr/>
              <a:t>102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689822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5DCE20-691F-49B7-9565-E31C5FFA4C7D}" type="slidenum">
              <a:rPr lang="it-IT" smtClean="0"/>
              <a:pPr/>
              <a:t>103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68982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89EEFC-92B8-4B2B-8745-E25B0546AB9D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CA0A6-19CA-4259-80B0-BBCE13C89E3A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BC4A5-CD89-4DD2-B3B4-7CAA9A66010B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B07837-72F3-4721-92CB-707C6C7CF449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ttangolo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096C5-408B-42F8-9360-6E9F435D1A37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DAA05C3-C465-4A0F-9C5F-B72E2B2933BA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Segnaposto contenuto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2" name="Segnaposto contenuto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ttore 1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78EA7F-C059-40DA-901D-49D4C63A2A84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it-IT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Segnaposto contenuto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6" name="Segnaposto contenuto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Oval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3" name="Titolo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2BCFA-8FF3-482D-A467-A017FEF6D625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ttangolo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FFC9E9-BE2C-4568-9CD8-EA0C7EBC51A0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ttangolo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Segnaposto contenuto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5AF1F0-F6C6-45DE-84C7-53C8EC5FF825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ttore 1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8605D537-17BD-4CD6-9635-0215E76CB9E0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16C669A-5F91-4064-AF4A-7923580CEF16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6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6.xml"/><Relationship Id="rId2" Type="http://schemas.openxmlformats.org/officeDocument/2006/relationships/chart" Target="../charts/chart225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27.xml"/></Relationships>
</file>

<file path=ppt/slides/_rels/slide10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9.xml"/><Relationship Id="rId2" Type="http://schemas.openxmlformats.org/officeDocument/2006/relationships/chart" Target="../charts/chart228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30.xml"/></Relationships>
</file>

<file path=ppt/slides/_rels/slide10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233.xml"/><Relationship Id="rId4" Type="http://schemas.openxmlformats.org/officeDocument/2006/relationships/chart" Target="../charts/chart232.xml"/></Relationships>
</file>

<file path=ppt/slides/_rels/slide10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236.xml"/><Relationship Id="rId4" Type="http://schemas.openxmlformats.org/officeDocument/2006/relationships/chart" Target="../charts/chart235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3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2.xml"/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5.xml"/><Relationship Id="rId2" Type="http://schemas.openxmlformats.org/officeDocument/2006/relationships/chart" Target="../charts/chart34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3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8.xml"/><Relationship Id="rId2" Type="http://schemas.openxmlformats.org/officeDocument/2006/relationships/chart" Target="../charts/chart37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3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1.xml"/><Relationship Id="rId2" Type="http://schemas.openxmlformats.org/officeDocument/2006/relationships/chart" Target="../charts/chart40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4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4.xml"/><Relationship Id="rId2" Type="http://schemas.openxmlformats.org/officeDocument/2006/relationships/chart" Target="../charts/chart43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4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7.xml"/><Relationship Id="rId2" Type="http://schemas.openxmlformats.org/officeDocument/2006/relationships/chart" Target="../charts/chart46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4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0.xml"/><Relationship Id="rId2" Type="http://schemas.openxmlformats.org/officeDocument/2006/relationships/chart" Target="../charts/chart49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5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3.xml"/><Relationship Id="rId2" Type="http://schemas.openxmlformats.org/officeDocument/2006/relationships/chart" Target="../charts/chart5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5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chart" Target="../charts/chart55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5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8.xml"/><Relationship Id="rId2" Type="http://schemas.openxmlformats.org/officeDocument/2006/relationships/chart" Target="../charts/chart57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5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1.xml"/><Relationship Id="rId2" Type="http://schemas.openxmlformats.org/officeDocument/2006/relationships/chart" Target="../charts/chart60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6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4.xml"/><Relationship Id="rId2" Type="http://schemas.openxmlformats.org/officeDocument/2006/relationships/chart" Target="../charts/chart63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6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7.xml"/><Relationship Id="rId2" Type="http://schemas.openxmlformats.org/officeDocument/2006/relationships/chart" Target="../charts/chart66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6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0.xml"/><Relationship Id="rId2" Type="http://schemas.openxmlformats.org/officeDocument/2006/relationships/chart" Target="../charts/chart69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7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3.xml"/><Relationship Id="rId2" Type="http://schemas.openxmlformats.org/officeDocument/2006/relationships/chart" Target="../charts/chart7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7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6.xml"/><Relationship Id="rId2" Type="http://schemas.openxmlformats.org/officeDocument/2006/relationships/chart" Target="../charts/chart75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7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9.xml"/><Relationship Id="rId2" Type="http://schemas.openxmlformats.org/officeDocument/2006/relationships/chart" Target="../charts/chart78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8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2.xml"/><Relationship Id="rId2" Type="http://schemas.openxmlformats.org/officeDocument/2006/relationships/chart" Target="../charts/chart8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8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5.xml"/><Relationship Id="rId2" Type="http://schemas.openxmlformats.org/officeDocument/2006/relationships/chart" Target="../charts/chart84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8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8.xml"/><Relationship Id="rId2" Type="http://schemas.openxmlformats.org/officeDocument/2006/relationships/chart" Target="../charts/chart87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89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1.xml"/><Relationship Id="rId2" Type="http://schemas.openxmlformats.org/officeDocument/2006/relationships/chart" Target="../charts/chart90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9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4.xml"/><Relationship Id="rId2" Type="http://schemas.openxmlformats.org/officeDocument/2006/relationships/chart" Target="../charts/chart93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95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7.xml"/><Relationship Id="rId2" Type="http://schemas.openxmlformats.org/officeDocument/2006/relationships/chart" Target="../charts/chart96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9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0.xml"/><Relationship Id="rId2" Type="http://schemas.openxmlformats.org/officeDocument/2006/relationships/chart" Target="../charts/chart99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0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3.xml"/><Relationship Id="rId2" Type="http://schemas.openxmlformats.org/officeDocument/2006/relationships/chart" Target="../charts/chart10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0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107.xml"/><Relationship Id="rId4" Type="http://schemas.openxmlformats.org/officeDocument/2006/relationships/chart" Target="../charts/chart106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9.xml"/><Relationship Id="rId2" Type="http://schemas.openxmlformats.org/officeDocument/2006/relationships/chart" Target="../charts/chart108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10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2.xml"/><Relationship Id="rId2" Type="http://schemas.openxmlformats.org/officeDocument/2006/relationships/chart" Target="../charts/chart11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13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5.xml"/><Relationship Id="rId2" Type="http://schemas.openxmlformats.org/officeDocument/2006/relationships/chart" Target="../charts/chart114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16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8.xml"/><Relationship Id="rId2" Type="http://schemas.openxmlformats.org/officeDocument/2006/relationships/chart" Target="../charts/chart117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19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1.xml"/><Relationship Id="rId2" Type="http://schemas.openxmlformats.org/officeDocument/2006/relationships/chart" Target="../charts/chart120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2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4.xml"/><Relationship Id="rId2" Type="http://schemas.openxmlformats.org/officeDocument/2006/relationships/chart" Target="../charts/chart123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25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7.xml"/><Relationship Id="rId2" Type="http://schemas.openxmlformats.org/officeDocument/2006/relationships/chart" Target="../charts/chart126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2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0.xml"/><Relationship Id="rId2" Type="http://schemas.openxmlformats.org/officeDocument/2006/relationships/chart" Target="../charts/chart129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3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3.xml"/><Relationship Id="rId2" Type="http://schemas.openxmlformats.org/officeDocument/2006/relationships/chart" Target="../charts/chart13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34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6.xml"/><Relationship Id="rId2" Type="http://schemas.openxmlformats.org/officeDocument/2006/relationships/chart" Target="../charts/chart135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3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9.xml"/><Relationship Id="rId2" Type="http://schemas.openxmlformats.org/officeDocument/2006/relationships/chart" Target="../charts/chart138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40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2.xml"/><Relationship Id="rId2" Type="http://schemas.openxmlformats.org/officeDocument/2006/relationships/chart" Target="../charts/chart14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43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5.xml"/><Relationship Id="rId2" Type="http://schemas.openxmlformats.org/officeDocument/2006/relationships/chart" Target="../charts/chart144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4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8.xml"/><Relationship Id="rId2" Type="http://schemas.openxmlformats.org/officeDocument/2006/relationships/chart" Target="../charts/chart147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49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1.xml"/><Relationship Id="rId2" Type="http://schemas.openxmlformats.org/officeDocument/2006/relationships/chart" Target="../charts/chart150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5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4.xml"/><Relationship Id="rId2" Type="http://schemas.openxmlformats.org/officeDocument/2006/relationships/chart" Target="../charts/chart153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55.xml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7.xml"/><Relationship Id="rId2" Type="http://schemas.openxmlformats.org/officeDocument/2006/relationships/chart" Target="../charts/chart156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58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0.xml"/><Relationship Id="rId2" Type="http://schemas.openxmlformats.org/officeDocument/2006/relationships/chart" Target="../charts/chart159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61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3.xml"/><Relationship Id="rId2" Type="http://schemas.openxmlformats.org/officeDocument/2006/relationships/chart" Target="../charts/chart16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64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6.xml"/><Relationship Id="rId2" Type="http://schemas.openxmlformats.org/officeDocument/2006/relationships/chart" Target="../charts/chart165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67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9.xml"/><Relationship Id="rId2" Type="http://schemas.openxmlformats.org/officeDocument/2006/relationships/chart" Target="../charts/chart168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70.xml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2.xml"/><Relationship Id="rId2" Type="http://schemas.openxmlformats.org/officeDocument/2006/relationships/chart" Target="../charts/chart17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73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5.xml"/><Relationship Id="rId2" Type="http://schemas.openxmlformats.org/officeDocument/2006/relationships/chart" Target="../charts/chart174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7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8.xml"/><Relationship Id="rId2" Type="http://schemas.openxmlformats.org/officeDocument/2006/relationships/chart" Target="../charts/chart177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79.xml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1.xml"/><Relationship Id="rId2" Type="http://schemas.openxmlformats.org/officeDocument/2006/relationships/chart" Target="../charts/chart180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8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185.xml"/><Relationship Id="rId4" Type="http://schemas.openxmlformats.org/officeDocument/2006/relationships/chart" Target="../charts/chart184.xml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188.xml"/><Relationship Id="rId4" Type="http://schemas.openxmlformats.org/officeDocument/2006/relationships/chart" Target="../charts/chart187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0.xml"/><Relationship Id="rId2" Type="http://schemas.openxmlformats.org/officeDocument/2006/relationships/chart" Target="../charts/chart189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91.xml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3.xml"/><Relationship Id="rId2" Type="http://schemas.openxmlformats.org/officeDocument/2006/relationships/chart" Target="../charts/chart19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9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3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6.xml"/><Relationship Id="rId2" Type="http://schemas.openxmlformats.org/officeDocument/2006/relationships/chart" Target="../charts/chart195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97.xml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9.xml"/><Relationship Id="rId2" Type="http://schemas.openxmlformats.org/officeDocument/2006/relationships/chart" Target="../charts/chart198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00.xml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2.xml"/><Relationship Id="rId2" Type="http://schemas.openxmlformats.org/officeDocument/2006/relationships/chart" Target="../charts/chart20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03.xml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5.xml"/><Relationship Id="rId2" Type="http://schemas.openxmlformats.org/officeDocument/2006/relationships/chart" Target="../charts/chart204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06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8.xml"/><Relationship Id="rId2" Type="http://schemas.openxmlformats.org/officeDocument/2006/relationships/chart" Target="../charts/chart207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09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1.xml"/><Relationship Id="rId2" Type="http://schemas.openxmlformats.org/officeDocument/2006/relationships/chart" Target="../charts/chart210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1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4.xml"/><Relationship Id="rId2" Type="http://schemas.openxmlformats.org/officeDocument/2006/relationships/chart" Target="../charts/chart213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15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7.xml"/><Relationship Id="rId2" Type="http://schemas.openxmlformats.org/officeDocument/2006/relationships/chart" Target="../charts/chart216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18.xml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0.xml"/><Relationship Id="rId2" Type="http://schemas.openxmlformats.org/officeDocument/2006/relationships/chart" Target="../charts/chart219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21.xml"/></Relationships>
</file>

<file path=ppt/slides/_rels/slide9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3.xml"/><Relationship Id="rId2" Type="http://schemas.openxmlformats.org/officeDocument/2006/relationships/chart" Target="../charts/chart22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2">
                <a:lumMod val="50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sz="quarter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16632"/>
            <a:ext cx="8928992" cy="6624736"/>
          </a:xfrm>
          <a:solidFill>
            <a:schemeClr val="accent1">
              <a:lumMod val="50000"/>
            </a:schemeClr>
          </a:solidFill>
        </p:spPr>
      </p:pic>
    </p:spTree>
    <p:extLst>
      <p:ext uri="{BB962C8B-B14F-4D97-AF65-F5344CB8AC3E}">
        <p14:creationId xmlns:p14="http://schemas.microsoft.com/office/powerpoint/2010/main" xmlns="" val="3848856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04864"/>
            <a:ext cx="1944216" cy="75090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LEGGE-COMPRENDE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123728" y="2204864"/>
            <a:ext cx="2448272" cy="78377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LEGGE COMPRENDE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4237552533"/>
              </p:ext>
            </p:extLst>
          </p:nvPr>
        </p:nvGraphicFramePr>
        <p:xfrm>
          <a:off x="179512" y="2996952"/>
          <a:ext cx="2088232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527044505"/>
              </p:ext>
            </p:extLst>
          </p:nvPr>
        </p:nvGraphicFramePr>
        <p:xfrm>
          <a:off x="2267744" y="2996952"/>
          <a:ext cx="2376264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10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024744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4572000" y="2204864"/>
            <a:ext cx="4320480" cy="750907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LEGGE-COMPRENDE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80461900"/>
              </p:ext>
            </p:extLst>
          </p:nvPr>
        </p:nvGraphicFramePr>
        <p:xfrm>
          <a:off x="4716016" y="2974972"/>
          <a:ext cx="4176464" cy="33343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6735596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160240" cy="115212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000" dirty="0" smtClean="0">
                <a:solidFill>
                  <a:srgbClr val="002060"/>
                </a:solidFill>
              </a:rPr>
              <a:t>ASSUME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 LE CONSEGUENZE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 DEI PROPRI COMPORTAMENTI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(INIZIALE)</a:t>
            </a:r>
            <a:endParaRPr lang="it-IT" sz="10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339752" y="2276872"/>
            <a:ext cx="2232248" cy="115212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ASSUME</a:t>
            </a:r>
          </a:p>
          <a:p>
            <a:pPr lvl="0">
              <a:buClr>
                <a:srgbClr val="F07F09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 </a:t>
            </a:r>
            <a:r>
              <a:rPr lang="it-IT" sz="1000" dirty="0">
                <a:solidFill>
                  <a:srgbClr val="002060"/>
                </a:solidFill>
              </a:rPr>
              <a:t>LE </a:t>
            </a:r>
            <a:r>
              <a:rPr lang="it-IT" sz="1000" dirty="0" smtClean="0">
                <a:solidFill>
                  <a:srgbClr val="002060"/>
                </a:solidFill>
              </a:rPr>
              <a:t>CONSEGUENZE</a:t>
            </a:r>
          </a:p>
          <a:p>
            <a:pPr lvl="0">
              <a:buClr>
                <a:srgbClr val="F07F09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 </a:t>
            </a:r>
            <a:r>
              <a:rPr lang="it-IT" sz="1000" dirty="0">
                <a:solidFill>
                  <a:srgbClr val="002060"/>
                </a:solidFill>
              </a:rPr>
              <a:t>DEI PROPRI </a:t>
            </a:r>
            <a:endParaRPr lang="it-IT" sz="1000" dirty="0" smtClean="0">
              <a:solidFill>
                <a:srgbClr val="002060"/>
              </a:solidFill>
            </a:endParaRPr>
          </a:p>
          <a:p>
            <a:pPr lvl="0">
              <a:buClr>
                <a:srgbClr val="F07F09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COMPORTAMENTI</a:t>
            </a:r>
          </a:p>
          <a:p>
            <a:pPr lvl="0">
              <a:buClr>
                <a:srgbClr val="F07F09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(INTERMEDIO)</a:t>
            </a:r>
            <a:endParaRPr lang="it-IT" sz="10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103415366"/>
              </p:ext>
            </p:extLst>
          </p:nvPr>
        </p:nvGraphicFramePr>
        <p:xfrm>
          <a:off x="179512" y="3429000"/>
          <a:ext cx="2088232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733817042"/>
              </p:ext>
            </p:extLst>
          </p:nvPr>
        </p:nvGraphicFramePr>
        <p:xfrm>
          <a:off x="2267744" y="3450433"/>
          <a:ext cx="2304256" cy="24268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343400" y="1042417"/>
            <a:ext cx="457200" cy="154336"/>
          </a:xfrm>
        </p:spPr>
        <p:txBody>
          <a:bodyPr>
            <a:normAutofit fontScale="32500" lnSpcReduction="20000"/>
          </a:bodyPr>
          <a:lstStyle/>
          <a:p>
            <a:fld id="{C8EF9CF6-BB36-47A8-A46B-0FC3EBA12A9F}" type="slidenum">
              <a:rPr lang="it-IT" smtClean="0"/>
              <a:pPr/>
              <a:t>100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024744" cy="108012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4572000" y="2276872"/>
            <a:ext cx="4392488" cy="1152128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ASSUME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LE CONSEGUENZE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DEI PROPRI COMPORTAMENTI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32370205"/>
              </p:ext>
            </p:extLst>
          </p:nvPr>
        </p:nvGraphicFramePr>
        <p:xfrm>
          <a:off x="4572000" y="3429676"/>
          <a:ext cx="4392488" cy="3023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801184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348880"/>
            <a:ext cx="1656184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ASSUME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COMPORTAMENTI RISPETTOSI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1835696" y="2348880"/>
            <a:ext cx="2736304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ASSUME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COMPORTAMENTI RISPETTOSI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587641757"/>
              </p:ext>
            </p:extLst>
          </p:nvPr>
        </p:nvGraphicFramePr>
        <p:xfrm>
          <a:off x="107504" y="3429001"/>
          <a:ext cx="1944216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943153283"/>
              </p:ext>
            </p:extLst>
          </p:nvPr>
        </p:nvGraphicFramePr>
        <p:xfrm>
          <a:off x="2051720" y="3429001"/>
          <a:ext cx="2520280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101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024744" cy="108012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10" name="Segnaposto testo 4"/>
          <p:cNvSpPr txBox="1">
            <a:spLocks/>
          </p:cNvSpPr>
          <p:nvPr/>
        </p:nvSpPr>
        <p:spPr>
          <a:xfrm>
            <a:off x="4572000" y="2348880"/>
            <a:ext cx="4392488" cy="1008112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ASSUME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COMPORTAMENTI RISPETTOSI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00396850"/>
              </p:ext>
            </p:extLst>
          </p:nvPr>
        </p:nvGraphicFramePr>
        <p:xfrm>
          <a:off x="4572000" y="3375382"/>
          <a:ext cx="4392488" cy="30779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657672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088232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PROGETTA IL PERCORSO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VALUTA TEMPI E RISORSE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339752" y="2276872"/>
            <a:ext cx="2160240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>
                <a:solidFill>
                  <a:srgbClr val="002060"/>
                </a:solidFill>
              </a:rPr>
              <a:t>PROGETTA IL </a:t>
            </a:r>
            <a:r>
              <a:rPr lang="it-IT" sz="1200" dirty="0" smtClean="0">
                <a:solidFill>
                  <a:srgbClr val="002060"/>
                </a:solidFill>
              </a:rPr>
              <a:t>PERCORSO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VALUTA TEMPI RISORSE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492511649"/>
              </p:ext>
            </p:extLst>
          </p:nvPr>
        </p:nvGraphicFramePr>
        <p:xfrm>
          <a:off x="107504" y="3356993"/>
          <a:ext cx="223224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250503841"/>
              </p:ext>
            </p:extLst>
          </p:nvPr>
        </p:nvGraphicFramePr>
        <p:xfrm>
          <a:off x="4640120" y="3285660"/>
          <a:ext cx="4324368" cy="30956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343400" y="1042417"/>
            <a:ext cx="457200" cy="298352"/>
          </a:xfrm>
        </p:spPr>
        <p:txBody>
          <a:bodyPr>
            <a:normAutofit fontScale="92500" lnSpcReduction="10000"/>
          </a:bodyPr>
          <a:lstStyle/>
          <a:p>
            <a:fld id="{C8EF9CF6-BB36-47A8-A46B-0FC3EBA12A9F}" type="slidenum">
              <a:rPr lang="it-IT" smtClean="0"/>
              <a:pPr/>
              <a:t>102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4607496" y="2204864"/>
            <a:ext cx="4536504" cy="1008112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PROGETTA IL PERCORSO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VALUTA TEMPI E RISORSE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66096791"/>
              </p:ext>
            </p:extLst>
          </p:nvPr>
        </p:nvGraphicFramePr>
        <p:xfrm>
          <a:off x="2407363" y="3284984"/>
          <a:ext cx="2160240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2319872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232248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>
                <a:solidFill>
                  <a:srgbClr val="002060"/>
                </a:solidFill>
              </a:rPr>
              <a:t>PRENDE DECISIONI </a:t>
            </a:r>
            <a:endParaRPr lang="it-IT" sz="1200" dirty="0" smtClean="0">
              <a:solidFill>
                <a:srgbClr val="002060"/>
              </a:solidFill>
            </a:endParaRP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DA </a:t>
            </a:r>
            <a:r>
              <a:rPr lang="it-IT" sz="1200" dirty="0">
                <a:solidFill>
                  <a:srgbClr val="002060"/>
                </a:solidFill>
              </a:rPr>
              <a:t>SOLO E/O IN </a:t>
            </a:r>
            <a:r>
              <a:rPr lang="it-IT" sz="1200" dirty="0" smtClean="0">
                <a:solidFill>
                  <a:srgbClr val="002060"/>
                </a:solidFill>
              </a:rPr>
              <a:t>GRUPPO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644008" y="2304864"/>
            <a:ext cx="4248472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PRENDE DECISIONI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DA SOLO E/O IN GRUPPO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40316779"/>
              </p:ext>
            </p:extLst>
          </p:nvPr>
        </p:nvGraphicFramePr>
        <p:xfrm>
          <a:off x="179512" y="3140969"/>
          <a:ext cx="2232248" cy="18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317641814"/>
              </p:ext>
            </p:extLst>
          </p:nvPr>
        </p:nvGraphicFramePr>
        <p:xfrm>
          <a:off x="2411760" y="3067405"/>
          <a:ext cx="2160240" cy="1873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103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59624" y="260648"/>
            <a:ext cx="7024744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10" name="Segnaposto testo 2"/>
          <p:cNvSpPr txBox="1">
            <a:spLocks/>
          </p:cNvSpPr>
          <p:nvPr/>
        </p:nvSpPr>
        <p:spPr>
          <a:xfrm>
            <a:off x="2411760" y="2276872"/>
            <a:ext cx="2088232" cy="792088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PRENDE DECISIONI </a:t>
            </a:r>
          </a:p>
          <a:p>
            <a:pPr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DA SOLO E/O IN GRUPPO</a:t>
            </a:r>
          </a:p>
          <a:p>
            <a:pPr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49782021"/>
              </p:ext>
            </p:extLst>
          </p:nvPr>
        </p:nvGraphicFramePr>
        <p:xfrm>
          <a:off x="4644008" y="3212976"/>
          <a:ext cx="4320480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0981159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4400" dirty="0" smtClean="0"/>
              <a:t>F.S.MARIA PUCA</a:t>
            </a:r>
            <a:endParaRPr lang="it-IT" sz="44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104</a:t>
            </a:fld>
            <a:endParaRPr lang="it-IT"/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GRAZIE</a:t>
            </a:r>
            <a:br>
              <a:rPr lang="it-IT" dirty="0" smtClean="0"/>
            </a:br>
            <a:r>
              <a:rPr lang="it-IT" dirty="0" smtClean="0"/>
              <a:t>PER LA COLLABORAZIONE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5583073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1944216" cy="78377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SCRIVE-DESCRIVE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510202" y="2276872"/>
            <a:ext cx="4435287" cy="76978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SCRIVE- DESCRIVE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2628035"/>
              </p:ext>
            </p:extLst>
          </p:nvPr>
        </p:nvGraphicFramePr>
        <p:xfrm>
          <a:off x="4499992" y="3060650"/>
          <a:ext cx="4536504" cy="33206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11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312776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472401591"/>
              </p:ext>
            </p:extLst>
          </p:nvPr>
        </p:nvGraphicFramePr>
        <p:xfrm>
          <a:off x="179512" y="3140968"/>
          <a:ext cx="1944216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Segnaposto testo 2"/>
          <p:cNvSpPr txBox="1">
            <a:spLocks/>
          </p:cNvSpPr>
          <p:nvPr/>
        </p:nvSpPr>
        <p:spPr>
          <a:xfrm>
            <a:off x="2123728" y="2276872"/>
            <a:ext cx="2376264" cy="783778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smtClean="0">
                <a:solidFill>
                  <a:srgbClr val="002060"/>
                </a:solidFill>
              </a:rPr>
              <a:t>SCRIVE-DESCRIVE</a:t>
            </a:r>
          </a:p>
          <a:p>
            <a:r>
              <a:rPr lang="it-IT" sz="1200" smtClean="0">
                <a:solidFill>
                  <a:srgbClr val="002060"/>
                </a:solidFill>
              </a:rPr>
              <a:t> (INIZIALE)</a:t>
            </a:r>
            <a:endParaRPr lang="it-IT" sz="120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57926592"/>
              </p:ext>
            </p:extLst>
          </p:nvPr>
        </p:nvGraphicFramePr>
        <p:xfrm>
          <a:off x="2123728" y="3060650"/>
          <a:ext cx="2376264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3624777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348880"/>
            <a:ext cx="1944216" cy="75090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RICONOSCE E RISOLVE PROBLEMI 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123728" y="2348880"/>
            <a:ext cx="2448272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RICONOSCE E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RISOLVE PROBLEMI 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641709562"/>
              </p:ext>
            </p:extLst>
          </p:nvPr>
        </p:nvGraphicFramePr>
        <p:xfrm>
          <a:off x="179512" y="3140969"/>
          <a:ext cx="1944216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246215061"/>
              </p:ext>
            </p:extLst>
          </p:nvPr>
        </p:nvGraphicFramePr>
        <p:xfrm>
          <a:off x="2123728" y="3068961"/>
          <a:ext cx="2448272" cy="20882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343398" y="1268760"/>
            <a:ext cx="457200" cy="441325"/>
          </a:xfrm>
        </p:spPr>
        <p:txBody>
          <a:bodyPr/>
          <a:lstStyle/>
          <a:p>
            <a:fld id="{C8EF9CF6-BB36-47A8-A46B-0FC3EBA12A9F}" type="slidenum">
              <a:rPr lang="it-IT" smtClean="0"/>
              <a:pPr/>
              <a:t>12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534400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4572000" y="2276872"/>
            <a:ext cx="4392488" cy="750907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>
                <a:solidFill>
                  <a:srgbClr val="002060"/>
                </a:solidFill>
              </a:rPr>
              <a:t>RICONOSCE E RISOLVE PROBLEMI (FINALE)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62709567"/>
              </p:ext>
            </p:extLst>
          </p:nvPr>
        </p:nvGraphicFramePr>
        <p:xfrm>
          <a:off x="4572000" y="3039476"/>
          <a:ext cx="4392488" cy="3341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0397320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016224" cy="75090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OSSERVA E ANALIZZA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FATTI ED EVENTI 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195736" y="2276872"/>
            <a:ext cx="2376264" cy="78377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OSSERVA E ANALIZZA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FATTI ED EVENTI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970265957"/>
              </p:ext>
            </p:extLst>
          </p:nvPr>
        </p:nvGraphicFramePr>
        <p:xfrm>
          <a:off x="2195736" y="3068961"/>
          <a:ext cx="2448272" cy="18722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13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34400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98025633"/>
              </p:ext>
            </p:extLst>
          </p:nvPr>
        </p:nvGraphicFramePr>
        <p:xfrm>
          <a:off x="179512" y="3068961"/>
          <a:ext cx="2016224" cy="18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Segnaposto testo 4"/>
          <p:cNvSpPr txBox="1">
            <a:spLocks/>
          </p:cNvSpPr>
          <p:nvPr/>
        </p:nvSpPr>
        <p:spPr>
          <a:xfrm>
            <a:off x="4572000" y="2276872"/>
            <a:ext cx="4392488" cy="783778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OSSERVA E ANALIZZA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FATTI ED EVENTI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953057933"/>
              </p:ext>
            </p:extLst>
          </p:nvPr>
        </p:nvGraphicFramePr>
        <p:xfrm>
          <a:off x="4572000" y="3066600"/>
          <a:ext cx="4392488" cy="33147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8049135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1872208" cy="108012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000" dirty="0" smtClean="0">
                <a:solidFill>
                  <a:srgbClr val="002060"/>
                </a:solidFill>
              </a:rPr>
              <a:t>DISTINGUE E CLASSIFICA </a:t>
            </a:r>
            <a:endParaRPr lang="it-IT" sz="1000" dirty="0">
              <a:solidFill>
                <a:srgbClr val="002060"/>
              </a:solidFill>
            </a:endParaRPr>
          </a:p>
          <a:p>
            <a:r>
              <a:rPr lang="it-IT" sz="1000" dirty="0" smtClean="0">
                <a:solidFill>
                  <a:srgbClr val="002060"/>
                </a:solidFill>
              </a:rPr>
              <a:t>GLI ELEMENTI DEI VARI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 LINGUAGGI (INIZIALE)</a:t>
            </a:r>
            <a:endParaRPr lang="it-IT" sz="10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051720" y="2276872"/>
            <a:ext cx="2448272" cy="108012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DISTINGUE E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CLASSIFICA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GLI ELEMENTI DEI VARI LINGUAGGI 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027952893"/>
              </p:ext>
            </p:extLst>
          </p:nvPr>
        </p:nvGraphicFramePr>
        <p:xfrm>
          <a:off x="179512" y="3382685"/>
          <a:ext cx="1944216" cy="18465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359183392"/>
              </p:ext>
            </p:extLst>
          </p:nvPr>
        </p:nvGraphicFramePr>
        <p:xfrm>
          <a:off x="2123728" y="3356180"/>
          <a:ext cx="2376264" cy="21610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14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560840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10" name="Segnaposto testo 4"/>
          <p:cNvSpPr txBox="1">
            <a:spLocks/>
          </p:cNvSpPr>
          <p:nvPr/>
        </p:nvSpPr>
        <p:spPr>
          <a:xfrm>
            <a:off x="4657124" y="2276060"/>
            <a:ext cx="4334341" cy="1080120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DISTINGUE E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CLASSIFICA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GLI ELEMENTI DEI VARI LINGUAGGI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(FINALE)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42285657"/>
              </p:ext>
            </p:extLst>
          </p:nvPr>
        </p:nvGraphicFramePr>
        <p:xfrm>
          <a:off x="4657123" y="3356180"/>
          <a:ext cx="4334341" cy="29531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4828693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016224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INDIVIDUA LA RELAZIONE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SPAZIO TEMPO 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195736" y="2276872"/>
            <a:ext cx="2304256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INDIVIDUA LA RELAZIONE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SPAZIO TEMPO(INTERMEDIO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246695734"/>
              </p:ext>
            </p:extLst>
          </p:nvPr>
        </p:nvGraphicFramePr>
        <p:xfrm>
          <a:off x="2195736" y="2951651"/>
          <a:ext cx="2376264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15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024744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92136165"/>
              </p:ext>
            </p:extLst>
          </p:nvPr>
        </p:nvGraphicFramePr>
        <p:xfrm>
          <a:off x="179512" y="3140968"/>
          <a:ext cx="2088232" cy="1656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718259347"/>
              </p:ext>
            </p:extLst>
          </p:nvPr>
        </p:nvGraphicFramePr>
        <p:xfrm>
          <a:off x="4624130" y="2917642"/>
          <a:ext cx="4320480" cy="34636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Segnaposto testo 4"/>
          <p:cNvSpPr txBox="1">
            <a:spLocks/>
          </p:cNvSpPr>
          <p:nvPr/>
        </p:nvSpPr>
        <p:spPr>
          <a:xfrm>
            <a:off x="4644008" y="2204864"/>
            <a:ext cx="4240088" cy="792088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INDIVIDUA LA RELAZIONE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SPAZIO TEMPO(FINALE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40666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348880"/>
            <a:ext cx="2160240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CONOSCE LE FUNZIONI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E LA SINTASSI DI BASE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644008" y="2276872"/>
            <a:ext cx="4320480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CONOSCE LE FUNZIONI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E LA SINTASSI DI BASE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123490591"/>
              </p:ext>
            </p:extLst>
          </p:nvPr>
        </p:nvGraphicFramePr>
        <p:xfrm>
          <a:off x="179512" y="3068960"/>
          <a:ext cx="2232248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802533575"/>
              </p:ext>
            </p:extLst>
          </p:nvPr>
        </p:nvGraphicFramePr>
        <p:xfrm>
          <a:off x="4644008" y="3212976"/>
          <a:ext cx="4320480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16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024744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graphicFrame>
        <p:nvGraphicFramePr>
          <p:cNvPr id="9" name="Segnaposto contenut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87397357"/>
              </p:ext>
            </p:extLst>
          </p:nvPr>
        </p:nvGraphicFramePr>
        <p:xfrm>
          <a:off x="2375519" y="3066458"/>
          <a:ext cx="2232248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Segnaposto testo 2"/>
          <p:cNvSpPr txBox="1">
            <a:spLocks/>
          </p:cNvSpPr>
          <p:nvPr/>
        </p:nvSpPr>
        <p:spPr>
          <a:xfrm>
            <a:off x="2339752" y="2418386"/>
            <a:ext cx="2160240" cy="648072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CONOSCE LE FUNZIONI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E LA SINTASSI DI BASE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(NTERMEDIO)</a:t>
            </a:r>
            <a:endParaRPr lang="it-IT" sz="1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46900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7504" y="2204864"/>
            <a:ext cx="2088232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UTILIZZA I MEZZI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DI COMUNICAZIONE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644008" y="2204864"/>
            <a:ext cx="4392488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UTILIZZA I MEZZI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DI COMUNICAZIONE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</a:t>
            </a:r>
            <a:r>
              <a:rPr lang="it-IT" sz="1600" dirty="0" smtClean="0">
                <a:solidFill>
                  <a:srgbClr val="002060"/>
                </a:solidFill>
              </a:rPr>
              <a:t>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707903686"/>
              </p:ext>
            </p:extLst>
          </p:nvPr>
        </p:nvGraphicFramePr>
        <p:xfrm>
          <a:off x="179512" y="3140968"/>
          <a:ext cx="2016224" cy="1584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243959576"/>
              </p:ext>
            </p:extLst>
          </p:nvPr>
        </p:nvGraphicFramePr>
        <p:xfrm>
          <a:off x="4644008" y="3284984"/>
          <a:ext cx="4248472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17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31632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195736" y="2204864"/>
            <a:ext cx="2304256" cy="936104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UTILIZZA I MEZZI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DI COMUNICAZIONE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65862"/>
              </p:ext>
            </p:extLst>
          </p:nvPr>
        </p:nvGraphicFramePr>
        <p:xfrm>
          <a:off x="2195736" y="3140968"/>
          <a:ext cx="2304256" cy="15841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4121833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016224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PONE DOMANDE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PERTINENTI 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195736" y="2276872"/>
            <a:ext cx="2376264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PONE DOMENDE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PERTINENTI 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095592216"/>
              </p:ext>
            </p:extLst>
          </p:nvPr>
        </p:nvGraphicFramePr>
        <p:xfrm>
          <a:off x="107504" y="2996953"/>
          <a:ext cx="2088232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360641428"/>
              </p:ext>
            </p:extLst>
          </p:nvPr>
        </p:nvGraphicFramePr>
        <p:xfrm>
          <a:off x="4572000" y="2924944"/>
          <a:ext cx="4464496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18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89614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4572000" y="2276872"/>
            <a:ext cx="4464496" cy="648072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smtClean="0">
                <a:solidFill>
                  <a:srgbClr val="002060"/>
                </a:solidFill>
              </a:rPr>
              <a:t>PONE DOMANDE </a:t>
            </a:r>
          </a:p>
          <a:p>
            <a:r>
              <a:rPr lang="it-IT" sz="1400" smtClean="0">
                <a:solidFill>
                  <a:srgbClr val="002060"/>
                </a:solidFill>
              </a:rPr>
              <a:t>PERTINENTI (INIZIALE)</a:t>
            </a:r>
            <a:endParaRPr lang="it-IT" sz="140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740434680"/>
              </p:ext>
            </p:extLst>
          </p:nvPr>
        </p:nvGraphicFramePr>
        <p:xfrm>
          <a:off x="2267744" y="2957398"/>
          <a:ext cx="223224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2265326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04864"/>
            <a:ext cx="2160240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APPLICA STRATEGIE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</a:t>
            </a:r>
            <a:r>
              <a:rPr lang="it-IT" sz="1200" dirty="0">
                <a:solidFill>
                  <a:srgbClr val="002060"/>
                </a:solidFill>
              </a:rPr>
              <a:t>DI </a:t>
            </a:r>
            <a:r>
              <a:rPr lang="it-IT" sz="1200" dirty="0" smtClean="0">
                <a:solidFill>
                  <a:srgbClr val="002060"/>
                </a:solidFill>
              </a:rPr>
              <a:t>STUDIO</a:t>
            </a:r>
            <a:endParaRPr lang="it-IT" sz="1200" dirty="0">
              <a:solidFill>
                <a:srgbClr val="002060"/>
              </a:solidFill>
            </a:endParaRPr>
          </a:p>
          <a:p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525212" y="2185523"/>
            <a:ext cx="4295260" cy="92779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APPLICA STRATEGIE 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DI STUDIO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290689"/>
              </p:ext>
            </p:extLst>
          </p:nvPr>
        </p:nvGraphicFramePr>
        <p:xfrm>
          <a:off x="4644008" y="3009460"/>
          <a:ext cx="4248472" cy="3299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19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024744" cy="108012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98614963"/>
              </p:ext>
            </p:extLst>
          </p:nvPr>
        </p:nvGraphicFramePr>
        <p:xfrm>
          <a:off x="107504" y="3009460"/>
          <a:ext cx="2232248" cy="21477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Segnaposto testo 2"/>
          <p:cNvSpPr txBox="1">
            <a:spLocks/>
          </p:cNvSpPr>
          <p:nvPr/>
        </p:nvSpPr>
        <p:spPr>
          <a:xfrm>
            <a:off x="2339752" y="2289380"/>
            <a:ext cx="2160240" cy="720080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07F09"/>
              </a:buClr>
            </a:pPr>
            <a:r>
              <a:rPr lang="it-IT" sz="1200" smtClean="0">
                <a:solidFill>
                  <a:srgbClr val="002060"/>
                </a:solidFill>
              </a:rPr>
              <a:t>APPLICA STRATEGIE</a:t>
            </a:r>
          </a:p>
          <a:p>
            <a:pPr>
              <a:buClr>
                <a:srgbClr val="F07F09"/>
              </a:buClr>
            </a:pPr>
            <a:r>
              <a:rPr lang="it-IT" sz="1200" smtClean="0">
                <a:solidFill>
                  <a:srgbClr val="002060"/>
                </a:solidFill>
              </a:rPr>
              <a:t> DI STUDIO</a:t>
            </a:r>
          </a:p>
          <a:p>
            <a:r>
              <a:rPr lang="it-IT" sz="1200" smtClean="0">
                <a:solidFill>
                  <a:srgbClr val="002060"/>
                </a:solidFill>
              </a:rPr>
              <a:t>(INIZIALE)</a:t>
            </a:r>
            <a:endParaRPr lang="it-IT" sz="120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7535090"/>
              </p:ext>
            </p:extLst>
          </p:nvPr>
        </p:nvGraphicFramePr>
        <p:xfrm>
          <a:off x="2339752" y="3041914"/>
          <a:ext cx="2232248" cy="21477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1219375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C000"/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6" name="Titolo 1"/>
          <p:cNvSpPr>
            <a:spLocks noGrp="1"/>
          </p:cNvSpPr>
          <p:nvPr>
            <p:ph type="title"/>
          </p:nvPr>
        </p:nvSpPr>
        <p:spPr>
          <a:xfrm>
            <a:off x="722313" y="116632"/>
            <a:ext cx="7772400" cy="5472608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it-IT" dirty="0" smtClean="0"/>
              <a:t>DIRIGENTE SCOLASTICO PROF.SSA GIUSEPPINA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57386995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160240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ASSUME LE CONSEGUENZE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DEI PROPRI COMPORTAMENTI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(INIZIALI)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644008" y="2168860"/>
            <a:ext cx="4392488" cy="115212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ASSUME LE CONSEGUENZE </a:t>
            </a:r>
          </a:p>
          <a:p>
            <a:r>
              <a:rPr lang="it-IT" sz="1400" dirty="0">
                <a:solidFill>
                  <a:srgbClr val="002060"/>
                </a:solidFill>
              </a:rPr>
              <a:t>DEI PROPRI </a:t>
            </a:r>
            <a:r>
              <a:rPr lang="it-IT" sz="1400" dirty="0" smtClean="0">
                <a:solidFill>
                  <a:srgbClr val="002060"/>
                </a:solidFill>
              </a:rPr>
              <a:t>COMPORTAMENTI</a:t>
            </a:r>
            <a:endParaRPr lang="it-IT" sz="1400" dirty="0">
              <a:solidFill>
                <a:srgbClr val="002060"/>
              </a:solidFill>
            </a:endParaRP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199124653"/>
              </p:ext>
            </p:extLst>
          </p:nvPr>
        </p:nvGraphicFramePr>
        <p:xfrm>
          <a:off x="107504" y="3284984"/>
          <a:ext cx="2232248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023942571"/>
              </p:ext>
            </p:extLst>
          </p:nvPr>
        </p:nvGraphicFramePr>
        <p:xfrm>
          <a:off x="4644008" y="3429000"/>
          <a:ext cx="4392488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20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graphicFrame>
        <p:nvGraphicFramePr>
          <p:cNvPr id="9" name="Segnaposto contenut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09003665"/>
              </p:ext>
            </p:extLst>
          </p:nvPr>
        </p:nvGraphicFramePr>
        <p:xfrm>
          <a:off x="2339752" y="3284984"/>
          <a:ext cx="2232248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Segnaposto testo 2"/>
          <p:cNvSpPr txBox="1">
            <a:spLocks/>
          </p:cNvSpPr>
          <p:nvPr/>
        </p:nvSpPr>
        <p:spPr>
          <a:xfrm>
            <a:off x="2339752" y="2276872"/>
            <a:ext cx="2160240" cy="936104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ASSUME LE CONSEGUENZE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DEI PROPRI COMPORTAMENTI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818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051720" y="2326500"/>
            <a:ext cx="2448272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ASSUME LE CONSEGUENZE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DEI PROPRI COMPORTAMENTI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9" name="Segnaposto testo 2"/>
          <p:cNvSpPr>
            <a:spLocks noGrp="1"/>
          </p:cNvSpPr>
          <p:nvPr>
            <p:ph type="body" sz="half" idx="3"/>
          </p:nvPr>
        </p:nvSpPr>
        <p:spPr>
          <a:xfrm>
            <a:off x="4644008" y="2279779"/>
            <a:ext cx="4320480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ASSUME LE CONSEGUENZE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DEI PROPRI COMPORTAMENTI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484951171"/>
              </p:ext>
            </p:extLst>
          </p:nvPr>
        </p:nvGraphicFramePr>
        <p:xfrm>
          <a:off x="107504" y="3241102"/>
          <a:ext cx="1944216" cy="2132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635011646"/>
              </p:ext>
            </p:extLst>
          </p:nvPr>
        </p:nvGraphicFramePr>
        <p:xfrm>
          <a:off x="4499992" y="3238669"/>
          <a:ext cx="4464496" cy="3070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21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10" name="Segnaposto testo 2"/>
          <p:cNvSpPr txBox="1">
            <a:spLocks/>
          </p:cNvSpPr>
          <p:nvPr/>
        </p:nvSpPr>
        <p:spPr>
          <a:xfrm>
            <a:off x="179512" y="2302565"/>
            <a:ext cx="1872208" cy="936104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smtClean="0">
                <a:solidFill>
                  <a:srgbClr val="002060"/>
                </a:solidFill>
              </a:rPr>
              <a:t>ASSUME LE CONSEGUENZE </a:t>
            </a:r>
          </a:p>
          <a:p>
            <a:r>
              <a:rPr lang="it-IT" sz="1200" smtClean="0">
                <a:solidFill>
                  <a:srgbClr val="002060"/>
                </a:solidFill>
              </a:rPr>
              <a:t>DEI PROPRI COMPORTAMENTI</a:t>
            </a:r>
          </a:p>
          <a:p>
            <a:r>
              <a:rPr lang="it-IT" sz="1200" smtClean="0">
                <a:solidFill>
                  <a:srgbClr val="002060"/>
                </a:solidFill>
              </a:rPr>
              <a:t>(INIZIALE)</a:t>
            </a:r>
            <a:endParaRPr lang="it-IT" sz="120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01341325"/>
              </p:ext>
            </p:extLst>
          </p:nvPr>
        </p:nvGraphicFramePr>
        <p:xfrm>
          <a:off x="2051720" y="3238669"/>
          <a:ext cx="2520280" cy="21345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9780333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016224" cy="9378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000" dirty="0" smtClean="0">
                <a:solidFill>
                  <a:srgbClr val="002060"/>
                </a:solidFill>
              </a:rPr>
              <a:t>PROGETTA IL PERCORSO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VALUTA 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TEMPI E RISORSE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 (INIZIALE)</a:t>
            </a:r>
            <a:endParaRPr lang="it-IT" sz="10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525210" y="2276872"/>
            <a:ext cx="4367269" cy="9378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PROGETTA IL </a:t>
            </a:r>
            <a:r>
              <a:rPr lang="it-IT" sz="1400" dirty="0" smtClean="0">
                <a:solidFill>
                  <a:srgbClr val="002060"/>
                </a:solidFill>
              </a:rPr>
              <a:t>PERCORSO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VALUTA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TEMPI </a:t>
            </a:r>
            <a:r>
              <a:rPr lang="it-IT" sz="1400" dirty="0">
                <a:solidFill>
                  <a:srgbClr val="002060"/>
                </a:solidFill>
              </a:rPr>
              <a:t>E </a:t>
            </a:r>
            <a:r>
              <a:rPr lang="it-IT" sz="1400" dirty="0" smtClean="0">
                <a:solidFill>
                  <a:srgbClr val="002060"/>
                </a:solidFill>
              </a:rPr>
              <a:t>RISORSE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920252864"/>
              </p:ext>
            </p:extLst>
          </p:nvPr>
        </p:nvGraphicFramePr>
        <p:xfrm>
          <a:off x="107504" y="3284985"/>
          <a:ext cx="2088232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215835253"/>
              </p:ext>
            </p:extLst>
          </p:nvPr>
        </p:nvGraphicFramePr>
        <p:xfrm>
          <a:off x="4572000" y="3230420"/>
          <a:ext cx="4392488" cy="32229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22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206756" y="2276872"/>
            <a:ext cx="2293235" cy="937862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smtClean="0">
                <a:solidFill>
                  <a:srgbClr val="002060"/>
                </a:solidFill>
              </a:rPr>
              <a:t>PROGETTA IL PERCORSO</a:t>
            </a:r>
          </a:p>
          <a:p>
            <a:r>
              <a:rPr lang="it-IT" sz="1000" smtClean="0">
                <a:solidFill>
                  <a:srgbClr val="002060"/>
                </a:solidFill>
              </a:rPr>
              <a:t>VALUTA </a:t>
            </a:r>
          </a:p>
          <a:p>
            <a:r>
              <a:rPr lang="it-IT" sz="1000" smtClean="0">
                <a:solidFill>
                  <a:srgbClr val="002060"/>
                </a:solidFill>
              </a:rPr>
              <a:t>TEMPI E RISORSE</a:t>
            </a:r>
          </a:p>
          <a:p>
            <a:r>
              <a:rPr lang="it-IT" sz="1000" smtClean="0">
                <a:solidFill>
                  <a:srgbClr val="002060"/>
                </a:solidFill>
              </a:rPr>
              <a:t> (INIZIALE)</a:t>
            </a:r>
            <a:endParaRPr lang="it-IT" sz="100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74048717"/>
              </p:ext>
            </p:extLst>
          </p:nvPr>
        </p:nvGraphicFramePr>
        <p:xfrm>
          <a:off x="2195735" y="3217168"/>
          <a:ext cx="2304255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3192300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016224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>
                <a:solidFill>
                  <a:srgbClr val="002060"/>
                </a:solidFill>
              </a:rPr>
              <a:t>PRENDE </a:t>
            </a:r>
            <a:r>
              <a:rPr lang="it-IT" sz="1200" dirty="0" smtClean="0">
                <a:solidFill>
                  <a:srgbClr val="002060"/>
                </a:solidFill>
              </a:rPr>
              <a:t>DECISIONI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</a:t>
            </a:r>
            <a:r>
              <a:rPr lang="it-IT" sz="1200" dirty="0">
                <a:solidFill>
                  <a:srgbClr val="002060"/>
                </a:solidFill>
              </a:rPr>
              <a:t>DA SOLO E/O IN </a:t>
            </a:r>
            <a:r>
              <a:rPr lang="it-IT" sz="1200" dirty="0" smtClean="0">
                <a:solidFill>
                  <a:srgbClr val="002060"/>
                </a:solidFill>
              </a:rPr>
              <a:t>GRUPPO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499992" y="2276872"/>
            <a:ext cx="4464496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PRENDE DECISIONI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DA SOLO E/O IN GRUPPO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977672452"/>
              </p:ext>
            </p:extLst>
          </p:nvPr>
        </p:nvGraphicFramePr>
        <p:xfrm>
          <a:off x="4572000" y="3164158"/>
          <a:ext cx="4392488" cy="31451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23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78928475"/>
              </p:ext>
            </p:extLst>
          </p:nvPr>
        </p:nvGraphicFramePr>
        <p:xfrm>
          <a:off x="179512" y="3140968"/>
          <a:ext cx="2016224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Segnaposto testo 2"/>
          <p:cNvSpPr txBox="1">
            <a:spLocks/>
          </p:cNvSpPr>
          <p:nvPr/>
        </p:nvSpPr>
        <p:spPr>
          <a:xfrm>
            <a:off x="2195736" y="2276872"/>
            <a:ext cx="2304256" cy="864096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PRENDE DECISIONI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DA SOLO E/O IN GRUPPO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157925409"/>
              </p:ext>
            </p:extLst>
          </p:nvPr>
        </p:nvGraphicFramePr>
        <p:xfrm>
          <a:off x="2195736" y="3145160"/>
          <a:ext cx="2304256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4432320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 w="76200">
            <a:solidFill>
              <a:schemeClr val="tx1"/>
            </a:solidFill>
          </a:ln>
        </p:spPr>
        <p:txBody>
          <a:bodyPr/>
          <a:lstStyle/>
          <a:p>
            <a:r>
              <a:rPr lang="it-IT" dirty="0" smtClean="0"/>
              <a:t>CLASSI SECONDE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24</a:t>
            </a:fld>
            <a:endParaRPr lang="it-IT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72294" y="1917435"/>
            <a:ext cx="3762900" cy="3791479"/>
          </a:xfrm>
          <a:ln w="762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3385551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5328592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Dagli esiti del monitoraggio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iniziale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è emerso che : la maggior parte degli alunni delle classi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seconde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 della scuola primaria ha raggiunto  un livello di competenza </a:t>
            </a:r>
            <a:r>
              <a:rPr lang="it-IT" sz="2400" b="1" dirty="0">
                <a:solidFill>
                  <a:schemeClr val="accent2">
                    <a:lumMod val="50000"/>
                  </a:schemeClr>
                </a:solidFill>
              </a:rPr>
              <a:t>intermedio.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L’alunno/a svolge compiti e risolve problemi in situazioni nuove,   compie scelte consapevoli, mostrando di saper utilizzare le conoscenze 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le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abilità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acquisite.</a:t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endParaRPr lang="it-IT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671789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5328592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Dagli esiti del monitoraggio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intermedio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è emerso che : la maggior parte degli alunni delle classi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seconde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 della scuola primaria ha confermato un livello di competenza </a:t>
            </a:r>
            <a:r>
              <a:rPr lang="it-IT" sz="2400" b="1" dirty="0">
                <a:solidFill>
                  <a:schemeClr val="accent2">
                    <a:lumMod val="50000"/>
                  </a:schemeClr>
                </a:solidFill>
              </a:rPr>
              <a:t>intermedio.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L’alunno/a svolge compiti e risolve problemi in situazioni nuove,   compie scelte consapevoli, mostrando di saper utilizzare le conoscenze 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le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abilità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acquisite.</a:t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endParaRPr lang="it-IT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720013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5328592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Dagli esiti del monitoraggio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FINALE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è emerso che : la maggior parte degli alunni delle classi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seconde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 della scuola primaria ha confermato un livello di competenza </a:t>
            </a:r>
            <a:r>
              <a:rPr lang="it-IT" sz="2400" b="1" dirty="0">
                <a:solidFill>
                  <a:schemeClr val="accent2">
                    <a:lumMod val="50000"/>
                  </a:schemeClr>
                </a:solidFill>
              </a:rPr>
              <a:t>intermedio.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L’alunno/a svolge compiti e risolve problemi in situazioni nuove,   compie scelte consapevoli, mostrando di saper utilizzare le conoscenze 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le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abilità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acquisite.</a:t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endParaRPr lang="it-IT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055785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232248" cy="966931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ASCOLTA-COMPRENDE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RIFERISCE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644008" y="2348880"/>
            <a:ext cx="4320480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ASCOLTA-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COMPRENDE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RIFERISCE 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768340492"/>
              </p:ext>
            </p:extLst>
          </p:nvPr>
        </p:nvGraphicFramePr>
        <p:xfrm>
          <a:off x="179512" y="3284984"/>
          <a:ext cx="223224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518170590"/>
              </p:ext>
            </p:extLst>
          </p:nvPr>
        </p:nvGraphicFramePr>
        <p:xfrm>
          <a:off x="4644008" y="3429000"/>
          <a:ext cx="4320480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28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024744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411760" y="2276872"/>
            <a:ext cx="2232248" cy="966931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ASCOLTA-COMPRENDE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RIFERISCE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16137147"/>
              </p:ext>
            </p:extLst>
          </p:nvPr>
        </p:nvGraphicFramePr>
        <p:xfrm>
          <a:off x="2411760" y="3356992"/>
          <a:ext cx="2232248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524594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572000" y="2253615"/>
            <a:ext cx="4392488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PADRONEGGIA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ED APPLICA  LE CONOSCENZE 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793687116"/>
              </p:ext>
            </p:extLst>
          </p:nvPr>
        </p:nvGraphicFramePr>
        <p:xfrm>
          <a:off x="179512" y="3108817"/>
          <a:ext cx="2016224" cy="20394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29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36590980"/>
              </p:ext>
            </p:extLst>
          </p:nvPr>
        </p:nvGraphicFramePr>
        <p:xfrm>
          <a:off x="4591472" y="3090121"/>
          <a:ext cx="4373015" cy="3249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Segnaposto testo 2"/>
          <p:cNvSpPr txBox="1">
            <a:spLocks/>
          </p:cNvSpPr>
          <p:nvPr/>
        </p:nvSpPr>
        <p:spPr>
          <a:xfrm>
            <a:off x="179512" y="2253614"/>
            <a:ext cx="1944216" cy="79208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PADRONEGGIA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ED APPLICA LE CONOSCENZE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2123728" y="2277820"/>
            <a:ext cx="2448272" cy="83099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sz="1200" b="1" dirty="0">
                <a:solidFill>
                  <a:srgbClr val="002060"/>
                </a:solidFill>
              </a:rPr>
              <a:t>PADRONEGGIA</a:t>
            </a:r>
          </a:p>
          <a:p>
            <a:r>
              <a:rPr lang="it-IT" sz="1200" b="1" dirty="0">
                <a:solidFill>
                  <a:srgbClr val="002060"/>
                </a:solidFill>
              </a:rPr>
              <a:t> ED APPLICA LE CONOSCENZE</a:t>
            </a:r>
          </a:p>
          <a:p>
            <a:r>
              <a:rPr lang="it-IT" sz="1200" b="1" dirty="0">
                <a:solidFill>
                  <a:srgbClr val="002060"/>
                </a:solidFill>
              </a:rPr>
              <a:t> (INIZIALE)</a:t>
            </a:r>
          </a:p>
        </p:txBody>
      </p:sp>
      <p:graphicFrame>
        <p:nvGraphicFramePr>
          <p:cNvPr id="11" name="Segnaposto contenuto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415925382"/>
              </p:ext>
            </p:extLst>
          </p:nvPr>
        </p:nvGraphicFramePr>
        <p:xfrm>
          <a:off x="2195736" y="3108817"/>
          <a:ext cx="2376264" cy="20394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695424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/>
              <a:t/>
            </a:r>
            <a:br>
              <a:rPr lang="it-IT" sz="2400" dirty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/>
              <a:t/>
            </a:r>
            <a:br>
              <a:rPr lang="it-IT" sz="2400" dirty="0"/>
            </a:br>
            <a:r>
              <a:rPr lang="it-IT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MONITORAGGIO </a:t>
            </a:r>
            <a:r>
              <a:rPr lang="it-IT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DEL PROCESSO </a:t>
            </a:r>
            <a:br>
              <a:rPr lang="it-IT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it-IT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DI APPRENDIMENTO</a:t>
            </a:r>
            <a:br>
              <a:rPr lang="it-IT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it-IT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FINALE</a:t>
            </a:r>
            <a:br>
              <a:rPr lang="it-IT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it-IT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4" name="Diagramma 3"/>
          <p:cNvGraphicFramePr/>
          <p:nvPr>
            <p:extLst>
              <p:ext uri="{D42A27DB-BD31-4B8C-83A1-F6EECF244321}">
                <p14:modId xmlns:p14="http://schemas.microsoft.com/office/powerpoint/2010/main" xmlns="" val="2090117287"/>
              </p:ext>
            </p:extLst>
          </p:nvPr>
        </p:nvGraphicFramePr>
        <p:xfrm>
          <a:off x="4733365" y="4421080"/>
          <a:ext cx="3309803" cy="12606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856463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1800200" cy="75090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LEGGE COMPRENDE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 flipH="1">
            <a:off x="4644007" y="2307699"/>
            <a:ext cx="4320480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-LEGGE COMPRENDE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</a:t>
            </a:r>
            <a:r>
              <a:rPr lang="it-IT" sz="1800" dirty="0" smtClean="0">
                <a:solidFill>
                  <a:srgbClr val="002060"/>
                </a:solidFill>
              </a:rPr>
              <a:t>)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567549119"/>
              </p:ext>
            </p:extLst>
          </p:nvPr>
        </p:nvGraphicFramePr>
        <p:xfrm>
          <a:off x="179512" y="2996953"/>
          <a:ext cx="1944216" cy="18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996906017"/>
              </p:ext>
            </p:extLst>
          </p:nvPr>
        </p:nvGraphicFramePr>
        <p:xfrm>
          <a:off x="4617976" y="3027778"/>
          <a:ext cx="4346511" cy="3209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 rot="20378388">
            <a:off x="4415407" y="1340768"/>
            <a:ext cx="457200" cy="441325"/>
          </a:xfrm>
        </p:spPr>
        <p:txBody>
          <a:bodyPr/>
          <a:lstStyle/>
          <a:p>
            <a:fld id="{C8EF9CF6-BB36-47A8-A46B-0FC3EBA12A9F}" type="slidenum">
              <a:rPr lang="it-IT" smtClean="0"/>
              <a:pPr/>
              <a:t>30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76807" y="116632"/>
            <a:ext cx="8534400" cy="111899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1979712" y="2276872"/>
            <a:ext cx="2664296" cy="750907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smtClean="0">
                <a:solidFill>
                  <a:srgbClr val="002060"/>
                </a:solidFill>
              </a:rPr>
              <a:t>LEGGE COMPRENDE</a:t>
            </a:r>
          </a:p>
          <a:p>
            <a:r>
              <a:rPr lang="it-IT" sz="1400" smtClean="0">
                <a:solidFill>
                  <a:srgbClr val="002060"/>
                </a:solidFill>
              </a:rPr>
              <a:t> (INIZIALE)</a:t>
            </a:r>
            <a:endParaRPr lang="it-IT" sz="140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52250278"/>
              </p:ext>
            </p:extLst>
          </p:nvPr>
        </p:nvGraphicFramePr>
        <p:xfrm>
          <a:off x="2195736" y="3027779"/>
          <a:ext cx="2448272" cy="18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787602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04864"/>
            <a:ext cx="2160240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SCRIVE-DESCRIVE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</a:t>
            </a:r>
            <a:r>
              <a:rPr lang="it-IT" sz="1800" dirty="0" smtClean="0">
                <a:solidFill>
                  <a:srgbClr val="002060"/>
                </a:solidFill>
              </a:rPr>
              <a:t>)</a:t>
            </a:r>
            <a:endParaRPr lang="it-IT" sz="18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572000" y="2265918"/>
            <a:ext cx="4392488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SCRIVE-DESCRIVE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978346922"/>
              </p:ext>
            </p:extLst>
          </p:nvPr>
        </p:nvGraphicFramePr>
        <p:xfrm>
          <a:off x="4644008" y="3066662"/>
          <a:ext cx="4320480" cy="3183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31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100" y="188640"/>
            <a:ext cx="7024744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3066661"/>
            <a:ext cx="2160240" cy="2156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Segnaposto testo 2"/>
          <p:cNvSpPr txBox="1">
            <a:spLocks/>
          </p:cNvSpPr>
          <p:nvPr/>
        </p:nvSpPr>
        <p:spPr>
          <a:xfrm>
            <a:off x="2339752" y="2285188"/>
            <a:ext cx="2160240" cy="864096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SCRIVE-DESCRIVE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</a:t>
            </a:r>
            <a:r>
              <a:rPr lang="it-IT" sz="1800" dirty="0" smtClean="0">
                <a:solidFill>
                  <a:srgbClr val="002060"/>
                </a:solidFill>
              </a:rPr>
              <a:t>)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036163034"/>
              </p:ext>
            </p:extLst>
          </p:nvPr>
        </p:nvGraphicFramePr>
        <p:xfrm>
          <a:off x="2267744" y="3092693"/>
          <a:ext cx="2304256" cy="22085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901427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339752" y="2276872"/>
            <a:ext cx="1872208" cy="67889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RICONOSCE E RISOLVE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PROBLEMI (INIZIALE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572000" y="2317495"/>
            <a:ext cx="4392488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RICONOSCE E RISOLVE </a:t>
            </a:r>
            <a:r>
              <a:rPr lang="it-IT" sz="1400" dirty="0" smtClean="0">
                <a:solidFill>
                  <a:srgbClr val="002060"/>
                </a:solidFill>
              </a:rPr>
              <a:t>PROBLEMI(FINALE)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153232751"/>
              </p:ext>
            </p:extLst>
          </p:nvPr>
        </p:nvGraphicFramePr>
        <p:xfrm>
          <a:off x="179512" y="3068961"/>
          <a:ext cx="2160240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673722594"/>
              </p:ext>
            </p:extLst>
          </p:nvPr>
        </p:nvGraphicFramePr>
        <p:xfrm>
          <a:off x="4572000" y="2963478"/>
          <a:ext cx="4392488" cy="341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32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1752" y="116632"/>
            <a:ext cx="8534400" cy="108012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179512" y="2276872"/>
            <a:ext cx="2160240" cy="678898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smtClean="0">
                <a:solidFill>
                  <a:srgbClr val="002060"/>
                </a:solidFill>
              </a:rPr>
              <a:t>RICONOSCE E RISOLVE</a:t>
            </a:r>
          </a:p>
          <a:p>
            <a:r>
              <a:rPr lang="it-IT" sz="1200" smtClean="0">
                <a:solidFill>
                  <a:srgbClr val="002060"/>
                </a:solidFill>
              </a:rPr>
              <a:t> PROBLEMI (INIZIALE</a:t>
            </a:r>
            <a:r>
              <a:rPr lang="it-IT" sz="1400" smtClean="0">
                <a:solidFill>
                  <a:srgbClr val="002060"/>
                </a:solidFill>
              </a:rPr>
              <a:t>)</a:t>
            </a:r>
            <a:endParaRPr lang="it-IT" sz="140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81381193"/>
              </p:ext>
            </p:extLst>
          </p:nvPr>
        </p:nvGraphicFramePr>
        <p:xfrm>
          <a:off x="2339752" y="3068960"/>
          <a:ext cx="2160240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183571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4"/>
          <p:cNvSpPr>
            <a:spLocks noGrp="1"/>
          </p:cNvSpPr>
          <p:nvPr>
            <p:ph type="body" idx="1"/>
          </p:nvPr>
        </p:nvSpPr>
        <p:spPr>
          <a:xfrm>
            <a:off x="107504" y="2325621"/>
            <a:ext cx="2016224" cy="751061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OSSERVA E ANALIZZA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FATTI ED EVENTI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707529132"/>
              </p:ext>
            </p:extLst>
          </p:nvPr>
        </p:nvGraphicFramePr>
        <p:xfrm>
          <a:off x="4572000" y="3058344"/>
          <a:ext cx="4464496" cy="33229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33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118417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780047600"/>
              </p:ext>
            </p:extLst>
          </p:nvPr>
        </p:nvGraphicFramePr>
        <p:xfrm>
          <a:off x="107504" y="3164769"/>
          <a:ext cx="2088232" cy="2352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Segnaposto testo 4"/>
          <p:cNvSpPr txBox="1">
            <a:spLocks/>
          </p:cNvSpPr>
          <p:nvPr/>
        </p:nvSpPr>
        <p:spPr>
          <a:xfrm>
            <a:off x="4572000" y="2259360"/>
            <a:ext cx="4392488" cy="79208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OSSERVA E ANALIZZA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FATTI ED EVENTI(FINALE)</a:t>
            </a:r>
            <a:endParaRPr lang="it-IT" sz="1800" dirty="0">
              <a:solidFill>
                <a:srgbClr val="002060"/>
              </a:solidFill>
            </a:endParaRPr>
          </a:p>
        </p:txBody>
      </p:sp>
      <p:sp>
        <p:nvSpPr>
          <p:cNvPr id="11" name="Segnaposto testo 4"/>
          <p:cNvSpPr>
            <a:spLocks noGrp="1"/>
          </p:cNvSpPr>
          <p:nvPr>
            <p:ph type="body" idx="1"/>
          </p:nvPr>
        </p:nvSpPr>
        <p:spPr>
          <a:xfrm>
            <a:off x="2123728" y="2348880"/>
            <a:ext cx="2304256" cy="751061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OSSERVA E ANALIZZA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FATTI ED EVENTI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3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712350596"/>
              </p:ext>
            </p:extLst>
          </p:nvPr>
        </p:nvGraphicFramePr>
        <p:xfrm>
          <a:off x="2195736" y="3140968"/>
          <a:ext cx="2376264" cy="2352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4707095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016223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DISTINGUE E CLASSIFICA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GLI ELEMENTI DEI VARI LINGUAGGI 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572000" y="2276872"/>
            <a:ext cx="4320480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DISTINGUE E </a:t>
            </a:r>
            <a:endParaRPr lang="it-IT" sz="1400" dirty="0" smtClean="0">
              <a:solidFill>
                <a:srgbClr val="002060"/>
              </a:solidFill>
            </a:endParaRPr>
          </a:p>
          <a:p>
            <a:r>
              <a:rPr lang="it-IT" sz="1400" dirty="0" smtClean="0">
                <a:solidFill>
                  <a:srgbClr val="002060"/>
                </a:solidFill>
              </a:rPr>
              <a:t>CLASSIFICA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GLI </a:t>
            </a:r>
            <a:r>
              <a:rPr lang="it-IT" sz="1400" dirty="0">
                <a:solidFill>
                  <a:srgbClr val="002060"/>
                </a:solidFill>
              </a:rPr>
              <a:t>ELEMENTI DEI VARI </a:t>
            </a:r>
            <a:endParaRPr lang="it-IT" sz="1400" dirty="0" smtClean="0">
              <a:solidFill>
                <a:srgbClr val="002060"/>
              </a:solidFill>
            </a:endParaRPr>
          </a:p>
          <a:p>
            <a:r>
              <a:rPr lang="it-IT" sz="1400" dirty="0" smtClean="0">
                <a:solidFill>
                  <a:srgbClr val="002060"/>
                </a:solidFill>
              </a:rPr>
              <a:t>LINGUAGGI 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490254271"/>
              </p:ext>
            </p:extLst>
          </p:nvPr>
        </p:nvGraphicFramePr>
        <p:xfrm>
          <a:off x="2267744" y="3284984"/>
          <a:ext cx="2160240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929489516"/>
              </p:ext>
            </p:extLst>
          </p:nvPr>
        </p:nvGraphicFramePr>
        <p:xfrm>
          <a:off x="4644008" y="3284984"/>
          <a:ext cx="4248472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34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195736" y="2276872"/>
            <a:ext cx="2232248" cy="936104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DISTINGUE E CLASSIFICA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GLI ELEMENTI DEI VARI LINGUAGGI 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89176554"/>
              </p:ext>
            </p:extLst>
          </p:nvPr>
        </p:nvGraphicFramePr>
        <p:xfrm>
          <a:off x="179512" y="3284984"/>
          <a:ext cx="2160240" cy="23846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4035212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1520" y="2274099"/>
            <a:ext cx="2160240" cy="108012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INDIVIDUA LA RELAZIONE </a:t>
            </a:r>
            <a:endParaRPr lang="it-IT" sz="1400" dirty="0" smtClean="0">
              <a:solidFill>
                <a:srgbClr val="002060"/>
              </a:solidFill>
            </a:endParaRPr>
          </a:p>
          <a:p>
            <a:r>
              <a:rPr lang="it-IT" sz="1400" dirty="0" smtClean="0">
                <a:solidFill>
                  <a:srgbClr val="002060"/>
                </a:solidFill>
              </a:rPr>
              <a:t>SPAZIO TEMPO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644008" y="2252598"/>
            <a:ext cx="4320480" cy="108012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INDIVIDUA LA RELAZIONE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SPAZIO TEMPO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609429193"/>
              </p:ext>
            </p:extLst>
          </p:nvPr>
        </p:nvGraphicFramePr>
        <p:xfrm>
          <a:off x="4716016" y="3347661"/>
          <a:ext cx="4248472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35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90210617"/>
              </p:ext>
            </p:extLst>
          </p:nvPr>
        </p:nvGraphicFramePr>
        <p:xfrm>
          <a:off x="179512" y="3379168"/>
          <a:ext cx="2232248" cy="2138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Segnaposto testo 2"/>
          <p:cNvSpPr txBox="1">
            <a:spLocks/>
          </p:cNvSpPr>
          <p:nvPr/>
        </p:nvSpPr>
        <p:spPr>
          <a:xfrm>
            <a:off x="2411760" y="2285864"/>
            <a:ext cx="2088232" cy="1080120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INDIVIDUA LA RELAZIONE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SPAZIO TEMPO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70863820"/>
              </p:ext>
            </p:extLst>
          </p:nvPr>
        </p:nvGraphicFramePr>
        <p:xfrm>
          <a:off x="2411760" y="3368418"/>
          <a:ext cx="2232248" cy="2138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513416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1944216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CONOSCE LE FUNZIONI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E LA SINTASSI DI BASE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644008" y="2310814"/>
            <a:ext cx="4248472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CONOSCE LE </a:t>
            </a:r>
            <a:r>
              <a:rPr lang="it-IT" sz="1400" dirty="0" smtClean="0">
                <a:solidFill>
                  <a:srgbClr val="002060"/>
                </a:solidFill>
              </a:rPr>
              <a:t>FUNZIONI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</a:t>
            </a:r>
            <a:r>
              <a:rPr lang="it-IT" sz="1400" dirty="0">
                <a:solidFill>
                  <a:srgbClr val="002060"/>
                </a:solidFill>
              </a:rPr>
              <a:t>E LA SINTASSI DI </a:t>
            </a:r>
            <a:r>
              <a:rPr lang="it-IT" sz="1400" dirty="0" smtClean="0">
                <a:solidFill>
                  <a:srgbClr val="002060"/>
                </a:solidFill>
              </a:rPr>
              <a:t>BASE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</a:t>
            </a:r>
            <a:r>
              <a:rPr lang="it-IT" sz="1600" dirty="0" smtClean="0">
                <a:solidFill>
                  <a:srgbClr val="002060"/>
                </a:solidFill>
              </a:rPr>
              <a:t>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99849795"/>
              </p:ext>
            </p:extLst>
          </p:nvPr>
        </p:nvGraphicFramePr>
        <p:xfrm>
          <a:off x="179512" y="3429001"/>
          <a:ext cx="1944216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876808512"/>
              </p:ext>
            </p:extLst>
          </p:nvPr>
        </p:nvGraphicFramePr>
        <p:xfrm>
          <a:off x="4644008" y="3309663"/>
          <a:ext cx="4320480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36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188639"/>
            <a:ext cx="7848872" cy="969911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8" name="Segnaposto testo 2"/>
          <p:cNvSpPr txBox="1">
            <a:spLocks/>
          </p:cNvSpPr>
          <p:nvPr/>
        </p:nvSpPr>
        <p:spPr>
          <a:xfrm>
            <a:off x="2123728" y="2318116"/>
            <a:ext cx="2376264" cy="1008112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smtClean="0">
                <a:solidFill>
                  <a:srgbClr val="002060"/>
                </a:solidFill>
              </a:rPr>
              <a:t>CONOSCE LE FUNZIONI</a:t>
            </a:r>
          </a:p>
          <a:p>
            <a:r>
              <a:rPr lang="it-IT" sz="1200" smtClean="0">
                <a:solidFill>
                  <a:srgbClr val="002060"/>
                </a:solidFill>
              </a:rPr>
              <a:t> E LA SINTASSI DI BASE</a:t>
            </a:r>
          </a:p>
          <a:p>
            <a:r>
              <a:rPr lang="it-IT" sz="1200" smtClean="0">
                <a:solidFill>
                  <a:srgbClr val="002060"/>
                </a:solidFill>
              </a:rPr>
              <a:t> (INIZIALE)</a:t>
            </a:r>
            <a:endParaRPr lang="it-IT" sz="120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346407128"/>
              </p:ext>
            </p:extLst>
          </p:nvPr>
        </p:nvGraphicFramePr>
        <p:xfrm>
          <a:off x="2123728" y="3429000"/>
          <a:ext cx="2376264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1693097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572000" y="2276872"/>
            <a:ext cx="4320480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UTILIZZA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I MEZZI DI COMUNICAZIONE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</a:t>
            </a:r>
            <a:r>
              <a:rPr lang="it-IT" sz="1600" dirty="0" smtClean="0">
                <a:solidFill>
                  <a:srgbClr val="002060"/>
                </a:solidFill>
              </a:rPr>
              <a:t>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735186662"/>
              </p:ext>
            </p:extLst>
          </p:nvPr>
        </p:nvGraphicFramePr>
        <p:xfrm>
          <a:off x="4572000" y="3231231"/>
          <a:ext cx="4392488" cy="31500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37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283241971"/>
              </p:ext>
            </p:extLst>
          </p:nvPr>
        </p:nvGraphicFramePr>
        <p:xfrm>
          <a:off x="179512" y="3230421"/>
          <a:ext cx="2088232" cy="2070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Segnaposto testo 2"/>
          <p:cNvSpPr txBox="1">
            <a:spLocks/>
          </p:cNvSpPr>
          <p:nvPr/>
        </p:nvSpPr>
        <p:spPr>
          <a:xfrm>
            <a:off x="107504" y="2348880"/>
            <a:ext cx="2088232" cy="86409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UTILIZZA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I MEZZI DICOMUNICAZIONE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11" name="Segnaposto testo 2"/>
          <p:cNvSpPr txBox="1">
            <a:spLocks/>
          </p:cNvSpPr>
          <p:nvPr/>
        </p:nvSpPr>
        <p:spPr>
          <a:xfrm>
            <a:off x="2252732" y="2367135"/>
            <a:ext cx="2088232" cy="86409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UTILIZZA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I MEZZI DICOMUNICAZIONE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2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90889145"/>
              </p:ext>
            </p:extLst>
          </p:nvPr>
        </p:nvGraphicFramePr>
        <p:xfrm>
          <a:off x="2252732" y="3241170"/>
          <a:ext cx="2088232" cy="2070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7021485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348880"/>
            <a:ext cx="2088232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PONE DOMANDE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PERTINENTI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644008" y="2333598"/>
            <a:ext cx="4176464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PONE DOMANDE </a:t>
            </a:r>
            <a:endParaRPr lang="it-IT" sz="1400" dirty="0" smtClean="0">
              <a:solidFill>
                <a:srgbClr val="002060"/>
              </a:solidFill>
            </a:endParaRPr>
          </a:p>
          <a:p>
            <a:r>
              <a:rPr lang="it-IT" sz="1400" dirty="0" smtClean="0">
                <a:solidFill>
                  <a:srgbClr val="002060"/>
                </a:solidFill>
              </a:rPr>
              <a:t>PERTINENTI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170334184"/>
              </p:ext>
            </p:extLst>
          </p:nvPr>
        </p:nvGraphicFramePr>
        <p:xfrm>
          <a:off x="179512" y="3212977"/>
          <a:ext cx="2088232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291657345"/>
              </p:ext>
            </p:extLst>
          </p:nvPr>
        </p:nvGraphicFramePr>
        <p:xfrm>
          <a:off x="4644008" y="3137451"/>
          <a:ext cx="4248472" cy="32438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38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59624" y="260648"/>
            <a:ext cx="7024744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267744" y="2345363"/>
            <a:ext cx="2016224" cy="792088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PONE DOMANDE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PERTINENTI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24984875"/>
              </p:ext>
            </p:extLst>
          </p:nvPr>
        </p:nvGraphicFramePr>
        <p:xfrm>
          <a:off x="2267744" y="3212976"/>
          <a:ext cx="2088232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9705765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7504" y="2276872"/>
            <a:ext cx="1944216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APPLICA STRATEGIE   DI STUDIO(INIZIALE)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572000" y="2276872"/>
            <a:ext cx="4248472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APPLICA STRATEGIE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DI STUDIO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</a:t>
            </a:r>
            <a:r>
              <a:rPr lang="it-IT" sz="1600" dirty="0" smtClean="0">
                <a:solidFill>
                  <a:srgbClr val="002060"/>
                </a:solidFill>
              </a:rPr>
              <a:t>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722909303"/>
              </p:ext>
            </p:extLst>
          </p:nvPr>
        </p:nvGraphicFramePr>
        <p:xfrm>
          <a:off x="107504" y="3016154"/>
          <a:ext cx="2088232" cy="2501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720982690"/>
              </p:ext>
            </p:extLst>
          </p:nvPr>
        </p:nvGraphicFramePr>
        <p:xfrm>
          <a:off x="4572000" y="2996952"/>
          <a:ext cx="4456518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39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03640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10" name="Segnaposto testo 2"/>
          <p:cNvSpPr txBox="1">
            <a:spLocks/>
          </p:cNvSpPr>
          <p:nvPr/>
        </p:nvSpPr>
        <p:spPr>
          <a:xfrm>
            <a:off x="2051720" y="2276872"/>
            <a:ext cx="2520280" cy="720080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APPLICA STRATEGIE   DI STUDIO 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23111853"/>
              </p:ext>
            </p:extLst>
          </p:nvPr>
        </p:nvGraphicFramePr>
        <p:xfrm>
          <a:off x="2267744" y="2996952"/>
          <a:ext cx="2304256" cy="25010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70308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467544" y="332656"/>
            <a:ext cx="8280920" cy="6192688"/>
          </a:xfrm>
        </p:spPr>
        <p:txBody>
          <a:bodyPr>
            <a:normAutofit fontScale="92500" lnSpcReduction="20000"/>
          </a:bodyPr>
          <a:lstStyle/>
          <a:p>
            <a:pPr marL="0" algn="ctr" fontAlgn="ctr">
              <a:spcBef>
                <a:spcPts val="0"/>
              </a:spcBef>
            </a:pPr>
            <a:r>
              <a:rPr lang="it-IT" sz="1800" dirty="0">
                <a:solidFill>
                  <a:schemeClr val="dk1"/>
                </a:solidFill>
                <a:latin typeface="Arial Black"/>
              </a:rPr>
              <a:t>LIVELLO</a:t>
            </a:r>
            <a:endParaRPr lang="it-IT" dirty="0">
              <a:latin typeface="Arial"/>
            </a:endParaRPr>
          </a:p>
          <a:p>
            <a:pPr marL="0" algn="ctr" fontAlgn="t">
              <a:spcBef>
                <a:spcPts val="0"/>
              </a:spcBef>
            </a:pPr>
            <a:r>
              <a:rPr lang="it-IT" sz="3600" dirty="0">
                <a:solidFill>
                  <a:schemeClr val="dk1"/>
                </a:solidFill>
                <a:latin typeface="Calibri"/>
              </a:rPr>
              <a:t>INDICATORI ESPLICATIVI</a:t>
            </a:r>
            <a:endParaRPr lang="it-IT" dirty="0">
              <a:latin typeface="Arial"/>
            </a:endParaRPr>
          </a:p>
          <a:p>
            <a:pPr marL="0" algn="ctr" fontAlgn="ctr">
              <a:spcBef>
                <a:spcPts val="0"/>
              </a:spcBef>
            </a:pPr>
            <a:r>
              <a:rPr lang="it-IT" sz="2000" dirty="0">
                <a:solidFill>
                  <a:schemeClr val="dk1"/>
                </a:solidFill>
                <a:latin typeface="Calibri"/>
              </a:rPr>
              <a:t>A</a:t>
            </a:r>
            <a:endParaRPr lang="it-IT" dirty="0">
              <a:latin typeface="Arial"/>
            </a:endParaRPr>
          </a:p>
          <a:p>
            <a:pPr marL="0" algn="ctr" fontAlgn="ctr">
              <a:spcBef>
                <a:spcPts val="0"/>
              </a:spcBef>
            </a:pPr>
            <a:r>
              <a:rPr lang="it-IT" sz="2000" dirty="0">
                <a:solidFill>
                  <a:schemeClr val="dk1"/>
                </a:solidFill>
                <a:latin typeface="Calibri"/>
              </a:rPr>
              <a:t>AVANZATO</a:t>
            </a:r>
            <a:endParaRPr lang="it-IT" dirty="0">
              <a:latin typeface="Arial"/>
            </a:endParaRPr>
          </a:p>
          <a:p>
            <a:pPr marL="0" fontAlgn="t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L’alunno/a svolge compiti e risolve problemi complessi, mostrando padronanza nell’uso delle conoscenze e delle abilità; propone e sostiene le proprie opinioni e  assume in modo responsabile decisioni consapevoli.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B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INTERMEDIO</a:t>
            </a:r>
            <a:endParaRPr lang="it-IT" sz="2200" dirty="0"/>
          </a:p>
          <a:p>
            <a:pPr marL="0" fontAlgn="t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L’alunno/a svolge compiti e risolve problemi in situazioni nuove,   compie scelte consapevoli, mostrando di saper utilizzare le conoscenze e le abilità acquisite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C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BASE</a:t>
            </a:r>
            <a:endParaRPr lang="it-IT" sz="2200" dirty="0"/>
          </a:p>
          <a:p>
            <a:pPr marL="0" fontAlgn="t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L’alunno/a L’alunno/a svolge compiti semplici   anche in situazioni nuove, mostrando di possedere conoscenze e abilità fondamentali e di saper applicare basilari regole e procedure apprese.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D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INIZIALE</a:t>
            </a:r>
            <a:endParaRPr lang="it-IT" sz="2200" dirty="0"/>
          </a:p>
          <a:p>
            <a:pPr marL="0" fontAlgn="t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L’alunno/a, se opportunamente guidato/a, svolge compiti semplici in situazioni note.</a:t>
            </a:r>
            <a:endParaRPr lang="it-IT" sz="2200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814735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583968" y="2309596"/>
            <a:ext cx="4308512" cy="86409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ASSUME LE CONSEGUENZE </a:t>
            </a:r>
            <a:endParaRPr lang="it-IT" sz="1400" dirty="0" smtClean="0">
              <a:solidFill>
                <a:srgbClr val="002060"/>
              </a:solidFill>
            </a:endParaRPr>
          </a:p>
          <a:p>
            <a:r>
              <a:rPr lang="it-IT" sz="1400" dirty="0" smtClean="0">
                <a:solidFill>
                  <a:srgbClr val="002060"/>
                </a:solidFill>
              </a:rPr>
              <a:t>DEI PROPRI COMPORTAMENTI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912107233"/>
              </p:ext>
            </p:extLst>
          </p:nvPr>
        </p:nvGraphicFramePr>
        <p:xfrm>
          <a:off x="179512" y="3187215"/>
          <a:ext cx="2088232" cy="2113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768923496"/>
              </p:ext>
            </p:extLst>
          </p:nvPr>
        </p:nvGraphicFramePr>
        <p:xfrm>
          <a:off x="4604724" y="3187214"/>
          <a:ext cx="4359763" cy="31941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40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024744" cy="114300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179512" y="2323119"/>
            <a:ext cx="1944216" cy="86409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 smtClean="0">
                <a:solidFill>
                  <a:srgbClr val="002060"/>
                </a:solidFill>
              </a:rPr>
              <a:t>ASSUME LE CONSEGUENZE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 DEI PROPRI COMPORTAMENTI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(INIZIALE</a:t>
            </a:r>
            <a:r>
              <a:rPr lang="it-IT" sz="1200" dirty="0" smtClean="0">
                <a:solidFill>
                  <a:srgbClr val="002060"/>
                </a:solidFill>
              </a:rPr>
              <a:t>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10" name="Segnaposto testo 2"/>
          <p:cNvSpPr txBox="1">
            <a:spLocks/>
          </p:cNvSpPr>
          <p:nvPr/>
        </p:nvSpPr>
        <p:spPr>
          <a:xfrm>
            <a:off x="2124336" y="2309596"/>
            <a:ext cx="2447664" cy="86409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 smtClean="0">
                <a:solidFill>
                  <a:srgbClr val="002060"/>
                </a:solidFill>
              </a:rPr>
              <a:t>ASSUME LE CONSEGUENZE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 DEI PROPRI COMPORTAMENTI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84576544"/>
              </p:ext>
            </p:extLst>
          </p:nvPr>
        </p:nvGraphicFramePr>
        <p:xfrm>
          <a:off x="2267744" y="3178155"/>
          <a:ext cx="2304256" cy="21139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3336594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016223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ASSUME COMPORTAMENTI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RISPETTOSI 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572000" y="2276872"/>
            <a:ext cx="4320480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ASSUME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COMPORTAMENTI RISPETTOSI(FINALE)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61846394"/>
              </p:ext>
            </p:extLst>
          </p:nvPr>
        </p:nvGraphicFramePr>
        <p:xfrm>
          <a:off x="4583968" y="3212976"/>
          <a:ext cx="4308512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41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77247492"/>
              </p:ext>
            </p:extLst>
          </p:nvPr>
        </p:nvGraphicFramePr>
        <p:xfrm>
          <a:off x="179512" y="3356992"/>
          <a:ext cx="2016224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Segnaposto testo 2"/>
          <p:cNvSpPr txBox="1">
            <a:spLocks/>
          </p:cNvSpPr>
          <p:nvPr/>
        </p:nvSpPr>
        <p:spPr>
          <a:xfrm>
            <a:off x="2195736" y="2276872"/>
            <a:ext cx="2376264" cy="936104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ASSUME COMPORTAMENTI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RISPETTOSI 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58144509"/>
              </p:ext>
            </p:extLst>
          </p:nvPr>
        </p:nvGraphicFramePr>
        <p:xfrm>
          <a:off x="2195736" y="3356992"/>
          <a:ext cx="2304256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648228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088232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000" dirty="0" smtClean="0">
                <a:solidFill>
                  <a:srgbClr val="002060"/>
                </a:solidFill>
              </a:rPr>
              <a:t>PROGETTA IL PERCORSO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VALUTA TEMPI E RISORSE (INIZIALE)</a:t>
            </a:r>
            <a:endParaRPr lang="it-IT" sz="10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644008" y="2276872"/>
            <a:ext cx="4248472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2060"/>
                </a:solidFill>
              </a:rPr>
              <a:t>PROGETTA IL PERCORSO</a:t>
            </a:r>
            <a:endParaRPr lang="it-IT" sz="1600" dirty="0">
              <a:solidFill>
                <a:srgbClr val="002060"/>
              </a:solidFill>
            </a:endParaRPr>
          </a:p>
          <a:p>
            <a:r>
              <a:rPr lang="it-IT" sz="1600" dirty="0">
                <a:solidFill>
                  <a:srgbClr val="002060"/>
                </a:solidFill>
              </a:rPr>
              <a:t>VALUTA TEMPI </a:t>
            </a:r>
            <a:r>
              <a:rPr lang="it-IT" sz="1600" dirty="0" smtClean="0">
                <a:solidFill>
                  <a:srgbClr val="002060"/>
                </a:solidFill>
              </a:rPr>
              <a:t>E RISORSE</a:t>
            </a:r>
            <a:r>
              <a:rPr lang="it-IT" sz="1400" dirty="0" smtClean="0">
                <a:solidFill>
                  <a:srgbClr val="002060"/>
                </a:solidFill>
              </a:rPr>
              <a:t>(FINALE</a:t>
            </a:r>
            <a:r>
              <a:rPr lang="it-IT" sz="1600" dirty="0" smtClean="0">
                <a:solidFill>
                  <a:srgbClr val="002060"/>
                </a:solidFill>
              </a:rPr>
              <a:t>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695799548"/>
              </p:ext>
            </p:extLst>
          </p:nvPr>
        </p:nvGraphicFramePr>
        <p:xfrm>
          <a:off x="179512" y="3140969"/>
          <a:ext cx="2160240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677574897"/>
              </p:ext>
            </p:extLst>
          </p:nvPr>
        </p:nvGraphicFramePr>
        <p:xfrm>
          <a:off x="4644008" y="3212976"/>
          <a:ext cx="4248472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42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339752" y="2276872"/>
            <a:ext cx="2160240" cy="792088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 smtClean="0">
                <a:solidFill>
                  <a:srgbClr val="002060"/>
                </a:solidFill>
              </a:rPr>
              <a:t>PROGETTA IL PERCORSO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VALUTA TEMPI E RISORSE (INTERMEDIO)</a:t>
            </a:r>
            <a:endParaRPr lang="it-IT" sz="10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6063503"/>
              </p:ext>
            </p:extLst>
          </p:nvPr>
        </p:nvGraphicFramePr>
        <p:xfrm>
          <a:off x="2341712" y="3068960"/>
          <a:ext cx="2160240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4346888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339752" y="2276872"/>
            <a:ext cx="2160240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>
                <a:solidFill>
                  <a:srgbClr val="002060"/>
                </a:solidFill>
              </a:rPr>
              <a:t>PRENDE DECISIONI </a:t>
            </a:r>
            <a:endParaRPr lang="it-IT" sz="1200" dirty="0" smtClean="0">
              <a:solidFill>
                <a:srgbClr val="002060"/>
              </a:solidFill>
            </a:endParaRPr>
          </a:p>
          <a:p>
            <a:r>
              <a:rPr lang="it-IT" sz="1200" dirty="0" smtClean="0">
                <a:solidFill>
                  <a:srgbClr val="002060"/>
                </a:solidFill>
              </a:rPr>
              <a:t>DA </a:t>
            </a:r>
            <a:r>
              <a:rPr lang="it-IT" sz="1200" dirty="0">
                <a:solidFill>
                  <a:srgbClr val="002060"/>
                </a:solidFill>
              </a:rPr>
              <a:t>SOLO E/O IN </a:t>
            </a:r>
            <a:r>
              <a:rPr lang="it-IT" sz="1200" dirty="0" smtClean="0">
                <a:solidFill>
                  <a:srgbClr val="002060"/>
                </a:solidFill>
              </a:rPr>
              <a:t>GRUPPO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572000" y="2331368"/>
            <a:ext cx="4392488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PRENDE DECISIONI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DA SOLO E/O IN GRUPPO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678549331"/>
              </p:ext>
            </p:extLst>
          </p:nvPr>
        </p:nvGraphicFramePr>
        <p:xfrm>
          <a:off x="179512" y="3356992"/>
          <a:ext cx="2304256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66561734"/>
              </p:ext>
            </p:extLst>
          </p:nvPr>
        </p:nvGraphicFramePr>
        <p:xfrm>
          <a:off x="4572000" y="3284984"/>
          <a:ext cx="4392488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43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10" name="Segnaposto testo 2"/>
          <p:cNvSpPr txBox="1">
            <a:spLocks/>
          </p:cNvSpPr>
          <p:nvPr/>
        </p:nvSpPr>
        <p:spPr>
          <a:xfrm>
            <a:off x="179512" y="2276872"/>
            <a:ext cx="2160240" cy="1008112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smtClean="0">
                <a:solidFill>
                  <a:srgbClr val="002060"/>
                </a:solidFill>
              </a:rPr>
              <a:t>PRENDE DECISIONI </a:t>
            </a:r>
          </a:p>
          <a:p>
            <a:r>
              <a:rPr lang="it-IT" sz="1200" smtClean="0">
                <a:solidFill>
                  <a:srgbClr val="002060"/>
                </a:solidFill>
              </a:rPr>
              <a:t>DA SOLO E/O IN GRUPPO</a:t>
            </a:r>
          </a:p>
          <a:p>
            <a:r>
              <a:rPr lang="it-IT" sz="1200" smtClean="0">
                <a:solidFill>
                  <a:srgbClr val="002060"/>
                </a:solidFill>
              </a:rPr>
              <a:t>(INIZIALE)</a:t>
            </a:r>
            <a:endParaRPr lang="it-IT" sz="120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82895066"/>
              </p:ext>
            </p:extLst>
          </p:nvPr>
        </p:nvGraphicFramePr>
        <p:xfrm>
          <a:off x="2483768" y="3300670"/>
          <a:ext cx="2016224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4243879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it-IT" dirty="0" smtClean="0"/>
              <a:t>CLASSI TERZE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44</a:t>
            </a:fld>
            <a:endParaRPr lang="it-IT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96030" y="2350883"/>
            <a:ext cx="4315428" cy="2924583"/>
          </a:xfrm>
          <a:ln w="762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608166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4248472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Dagli esiti del monitoraggio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iniziale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è emerso che: la maggior parte degli alunni delle classi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terze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 della scuola primaria conferma un livello di competenza </a:t>
            </a:r>
            <a:r>
              <a:rPr lang="it-IT" sz="2400" b="1" dirty="0">
                <a:solidFill>
                  <a:schemeClr val="accent2">
                    <a:lumMod val="50000"/>
                  </a:schemeClr>
                </a:solidFill>
              </a:rPr>
              <a:t>intermedio.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L’alunno/a svolge compiti e risolve problemi in situazioni nuove,   compie scelte consapevoli, mostrando di saper utilizzare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l e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conoscenze 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le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abilità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acquisite.</a:t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it-IT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45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0027443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4248472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Dagli esiti del monitoraggio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intermedio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è emerso che: la maggior parte degli alunni delle classi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terze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 della scuola primaria conferma un livello di competenza </a:t>
            </a:r>
            <a:r>
              <a:rPr lang="it-IT" sz="2400" b="1" dirty="0">
                <a:solidFill>
                  <a:schemeClr val="accent2">
                    <a:lumMod val="50000"/>
                  </a:schemeClr>
                </a:solidFill>
              </a:rPr>
              <a:t>intermedio.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L’alunno/a svolge compiti e risolve problemi in situazioni nuove,   compie scelte consapevoli, mostrando di saper utilizzare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l e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conoscenze 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le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abilità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acquisite.</a:t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it-IT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418641775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4248472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Dagli esiti del monitoraggio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FINALE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è emerso che: la maggior parte degli alunni delle classi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terze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 della scuola primaria conferma un livello di competenza </a:t>
            </a:r>
            <a:r>
              <a:rPr lang="it-IT" sz="2400" b="1" dirty="0">
                <a:solidFill>
                  <a:schemeClr val="accent2">
                    <a:lumMod val="50000"/>
                  </a:schemeClr>
                </a:solidFill>
              </a:rPr>
              <a:t>intermedio.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L’alunno/a svolge compiti e risolve problemi in situazioni nuove,   compie scelte consapevoli, mostrando di saper utilizzare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l e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conoscenze 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le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abilità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acquisite.</a:t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it-IT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47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22497260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088232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ASCOLTA-COMPRENDE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RIFERISCE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b="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644008" y="2276872"/>
            <a:ext cx="4104456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ASCOLTA-COMPRENDE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RIFERISCE</a:t>
            </a:r>
            <a:endParaRPr lang="it-IT" sz="1400" dirty="0">
              <a:solidFill>
                <a:srgbClr val="002060"/>
              </a:solidFill>
            </a:endParaRP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566047301"/>
              </p:ext>
            </p:extLst>
          </p:nvPr>
        </p:nvGraphicFramePr>
        <p:xfrm>
          <a:off x="107504" y="3212976"/>
          <a:ext cx="2232248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265048182"/>
              </p:ext>
            </p:extLst>
          </p:nvPr>
        </p:nvGraphicFramePr>
        <p:xfrm>
          <a:off x="4644008" y="3140968"/>
          <a:ext cx="4176464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48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024744" cy="96578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267744" y="2276872"/>
            <a:ext cx="2232248" cy="864096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smtClean="0">
                <a:solidFill>
                  <a:srgbClr val="002060"/>
                </a:solidFill>
              </a:rPr>
              <a:t>ASCOLTA-COMPRENDE </a:t>
            </a:r>
          </a:p>
          <a:p>
            <a:r>
              <a:rPr lang="it-IT" sz="1200" smtClean="0">
                <a:solidFill>
                  <a:srgbClr val="002060"/>
                </a:solidFill>
              </a:rPr>
              <a:t>RIFERISCE</a:t>
            </a:r>
          </a:p>
          <a:p>
            <a:r>
              <a:rPr lang="it-IT" sz="1200" smtClean="0">
                <a:solidFill>
                  <a:srgbClr val="002060"/>
                </a:solidFill>
              </a:rPr>
              <a:t>(INIZIALE)</a:t>
            </a:r>
            <a:endParaRPr lang="it-IT" sz="1200" b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735929573"/>
              </p:ext>
            </p:extLst>
          </p:nvPr>
        </p:nvGraphicFramePr>
        <p:xfrm>
          <a:off x="2279440" y="3164159"/>
          <a:ext cx="2232248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0102919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160240" cy="75090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000" dirty="0">
                <a:solidFill>
                  <a:srgbClr val="002060"/>
                </a:solidFill>
              </a:rPr>
              <a:t>PADRONEGGIA ED </a:t>
            </a:r>
            <a:endParaRPr lang="it-IT" sz="1000" dirty="0" smtClean="0">
              <a:solidFill>
                <a:srgbClr val="002060"/>
              </a:solidFill>
            </a:endParaRPr>
          </a:p>
          <a:p>
            <a:r>
              <a:rPr lang="it-IT" sz="1000" dirty="0" smtClean="0">
                <a:solidFill>
                  <a:srgbClr val="002060"/>
                </a:solidFill>
              </a:rPr>
              <a:t>APPLICA </a:t>
            </a:r>
            <a:r>
              <a:rPr lang="it-IT" sz="1000" dirty="0">
                <a:solidFill>
                  <a:srgbClr val="002060"/>
                </a:solidFill>
              </a:rPr>
              <a:t>LE CONOSCENZE </a:t>
            </a:r>
            <a:endParaRPr lang="it-IT" sz="1000" dirty="0" smtClean="0">
              <a:solidFill>
                <a:srgbClr val="002060"/>
              </a:solidFill>
            </a:endParaRPr>
          </a:p>
          <a:p>
            <a:r>
              <a:rPr lang="it-IT" sz="1000" dirty="0" smtClean="0">
                <a:solidFill>
                  <a:srgbClr val="002060"/>
                </a:solidFill>
              </a:rPr>
              <a:t>FONDAMENTALI (INIZIALE)</a:t>
            </a:r>
            <a:endParaRPr lang="it-IT" sz="10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644008" y="2276872"/>
            <a:ext cx="4248472" cy="78377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PADRONEGGIA ED APPLICA CONOSCENZE FONDAMENTALI(FINALE)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081372998"/>
              </p:ext>
            </p:extLst>
          </p:nvPr>
        </p:nvGraphicFramePr>
        <p:xfrm>
          <a:off x="4644008" y="3140968"/>
          <a:ext cx="4392488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49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024744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71997604"/>
              </p:ext>
            </p:extLst>
          </p:nvPr>
        </p:nvGraphicFramePr>
        <p:xfrm>
          <a:off x="179512" y="3140968"/>
          <a:ext cx="2160240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Segnaposto testo 2"/>
          <p:cNvSpPr txBox="1">
            <a:spLocks/>
          </p:cNvSpPr>
          <p:nvPr/>
        </p:nvSpPr>
        <p:spPr>
          <a:xfrm>
            <a:off x="2339752" y="2276872"/>
            <a:ext cx="2160240" cy="750907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 smtClean="0">
                <a:solidFill>
                  <a:srgbClr val="002060"/>
                </a:solidFill>
              </a:rPr>
              <a:t>PADRONEGGIA ED 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APPLICA LE CONOSCENZE 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FONDAMENTALI (INTERMEDIO)</a:t>
            </a:r>
            <a:endParaRPr lang="it-IT" sz="10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92277852"/>
              </p:ext>
            </p:extLst>
          </p:nvPr>
        </p:nvGraphicFramePr>
        <p:xfrm>
          <a:off x="2411760" y="3212976"/>
          <a:ext cx="2160240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892640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it-IT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CLASSI PRIME</a:t>
            </a:r>
            <a:endParaRPr lang="it-IT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</a:t>
            </a:fld>
            <a:endParaRPr lang="it-IT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33871" y="1841224"/>
            <a:ext cx="6239746" cy="3943901"/>
          </a:xfrm>
          <a:ln>
            <a:solidFill>
              <a:schemeClr val="tx1"/>
            </a:solidFill>
            <a:prstDash val="solid"/>
          </a:ln>
        </p:spPr>
      </p:pic>
    </p:spTree>
    <p:extLst>
      <p:ext uri="{BB962C8B-B14F-4D97-AF65-F5344CB8AC3E}">
        <p14:creationId xmlns:p14="http://schemas.microsoft.com/office/powerpoint/2010/main" xmlns="" val="364557806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7504" y="2276872"/>
            <a:ext cx="1944216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LEGGE-COMPRENDE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(INIZIALE)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572000" y="2299117"/>
            <a:ext cx="4392488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LEGGE-COMPRENDE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227844276"/>
              </p:ext>
            </p:extLst>
          </p:nvPr>
        </p:nvGraphicFramePr>
        <p:xfrm>
          <a:off x="107504" y="3068960"/>
          <a:ext cx="2160240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954676663"/>
              </p:ext>
            </p:extLst>
          </p:nvPr>
        </p:nvGraphicFramePr>
        <p:xfrm>
          <a:off x="4716016" y="2932652"/>
          <a:ext cx="3096344" cy="2813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50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34400" cy="97497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172476" y="2276872"/>
            <a:ext cx="2327516" cy="648072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LEGGE-COMPRENDE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99678660"/>
              </p:ext>
            </p:extLst>
          </p:nvPr>
        </p:nvGraphicFramePr>
        <p:xfrm>
          <a:off x="2339752" y="3068960"/>
          <a:ext cx="2160240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320047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088232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SCRIVE-DESCRIVE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644008" y="2276872"/>
            <a:ext cx="432048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SCRIVE-DESCRIVE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220998549"/>
              </p:ext>
            </p:extLst>
          </p:nvPr>
        </p:nvGraphicFramePr>
        <p:xfrm>
          <a:off x="4716016" y="2996952"/>
          <a:ext cx="4248472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51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0784" y="116632"/>
            <a:ext cx="8534400" cy="111899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01215722"/>
              </p:ext>
            </p:extLst>
          </p:nvPr>
        </p:nvGraphicFramePr>
        <p:xfrm>
          <a:off x="2423119" y="2916837"/>
          <a:ext cx="2148881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Segnaposto testo 2"/>
          <p:cNvSpPr txBox="1">
            <a:spLocks/>
          </p:cNvSpPr>
          <p:nvPr/>
        </p:nvSpPr>
        <p:spPr>
          <a:xfrm>
            <a:off x="2411760" y="2276872"/>
            <a:ext cx="2088232" cy="639762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07F09"/>
              </a:buClr>
            </a:pPr>
            <a:r>
              <a:rPr lang="it-IT" sz="1400" smtClean="0">
                <a:solidFill>
                  <a:srgbClr val="002060"/>
                </a:solidFill>
              </a:rPr>
              <a:t>SCRIVE-DESCRIVE</a:t>
            </a:r>
          </a:p>
          <a:p>
            <a:r>
              <a:rPr lang="it-IT" sz="1400" smtClean="0">
                <a:solidFill>
                  <a:srgbClr val="002060"/>
                </a:solidFill>
              </a:rPr>
              <a:t>(INIZIALE)</a:t>
            </a:r>
            <a:endParaRPr lang="it-IT" sz="140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940950165"/>
              </p:ext>
            </p:extLst>
          </p:nvPr>
        </p:nvGraphicFramePr>
        <p:xfrm>
          <a:off x="107504" y="2916634"/>
          <a:ext cx="2304256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556721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160240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RICONOSCE E RISOLVE PROBLEMI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644008" y="2276872"/>
            <a:ext cx="4320480" cy="82809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RICONOSCE </a:t>
            </a:r>
            <a:r>
              <a:rPr lang="it-IT" sz="1400" dirty="0" smtClean="0">
                <a:solidFill>
                  <a:srgbClr val="002060"/>
                </a:solidFill>
              </a:rPr>
              <a:t>E </a:t>
            </a:r>
            <a:r>
              <a:rPr lang="it-IT" sz="1400" dirty="0">
                <a:solidFill>
                  <a:srgbClr val="002060"/>
                </a:solidFill>
              </a:rPr>
              <a:t>RISOLVE </a:t>
            </a:r>
            <a:r>
              <a:rPr lang="it-IT" sz="1400" dirty="0" smtClean="0">
                <a:solidFill>
                  <a:srgbClr val="002060"/>
                </a:solidFill>
              </a:rPr>
              <a:t>PROBLEMI(FINALE)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903316550"/>
              </p:ext>
            </p:extLst>
          </p:nvPr>
        </p:nvGraphicFramePr>
        <p:xfrm>
          <a:off x="179512" y="3212976"/>
          <a:ext cx="2160240" cy="2448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838206956"/>
              </p:ext>
            </p:extLst>
          </p:nvPr>
        </p:nvGraphicFramePr>
        <p:xfrm>
          <a:off x="4644008" y="3152665"/>
          <a:ext cx="4392488" cy="3228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52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1752" y="188640"/>
            <a:ext cx="8534400" cy="108012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339752" y="2276872"/>
            <a:ext cx="2160240" cy="936104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RICONOSCE E RISOLVE PROBLEMI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4282471"/>
              </p:ext>
            </p:extLst>
          </p:nvPr>
        </p:nvGraphicFramePr>
        <p:xfrm>
          <a:off x="2341848" y="3212976"/>
          <a:ext cx="2304256" cy="24482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681680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160240" cy="75090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OSSERVA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</a:t>
            </a:r>
            <a:r>
              <a:rPr lang="it-IT" sz="1200" dirty="0">
                <a:solidFill>
                  <a:srgbClr val="002060"/>
                </a:solidFill>
              </a:rPr>
              <a:t>E ANALIZZA </a:t>
            </a:r>
            <a:r>
              <a:rPr lang="it-IT" sz="1200" dirty="0" smtClean="0">
                <a:solidFill>
                  <a:srgbClr val="002060"/>
                </a:solidFill>
              </a:rPr>
              <a:t>FATTI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</a:t>
            </a:r>
            <a:r>
              <a:rPr lang="it-IT" sz="1200" dirty="0">
                <a:solidFill>
                  <a:srgbClr val="002060"/>
                </a:solidFill>
              </a:rPr>
              <a:t>ED </a:t>
            </a:r>
            <a:r>
              <a:rPr lang="it-IT" sz="1200" dirty="0" smtClean="0">
                <a:solidFill>
                  <a:srgbClr val="002060"/>
                </a:solidFill>
              </a:rPr>
              <a:t>EVENTI(INIZIALE)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644008" y="2307699"/>
            <a:ext cx="4320480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OSSERVA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E ANALIZZA FATTI ED EVENTI(FINALE)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040859701"/>
              </p:ext>
            </p:extLst>
          </p:nvPr>
        </p:nvGraphicFramePr>
        <p:xfrm>
          <a:off x="4644008" y="3033729"/>
          <a:ext cx="4248472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53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1752" y="116632"/>
            <a:ext cx="8534400" cy="108012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840856372"/>
              </p:ext>
            </p:extLst>
          </p:nvPr>
        </p:nvGraphicFramePr>
        <p:xfrm>
          <a:off x="179512" y="3068961"/>
          <a:ext cx="2160240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Segnaposto testo 2"/>
          <p:cNvSpPr txBox="1">
            <a:spLocks/>
          </p:cNvSpPr>
          <p:nvPr/>
        </p:nvSpPr>
        <p:spPr>
          <a:xfrm>
            <a:off x="2339752" y="2276872"/>
            <a:ext cx="2160240" cy="750907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OSSERVA</a:t>
            </a:r>
          </a:p>
          <a:p>
            <a:pPr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E ANALIZZA FATTI</a:t>
            </a:r>
          </a:p>
          <a:p>
            <a:pPr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ED EVENTI(INTERMEDIO)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20469179"/>
              </p:ext>
            </p:extLst>
          </p:nvPr>
        </p:nvGraphicFramePr>
        <p:xfrm>
          <a:off x="2369974" y="3140968"/>
          <a:ext cx="2160240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217742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016224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000" dirty="0" smtClean="0">
                <a:solidFill>
                  <a:srgbClr val="002060"/>
                </a:solidFill>
              </a:rPr>
              <a:t>DISTINGUE E CLASSIFICA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 GLI ELEMENTI DEI VARI LINGUAGGI(INIZIALE)</a:t>
            </a:r>
          </a:p>
          <a:p>
            <a:endParaRPr lang="it-IT" sz="10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526970" y="2348880"/>
            <a:ext cx="4365510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>
                <a:solidFill>
                  <a:srgbClr val="002060"/>
                </a:solidFill>
              </a:rPr>
              <a:t>DISTINGUE E </a:t>
            </a:r>
            <a:r>
              <a:rPr lang="it-IT" sz="1200" dirty="0" smtClean="0">
                <a:solidFill>
                  <a:srgbClr val="002060"/>
                </a:solidFill>
              </a:rPr>
              <a:t>CLASSIFICA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</a:t>
            </a:r>
            <a:r>
              <a:rPr lang="it-IT" sz="1200" dirty="0">
                <a:solidFill>
                  <a:srgbClr val="002060"/>
                </a:solidFill>
              </a:rPr>
              <a:t>GLI ELEMENTI DEI VARI </a:t>
            </a:r>
            <a:r>
              <a:rPr lang="it-IT" sz="1200" dirty="0" smtClean="0">
                <a:solidFill>
                  <a:srgbClr val="002060"/>
                </a:solidFill>
              </a:rPr>
              <a:t>LINGUAGGI(FINALE)</a:t>
            </a:r>
          </a:p>
          <a:p>
            <a:pPr lvl="0">
              <a:buClr>
                <a:srgbClr val="F07F09"/>
              </a:buClr>
            </a:pPr>
            <a:endParaRPr lang="it-IT" sz="1200" dirty="0" smtClean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704572881"/>
              </p:ext>
            </p:extLst>
          </p:nvPr>
        </p:nvGraphicFramePr>
        <p:xfrm>
          <a:off x="179512" y="3284984"/>
          <a:ext cx="2232248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797572404"/>
              </p:ext>
            </p:extLst>
          </p:nvPr>
        </p:nvGraphicFramePr>
        <p:xfrm>
          <a:off x="4644008" y="3284984"/>
          <a:ext cx="4392488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54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024744" cy="101730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267744" y="2276872"/>
            <a:ext cx="2232248" cy="1008112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smtClean="0">
                <a:solidFill>
                  <a:srgbClr val="002060"/>
                </a:solidFill>
              </a:rPr>
              <a:t>DISTINGUE E CLASSIFICA</a:t>
            </a:r>
          </a:p>
          <a:p>
            <a:r>
              <a:rPr lang="it-IT" sz="1000" smtClean="0">
                <a:solidFill>
                  <a:srgbClr val="002060"/>
                </a:solidFill>
              </a:rPr>
              <a:t> GLI ELEMENTI DEI VARI LINGUAGGI(INIZIALE)</a:t>
            </a:r>
          </a:p>
          <a:p>
            <a:endParaRPr lang="it-IT" sz="100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44433292"/>
              </p:ext>
            </p:extLst>
          </p:nvPr>
        </p:nvGraphicFramePr>
        <p:xfrm>
          <a:off x="2411760" y="3308175"/>
          <a:ext cx="2088232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5239982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04864"/>
            <a:ext cx="2016224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>
                <a:solidFill>
                  <a:srgbClr val="002060"/>
                </a:solidFill>
              </a:rPr>
              <a:t>INDIVIDUA </a:t>
            </a:r>
            <a:endParaRPr lang="it-IT" sz="1200" dirty="0" smtClean="0">
              <a:solidFill>
                <a:srgbClr val="002060"/>
              </a:solidFill>
            </a:endParaRP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LA </a:t>
            </a:r>
            <a:r>
              <a:rPr lang="it-IT" sz="1200" dirty="0">
                <a:solidFill>
                  <a:srgbClr val="002060"/>
                </a:solidFill>
              </a:rPr>
              <a:t>RELAZIONE </a:t>
            </a:r>
            <a:r>
              <a:rPr lang="it-IT" sz="1200" dirty="0" smtClean="0">
                <a:solidFill>
                  <a:srgbClr val="002060"/>
                </a:solidFill>
              </a:rPr>
              <a:t>SPAZIO TEMPO(INIZIALE)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572000" y="2204864"/>
            <a:ext cx="4320480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INDIVIDUA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LA RELAZIONE SPAZIO TEMPO(FINALE)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601378889"/>
              </p:ext>
            </p:extLst>
          </p:nvPr>
        </p:nvGraphicFramePr>
        <p:xfrm>
          <a:off x="4597220" y="3140968"/>
          <a:ext cx="4295260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343400" y="1042417"/>
            <a:ext cx="457200" cy="154336"/>
          </a:xfrm>
        </p:spPr>
        <p:txBody>
          <a:bodyPr>
            <a:normAutofit fontScale="32500" lnSpcReduction="20000"/>
          </a:bodyPr>
          <a:lstStyle/>
          <a:p>
            <a:fld id="{C8EF9CF6-BB36-47A8-A46B-0FC3EBA12A9F}" type="slidenum">
              <a:rPr lang="it-IT" smtClean="0"/>
              <a:pPr/>
              <a:t>55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34400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22957149"/>
              </p:ext>
            </p:extLst>
          </p:nvPr>
        </p:nvGraphicFramePr>
        <p:xfrm>
          <a:off x="107504" y="3093909"/>
          <a:ext cx="2088232" cy="22072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Segnaposto testo 2"/>
          <p:cNvSpPr txBox="1">
            <a:spLocks/>
          </p:cNvSpPr>
          <p:nvPr/>
        </p:nvSpPr>
        <p:spPr>
          <a:xfrm>
            <a:off x="2195736" y="2204864"/>
            <a:ext cx="2376264" cy="864096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07F09"/>
              </a:buClr>
            </a:pPr>
            <a:r>
              <a:rPr lang="it-IT" sz="1200" smtClean="0">
                <a:solidFill>
                  <a:srgbClr val="002060"/>
                </a:solidFill>
              </a:rPr>
              <a:t>INDIVIDUA </a:t>
            </a:r>
          </a:p>
          <a:p>
            <a:pPr>
              <a:buClr>
                <a:srgbClr val="F07F09"/>
              </a:buClr>
            </a:pPr>
            <a:r>
              <a:rPr lang="it-IT" sz="1200" smtClean="0">
                <a:solidFill>
                  <a:srgbClr val="002060"/>
                </a:solidFill>
              </a:rPr>
              <a:t>LA RELAZIONE SPAZIO TEMPO(INIZIALE)</a:t>
            </a:r>
            <a:endParaRPr lang="it-IT" sz="120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58372099"/>
              </p:ext>
            </p:extLst>
          </p:nvPr>
        </p:nvGraphicFramePr>
        <p:xfrm>
          <a:off x="2195736" y="3088162"/>
          <a:ext cx="2304256" cy="22072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429774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016224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>
                <a:solidFill>
                  <a:srgbClr val="002060"/>
                </a:solidFill>
              </a:rPr>
              <a:t>UTILIZZA I </a:t>
            </a:r>
            <a:r>
              <a:rPr lang="it-IT" sz="1200" dirty="0" smtClean="0">
                <a:solidFill>
                  <a:srgbClr val="002060"/>
                </a:solidFill>
              </a:rPr>
              <a:t>MEZZI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</a:t>
            </a:r>
            <a:r>
              <a:rPr lang="it-IT" sz="1200" dirty="0">
                <a:solidFill>
                  <a:srgbClr val="002060"/>
                </a:solidFill>
              </a:rPr>
              <a:t>DI </a:t>
            </a:r>
            <a:r>
              <a:rPr lang="it-IT" sz="1200" dirty="0" smtClean="0">
                <a:solidFill>
                  <a:srgbClr val="002060"/>
                </a:solidFill>
              </a:rPr>
              <a:t>COMUNICAZIONE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644008" y="2276872"/>
            <a:ext cx="4320480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UTILIZZA I MEZZI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DI COMUNICAZIONE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189135857"/>
              </p:ext>
            </p:extLst>
          </p:nvPr>
        </p:nvGraphicFramePr>
        <p:xfrm>
          <a:off x="4644008" y="3212976"/>
          <a:ext cx="4392488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56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024744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52935029"/>
              </p:ext>
            </p:extLst>
          </p:nvPr>
        </p:nvGraphicFramePr>
        <p:xfrm>
          <a:off x="180999" y="3136844"/>
          <a:ext cx="2088232" cy="2380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Segnaposto testo 2"/>
          <p:cNvSpPr txBox="1">
            <a:spLocks/>
          </p:cNvSpPr>
          <p:nvPr/>
        </p:nvSpPr>
        <p:spPr>
          <a:xfrm>
            <a:off x="2269230" y="2276872"/>
            <a:ext cx="2230761" cy="864096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UTILIZZA I MEZZI</a:t>
            </a:r>
          </a:p>
          <a:p>
            <a:pPr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DI COMUNICAZIONE</a:t>
            </a:r>
          </a:p>
          <a:p>
            <a:pPr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950367"/>
              </p:ext>
            </p:extLst>
          </p:nvPr>
        </p:nvGraphicFramePr>
        <p:xfrm>
          <a:off x="2340494" y="3140968"/>
          <a:ext cx="2088232" cy="2380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03485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69842" y="2254560"/>
            <a:ext cx="2099862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CONOSCE LE FUNZIONI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E LA SINTASSI DI BASE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(INIZIALI)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644008" y="2240868"/>
            <a:ext cx="4320480" cy="108012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CONOSCE LE </a:t>
            </a:r>
            <a:endParaRPr lang="it-IT" sz="1400" dirty="0" smtClean="0">
              <a:solidFill>
                <a:srgbClr val="002060"/>
              </a:solidFill>
            </a:endParaRPr>
          </a:p>
          <a:p>
            <a:r>
              <a:rPr lang="it-IT" sz="1400" dirty="0" smtClean="0">
                <a:solidFill>
                  <a:srgbClr val="002060"/>
                </a:solidFill>
              </a:rPr>
              <a:t>FUNZIONI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E </a:t>
            </a:r>
            <a:r>
              <a:rPr lang="it-IT" sz="1400" dirty="0">
                <a:solidFill>
                  <a:srgbClr val="002060"/>
                </a:solidFill>
              </a:rPr>
              <a:t>LA SINTASSI DI </a:t>
            </a:r>
            <a:r>
              <a:rPr lang="it-IT" sz="1400" dirty="0" smtClean="0">
                <a:solidFill>
                  <a:srgbClr val="002060"/>
                </a:solidFill>
              </a:rPr>
              <a:t>BASE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4152047671"/>
              </p:ext>
            </p:extLst>
          </p:nvPr>
        </p:nvGraphicFramePr>
        <p:xfrm>
          <a:off x="147936" y="3287418"/>
          <a:ext cx="2088232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840924320"/>
              </p:ext>
            </p:extLst>
          </p:nvPr>
        </p:nvGraphicFramePr>
        <p:xfrm>
          <a:off x="4532716" y="3293165"/>
          <a:ext cx="4503779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355976" y="980728"/>
            <a:ext cx="457200" cy="441325"/>
          </a:xfrm>
        </p:spPr>
        <p:txBody>
          <a:bodyPr/>
          <a:lstStyle/>
          <a:p>
            <a:fld id="{C8EF9CF6-BB36-47A8-A46B-0FC3EBA12A9F}" type="slidenum">
              <a:rPr lang="it-IT" smtClean="0"/>
              <a:pPr/>
              <a:t>57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024744" cy="108012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267744" y="2276872"/>
            <a:ext cx="2232248" cy="1008112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CONOSCE LE FUNZIONI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E LA SINTASSI DI BASE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66293991"/>
              </p:ext>
            </p:extLst>
          </p:nvPr>
        </p:nvGraphicFramePr>
        <p:xfrm>
          <a:off x="2294450" y="3284984"/>
          <a:ext cx="2205542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976832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232248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PONE DOMANDE PERTINENTI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126340719"/>
              </p:ext>
            </p:extLst>
          </p:nvPr>
        </p:nvGraphicFramePr>
        <p:xfrm>
          <a:off x="179512" y="3068961"/>
          <a:ext cx="2304256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18687417"/>
              </p:ext>
            </p:extLst>
          </p:nvPr>
        </p:nvGraphicFramePr>
        <p:xfrm>
          <a:off x="4572000" y="2996952"/>
          <a:ext cx="4392488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58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51988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4"/>
          <p:cNvSpPr txBox="1">
            <a:spLocks/>
          </p:cNvSpPr>
          <p:nvPr/>
        </p:nvSpPr>
        <p:spPr>
          <a:xfrm>
            <a:off x="4572000" y="2276872"/>
            <a:ext cx="4392488" cy="72008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PONE DOMANDE</a:t>
            </a:r>
          </a:p>
          <a:p>
            <a:pPr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 PERTINENTI</a:t>
            </a:r>
          </a:p>
          <a:p>
            <a:pPr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10" name="Segnaposto testo 2"/>
          <p:cNvSpPr>
            <a:spLocks noGrp="1"/>
          </p:cNvSpPr>
          <p:nvPr>
            <p:ph type="body" idx="1"/>
          </p:nvPr>
        </p:nvSpPr>
        <p:spPr>
          <a:xfrm>
            <a:off x="2411760" y="2208109"/>
            <a:ext cx="2088232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PONE DOMANDE PERTINENTI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56038576"/>
              </p:ext>
            </p:extLst>
          </p:nvPr>
        </p:nvGraphicFramePr>
        <p:xfrm>
          <a:off x="2483768" y="2996952"/>
          <a:ext cx="2088232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4244001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016224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APPLICA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STRATEGIE </a:t>
            </a:r>
            <a:r>
              <a:rPr lang="it-IT" sz="1200" dirty="0">
                <a:solidFill>
                  <a:srgbClr val="002060"/>
                </a:solidFill>
              </a:rPr>
              <a:t>DI </a:t>
            </a:r>
            <a:r>
              <a:rPr lang="it-IT" sz="1200" dirty="0" smtClean="0">
                <a:solidFill>
                  <a:srgbClr val="002060"/>
                </a:solidFill>
              </a:rPr>
              <a:t>STUDIO</a:t>
            </a:r>
            <a:endParaRPr lang="it-IT" sz="1200" dirty="0">
              <a:solidFill>
                <a:srgbClr val="002060"/>
              </a:solidFill>
            </a:endParaRP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716016" y="2266865"/>
            <a:ext cx="4176464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APPLICASTRATEGIE DISTUDIO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</a:t>
            </a:r>
            <a:r>
              <a:rPr lang="it-IT" sz="1800" dirty="0" smtClean="0">
                <a:solidFill>
                  <a:srgbClr val="002060"/>
                </a:solidFill>
              </a:rPr>
              <a:t>)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03285219"/>
              </p:ext>
            </p:extLst>
          </p:nvPr>
        </p:nvGraphicFramePr>
        <p:xfrm>
          <a:off x="2195736" y="3284984"/>
          <a:ext cx="2160240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196352931"/>
              </p:ext>
            </p:extLst>
          </p:nvPr>
        </p:nvGraphicFramePr>
        <p:xfrm>
          <a:off x="4644008" y="3140968"/>
          <a:ext cx="4320480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59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7024744" cy="108012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195736" y="2276872"/>
            <a:ext cx="2304256" cy="864096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07F09"/>
              </a:buClr>
            </a:pPr>
            <a:r>
              <a:rPr lang="it-IT" sz="1200" smtClean="0">
                <a:solidFill>
                  <a:srgbClr val="002060"/>
                </a:solidFill>
              </a:rPr>
              <a:t>APPLICA</a:t>
            </a:r>
          </a:p>
          <a:p>
            <a:pPr>
              <a:buClr>
                <a:srgbClr val="F07F09"/>
              </a:buClr>
            </a:pPr>
            <a:r>
              <a:rPr lang="it-IT" sz="1200" smtClean="0">
                <a:solidFill>
                  <a:srgbClr val="002060"/>
                </a:solidFill>
              </a:rPr>
              <a:t>STRATEGIE DI STUDIO</a:t>
            </a:r>
          </a:p>
          <a:p>
            <a:pPr>
              <a:buClr>
                <a:srgbClr val="F07F09"/>
              </a:buClr>
            </a:pPr>
            <a:r>
              <a:rPr lang="it-IT" sz="1200" smtClean="0">
                <a:solidFill>
                  <a:srgbClr val="002060"/>
                </a:solidFill>
              </a:rPr>
              <a:t>(INIZIALE)</a:t>
            </a:r>
            <a:endParaRPr lang="it-IT" sz="120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123947102"/>
              </p:ext>
            </p:extLst>
          </p:nvPr>
        </p:nvGraphicFramePr>
        <p:xfrm>
          <a:off x="145231" y="3284984"/>
          <a:ext cx="2016224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4053188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4815408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accent2">
                    <a:lumMod val="50000"/>
                  </a:schemeClr>
                </a:solidFill>
              </a:rPr>
              <a:t>Dagli esiti del monitoraggio </a:t>
            </a:r>
            <a:r>
              <a:rPr lang="it-IT" sz="2800" b="1" dirty="0" smtClean="0">
                <a:solidFill>
                  <a:schemeClr val="accent2">
                    <a:lumMod val="50000"/>
                  </a:schemeClr>
                </a:solidFill>
              </a:rPr>
              <a:t>iniziale</a:t>
            </a:r>
            <a:r>
              <a:rPr lang="it-IT" sz="2800" dirty="0" smtClean="0">
                <a:solidFill>
                  <a:schemeClr val="accent2">
                    <a:lumMod val="50000"/>
                  </a:schemeClr>
                </a:solidFill>
              </a:rPr>
              <a:t> è emerso </a:t>
            </a:r>
            <a:r>
              <a:rPr lang="it-IT" sz="2800" dirty="0" err="1" smtClean="0">
                <a:solidFill>
                  <a:schemeClr val="accent2">
                    <a:lumMod val="50000"/>
                  </a:schemeClr>
                </a:solidFill>
              </a:rPr>
              <a:t>che:la</a:t>
            </a:r>
            <a:r>
              <a:rPr lang="it-IT" sz="2800" dirty="0" smtClean="0">
                <a:solidFill>
                  <a:schemeClr val="accent2">
                    <a:lumMod val="50000"/>
                  </a:schemeClr>
                </a:solidFill>
              </a:rPr>
              <a:t> maggior parte degli alunni delle classi prime della scuola primaria possiede un livello di competenza(B) </a:t>
            </a:r>
            <a:r>
              <a:rPr lang="it-IT" sz="2800" b="1" dirty="0">
                <a:solidFill>
                  <a:schemeClr val="accent2">
                    <a:lumMod val="50000"/>
                  </a:schemeClr>
                </a:solidFill>
              </a:rPr>
              <a:t>intermedio. </a:t>
            </a:r>
            <a:r>
              <a:rPr lang="it-IT" sz="2800" dirty="0">
                <a:solidFill>
                  <a:schemeClr val="accent2">
                    <a:lumMod val="50000"/>
                  </a:schemeClr>
                </a:solidFill>
              </a:rPr>
              <a:t>L’alunno/a svolge compiti e risolve problemi in situazioni nuove,   compie scelte consapevoli, mostrando di saper utilizzare le conoscenze e le abilità </a:t>
            </a:r>
            <a:r>
              <a:rPr lang="it-IT" sz="2800" dirty="0" smtClean="0">
                <a:solidFill>
                  <a:schemeClr val="accent2">
                    <a:lumMod val="50000"/>
                  </a:schemeClr>
                </a:solidFill>
              </a:rPr>
              <a:t>acquisite.</a:t>
            </a:r>
            <a:br>
              <a:rPr lang="it-IT" sz="28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it-IT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938619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3" y="2204864"/>
            <a:ext cx="2016224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000" dirty="0" smtClean="0">
                <a:solidFill>
                  <a:srgbClr val="002060"/>
                </a:solidFill>
              </a:rPr>
              <a:t>ASSUME LE CONSEGUENZE 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DEI PROPRI COMPORTAMENTI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(INIZIALE)</a:t>
            </a:r>
            <a:endParaRPr lang="it-IT" sz="10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644008" y="2204864"/>
            <a:ext cx="4320480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ASSUME </a:t>
            </a:r>
            <a:r>
              <a:rPr lang="it-IT" sz="1200" dirty="0">
                <a:solidFill>
                  <a:srgbClr val="002060"/>
                </a:solidFill>
              </a:rPr>
              <a:t>LE </a:t>
            </a:r>
            <a:r>
              <a:rPr lang="it-IT" sz="1200" dirty="0" smtClean="0">
                <a:solidFill>
                  <a:srgbClr val="002060"/>
                </a:solidFill>
              </a:rPr>
              <a:t>CONSEGUENZE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DEI PROPRI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COMPORTAMENTI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(FINALE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555175523"/>
              </p:ext>
            </p:extLst>
          </p:nvPr>
        </p:nvGraphicFramePr>
        <p:xfrm>
          <a:off x="78869" y="3212976"/>
          <a:ext cx="2203615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31701736"/>
              </p:ext>
            </p:extLst>
          </p:nvPr>
        </p:nvGraphicFramePr>
        <p:xfrm>
          <a:off x="4644008" y="3212976"/>
          <a:ext cx="4320480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60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282484" y="2204864"/>
            <a:ext cx="2217507" cy="1008112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 smtClean="0">
                <a:solidFill>
                  <a:srgbClr val="002060"/>
                </a:solidFill>
              </a:rPr>
              <a:t>ASSUME LE CONSEGUENZE 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DEI PROPRI COMPORTAMENTI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(INTERMEDIO)</a:t>
            </a:r>
            <a:endParaRPr lang="it-IT" sz="10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24898534"/>
              </p:ext>
            </p:extLst>
          </p:nvPr>
        </p:nvGraphicFramePr>
        <p:xfrm>
          <a:off x="2282484" y="3212976"/>
          <a:ext cx="2203615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881598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04864"/>
            <a:ext cx="2016224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ASSUME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</a:t>
            </a:r>
            <a:r>
              <a:rPr lang="it-IT" sz="1200" dirty="0">
                <a:solidFill>
                  <a:srgbClr val="002060"/>
                </a:solidFill>
              </a:rPr>
              <a:t>COMPORTAMENTI </a:t>
            </a:r>
            <a:endParaRPr lang="it-IT" sz="1200" dirty="0" smtClean="0">
              <a:solidFill>
                <a:srgbClr val="002060"/>
              </a:solidFill>
            </a:endParaRP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RISPETTOSI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(INIZIALE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572000" y="2227109"/>
            <a:ext cx="4248472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ASSUME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COMPORTAMENTI RISPETTOSI(FINALE)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901989218"/>
              </p:ext>
            </p:extLst>
          </p:nvPr>
        </p:nvGraphicFramePr>
        <p:xfrm>
          <a:off x="179512" y="3158412"/>
          <a:ext cx="2088232" cy="25748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802872236"/>
              </p:ext>
            </p:extLst>
          </p:nvPr>
        </p:nvGraphicFramePr>
        <p:xfrm>
          <a:off x="4499992" y="3140968"/>
          <a:ext cx="4392488" cy="31953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61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21963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10" name="Segnaposto testo 2"/>
          <p:cNvSpPr txBox="1">
            <a:spLocks/>
          </p:cNvSpPr>
          <p:nvPr/>
        </p:nvSpPr>
        <p:spPr>
          <a:xfrm>
            <a:off x="2195736" y="2204864"/>
            <a:ext cx="2448272" cy="936104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ASSUME</a:t>
            </a:r>
          </a:p>
          <a:p>
            <a:pPr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COMPORTAMENTI </a:t>
            </a:r>
          </a:p>
          <a:p>
            <a:pPr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RISPETTOSI</a:t>
            </a:r>
          </a:p>
          <a:p>
            <a:pPr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(INTERMEDIO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20236835"/>
              </p:ext>
            </p:extLst>
          </p:nvPr>
        </p:nvGraphicFramePr>
        <p:xfrm>
          <a:off x="2375756" y="3160643"/>
          <a:ext cx="2124236" cy="25726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4433961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348880"/>
            <a:ext cx="1944215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PROGETTA IL PERCORSO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VALUTA TEMPI E RISORSE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572000" y="2348880"/>
            <a:ext cx="4392488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PROGETTA IL </a:t>
            </a:r>
            <a:r>
              <a:rPr lang="it-IT" sz="1400" dirty="0" smtClean="0">
                <a:solidFill>
                  <a:srgbClr val="002060"/>
                </a:solidFill>
              </a:rPr>
              <a:t>PERCORSO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VALUTA TEMPI E RISORSE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616612710"/>
              </p:ext>
            </p:extLst>
          </p:nvPr>
        </p:nvGraphicFramePr>
        <p:xfrm>
          <a:off x="223053" y="3429000"/>
          <a:ext cx="2007907" cy="21431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821488777"/>
              </p:ext>
            </p:extLst>
          </p:nvPr>
        </p:nvGraphicFramePr>
        <p:xfrm>
          <a:off x="4644008" y="3356992"/>
          <a:ext cx="4320480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62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197222" y="2348880"/>
            <a:ext cx="2230762" cy="936104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PROGETTA IL PERCORSO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VALUTA TEMPI E RISORSE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73745761"/>
              </p:ext>
            </p:extLst>
          </p:nvPr>
        </p:nvGraphicFramePr>
        <p:xfrm>
          <a:off x="2308649" y="3429000"/>
          <a:ext cx="2119335" cy="21431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7327988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088232" cy="108012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>
                <a:solidFill>
                  <a:srgbClr val="002060"/>
                </a:solidFill>
              </a:rPr>
              <a:t>PRENDE DECISIONI </a:t>
            </a:r>
            <a:endParaRPr lang="it-IT" sz="1200" dirty="0" smtClean="0">
              <a:solidFill>
                <a:srgbClr val="002060"/>
              </a:solidFill>
            </a:endParaRP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DA </a:t>
            </a:r>
            <a:r>
              <a:rPr lang="it-IT" sz="1200" dirty="0">
                <a:solidFill>
                  <a:srgbClr val="002060"/>
                </a:solidFill>
              </a:rPr>
              <a:t>SOLO E/O IN </a:t>
            </a:r>
            <a:r>
              <a:rPr lang="it-IT" sz="1200" dirty="0" smtClean="0">
                <a:solidFill>
                  <a:srgbClr val="002060"/>
                </a:solidFill>
              </a:rPr>
              <a:t>GRUPPO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644008" y="2239617"/>
            <a:ext cx="4320480" cy="108289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PRENDE DECISIONI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DA SOLO E/O IN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GRUPPO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117526642"/>
              </p:ext>
            </p:extLst>
          </p:nvPr>
        </p:nvGraphicFramePr>
        <p:xfrm>
          <a:off x="179512" y="3429001"/>
          <a:ext cx="2129611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889150528"/>
              </p:ext>
            </p:extLst>
          </p:nvPr>
        </p:nvGraphicFramePr>
        <p:xfrm>
          <a:off x="4716016" y="3429000"/>
          <a:ext cx="4176464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63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03640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10" name="Segnaposto testo 2"/>
          <p:cNvSpPr txBox="1">
            <a:spLocks/>
          </p:cNvSpPr>
          <p:nvPr/>
        </p:nvSpPr>
        <p:spPr>
          <a:xfrm>
            <a:off x="2309123" y="2239617"/>
            <a:ext cx="2232248" cy="1080120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PRENDE DECISIONI </a:t>
            </a:r>
          </a:p>
          <a:p>
            <a:pPr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DA SOLO E/O IN GRUPPO</a:t>
            </a:r>
          </a:p>
          <a:p>
            <a:pPr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01172918"/>
              </p:ext>
            </p:extLst>
          </p:nvPr>
        </p:nvGraphicFramePr>
        <p:xfrm>
          <a:off x="2360441" y="3429000"/>
          <a:ext cx="2129611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8837165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it-IT" dirty="0" smtClean="0"/>
              <a:t>CLASSI QUARTE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64</a:t>
            </a:fld>
            <a:endParaRPr lang="it-IT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15083" y="2303251"/>
            <a:ext cx="4277322" cy="3019847"/>
          </a:xfrm>
          <a:ln w="762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4322405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4248472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Dagli esiti del monitoraggio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iniziale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è emerso </a:t>
            </a:r>
            <a:r>
              <a:rPr lang="it-IT" sz="2400" dirty="0" err="1" smtClean="0">
                <a:solidFill>
                  <a:schemeClr val="accent2">
                    <a:lumMod val="50000"/>
                  </a:schemeClr>
                </a:solidFill>
              </a:rPr>
              <a:t>che:la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maggior parte degli alunni delle classi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quarte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 della scuola primaria possiede un livello di competenza </a:t>
            </a:r>
            <a:r>
              <a:rPr lang="it-IT" sz="2400" b="1" dirty="0">
                <a:solidFill>
                  <a:schemeClr val="accent2">
                    <a:lumMod val="50000"/>
                  </a:schemeClr>
                </a:solidFill>
              </a:rPr>
              <a:t>intermedio.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L’alunno/a svolge compiti e risolve problemi in situazioni nuove,   compie scelte consapevoli, mostrando di saper utilizzare le conoscenze 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le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abilità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acquisite.</a:t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it-IT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94935164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4248472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Dagli esiti del monitoraggio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intermedio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è emerso </a:t>
            </a:r>
            <a:r>
              <a:rPr lang="it-IT" sz="2400" dirty="0" err="1" smtClean="0">
                <a:solidFill>
                  <a:schemeClr val="accent2">
                    <a:lumMod val="50000"/>
                  </a:schemeClr>
                </a:solidFill>
              </a:rPr>
              <a:t>che:la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maggior parte degli alunni delle classi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quarte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 della scuola primaria mantiene costante  un livello di competenza </a:t>
            </a:r>
            <a:r>
              <a:rPr lang="it-IT" sz="2400" b="1" dirty="0">
                <a:solidFill>
                  <a:schemeClr val="accent2">
                    <a:lumMod val="50000"/>
                  </a:schemeClr>
                </a:solidFill>
              </a:rPr>
              <a:t>intermedio.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L’alunno/a svolge compiti e risolve problemi in situazioni nuove,   compie scelte consapevoli, mostrando di saper utilizzare le conoscenze 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le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abilità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acquisite.</a:t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it-IT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6710200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4248472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Dagli esiti del monitoraggio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FINALE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è emerso </a:t>
            </a:r>
            <a:r>
              <a:rPr lang="it-IT" sz="2400" dirty="0" err="1" smtClean="0">
                <a:solidFill>
                  <a:schemeClr val="accent2">
                    <a:lumMod val="50000"/>
                  </a:schemeClr>
                </a:solidFill>
              </a:rPr>
              <a:t>che:la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maggior parte degli alunni delle classi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quarte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 della scuola primaria mantiene costante  un livello di competenza </a:t>
            </a:r>
            <a:r>
              <a:rPr lang="it-IT" sz="2400" b="1" dirty="0">
                <a:solidFill>
                  <a:schemeClr val="accent2">
                    <a:lumMod val="50000"/>
                  </a:schemeClr>
                </a:solidFill>
              </a:rPr>
              <a:t>intermedio.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L’alunno/a svolge compiti e risolve problemi in situazioni nuove,   compie scelte consapevoli, mostrando di saper utilizzare le conoscenze 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le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abilità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acquisite.</a:t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it-IT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90038370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348880"/>
            <a:ext cx="2160240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ASCOLTA-COMPRENDE RIFERISCE(INIZIALE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339752" y="2276872"/>
            <a:ext cx="2232248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ASCOLTA-COMPRENDE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RIFERISCE(FINALE)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553550287"/>
              </p:ext>
            </p:extLst>
          </p:nvPr>
        </p:nvGraphicFramePr>
        <p:xfrm>
          <a:off x="179512" y="3140968"/>
          <a:ext cx="2088232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762991084"/>
              </p:ext>
            </p:extLst>
          </p:nvPr>
        </p:nvGraphicFramePr>
        <p:xfrm>
          <a:off x="2339753" y="3212976"/>
          <a:ext cx="2232248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68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21421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1" name="Segnaposto testo 2"/>
          <p:cNvSpPr txBox="1">
            <a:spLocks/>
          </p:cNvSpPr>
          <p:nvPr/>
        </p:nvSpPr>
        <p:spPr>
          <a:xfrm>
            <a:off x="4572000" y="2276872"/>
            <a:ext cx="4320480" cy="720080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ASCOLTA-COMPRENDE RIFERISCE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(FINALE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2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94398607"/>
              </p:ext>
            </p:extLst>
          </p:nvPr>
        </p:nvGraphicFramePr>
        <p:xfrm>
          <a:off x="4638532" y="3022037"/>
          <a:ext cx="4317911" cy="34256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768677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304256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PADRONEGGIA  ED APPLICA </a:t>
            </a:r>
            <a:r>
              <a:rPr lang="it-IT" sz="1200" dirty="0">
                <a:solidFill>
                  <a:srgbClr val="002060"/>
                </a:solidFill>
              </a:rPr>
              <a:t>LE CONOSCENZE </a:t>
            </a:r>
            <a:r>
              <a:rPr lang="it-IT" sz="1200" dirty="0" smtClean="0">
                <a:solidFill>
                  <a:srgbClr val="002060"/>
                </a:solidFill>
              </a:rPr>
              <a:t>FONDAMENTALI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483768" y="2348880"/>
            <a:ext cx="2088232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PADRONEGGIA ED APPLICA LE CONOSCENZE FONDAMENTALI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794275234"/>
              </p:ext>
            </p:extLst>
          </p:nvPr>
        </p:nvGraphicFramePr>
        <p:xfrm>
          <a:off x="2411760" y="3356993"/>
          <a:ext cx="2160240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69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024744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26021988"/>
              </p:ext>
            </p:extLst>
          </p:nvPr>
        </p:nvGraphicFramePr>
        <p:xfrm>
          <a:off x="179512" y="3284984"/>
          <a:ext cx="2232248" cy="18722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Segnaposto testo 4"/>
          <p:cNvSpPr txBox="1">
            <a:spLocks/>
          </p:cNvSpPr>
          <p:nvPr/>
        </p:nvSpPr>
        <p:spPr>
          <a:xfrm>
            <a:off x="4572000" y="2276872"/>
            <a:ext cx="4320480" cy="1008112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PADRONEGGIA ED APPLICA LE CONOSCENZE FONDAMENTALI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FINALE)</a:t>
            </a:r>
          </a:p>
        </p:txBody>
      </p:sp>
      <p:graphicFrame>
        <p:nvGraphicFramePr>
          <p:cNvPr id="13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740400928"/>
              </p:ext>
            </p:extLst>
          </p:nvPr>
        </p:nvGraphicFramePr>
        <p:xfrm>
          <a:off x="4572000" y="3284984"/>
          <a:ext cx="4320480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500417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4815408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accent2">
                    <a:lumMod val="50000"/>
                  </a:schemeClr>
                </a:solidFill>
              </a:rPr>
              <a:t>Dagli esiti del monitoraggio </a:t>
            </a:r>
            <a:r>
              <a:rPr lang="it-IT" sz="2800" b="1" dirty="0" smtClean="0">
                <a:solidFill>
                  <a:schemeClr val="accent2">
                    <a:lumMod val="50000"/>
                  </a:schemeClr>
                </a:solidFill>
              </a:rPr>
              <a:t>Intermedio </a:t>
            </a:r>
            <a:r>
              <a:rPr lang="it-IT" sz="2800" dirty="0" smtClean="0">
                <a:solidFill>
                  <a:schemeClr val="accent2">
                    <a:lumMod val="50000"/>
                  </a:schemeClr>
                </a:solidFill>
              </a:rPr>
              <a:t>è emerso </a:t>
            </a:r>
            <a:r>
              <a:rPr lang="it-IT" sz="2800" dirty="0" err="1" smtClean="0">
                <a:solidFill>
                  <a:schemeClr val="accent2">
                    <a:lumMod val="50000"/>
                  </a:schemeClr>
                </a:solidFill>
              </a:rPr>
              <a:t>che:la</a:t>
            </a:r>
            <a:r>
              <a:rPr lang="it-IT" sz="2800" dirty="0" smtClean="0">
                <a:solidFill>
                  <a:schemeClr val="accent2">
                    <a:lumMod val="50000"/>
                  </a:schemeClr>
                </a:solidFill>
              </a:rPr>
              <a:t> maggior parte degli alunni delle classi prime della scuola primaria ha confermato  un livello di competenza(B) </a:t>
            </a:r>
            <a:r>
              <a:rPr lang="it-IT" sz="2800" b="1" dirty="0">
                <a:solidFill>
                  <a:schemeClr val="accent2">
                    <a:lumMod val="50000"/>
                  </a:schemeClr>
                </a:solidFill>
              </a:rPr>
              <a:t>intermedio. </a:t>
            </a:r>
            <a:r>
              <a:rPr lang="it-IT" sz="2800" dirty="0">
                <a:solidFill>
                  <a:schemeClr val="accent2">
                    <a:lumMod val="50000"/>
                  </a:schemeClr>
                </a:solidFill>
              </a:rPr>
              <a:t>L’alunno/a svolge compiti e risolve problemi in situazioni nuove,   compie scelte consapevoli, mostrando di saper utilizzare le conoscenze e le abilità </a:t>
            </a:r>
            <a:r>
              <a:rPr lang="it-IT" sz="2800" dirty="0" smtClean="0">
                <a:solidFill>
                  <a:schemeClr val="accent2">
                    <a:lumMod val="50000"/>
                  </a:schemeClr>
                </a:solidFill>
              </a:rPr>
              <a:t>acquisite.</a:t>
            </a:r>
            <a:br>
              <a:rPr lang="it-IT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800" b="1" dirty="0" smtClean="0">
                <a:solidFill>
                  <a:schemeClr val="accent2">
                    <a:lumMod val="50000"/>
                  </a:schemeClr>
                </a:solidFill>
              </a:rPr>
              <a:t>.*</a:t>
            </a:r>
            <a:endParaRPr lang="it-IT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94773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160240" cy="71177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LEGGE-COMPRENDE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339752" y="2276872"/>
            <a:ext cx="2232248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LEGGE-COMPRENDE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4105256392"/>
              </p:ext>
            </p:extLst>
          </p:nvPr>
        </p:nvGraphicFramePr>
        <p:xfrm>
          <a:off x="179512" y="3068960"/>
          <a:ext cx="2232248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650327076"/>
              </p:ext>
            </p:extLst>
          </p:nvPr>
        </p:nvGraphicFramePr>
        <p:xfrm>
          <a:off x="2411760" y="2924944"/>
          <a:ext cx="2160240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70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9" name="Segnaposto testo 4"/>
          <p:cNvSpPr txBox="1">
            <a:spLocks/>
          </p:cNvSpPr>
          <p:nvPr/>
        </p:nvSpPr>
        <p:spPr>
          <a:xfrm>
            <a:off x="4572000" y="2276872"/>
            <a:ext cx="4320480" cy="648072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LEGGE-COMPRENDE</a:t>
            </a:r>
          </a:p>
          <a:p>
            <a:pPr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85573290"/>
              </p:ext>
            </p:extLst>
          </p:nvPr>
        </p:nvGraphicFramePr>
        <p:xfrm>
          <a:off x="4572000" y="2951651"/>
          <a:ext cx="4320480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695973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088232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SCRIVE-DESCRIVE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195736" y="2276872"/>
            <a:ext cx="2376264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SCRIVE-DESCRIVE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679270023"/>
              </p:ext>
            </p:extLst>
          </p:nvPr>
        </p:nvGraphicFramePr>
        <p:xfrm>
          <a:off x="2339752" y="2996953"/>
          <a:ext cx="2280456" cy="21602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71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9055" y="260648"/>
            <a:ext cx="7024744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69318023"/>
              </p:ext>
            </p:extLst>
          </p:nvPr>
        </p:nvGraphicFramePr>
        <p:xfrm>
          <a:off x="179512" y="2924945"/>
          <a:ext cx="2160240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Segnaposto testo 4"/>
          <p:cNvSpPr txBox="1">
            <a:spLocks/>
          </p:cNvSpPr>
          <p:nvPr/>
        </p:nvSpPr>
        <p:spPr>
          <a:xfrm>
            <a:off x="4620208" y="2238271"/>
            <a:ext cx="4320480" cy="639762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SCRIVE-DESCRIVE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619725756"/>
              </p:ext>
            </p:extLst>
          </p:nvPr>
        </p:nvGraphicFramePr>
        <p:xfrm>
          <a:off x="4638058" y="2996952"/>
          <a:ext cx="4302630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544522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016224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RICONOSCE E RISOLVE PROBLEMI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195736" y="2204864"/>
            <a:ext cx="2304256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RICONOSCE E </a:t>
            </a:r>
            <a:endParaRPr lang="it-IT" sz="1400" dirty="0" smtClean="0">
              <a:solidFill>
                <a:srgbClr val="002060"/>
              </a:solidFill>
            </a:endParaRP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RISOLVE PROBLEMI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4164221221"/>
              </p:ext>
            </p:extLst>
          </p:nvPr>
        </p:nvGraphicFramePr>
        <p:xfrm>
          <a:off x="179512" y="3163349"/>
          <a:ext cx="2160240" cy="22098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838362368"/>
              </p:ext>
            </p:extLst>
          </p:nvPr>
        </p:nvGraphicFramePr>
        <p:xfrm>
          <a:off x="2339752" y="3112909"/>
          <a:ext cx="2232248" cy="22603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72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20678" y="188640"/>
            <a:ext cx="7024744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9" name="Segnaposto testo 4"/>
          <p:cNvSpPr txBox="1">
            <a:spLocks/>
          </p:cNvSpPr>
          <p:nvPr/>
        </p:nvSpPr>
        <p:spPr>
          <a:xfrm>
            <a:off x="4572000" y="2276872"/>
            <a:ext cx="4392488" cy="864096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RICONOSCE E </a:t>
            </a:r>
          </a:p>
          <a:p>
            <a:pPr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RISOLVE PROBLEMI</a:t>
            </a:r>
          </a:p>
          <a:p>
            <a:pPr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94563753"/>
              </p:ext>
            </p:extLst>
          </p:nvPr>
        </p:nvGraphicFramePr>
        <p:xfrm>
          <a:off x="4680012" y="3140968"/>
          <a:ext cx="4176464" cy="31233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510821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160240" cy="79208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>
                <a:solidFill>
                  <a:srgbClr val="002060"/>
                </a:solidFill>
              </a:rPr>
              <a:t>OSSERVA E </a:t>
            </a:r>
            <a:r>
              <a:rPr lang="it-IT" sz="1200" dirty="0" smtClean="0">
                <a:solidFill>
                  <a:srgbClr val="002060"/>
                </a:solidFill>
              </a:rPr>
              <a:t>ANALIZZA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</a:t>
            </a:r>
            <a:r>
              <a:rPr lang="it-IT" sz="1200" dirty="0">
                <a:solidFill>
                  <a:srgbClr val="002060"/>
                </a:solidFill>
              </a:rPr>
              <a:t>FATTI ED </a:t>
            </a:r>
            <a:r>
              <a:rPr lang="it-IT" sz="1200" dirty="0" smtClean="0">
                <a:solidFill>
                  <a:srgbClr val="002060"/>
                </a:solidFill>
              </a:rPr>
              <a:t>EVENTI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572000" y="2340629"/>
            <a:ext cx="4392488" cy="75608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OSSERVA E ANALIZZA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FATTI ED EVENTI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248803782"/>
              </p:ext>
            </p:extLst>
          </p:nvPr>
        </p:nvGraphicFramePr>
        <p:xfrm>
          <a:off x="2339752" y="3132717"/>
          <a:ext cx="2160240" cy="28165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343400" y="1042417"/>
            <a:ext cx="457200" cy="154336"/>
          </a:xfrm>
        </p:spPr>
        <p:txBody>
          <a:bodyPr>
            <a:normAutofit fontScale="32500" lnSpcReduction="20000"/>
          </a:bodyPr>
          <a:lstStyle/>
          <a:p>
            <a:fld id="{C8EF9CF6-BB36-47A8-A46B-0FC3EBA12A9F}" type="slidenum">
              <a:rPr lang="it-IT" smtClean="0"/>
              <a:pPr/>
              <a:t>73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200800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53826874"/>
              </p:ext>
            </p:extLst>
          </p:nvPr>
        </p:nvGraphicFramePr>
        <p:xfrm>
          <a:off x="107504" y="3132716"/>
          <a:ext cx="2232248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Segnaposto testo 2"/>
          <p:cNvSpPr txBox="1">
            <a:spLocks/>
          </p:cNvSpPr>
          <p:nvPr/>
        </p:nvSpPr>
        <p:spPr>
          <a:xfrm>
            <a:off x="2339752" y="2340629"/>
            <a:ext cx="2160240" cy="792087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OSSERVA E ANALIZZA</a:t>
            </a:r>
          </a:p>
          <a:p>
            <a:pPr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FATTI ED EVENTI</a:t>
            </a:r>
          </a:p>
          <a:p>
            <a:pPr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04537467"/>
              </p:ext>
            </p:extLst>
          </p:nvPr>
        </p:nvGraphicFramePr>
        <p:xfrm>
          <a:off x="4644008" y="3132716"/>
          <a:ext cx="4320480" cy="31766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2029725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04864"/>
            <a:ext cx="2160240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DISTINGUE E CLASSIFICA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GLI ELEMENTI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DEI VARI LINGUAGGI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339752" y="2276872"/>
            <a:ext cx="2232248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>
                <a:solidFill>
                  <a:srgbClr val="002060"/>
                </a:solidFill>
              </a:rPr>
              <a:t>DISTINGUE E </a:t>
            </a:r>
            <a:r>
              <a:rPr lang="it-IT" sz="1200" dirty="0" smtClean="0">
                <a:solidFill>
                  <a:srgbClr val="002060"/>
                </a:solidFill>
              </a:rPr>
              <a:t>CLASSIFICA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</a:t>
            </a:r>
            <a:r>
              <a:rPr lang="it-IT" sz="1200" dirty="0">
                <a:solidFill>
                  <a:srgbClr val="002060"/>
                </a:solidFill>
              </a:rPr>
              <a:t>GLI ELEMENTI DEI VARI </a:t>
            </a:r>
            <a:r>
              <a:rPr lang="it-IT" sz="1200" dirty="0" smtClean="0">
                <a:solidFill>
                  <a:srgbClr val="002060"/>
                </a:solidFill>
              </a:rPr>
              <a:t>LINGUAGGIO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93106516"/>
              </p:ext>
            </p:extLst>
          </p:nvPr>
        </p:nvGraphicFramePr>
        <p:xfrm>
          <a:off x="251520" y="3284985"/>
          <a:ext cx="2160240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94920187"/>
              </p:ext>
            </p:extLst>
          </p:nvPr>
        </p:nvGraphicFramePr>
        <p:xfrm>
          <a:off x="2483768" y="3212977"/>
          <a:ext cx="2088232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74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024744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graphicFrame>
        <p:nvGraphicFramePr>
          <p:cNvPr id="9" name="Segnaposto contenut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40868848"/>
              </p:ext>
            </p:extLst>
          </p:nvPr>
        </p:nvGraphicFramePr>
        <p:xfrm>
          <a:off x="4572000" y="3140968"/>
          <a:ext cx="4248472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Segnaposto testo 4"/>
          <p:cNvSpPr txBox="1">
            <a:spLocks/>
          </p:cNvSpPr>
          <p:nvPr/>
        </p:nvSpPr>
        <p:spPr>
          <a:xfrm>
            <a:off x="4572000" y="2276872"/>
            <a:ext cx="4248472" cy="936104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DISTINGUE E CLASSIFICA</a:t>
            </a:r>
          </a:p>
          <a:p>
            <a:pPr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GLI ELEMENTI DEI VARI LINGUAGGIO</a:t>
            </a:r>
          </a:p>
          <a:p>
            <a:pPr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(FINALE)</a:t>
            </a:r>
          </a:p>
        </p:txBody>
      </p:sp>
    </p:spTree>
    <p:extLst>
      <p:ext uri="{BB962C8B-B14F-4D97-AF65-F5344CB8AC3E}">
        <p14:creationId xmlns:p14="http://schemas.microsoft.com/office/powerpoint/2010/main" xmlns="" val="14411914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016224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INDIVIDUA LA </a:t>
            </a:r>
            <a:r>
              <a:rPr lang="it-IT" sz="1400" dirty="0" smtClean="0">
                <a:solidFill>
                  <a:srgbClr val="002060"/>
                </a:solidFill>
              </a:rPr>
              <a:t>RELAZIONE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 </a:t>
            </a:r>
            <a:r>
              <a:rPr lang="it-IT" sz="1400" dirty="0">
                <a:solidFill>
                  <a:srgbClr val="002060"/>
                </a:solidFill>
              </a:rPr>
              <a:t>SPAZIO </a:t>
            </a:r>
            <a:r>
              <a:rPr lang="it-IT" sz="1400" dirty="0" smtClean="0">
                <a:solidFill>
                  <a:srgbClr val="002060"/>
                </a:solidFill>
              </a:rPr>
              <a:t>TEMPO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195736" y="2204864"/>
            <a:ext cx="2376264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INDIVIDUA LA RELAZIONE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SPAZIO TEMPO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745608177"/>
              </p:ext>
            </p:extLst>
          </p:nvPr>
        </p:nvGraphicFramePr>
        <p:xfrm>
          <a:off x="107504" y="3212977"/>
          <a:ext cx="2088232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307945903"/>
              </p:ext>
            </p:extLst>
          </p:nvPr>
        </p:nvGraphicFramePr>
        <p:xfrm>
          <a:off x="2195736" y="3212976"/>
          <a:ext cx="2448272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75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10" name="Segnaposto testo 4"/>
          <p:cNvSpPr txBox="1">
            <a:spLocks/>
          </p:cNvSpPr>
          <p:nvPr/>
        </p:nvSpPr>
        <p:spPr>
          <a:xfrm>
            <a:off x="4621493" y="2204864"/>
            <a:ext cx="4320480" cy="1008112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INDIVIDUA LA RELAZIONE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SPAZIO TEMPO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02194446"/>
              </p:ext>
            </p:extLst>
          </p:nvPr>
        </p:nvGraphicFramePr>
        <p:xfrm>
          <a:off x="4621493" y="3212976"/>
          <a:ext cx="4320480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738140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7504" y="2276872"/>
            <a:ext cx="2016224" cy="122413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CONOSCE LE FUNZIONI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E LA SINTASSI DI BASE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529200" y="2263348"/>
            <a:ext cx="4435287" cy="1237659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CONOSCE LE FUNZIONI </a:t>
            </a:r>
            <a:endParaRPr lang="it-IT" sz="1400" dirty="0" smtClean="0">
              <a:solidFill>
                <a:srgbClr val="002060"/>
              </a:solidFill>
            </a:endParaRP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E </a:t>
            </a:r>
            <a:r>
              <a:rPr lang="it-IT" sz="1400" dirty="0">
                <a:solidFill>
                  <a:srgbClr val="002060"/>
                </a:solidFill>
              </a:rPr>
              <a:t>LA SINTASSI DI </a:t>
            </a:r>
            <a:r>
              <a:rPr lang="it-IT" sz="1400" dirty="0" smtClean="0">
                <a:solidFill>
                  <a:srgbClr val="002060"/>
                </a:solidFill>
              </a:rPr>
              <a:t>BASE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942854886"/>
              </p:ext>
            </p:extLst>
          </p:nvPr>
        </p:nvGraphicFramePr>
        <p:xfrm>
          <a:off x="179512" y="3501009"/>
          <a:ext cx="1944216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473437955"/>
              </p:ext>
            </p:extLst>
          </p:nvPr>
        </p:nvGraphicFramePr>
        <p:xfrm>
          <a:off x="2145432" y="3501009"/>
          <a:ext cx="2354560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76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95256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123728" y="2276872"/>
            <a:ext cx="2376264" cy="1224136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CONOSCE LE FUNZIONI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E LA SINTASSI DI BASE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39928321"/>
              </p:ext>
            </p:extLst>
          </p:nvPr>
        </p:nvGraphicFramePr>
        <p:xfrm>
          <a:off x="4716016" y="3525619"/>
          <a:ext cx="4248472" cy="2835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8879130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7504" y="2204864"/>
            <a:ext cx="2088232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UTILIZZA I </a:t>
            </a:r>
            <a:r>
              <a:rPr lang="it-IT" sz="1200" dirty="0">
                <a:solidFill>
                  <a:srgbClr val="002060"/>
                </a:solidFill>
              </a:rPr>
              <a:t>MEZZI DI </a:t>
            </a:r>
            <a:r>
              <a:rPr lang="it-IT" sz="1200" dirty="0" smtClean="0">
                <a:solidFill>
                  <a:srgbClr val="002060"/>
                </a:solidFill>
              </a:rPr>
              <a:t>COMUNICAZIONE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195736" y="2276872"/>
            <a:ext cx="2376264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UTILIZZA I MEZZI DI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COMUNICAZIONE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708369029"/>
              </p:ext>
            </p:extLst>
          </p:nvPr>
        </p:nvGraphicFramePr>
        <p:xfrm>
          <a:off x="2267744" y="3140968"/>
          <a:ext cx="2376264" cy="24969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77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49074" y="188640"/>
            <a:ext cx="7024744" cy="108012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851664009"/>
              </p:ext>
            </p:extLst>
          </p:nvPr>
        </p:nvGraphicFramePr>
        <p:xfrm>
          <a:off x="179512" y="3140968"/>
          <a:ext cx="2088232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Segnaposto testo 2"/>
          <p:cNvSpPr txBox="1">
            <a:spLocks/>
          </p:cNvSpPr>
          <p:nvPr/>
        </p:nvSpPr>
        <p:spPr>
          <a:xfrm>
            <a:off x="4644008" y="2276872"/>
            <a:ext cx="4248472" cy="864096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UTILIZZA I MEZZI DI COMUNICAZIONE</a:t>
            </a:r>
          </a:p>
          <a:p>
            <a:pPr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737040641"/>
              </p:ext>
            </p:extLst>
          </p:nvPr>
        </p:nvGraphicFramePr>
        <p:xfrm>
          <a:off x="4669701" y="3140968"/>
          <a:ext cx="4248472" cy="3275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845488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1944216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PONE DOMANDE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PERTINENTI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123728" y="2276872"/>
            <a:ext cx="2376264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PONE </a:t>
            </a:r>
            <a:r>
              <a:rPr lang="it-IT" sz="1400" dirty="0" smtClean="0">
                <a:solidFill>
                  <a:srgbClr val="002060"/>
                </a:solidFill>
              </a:rPr>
              <a:t>DOMANDE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 PERTINENTI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829528376"/>
              </p:ext>
            </p:extLst>
          </p:nvPr>
        </p:nvGraphicFramePr>
        <p:xfrm>
          <a:off x="179512" y="3212977"/>
          <a:ext cx="1944216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60334116"/>
              </p:ext>
            </p:extLst>
          </p:nvPr>
        </p:nvGraphicFramePr>
        <p:xfrm>
          <a:off x="2123728" y="3212976"/>
          <a:ext cx="2448272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78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15612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4"/>
          <p:cNvSpPr txBox="1">
            <a:spLocks/>
          </p:cNvSpPr>
          <p:nvPr/>
        </p:nvSpPr>
        <p:spPr>
          <a:xfrm>
            <a:off x="4609390" y="2276872"/>
            <a:ext cx="4355098" cy="864096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PONE DOMANDE  PERTINENTI</a:t>
            </a:r>
          </a:p>
          <a:p>
            <a:pPr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955061168"/>
              </p:ext>
            </p:extLst>
          </p:nvPr>
        </p:nvGraphicFramePr>
        <p:xfrm>
          <a:off x="4609390" y="3140968"/>
          <a:ext cx="4283090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60094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348880"/>
            <a:ext cx="2016224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APPLICA STRATEGIE </a:t>
            </a:r>
            <a:r>
              <a:rPr lang="it-IT" sz="1200" dirty="0">
                <a:solidFill>
                  <a:srgbClr val="002060"/>
                </a:solidFill>
              </a:rPr>
              <a:t>DI </a:t>
            </a:r>
            <a:r>
              <a:rPr lang="it-IT" sz="1200" dirty="0" smtClean="0">
                <a:solidFill>
                  <a:srgbClr val="002060"/>
                </a:solidFill>
              </a:rPr>
              <a:t>STUDIO(INIZIALE)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267744" y="2348880"/>
            <a:ext cx="2232248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APPLICA STRATEGIE DI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STUDIO(INTERMEDIO)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844518599"/>
              </p:ext>
            </p:extLst>
          </p:nvPr>
        </p:nvGraphicFramePr>
        <p:xfrm>
          <a:off x="2267744" y="3356993"/>
          <a:ext cx="2304256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79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88832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34334443"/>
              </p:ext>
            </p:extLst>
          </p:nvPr>
        </p:nvGraphicFramePr>
        <p:xfrm>
          <a:off x="179512" y="3429000"/>
          <a:ext cx="2088232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Segnaposto testo 4"/>
          <p:cNvSpPr txBox="1">
            <a:spLocks/>
          </p:cNvSpPr>
          <p:nvPr/>
        </p:nvSpPr>
        <p:spPr>
          <a:xfrm>
            <a:off x="4652392" y="2276872"/>
            <a:ext cx="4312096" cy="1008112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APPLICA STRATEGIE DI STUDIO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023944688"/>
              </p:ext>
            </p:extLst>
          </p:nvPr>
        </p:nvGraphicFramePr>
        <p:xfrm>
          <a:off x="4665508" y="3429000"/>
          <a:ext cx="4298979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722632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4815408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accent2">
                    <a:lumMod val="50000"/>
                  </a:schemeClr>
                </a:solidFill>
              </a:rPr>
              <a:t>Dagli esiti del monitoraggio </a:t>
            </a:r>
            <a:r>
              <a:rPr lang="it-IT" sz="2800" b="1" dirty="0" smtClean="0">
                <a:solidFill>
                  <a:schemeClr val="accent2">
                    <a:lumMod val="50000"/>
                  </a:schemeClr>
                </a:solidFill>
              </a:rPr>
              <a:t>FINALE </a:t>
            </a:r>
            <a:r>
              <a:rPr lang="it-IT" sz="2800" dirty="0" smtClean="0">
                <a:solidFill>
                  <a:schemeClr val="accent2">
                    <a:lumMod val="50000"/>
                  </a:schemeClr>
                </a:solidFill>
              </a:rPr>
              <a:t>è emerso </a:t>
            </a:r>
            <a:r>
              <a:rPr lang="it-IT" sz="2800" dirty="0" err="1" smtClean="0">
                <a:solidFill>
                  <a:schemeClr val="accent2">
                    <a:lumMod val="50000"/>
                  </a:schemeClr>
                </a:solidFill>
              </a:rPr>
              <a:t>che:la</a:t>
            </a:r>
            <a:r>
              <a:rPr lang="it-IT" sz="2800" dirty="0" smtClean="0">
                <a:solidFill>
                  <a:schemeClr val="accent2">
                    <a:lumMod val="50000"/>
                  </a:schemeClr>
                </a:solidFill>
              </a:rPr>
              <a:t> maggior parte degli alunni delle classi prime della scuola primaria ha confermato  un livello di competenza(B) </a:t>
            </a:r>
            <a:r>
              <a:rPr lang="it-IT" sz="2800" b="1" dirty="0">
                <a:solidFill>
                  <a:schemeClr val="accent2">
                    <a:lumMod val="50000"/>
                  </a:schemeClr>
                </a:solidFill>
              </a:rPr>
              <a:t>intermedio. </a:t>
            </a:r>
            <a:r>
              <a:rPr lang="it-IT" sz="2800" dirty="0">
                <a:solidFill>
                  <a:schemeClr val="accent2">
                    <a:lumMod val="50000"/>
                  </a:schemeClr>
                </a:solidFill>
              </a:rPr>
              <a:t>L’alunno/a svolge compiti e risolve problemi in situazioni nuove,   compie scelte consapevoli, mostrando di saper utilizzare le conoscenze e le abilità </a:t>
            </a:r>
            <a:r>
              <a:rPr lang="it-IT" sz="2800" dirty="0" smtClean="0">
                <a:solidFill>
                  <a:schemeClr val="accent2">
                    <a:lumMod val="50000"/>
                  </a:schemeClr>
                </a:solidFill>
              </a:rPr>
              <a:t>acquisite.</a:t>
            </a:r>
            <a:br>
              <a:rPr lang="it-IT" sz="28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it-IT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59806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1521" y="2276872"/>
            <a:ext cx="2088232" cy="108012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ASSUME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LE CONSEGUENZE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DEI PROPRI COMPORTAMENTI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644008" y="2276872"/>
            <a:ext cx="4248472" cy="107181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ASSUME </a:t>
            </a:r>
            <a:r>
              <a:rPr lang="it-IT" sz="1400" dirty="0" smtClean="0">
                <a:solidFill>
                  <a:srgbClr val="002060"/>
                </a:solidFill>
              </a:rPr>
              <a:t>LE CONSEGUENZE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 </a:t>
            </a:r>
            <a:r>
              <a:rPr lang="it-IT" sz="1400" dirty="0">
                <a:solidFill>
                  <a:srgbClr val="002060"/>
                </a:solidFill>
              </a:rPr>
              <a:t>DEI </a:t>
            </a:r>
            <a:r>
              <a:rPr lang="it-IT" sz="1400" dirty="0" smtClean="0">
                <a:solidFill>
                  <a:srgbClr val="002060"/>
                </a:solidFill>
              </a:rPr>
              <a:t>PROPRI COMPORTAMENTI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94647531"/>
              </p:ext>
            </p:extLst>
          </p:nvPr>
        </p:nvGraphicFramePr>
        <p:xfrm>
          <a:off x="107504" y="3429000"/>
          <a:ext cx="2232248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306852752"/>
              </p:ext>
            </p:extLst>
          </p:nvPr>
        </p:nvGraphicFramePr>
        <p:xfrm>
          <a:off x="2411760" y="3429001"/>
          <a:ext cx="2232248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80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4"/>
          <p:cNvSpPr txBox="1">
            <a:spLocks/>
          </p:cNvSpPr>
          <p:nvPr/>
        </p:nvSpPr>
        <p:spPr>
          <a:xfrm>
            <a:off x="2411760" y="2276872"/>
            <a:ext cx="2160240" cy="1071810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07F09"/>
              </a:buClr>
            </a:pPr>
            <a:r>
              <a:rPr lang="it-IT" sz="1200" smtClean="0">
                <a:solidFill>
                  <a:srgbClr val="002060"/>
                </a:solidFill>
              </a:rPr>
              <a:t>ASSUME LE CONSEGUENZE</a:t>
            </a:r>
          </a:p>
          <a:p>
            <a:pPr>
              <a:buClr>
                <a:srgbClr val="F07F09"/>
              </a:buClr>
            </a:pPr>
            <a:r>
              <a:rPr lang="it-IT" sz="1200" smtClean="0">
                <a:solidFill>
                  <a:srgbClr val="002060"/>
                </a:solidFill>
              </a:rPr>
              <a:t> DEI PROPRI COMPORTAMENTI</a:t>
            </a:r>
          </a:p>
          <a:p>
            <a:pPr>
              <a:buClr>
                <a:srgbClr val="F07F09"/>
              </a:buClr>
            </a:pPr>
            <a:r>
              <a:rPr lang="it-IT" sz="1200" smtClean="0">
                <a:solidFill>
                  <a:srgbClr val="002060"/>
                </a:solidFill>
              </a:rPr>
              <a:t>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53585345"/>
              </p:ext>
            </p:extLst>
          </p:nvPr>
        </p:nvGraphicFramePr>
        <p:xfrm>
          <a:off x="4644008" y="3381610"/>
          <a:ext cx="4320480" cy="29997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4745746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160240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ASSUME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COMPORTAMENTI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RISPETTOSI(INIZIALE)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339752" y="2276872"/>
            <a:ext cx="2232248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ASSUME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COMPORTAMENTI RISPETTOSI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855205138"/>
              </p:ext>
            </p:extLst>
          </p:nvPr>
        </p:nvGraphicFramePr>
        <p:xfrm>
          <a:off x="179512" y="3212976"/>
          <a:ext cx="2160240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704001129"/>
              </p:ext>
            </p:extLst>
          </p:nvPr>
        </p:nvGraphicFramePr>
        <p:xfrm>
          <a:off x="2411760" y="3212977"/>
          <a:ext cx="2160240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81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024744" cy="114300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4"/>
          <p:cNvSpPr txBox="1">
            <a:spLocks/>
          </p:cNvSpPr>
          <p:nvPr/>
        </p:nvSpPr>
        <p:spPr>
          <a:xfrm>
            <a:off x="4572000" y="2276872"/>
            <a:ext cx="4392488" cy="936104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ASSUME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COMPORTAMENTI RISPETTOSI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27899581"/>
              </p:ext>
            </p:extLst>
          </p:nvPr>
        </p:nvGraphicFramePr>
        <p:xfrm>
          <a:off x="4608004" y="3222914"/>
          <a:ext cx="4356484" cy="3158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261848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7504" y="2348880"/>
            <a:ext cx="2088232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PROGETTA IL PERCORSO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VALUTA TEMPI E RISORSE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716016" y="2348880"/>
            <a:ext cx="4248472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PROGETTA IL PERCORSO</a:t>
            </a:r>
          </a:p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VALUTA TEMPI E </a:t>
            </a:r>
            <a:r>
              <a:rPr lang="it-IT" sz="1400" dirty="0" smtClean="0">
                <a:solidFill>
                  <a:srgbClr val="002060"/>
                </a:solidFill>
              </a:rPr>
              <a:t>RISORSE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(FINALE)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4084540810"/>
              </p:ext>
            </p:extLst>
          </p:nvPr>
        </p:nvGraphicFramePr>
        <p:xfrm>
          <a:off x="179512" y="3429000"/>
          <a:ext cx="2016224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344421155"/>
              </p:ext>
            </p:extLst>
          </p:nvPr>
        </p:nvGraphicFramePr>
        <p:xfrm>
          <a:off x="2195736" y="3374436"/>
          <a:ext cx="2376264" cy="24308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82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024744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195736" y="2348880"/>
            <a:ext cx="2376264" cy="1008112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PROGETTA IL PERCORSO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VALUTA TEMPI E RISORSE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67960595"/>
              </p:ext>
            </p:extLst>
          </p:nvPr>
        </p:nvGraphicFramePr>
        <p:xfrm>
          <a:off x="4716016" y="3356992"/>
          <a:ext cx="4248472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931893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1944216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>
                <a:solidFill>
                  <a:srgbClr val="002060"/>
                </a:solidFill>
              </a:rPr>
              <a:t>PRENDE DECISIONI </a:t>
            </a:r>
            <a:endParaRPr lang="it-IT" sz="1200" dirty="0" smtClean="0">
              <a:solidFill>
                <a:srgbClr val="002060"/>
              </a:solidFill>
            </a:endParaRP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DA </a:t>
            </a:r>
            <a:r>
              <a:rPr lang="it-IT" sz="1200" dirty="0">
                <a:solidFill>
                  <a:srgbClr val="002060"/>
                </a:solidFill>
              </a:rPr>
              <a:t>SOLO E/O IN </a:t>
            </a:r>
            <a:r>
              <a:rPr lang="it-IT" sz="1200" dirty="0" smtClean="0">
                <a:solidFill>
                  <a:srgbClr val="002060"/>
                </a:solidFill>
              </a:rPr>
              <a:t>GRUPPO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</a:p>
          <a:p>
            <a:pPr lvl="0">
              <a:buClr>
                <a:srgbClr val="F07F09"/>
              </a:buClr>
            </a:pP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195736" y="2276872"/>
            <a:ext cx="2376264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PRENDE DECISIONI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DA SOLO E/O IN   GRUPPO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76520037"/>
              </p:ext>
            </p:extLst>
          </p:nvPr>
        </p:nvGraphicFramePr>
        <p:xfrm>
          <a:off x="2411760" y="3284984"/>
          <a:ext cx="2160240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343400" y="1042417"/>
            <a:ext cx="457200" cy="154335"/>
          </a:xfrm>
        </p:spPr>
        <p:txBody>
          <a:bodyPr>
            <a:normAutofit fontScale="32500" lnSpcReduction="20000"/>
          </a:bodyPr>
          <a:lstStyle/>
          <a:p>
            <a:fld id="{C8EF9CF6-BB36-47A8-A46B-0FC3EBA12A9F}" type="slidenum">
              <a:rPr lang="it-IT" smtClean="0"/>
              <a:pPr/>
              <a:t>83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52181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60725467"/>
              </p:ext>
            </p:extLst>
          </p:nvPr>
        </p:nvGraphicFramePr>
        <p:xfrm>
          <a:off x="179512" y="3284984"/>
          <a:ext cx="2232248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Segnaposto testo 4"/>
          <p:cNvSpPr txBox="1">
            <a:spLocks/>
          </p:cNvSpPr>
          <p:nvPr/>
        </p:nvSpPr>
        <p:spPr>
          <a:xfrm>
            <a:off x="4572000" y="2276872"/>
            <a:ext cx="4464496" cy="1008112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PRENDE DECISIONI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DA SOLO E/O IN   GRUPPO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(FINALE)</a:t>
            </a:r>
          </a:p>
        </p:txBody>
      </p:sp>
      <p:graphicFrame>
        <p:nvGraphicFramePr>
          <p:cNvPr id="11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803271998"/>
              </p:ext>
            </p:extLst>
          </p:nvPr>
        </p:nvGraphicFramePr>
        <p:xfrm>
          <a:off x="4587820" y="3284984"/>
          <a:ext cx="4448675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645835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it-IT" dirty="0" smtClean="0"/>
              <a:t>CLASSI QUINTE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84</a:t>
            </a:fld>
            <a:endParaRPr lang="it-IT" dirty="0"/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43688" y="1993646"/>
            <a:ext cx="4020111" cy="3639058"/>
          </a:xfrm>
          <a:ln w="762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934124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4248472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Dagli esiti del monitoraggio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 iniziale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è emerso </a:t>
            </a:r>
            <a:r>
              <a:rPr lang="it-IT" sz="2400" dirty="0" err="1" smtClean="0">
                <a:solidFill>
                  <a:schemeClr val="accent2">
                    <a:lumMod val="50000"/>
                  </a:schemeClr>
                </a:solidFill>
              </a:rPr>
              <a:t>che:la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maggior parte degli alunni delle classi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quinte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 della scuola primaria possiede un livello di competenza </a:t>
            </a:r>
            <a:r>
              <a:rPr lang="it-IT" sz="2400" b="1" dirty="0">
                <a:solidFill>
                  <a:schemeClr val="accent2">
                    <a:lumMod val="50000"/>
                  </a:schemeClr>
                </a:solidFill>
              </a:rPr>
              <a:t>intermedio.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L’alunno/a svolge compiti e risolve problemi in situazioni nuove,   compie scelte consapevoli, mostrando di saper utilizzare le conoscenze 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le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abilità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acquisite.</a:t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it-IT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85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933889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4248472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Dagli esiti del monitoraggio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 intermedio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è emerso </a:t>
            </a:r>
            <a:r>
              <a:rPr lang="it-IT" sz="2400" dirty="0" err="1" smtClean="0">
                <a:solidFill>
                  <a:schemeClr val="accent2">
                    <a:lumMod val="50000"/>
                  </a:schemeClr>
                </a:solidFill>
              </a:rPr>
              <a:t>che:la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maggior parte degli alunni delle classi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quinte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 della scuola primaria possiede ancora un livello di competenza </a:t>
            </a:r>
            <a:r>
              <a:rPr lang="it-IT" sz="2400" b="1" dirty="0">
                <a:solidFill>
                  <a:schemeClr val="accent2">
                    <a:lumMod val="50000"/>
                  </a:schemeClr>
                </a:solidFill>
              </a:rPr>
              <a:t>intermedio.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L’alunno/a svolge compiti e risolve problemi in situazioni nuove,   compie scelte consapevoli, mostrando di saper utilizzare le conoscenze 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le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abilità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acquisite.</a:t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it-IT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86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54909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4248472"/>
          </a:xfrm>
          <a:solidFill>
            <a:schemeClr val="accent2">
              <a:lumMod val="20000"/>
              <a:lumOff val="80000"/>
            </a:schemeClr>
          </a:solidFill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Dagli esiti del monitoraggio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 FINALE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è emerso </a:t>
            </a:r>
            <a:r>
              <a:rPr lang="it-IT" sz="2400" dirty="0" err="1" smtClean="0">
                <a:solidFill>
                  <a:schemeClr val="accent2">
                    <a:lumMod val="50000"/>
                  </a:schemeClr>
                </a:solidFill>
              </a:rPr>
              <a:t>che:la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maggior parte degli alunni delle classi </a:t>
            </a:r>
            <a:r>
              <a:rPr lang="it-IT" sz="2400" b="1" dirty="0" smtClean="0">
                <a:solidFill>
                  <a:schemeClr val="accent2">
                    <a:lumMod val="50000"/>
                  </a:schemeClr>
                </a:solidFill>
              </a:rPr>
              <a:t>quinte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  della scuola primaria possiede ancora un livello di competenza </a:t>
            </a:r>
            <a:r>
              <a:rPr lang="it-IT" sz="2400" b="1" dirty="0">
                <a:solidFill>
                  <a:schemeClr val="accent2">
                    <a:lumMod val="50000"/>
                  </a:schemeClr>
                </a:solidFill>
              </a:rPr>
              <a:t>intermedio.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L’alunno/a svolge compiti e risolve problemi in situazioni nuove,   compie scelte consapevoli, mostrando di saper utilizzare le conoscenze e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le </a:t>
            </a:r>
            <a:r>
              <a:rPr lang="it-IT" sz="2400" dirty="0">
                <a:solidFill>
                  <a:schemeClr val="accent2">
                    <a:lumMod val="50000"/>
                  </a:schemeClr>
                </a:solidFill>
              </a:rPr>
              <a:t>abilità </a:t>
            </a:r>
            <a: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  <a:t>acquisite.</a:t>
            </a:r>
            <a:br>
              <a:rPr lang="it-IT" sz="24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it-IT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87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3105685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7504" y="2276872"/>
            <a:ext cx="2160240" cy="966931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ASCOLTA-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COMPRENDE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RIFERISCE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572000" y="2272612"/>
            <a:ext cx="4392488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ASCOLTA-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COMPRENDE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 RIFERISCE  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590631595"/>
              </p:ext>
            </p:extLst>
          </p:nvPr>
        </p:nvGraphicFramePr>
        <p:xfrm>
          <a:off x="107504" y="3243803"/>
          <a:ext cx="2088232" cy="19133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052450161"/>
              </p:ext>
            </p:extLst>
          </p:nvPr>
        </p:nvGraphicFramePr>
        <p:xfrm>
          <a:off x="2195736" y="3243803"/>
          <a:ext cx="2376264" cy="19853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88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267744" y="2276872"/>
            <a:ext cx="2304256" cy="966931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ASCOLTA-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COMPRENDE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RIFERISCE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412286977"/>
              </p:ext>
            </p:extLst>
          </p:nvPr>
        </p:nvGraphicFramePr>
        <p:xfrm>
          <a:off x="4644008" y="3247995"/>
          <a:ext cx="4248472" cy="3133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322061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160240" cy="93610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PADRONEGGIA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</a:t>
            </a:r>
            <a:r>
              <a:rPr lang="it-IT" sz="1200" dirty="0">
                <a:solidFill>
                  <a:srgbClr val="002060"/>
                </a:solidFill>
              </a:rPr>
              <a:t>ED APPLICA LE CONOSCENZE </a:t>
            </a:r>
            <a:r>
              <a:rPr lang="it-IT" sz="1200" dirty="0" smtClean="0">
                <a:solidFill>
                  <a:srgbClr val="002060"/>
                </a:solidFill>
              </a:rPr>
              <a:t>FONDAMENTALI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339752" y="2276872"/>
            <a:ext cx="2232248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PADRONEGGIAED APPLICA LE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CONOSCENZE FONDAMENTALI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104898482"/>
              </p:ext>
            </p:extLst>
          </p:nvPr>
        </p:nvGraphicFramePr>
        <p:xfrm>
          <a:off x="179512" y="3284985"/>
          <a:ext cx="2160240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92770318"/>
              </p:ext>
            </p:extLst>
          </p:nvPr>
        </p:nvGraphicFramePr>
        <p:xfrm>
          <a:off x="2339752" y="3212976"/>
          <a:ext cx="2232248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89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96946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25646057"/>
              </p:ext>
            </p:extLst>
          </p:nvPr>
        </p:nvGraphicFramePr>
        <p:xfrm>
          <a:off x="4625955" y="3213786"/>
          <a:ext cx="4338533" cy="31675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Segnaposto testo 2"/>
          <p:cNvSpPr txBox="1">
            <a:spLocks/>
          </p:cNvSpPr>
          <p:nvPr/>
        </p:nvSpPr>
        <p:spPr>
          <a:xfrm>
            <a:off x="4644008" y="2276872"/>
            <a:ext cx="4320480" cy="936103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PADRONEGGIA</a:t>
            </a:r>
          </a:p>
          <a:p>
            <a:pPr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 ED APPLICA LE CONOSCENZE FONDAMENTALI</a:t>
            </a:r>
          </a:p>
          <a:p>
            <a:pPr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896133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160240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ASCOLTA-COMPRENDE RIFERISCE(iniziale)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572000" y="2276872"/>
            <a:ext cx="4392488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endParaRPr lang="it-IT" sz="1600" dirty="0">
              <a:solidFill>
                <a:srgbClr val="002060"/>
              </a:solidFill>
            </a:endParaRPr>
          </a:p>
          <a:p>
            <a:r>
              <a:rPr lang="it-IT" sz="1400" dirty="0" smtClean="0">
                <a:solidFill>
                  <a:srgbClr val="002060"/>
                </a:solidFill>
              </a:rPr>
              <a:t>ASCOLTA-COMPRENDE-RIFERISCE(FINALE)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014495748"/>
              </p:ext>
            </p:extLst>
          </p:nvPr>
        </p:nvGraphicFramePr>
        <p:xfrm>
          <a:off x="179512" y="3002903"/>
          <a:ext cx="2160240" cy="23703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232172595"/>
              </p:ext>
            </p:extLst>
          </p:nvPr>
        </p:nvGraphicFramePr>
        <p:xfrm>
          <a:off x="2345973" y="2997155"/>
          <a:ext cx="2226027" cy="3024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9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024744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339752" y="2276872"/>
            <a:ext cx="2232248" cy="720080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smtClean="0">
                <a:solidFill>
                  <a:srgbClr val="002060"/>
                </a:solidFill>
              </a:rPr>
              <a:t>ASCOLTA-COMPRENDE RIFERISCE(iniziale)</a:t>
            </a:r>
            <a:endParaRPr lang="it-IT" sz="120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99724546"/>
              </p:ext>
            </p:extLst>
          </p:nvPr>
        </p:nvGraphicFramePr>
        <p:xfrm>
          <a:off x="4572000" y="2996952"/>
          <a:ext cx="4392488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8080234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088232" cy="678899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LEGGE-COMPRENDE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267744" y="2276872"/>
            <a:ext cx="2304256" cy="71177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LEGGE-COMPRENDE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173064444"/>
              </p:ext>
            </p:extLst>
          </p:nvPr>
        </p:nvGraphicFramePr>
        <p:xfrm>
          <a:off x="107504" y="2996953"/>
          <a:ext cx="2160240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224667605"/>
              </p:ext>
            </p:extLst>
          </p:nvPr>
        </p:nvGraphicFramePr>
        <p:xfrm>
          <a:off x="2267744" y="2996952"/>
          <a:ext cx="2304256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90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534400" cy="104016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9" name="Segnaposto testo 4"/>
          <p:cNvSpPr txBox="1">
            <a:spLocks/>
          </p:cNvSpPr>
          <p:nvPr/>
        </p:nvSpPr>
        <p:spPr>
          <a:xfrm>
            <a:off x="4572000" y="2276872"/>
            <a:ext cx="4392488" cy="711770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LEGGE-COMPRENDE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371094164"/>
              </p:ext>
            </p:extLst>
          </p:nvPr>
        </p:nvGraphicFramePr>
        <p:xfrm>
          <a:off x="4634644" y="3002570"/>
          <a:ext cx="4329844" cy="33787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0256227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7504" y="2276872"/>
            <a:ext cx="1944216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SCRIVE-DESCRIVE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051720" y="2276872"/>
            <a:ext cx="252028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SCRIVE-DESCRIVE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072203229"/>
              </p:ext>
            </p:extLst>
          </p:nvPr>
        </p:nvGraphicFramePr>
        <p:xfrm>
          <a:off x="107504" y="2924944"/>
          <a:ext cx="1944216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63047483"/>
              </p:ext>
            </p:extLst>
          </p:nvPr>
        </p:nvGraphicFramePr>
        <p:xfrm>
          <a:off x="2051720" y="2924945"/>
          <a:ext cx="2520280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91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4800" y="188640"/>
            <a:ext cx="8534400" cy="104698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0" name="Segnaposto testo 2"/>
          <p:cNvSpPr txBox="1">
            <a:spLocks/>
          </p:cNvSpPr>
          <p:nvPr/>
        </p:nvSpPr>
        <p:spPr>
          <a:xfrm>
            <a:off x="4572000" y="2276872"/>
            <a:ext cx="4464496" cy="648072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07F09"/>
              </a:buClr>
            </a:pPr>
            <a:r>
              <a:rPr lang="it-IT" sz="1600" dirty="0" smtClean="0">
                <a:solidFill>
                  <a:srgbClr val="002060"/>
                </a:solidFill>
              </a:rPr>
              <a:t>SCRIVE-DESCRIVE</a:t>
            </a:r>
          </a:p>
          <a:p>
            <a:pPr>
              <a:buClr>
                <a:srgbClr val="F07F09"/>
              </a:buClr>
            </a:pPr>
            <a:r>
              <a:rPr lang="it-IT" sz="1600" dirty="0" smtClean="0">
                <a:solidFill>
                  <a:srgbClr val="002060"/>
                </a:solidFill>
              </a:rPr>
              <a:t>(FINALE)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27001396"/>
              </p:ext>
            </p:extLst>
          </p:nvPr>
        </p:nvGraphicFramePr>
        <p:xfrm>
          <a:off x="4572000" y="2924944"/>
          <a:ext cx="4392488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016333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04864"/>
            <a:ext cx="1944216" cy="966931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RICONOSCE E RISOLVE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PROBLEMI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123728" y="2204864"/>
            <a:ext cx="2448272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RICONOSCE </a:t>
            </a:r>
            <a:r>
              <a:rPr lang="it-IT" sz="1400" dirty="0" smtClean="0">
                <a:solidFill>
                  <a:srgbClr val="002060"/>
                </a:solidFill>
              </a:rPr>
              <a:t>E RISOLVE PROBLEMI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738600540"/>
              </p:ext>
            </p:extLst>
          </p:nvPr>
        </p:nvGraphicFramePr>
        <p:xfrm>
          <a:off x="179512" y="3140968"/>
          <a:ext cx="2016224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872619990"/>
              </p:ext>
            </p:extLst>
          </p:nvPr>
        </p:nvGraphicFramePr>
        <p:xfrm>
          <a:off x="4572000" y="3140968"/>
          <a:ext cx="4392488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92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024744" cy="93610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1332087"/>
              </p:ext>
            </p:extLst>
          </p:nvPr>
        </p:nvGraphicFramePr>
        <p:xfrm>
          <a:off x="2195736" y="3140968"/>
          <a:ext cx="2376264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Segnaposto testo 4"/>
          <p:cNvSpPr txBox="1">
            <a:spLocks/>
          </p:cNvSpPr>
          <p:nvPr/>
        </p:nvSpPr>
        <p:spPr>
          <a:xfrm>
            <a:off x="4572000" y="2204864"/>
            <a:ext cx="4392488" cy="936104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07F09"/>
              </a:buClr>
            </a:pPr>
            <a:r>
              <a:rPr lang="it-IT" sz="1600" dirty="0" smtClean="0">
                <a:solidFill>
                  <a:srgbClr val="002060"/>
                </a:solidFill>
              </a:rPr>
              <a:t>RICONOSCE E RISOLVE PROBLEMI</a:t>
            </a:r>
          </a:p>
          <a:p>
            <a:pPr>
              <a:buClr>
                <a:srgbClr val="F07F09"/>
              </a:buClr>
            </a:pPr>
            <a:r>
              <a:rPr lang="it-IT" sz="1600" dirty="0" smtClean="0">
                <a:solidFill>
                  <a:srgbClr val="002060"/>
                </a:solidFill>
              </a:rPr>
              <a:t>(FINALE)</a:t>
            </a:r>
            <a:endParaRPr lang="it-IT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8084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1800200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>
                <a:solidFill>
                  <a:srgbClr val="002060"/>
                </a:solidFill>
              </a:rPr>
              <a:t>OSSERVA E </a:t>
            </a:r>
            <a:r>
              <a:rPr lang="it-IT" sz="1200" dirty="0" smtClean="0">
                <a:solidFill>
                  <a:srgbClr val="002060"/>
                </a:solidFill>
              </a:rPr>
              <a:t>ANALIZZA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</a:t>
            </a:r>
            <a:r>
              <a:rPr lang="it-IT" sz="1200" dirty="0">
                <a:solidFill>
                  <a:srgbClr val="002060"/>
                </a:solidFill>
              </a:rPr>
              <a:t>FATTI ED </a:t>
            </a:r>
            <a:r>
              <a:rPr lang="it-IT" sz="1200" dirty="0" smtClean="0">
                <a:solidFill>
                  <a:srgbClr val="002060"/>
                </a:solidFill>
              </a:rPr>
              <a:t>EVENTI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1979712" y="2348880"/>
            <a:ext cx="2592288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OSSERVA E ANALIZZA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FATTI ED EVENTI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126918814"/>
              </p:ext>
            </p:extLst>
          </p:nvPr>
        </p:nvGraphicFramePr>
        <p:xfrm>
          <a:off x="107504" y="3212977"/>
          <a:ext cx="2016224" cy="1728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763516724"/>
              </p:ext>
            </p:extLst>
          </p:nvPr>
        </p:nvGraphicFramePr>
        <p:xfrm>
          <a:off x="2123728" y="3212977"/>
          <a:ext cx="2448272" cy="1800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93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6815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10" name="Segnaposto testo 4"/>
          <p:cNvSpPr txBox="1">
            <a:spLocks/>
          </p:cNvSpPr>
          <p:nvPr/>
        </p:nvSpPr>
        <p:spPr>
          <a:xfrm>
            <a:off x="4572000" y="2348880"/>
            <a:ext cx="4392488" cy="792088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OSSERVA E ANALIZZA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FATTI ED EVENTI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24059360"/>
              </p:ext>
            </p:extLst>
          </p:nvPr>
        </p:nvGraphicFramePr>
        <p:xfrm>
          <a:off x="4572000" y="3140968"/>
          <a:ext cx="4392488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0720579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304256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000" dirty="0" smtClean="0">
                <a:solidFill>
                  <a:srgbClr val="002060"/>
                </a:solidFill>
              </a:rPr>
              <a:t>DISTINGUE E CLASSIFICA 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GLI ELEMENTI 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DEI VARI LINGUAGGI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(INIZIALE)</a:t>
            </a:r>
            <a:endParaRPr lang="it-IT" sz="10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483768" y="2348880"/>
            <a:ext cx="2088232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000" dirty="0">
                <a:solidFill>
                  <a:srgbClr val="002060"/>
                </a:solidFill>
              </a:rPr>
              <a:t>DISTINGUE E </a:t>
            </a:r>
            <a:r>
              <a:rPr lang="it-IT" sz="1000" dirty="0" smtClean="0">
                <a:solidFill>
                  <a:srgbClr val="002060"/>
                </a:solidFill>
              </a:rPr>
              <a:t>CLASSIFICA</a:t>
            </a:r>
          </a:p>
          <a:p>
            <a:pPr lvl="0">
              <a:buClr>
                <a:srgbClr val="F07F09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 </a:t>
            </a:r>
            <a:r>
              <a:rPr lang="it-IT" sz="1000" dirty="0">
                <a:solidFill>
                  <a:srgbClr val="002060"/>
                </a:solidFill>
              </a:rPr>
              <a:t>GLI ELEMENTI </a:t>
            </a:r>
            <a:endParaRPr lang="it-IT" sz="1000" dirty="0" smtClean="0">
              <a:solidFill>
                <a:srgbClr val="002060"/>
              </a:solidFill>
            </a:endParaRPr>
          </a:p>
          <a:p>
            <a:pPr lvl="0">
              <a:buClr>
                <a:srgbClr val="F07F09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DEI </a:t>
            </a:r>
            <a:r>
              <a:rPr lang="it-IT" sz="1000" dirty="0">
                <a:solidFill>
                  <a:srgbClr val="002060"/>
                </a:solidFill>
              </a:rPr>
              <a:t>VARI </a:t>
            </a:r>
            <a:r>
              <a:rPr lang="it-IT" sz="1000" dirty="0" smtClean="0">
                <a:solidFill>
                  <a:srgbClr val="002060"/>
                </a:solidFill>
              </a:rPr>
              <a:t>LINGUAGGI</a:t>
            </a:r>
          </a:p>
          <a:p>
            <a:pPr lvl="0">
              <a:buClr>
                <a:srgbClr val="F07F09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(INTERMEDIO)</a:t>
            </a:r>
            <a:endParaRPr lang="it-IT" sz="10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97961472"/>
              </p:ext>
            </p:extLst>
          </p:nvPr>
        </p:nvGraphicFramePr>
        <p:xfrm>
          <a:off x="179512" y="3284984"/>
          <a:ext cx="2160240" cy="1944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159926888"/>
              </p:ext>
            </p:extLst>
          </p:nvPr>
        </p:nvGraphicFramePr>
        <p:xfrm>
          <a:off x="2339752" y="3284984"/>
          <a:ext cx="2160240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94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97218812"/>
              </p:ext>
            </p:extLst>
          </p:nvPr>
        </p:nvGraphicFramePr>
        <p:xfrm>
          <a:off x="4572000" y="3284984"/>
          <a:ext cx="4392488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Segnaposto testo 4"/>
          <p:cNvSpPr txBox="1">
            <a:spLocks/>
          </p:cNvSpPr>
          <p:nvPr/>
        </p:nvSpPr>
        <p:spPr>
          <a:xfrm>
            <a:off x="4572000" y="2348880"/>
            <a:ext cx="4392488" cy="936104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07F09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DISTINGUE E CLASSIFICA</a:t>
            </a:r>
          </a:p>
          <a:p>
            <a:pPr>
              <a:buClr>
                <a:srgbClr val="F07F09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 GLI ELEMENTI </a:t>
            </a:r>
          </a:p>
          <a:p>
            <a:pPr>
              <a:buClr>
                <a:srgbClr val="F07F09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DEI VARI LINGUAGGI</a:t>
            </a:r>
          </a:p>
          <a:p>
            <a:pPr>
              <a:buClr>
                <a:srgbClr val="F07F09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(FINALE)</a:t>
            </a:r>
            <a:endParaRPr lang="it-IT" sz="1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4468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088232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INDIVIDUA </a:t>
            </a:r>
            <a:endParaRPr lang="it-IT" sz="1400" dirty="0" smtClean="0">
              <a:solidFill>
                <a:srgbClr val="002060"/>
              </a:solidFill>
            </a:endParaRP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LA </a:t>
            </a:r>
            <a:r>
              <a:rPr lang="it-IT" sz="1400" dirty="0">
                <a:solidFill>
                  <a:srgbClr val="002060"/>
                </a:solidFill>
              </a:rPr>
              <a:t>RELAZIONE SPAZIO </a:t>
            </a:r>
            <a:r>
              <a:rPr lang="it-IT" sz="1400" dirty="0" smtClean="0">
                <a:solidFill>
                  <a:srgbClr val="002060"/>
                </a:solidFill>
              </a:rPr>
              <a:t>TEMPO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644008" y="2276872"/>
            <a:ext cx="4320480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INDIVIDUA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LA RELAZIONE SPAZIO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TEMPO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724951328"/>
              </p:ext>
            </p:extLst>
          </p:nvPr>
        </p:nvGraphicFramePr>
        <p:xfrm>
          <a:off x="179512" y="3284984"/>
          <a:ext cx="2088232" cy="22322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196521740"/>
              </p:ext>
            </p:extLst>
          </p:nvPr>
        </p:nvGraphicFramePr>
        <p:xfrm>
          <a:off x="2267744" y="3312165"/>
          <a:ext cx="2304256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95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260648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10" name="Segnaposto testo 2"/>
          <p:cNvSpPr txBox="1">
            <a:spLocks/>
          </p:cNvSpPr>
          <p:nvPr/>
        </p:nvSpPr>
        <p:spPr>
          <a:xfrm>
            <a:off x="2267744" y="2276872"/>
            <a:ext cx="2232248" cy="1008112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INDIVIDUA </a:t>
            </a:r>
          </a:p>
          <a:p>
            <a:pPr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LA RELAZIONE SPAZIO TEMPO</a:t>
            </a:r>
          </a:p>
          <a:p>
            <a:pPr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1897580"/>
              </p:ext>
            </p:extLst>
          </p:nvPr>
        </p:nvGraphicFramePr>
        <p:xfrm>
          <a:off x="4644008" y="3356992"/>
          <a:ext cx="4320480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502334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3" y="2276872"/>
            <a:ext cx="1656184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CONOSCE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LE FUNZIONI E LA SINTASSI DI BASE(INIZIALE)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499992" y="2276872"/>
            <a:ext cx="4464496" cy="99980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CONOSCE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 </a:t>
            </a:r>
            <a:r>
              <a:rPr lang="it-IT" sz="1400" dirty="0">
                <a:solidFill>
                  <a:srgbClr val="002060"/>
                </a:solidFill>
              </a:rPr>
              <a:t>LE FUNZIONI E LA SINTASSI </a:t>
            </a:r>
            <a:endParaRPr lang="it-IT" sz="1400" dirty="0" smtClean="0">
              <a:solidFill>
                <a:srgbClr val="002060"/>
              </a:solidFill>
            </a:endParaRP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DI BASE(FINALE)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626000067"/>
              </p:ext>
            </p:extLst>
          </p:nvPr>
        </p:nvGraphicFramePr>
        <p:xfrm>
          <a:off x="185461" y="3356993"/>
          <a:ext cx="1722243" cy="21602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591851484"/>
              </p:ext>
            </p:extLst>
          </p:nvPr>
        </p:nvGraphicFramePr>
        <p:xfrm>
          <a:off x="4572000" y="3276532"/>
          <a:ext cx="4392488" cy="30327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96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126425" y="260648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1907704" y="2268420"/>
            <a:ext cx="2592288" cy="1008112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CONOSCE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LE FUNZIONI E LA SINTASSI DI BASE(INIZIALE)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52431097"/>
              </p:ext>
            </p:extLst>
          </p:nvPr>
        </p:nvGraphicFramePr>
        <p:xfrm>
          <a:off x="2060104" y="3428933"/>
          <a:ext cx="2592288" cy="23127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863469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1520" y="2276872"/>
            <a:ext cx="1944216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UTILIZZA I MEZZI DI COMUNICAZIONE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195736" y="2276872"/>
            <a:ext cx="2304256" cy="100811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UTILIZZA I MEZZI DI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COMUNICAZIONE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07147865"/>
              </p:ext>
            </p:extLst>
          </p:nvPr>
        </p:nvGraphicFramePr>
        <p:xfrm>
          <a:off x="107504" y="3356992"/>
          <a:ext cx="2088232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506328982"/>
              </p:ext>
            </p:extLst>
          </p:nvPr>
        </p:nvGraphicFramePr>
        <p:xfrm>
          <a:off x="2267744" y="3356992"/>
          <a:ext cx="2304256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97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4"/>
          <p:cNvSpPr txBox="1">
            <a:spLocks/>
          </p:cNvSpPr>
          <p:nvPr/>
        </p:nvSpPr>
        <p:spPr>
          <a:xfrm>
            <a:off x="4499992" y="2367135"/>
            <a:ext cx="4464496" cy="1008112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UTILIZZA I MEZZI DI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COMUNICAZIONE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199338875"/>
              </p:ext>
            </p:extLst>
          </p:nvPr>
        </p:nvGraphicFramePr>
        <p:xfrm>
          <a:off x="4724400" y="3375247"/>
          <a:ext cx="4240088" cy="2862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6749835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088232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PONE DOMANDE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PERTINENTI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511486" y="2276872"/>
            <a:ext cx="4320480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400" dirty="0">
                <a:solidFill>
                  <a:srgbClr val="002060"/>
                </a:solidFill>
              </a:rPr>
              <a:t>PONE DOMANDE </a:t>
            </a:r>
            <a:endParaRPr lang="it-IT" sz="1400" dirty="0" smtClean="0">
              <a:solidFill>
                <a:srgbClr val="002060"/>
              </a:solidFill>
            </a:endParaRP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PERTINENTI</a:t>
            </a:r>
          </a:p>
          <a:p>
            <a:pPr lvl="0">
              <a:buClr>
                <a:srgbClr val="F07F09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016249514"/>
              </p:ext>
            </p:extLst>
          </p:nvPr>
        </p:nvGraphicFramePr>
        <p:xfrm>
          <a:off x="215516" y="3140969"/>
          <a:ext cx="2052228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894051688"/>
              </p:ext>
            </p:extLst>
          </p:nvPr>
        </p:nvGraphicFramePr>
        <p:xfrm>
          <a:off x="4644008" y="3140968"/>
          <a:ext cx="4320480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98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024744" cy="100811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267744" y="2276872"/>
            <a:ext cx="2232248" cy="864096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PONE DOMANDE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PERTINENTI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11027730"/>
              </p:ext>
            </p:extLst>
          </p:nvPr>
        </p:nvGraphicFramePr>
        <p:xfrm>
          <a:off x="2267744" y="3124403"/>
          <a:ext cx="2345297" cy="2273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9264000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1926702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APPLICA STRATEGIE </a:t>
            </a:r>
          </a:p>
          <a:p>
            <a:pPr lvl="0"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DI </a:t>
            </a:r>
            <a:r>
              <a:rPr lang="it-IT" sz="1200" dirty="0">
                <a:solidFill>
                  <a:srgbClr val="002060"/>
                </a:solidFill>
              </a:rPr>
              <a:t>STUDIO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532716" y="2276872"/>
            <a:ext cx="4431772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APPLICASTRATEGIE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DI STUDIO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816852856"/>
              </p:ext>
            </p:extLst>
          </p:nvPr>
        </p:nvGraphicFramePr>
        <p:xfrm>
          <a:off x="134750" y="3212976"/>
          <a:ext cx="1971464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433509415"/>
              </p:ext>
            </p:extLst>
          </p:nvPr>
        </p:nvGraphicFramePr>
        <p:xfrm>
          <a:off x="2106214" y="3212976"/>
          <a:ext cx="2393777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99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31632" y="116632"/>
            <a:ext cx="7024744" cy="114300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10" name="Segnaposto testo 2"/>
          <p:cNvSpPr txBox="1">
            <a:spLocks/>
          </p:cNvSpPr>
          <p:nvPr/>
        </p:nvSpPr>
        <p:spPr>
          <a:xfrm>
            <a:off x="2106214" y="2276872"/>
            <a:ext cx="2393777" cy="936104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APPLICA STRATEGIE </a:t>
            </a:r>
          </a:p>
          <a:p>
            <a:pPr>
              <a:buClr>
                <a:srgbClr val="F07F09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DI STUDIO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81753041"/>
              </p:ext>
            </p:extLst>
          </p:nvPr>
        </p:nvGraphicFramePr>
        <p:xfrm>
          <a:off x="4511485" y="3212976"/>
          <a:ext cx="4380995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6127630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tà">
  <a:themeElements>
    <a:clrScheme name="Copertina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Città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ttà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2226</TotalTime>
  <Words>2553</Words>
  <Application>Microsoft Office PowerPoint</Application>
  <PresentationFormat>Presentazione su schermo (4:3)</PresentationFormat>
  <Paragraphs>860</Paragraphs>
  <Slides>104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104</vt:i4>
      </vt:variant>
    </vt:vector>
  </HeadingPairs>
  <TitlesOfParts>
    <vt:vector size="105" baseType="lpstr">
      <vt:lpstr>Città</vt:lpstr>
      <vt:lpstr>Diapositiva 1</vt:lpstr>
      <vt:lpstr>DIRIGENTE SCOLASTICO PROF.SSA GIUSEPPINA</vt:lpstr>
      <vt:lpstr>    MONITORAGGIO DEL PROCESSO  DI APPRENDIMENTO FINALE </vt:lpstr>
      <vt:lpstr>Diapositiva 4</vt:lpstr>
      <vt:lpstr>CLASSI PRIME</vt:lpstr>
      <vt:lpstr>Dagli esiti del monitoraggio iniziale è emerso che:la maggior parte degli alunni delle classi prime della scuola primaria possiede un livello di competenza(B) intermedio. L’alunno/a svolge compiti e risolve problemi in situazioni nuove,   compie scelte consapevoli, mostrando di saper utilizzare le conoscenze e le abilità acquisite. </vt:lpstr>
      <vt:lpstr>Dagli esiti del monitoraggio Intermedio è emerso che:la maggior parte degli alunni delle classi prime della scuola primaria ha confermato  un livello di competenza(B) intermedio. L’alunno/a svolge compiti e risolve problemi in situazioni nuove,   compie scelte consapevoli, mostrando di saper utilizzare le conoscenze e le abilità acquisite. .*</vt:lpstr>
      <vt:lpstr>Dagli esiti del monitoraggio FINALE è emerso che:la maggior parte degli alunni delle classi prime della scuola primaria ha confermato  un livello di competenza(B) intermedio. L’alunno/a svolge compiti e risolve problemi in situazioni nuove,   compie scelte consapevoli, mostrando di saper utilizzare le conoscenze e le abilità acquisite. </vt:lpstr>
      <vt:lpstr>COMUNICAZIONE NELLA MADRELINGUA</vt:lpstr>
      <vt:lpstr>COMUNICAZIONE NELLE  LINGUE STRANIERE</vt:lpstr>
      <vt:lpstr>COMUNICAZIONE NELLE  LINGUE STRANIERE</vt:lpstr>
      <vt:lpstr>COMPETENZE DI BASE IN MATEMATICA-SCIENZE-TECNOLOGIA</vt:lpstr>
      <vt:lpstr>COMPETENZE DI BASE IN MATEMATICA-SCIENZE-TECNOLOGIA</vt:lpstr>
      <vt:lpstr>CONSAPEVOLEZZA ED ESPRESSIONE CULTURALE</vt:lpstr>
      <vt:lpstr>CONSAPEVOLEZZA ED ESPRESSIONE CULTURALE</vt:lpstr>
      <vt:lpstr>COMPETENZA DIGITALE</vt:lpstr>
      <vt:lpstr>COMPETENZA DIGITALE</vt:lpstr>
      <vt:lpstr>IMPARARE AD IMPARARE</vt:lpstr>
      <vt:lpstr>IMPARARE AD IMPARARE</vt:lpstr>
      <vt:lpstr>COMPETENZE SOCIALI E CIVICHE</vt:lpstr>
      <vt:lpstr>COMPETENZE SOCIALI E CIVICHE</vt:lpstr>
      <vt:lpstr>SPIRITO DI INIZIATIVA</vt:lpstr>
      <vt:lpstr>SPIRITO DI INIZIATIVA</vt:lpstr>
      <vt:lpstr>CLASSI SECONDE</vt:lpstr>
      <vt:lpstr>  Dagli esiti del monitoraggio iniziale è emerso che : la maggior parte degli alunni delle classi seconde  della scuola primaria ha raggiunto  un livello di competenza intermedio. L’alunno/a svolge compiti e risolve problemi in situazioni nuove,   compie scelte consapevoli, mostrando di saper utilizzare le conoscenze e  le abilità acquisite.    </vt:lpstr>
      <vt:lpstr>  Dagli esiti del monitoraggio intermedio è emerso che : la maggior parte degli alunni delle classi seconde  della scuola primaria ha confermato un livello di competenza intermedio. L’alunno/a svolge compiti e risolve problemi in situazioni nuove,   compie scelte consapevoli, mostrando di saper utilizzare le conoscenze e  le abilità acquisite.    </vt:lpstr>
      <vt:lpstr>  Dagli esiti del monitoraggio FINALE  è emerso che : la maggior parte degli alunni delle classi seconde  della scuola primaria ha confermato un livello di competenza intermedio. L’alunno/a svolge compiti e risolve problemi in situazioni nuove,   compie scelte consapevoli, mostrando di saper utilizzare le conoscenze e  le abilità acquisite.    </vt:lpstr>
      <vt:lpstr>COMUNICAZIONE NELLA MADRELINGUA</vt:lpstr>
      <vt:lpstr>COMUNICAZIONE NELLA MADRELINGUA</vt:lpstr>
      <vt:lpstr>COMUNICAZIONE NELLE  LINGUE STRANIERE</vt:lpstr>
      <vt:lpstr>COMUNICAZIONE NELLE  LINGUE STRANIERE</vt:lpstr>
      <vt:lpstr>COMPETENZE DI BASE IN MATEMATICA-SCIENZE-TECNOLOGIA</vt:lpstr>
      <vt:lpstr>COMPETENZE DI BASE IN MATEMATICA-SCIENZE-TECNOLOGIA</vt:lpstr>
      <vt:lpstr>CONSAPEVOLEZZA ED ESPRESSIONE CULTURALE</vt:lpstr>
      <vt:lpstr>CONSAPEVOLEZZA ED ESPRESSIONE CULTURALE</vt:lpstr>
      <vt:lpstr>COMPETENZA DIGITALE</vt:lpstr>
      <vt:lpstr>COMPETENZA DIGITALE</vt:lpstr>
      <vt:lpstr>IMPARARE AD IMPARARE</vt:lpstr>
      <vt:lpstr>IMPARARE AD IMPARARE</vt:lpstr>
      <vt:lpstr>COMPETENZE SOCIALI E CIVICHE</vt:lpstr>
      <vt:lpstr>COMPETENZE SOCIALI E CIVICHE</vt:lpstr>
      <vt:lpstr>SPIRITO DI INIZIATIVA</vt:lpstr>
      <vt:lpstr>SPIRITO DI INIZIATIVA</vt:lpstr>
      <vt:lpstr>CLASSI TERZE</vt:lpstr>
      <vt:lpstr>  Dagli esiti del monitoraggio iniziale è emerso che: la maggior parte degli alunni delle classi terze  della scuola primaria conferma un livello di competenza intermedio. L’alunno/a svolge compiti e risolve problemi in situazioni nuove,   compie scelte consapevoli, mostrando di saper utilizzare l e conoscenze e  le abilità acquisite. </vt:lpstr>
      <vt:lpstr>  Dagli esiti del monitoraggio intermedio è emerso che: la maggior parte degli alunni delle classi terze  della scuola primaria conferma un livello di competenza intermedio. L’alunno/a svolge compiti e risolve problemi in situazioni nuove,   compie scelte consapevoli, mostrando di saper utilizzare l e conoscenze e  le abilità acquisite. </vt:lpstr>
      <vt:lpstr>  Dagli esiti del monitoraggio FINALE è emerso che: la maggior parte degli alunni delle classi terze  della scuola primaria conferma un livello di competenza intermedio. L’alunno/a svolge compiti e risolve problemi in situazioni nuove,   compie scelte consapevoli, mostrando di saper utilizzare l e conoscenze e  le abilità acquisite. </vt:lpstr>
      <vt:lpstr>COMUNICAZIONE NELLA MADRELINGUA</vt:lpstr>
      <vt:lpstr>COMUNICAZIONE NELLA MADRELINGUA</vt:lpstr>
      <vt:lpstr>COMUNICAZIONE NELLE  LINGUE STRANIERE</vt:lpstr>
      <vt:lpstr>COMUNICAZIONE NELLE  LINGUE STRANIERE</vt:lpstr>
      <vt:lpstr>COMPETENZE DI BASE IN MATEMATICA-SCIENZE-TECNOLOGIA</vt:lpstr>
      <vt:lpstr>COMPETENZE DI BASE IN MATEMATICA-SCIENZE-TECNOLOGIA</vt:lpstr>
      <vt:lpstr>CONSAPEVOLEZZA ED ESPRESSIONE CULTURALE</vt:lpstr>
      <vt:lpstr>CONSAPEVOLEZZA ED ESPRESSIONE CULTURALE</vt:lpstr>
      <vt:lpstr>COMPETENZA DIGITALE</vt:lpstr>
      <vt:lpstr>COMPETENZA DIGITALE</vt:lpstr>
      <vt:lpstr>IMPARARE AD IMPARARE</vt:lpstr>
      <vt:lpstr>IMPARARE AD IMPARARE</vt:lpstr>
      <vt:lpstr>COMPETENZE SOCIALI E CIVICHE</vt:lpstr>
      <vt:lpstr>COMPETENZE SOCIALI E CIVICHE</vt:lpstr>
      <vt:lpstr>SPIRITO DI INIZIATIVA</vt:lpstr>
      <vt:lpstr>SPIRITO DI INIZIATIVA</vt:lpstr>
      <vt:lpstr>CLASSI QUARTE</vt:lpstr>
      <vt:lpstr>  Dagli esiti del monitoraggio iniziale è emerso che:la maggior parte degli alunni delle classi quarte  della scuola primaria possiede un livello di competenza intermedio. L’alunno/a svolge compiti e risolve problemi in situazioni nuove,   compie scelte consapevoli, mostrando di saper utilizzare le conoscenze e  le abilità acquisite. </vt:lpstr>
      <vt:lpstr>  Dagli esiti del monitoraggio intermedio è emerso che:la maggior parte degli alunni delle classi quarte  della scuola primaria mantiene costante  un livello di competenza intermedio. L’alunno/a svolge compiti e risolve problemi in situazioni nuove,   compie scelte consapevoli, mostrando di saper utilizzare le conoscenze e  le abilità acquisite. </vt:lpstr>
      <vt:lpstr>  Dagli esiti del monitoraggio FINALE è emerso che:la maggior parte degli alunni delle classi quarte  della scuola primaria mantiene costante  un livello di competenza intermedio. L’alunno/a svolge compiti e risolve problemi in situazioni nuove,   compie scelte consapevoli, mostrando di saper utilizzare le conoscenze e  le abilità acquisite. </vt:lpstr>
      <vt:lpstr>COMUNICAZIONE NELLA MADRELINGUA</vt:lpstr>
      <vt:lpstr>COMUNICAZIONE NELLA MADRELINGUA</vt:lpstr>
      <vt:lpstr>COMUNICAZIONE NELLE  LINGUE STRANIERE</vt:lpstr>
      <vt:lpstr>COMUNICAZIONE NELLE  LINGUE STRANIERE</vt:lpstr>
      <vt:lpstr>COMPETENZE DI BASE IN MATEMATICA-SCIENZE-TECNOLOGIA</vt:lpstr>
      <vt:lpstr>COMPETENZE DI BASE IN MATEMATICA-SCIENZE-TECNOLOGIA</vt:lpstr>
      <vt:lpstr>CONSAPEVOLEZZA ED ESPRESSIONE CULTURALE</vt:lpstr>
      <vt:lpstr>CONSAPEVOLEZZA ED ESPRESSIONE CULTURALE</vt:lpstr>
      <vt:lpstr>COMPETENZA DIGITALE</vt:lpstr>
      <vt:lpstr>COMPETENZA DIGITALE</vt:lpstr>
      <vt:lpstr>IMPARARE AD IMPARARE</vt:lpstr>
      <vt:lpstr>IMPARARE AD IMPARARE</vt:lpstr>
      <vt:lpstr>COMPETENZE SOCIALI E CIVICHE</vt:lpstr>
      <vt:lpstr>COMPETENZE SOCIALI E CIVICHE</vt:lpstr>
      <vt:lpstr>SPIRITO DI INIZIATIVA</vt:lpstr>
      <vt:lpstr>SPIRITO DI INIZIATIVA</vt:lpstr>
      <vt:lpstr>CLASSI QUINTE</vt:lpstr>
      <vt:lpstr>  Dagli esiti del monitoraggio iniziale è emerso che:la maggior parte degli alunni delle classi quinte  della scuola primaria possiede un livello di competenza intermedio. L’alunno/a svolge compiti e risolve problemi in situazioni nuove,   compie scelte consapevoli, mostrando di saper utilizzare le conoscenze e  le abilità acquisite. </vt:lpstr>
      <vt:lpstr>  Dagli esiti del monitoraggio intermedio è emerso che:la maggior parte degli alunni delle classi quinte  della scuola primaria possiede ancora un livello di competenza intermedio. L’alunno/a svolge compiti e risolve problemi in situazioni nuove,   compie scelte consapevoli, mostrando di saper utilizzare le conoscenze e  le abilità acquisite. </vt:lpstr>
      <vt:lpstr>  Dagli esiti del monitoraggio FINALE è emerso che:la maggior parte degli alunni delle classi quinte  della scuola primaria possiede ancora un livello di competenza intermedio. L’alunno/a svolge compiti e risolve problemi in situazioni nuove,   compie scelte consapevoli, mostrando di saper utilizzare le conoscenze e  le abilità acquisite. </vt:lpstr>
      <vt:lpstr>COMUNICAZIONE NELLA MADRELINGUA</vt:lpstr>
      <vt:lpstr>COMUNICAZIONE NELLA MADRELINGUA</vt:lpstr>
      <vt:lpstr>COMUNICAZIONE NELLE  LINGUE STRANIERE</vt:lpstr>
      <vt:lpstr>COMUNICAZIONE NELLE  LINGUE STRANIERE</vt:lpstr>
      <vt:lpstr>COMPETENZE DI BASE IN MATEMATICA-SCIENZE-TECNOLOGIA</vt:lpstr>
      <vt:lpstr>COMPETENZE DI BASE IN MATEMATICA-SCIENZE-TECNOLOGIA</vt:lpstr>
      <vt:lpstr>CONSAPEVOLEZZA ED ESPRESSIONE CULTURALE</vt:lpstr>
      <vt:lpstr>CONSAPEVOLEZZA ED ESPRESSIONE CULTURALE</vt:lpstr>
      <vt:lpstr>COMPETENZA DIGITALE</vt:lpstr>
      <vt:lpstr>COMPETENZA DIGITALE</vt:lpstr>
      <vt:lpstr>IMPARARE AD IMPARARE</vt:lpstr>
      <vt:lpstr>IMPARARE AD IMPARARE</vt:lpstr>
      <vt:lpstr>COMPETENZE SOCIALI E CIVICHE</vt:lpstr>
      <vt:lpstr>COMPETENZE SOCIALI E CIVICHE</vt:lpstr>
      <vt:lpstr>SPIRITO DI INIZIATIVA</vt:lpstr>
      <vt:lpstr>SPIRITO DI INIZIATIVA</vt:lpstr>
      <vt:lpstr>GRAZIE PER LA COLLABORAZIONE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Giovanni</dc:creator>
  <cp:lastModifiedBy>Nugnes</cp:lastModifiedBy>
  <cp:revision>269</cp:revision>
  <dcterms:created xsi:type="dcterms:W3CDTF">2017-09-28T18:11:02Z</dcterms:created>
  <dcterms:modified xsi:type="dcterms:W3CDTF">2019-06-21T20:51:50Z</dcterms:modified>
</cp:coreProperties>
</file>