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40"/>
  </p:notesMasterIdLst>
  <p:sldIdLst>
    <p:sldId id="258" r:id="rId2"/>
    <p:sldId id="259" r:id="rId3"/>
    <p:sldId id="473" r:id="rId4"/>
    <p:sldId id="474" r:id="rId5"/>
    <p:sldId id="256" r:id="rId6"/>
    <p:sldId id="475" r:id="rId7"/>
    <p:sldId id="262" r:id="rId8"/>
    <p:sldId id="468" r:id="rId9"/>
    <p:sldId id="440" r:id="rId10"/>
    <p:sldId id="441" r:id="rId11"/>
    <p:sldId id="442" r:id="rId12"/>
    <p:sldId id="443" r:id="rId13"/>
    <p:sldId id="444" r:id="rId14"/>
    <p:sldId id="445" r:id="rId15"/>
    <p:sldId id="446" r:id="rId16"/>
    <p:sldId id="447" r:id="rId17"/>
    <p:sldId id="448" r:id="rId18"/>
    <p:sldId id="425" r:id="rId19"/>
    <p:sldId id="469" r:id="rId20"/>
    <p:sldId id="449" r:id="rId21"/>
    <p:sldId id="450" r:id="rId22"/>
    <p:sldId id="455" r:id="rId23"/>
    <p:sldId id="458" r:id="rId24"/>
    <p:sldId id="460" r:id="rId25"/>
    <p:sldId id="461" r:id="rId26"/>
    <p:sldId id="464" r:id="rId27"/>
    <p:sldId id="466" r:id="rId28"/>
    <p:sldId id="270" r:id="rId29"/>
    <p:sldId id="471" r:id="rId30"/>
    <p:sldId id="451" r:id="rId31"/>
    <p:sldId id="452" r:id="rId32"/>
    <p:sldId id="454" r:id="rId33"/>
    <p:sldId id="457" r:id="rId34"/>
    <p:sldId id="462" r:id="rId35"/>
    <p:sldId id="459" r:id="rId36"/>
    <p:sldId id="463" r:id="rId37"/>
    <p:sldId id="465" r:id="rId38"/>
    <p:sldId id="439" r:id="rId3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zione predefinita" id="{00BCAA2C-6618-4B9A-8795-B98464A5647C}">
          <p14:sldIdLst>
            <p14:sldId id="258"/>
            <p14:sldId id="259"/>
            <p14:sldId id="473"/>
            <p14:sldId id="474"/>
            <p14:sldId id="256"/>
            <p14:sldId id="475"/>
            <p14:sldId id="262"/>
            <p14:sldId id="468"/>
            <p14:sldId id="440"/>
            <p14:sldId id="441"/>
            <p14:sldId id="442"/>
            <p14:sldId id="443"/>
            <p14:sldId id="444"/>
            <p14:sldId id="445"/>
            <p14:sldId id="446"/>
            <p14:sldId id="447"/>
            <p14:sldId id="448"/>
            <p14:sldId id="425"/>
            <p14:sldId id="469"/>
            <p14:sldId id="449"/>
            <p14:sldId id="450"/>
            <p14:sldId id="455"/>
            <p14:sldId id="458"/>
            <p14:sldId id="460"/>
            <p14:sldId id="461"/>
            <p14:sldId id="464"/>
            <p14:sldId id="466"/>
            <p14:sldId id="270"/>
            <p14:sldId id="471"/>
            <p14:sldId id="451"/>
            <p14:sldId id="452"/>
            <p14:sldId id="454"/>
            <p14:sldId id="457"/>
            <p14:sldId id="462"/>
            <p14:sldId id="459"/>
            <p14:sldId id="463"/>
            <p14:sldId id="465"/>
          </p14:sldIdLst>
        </p14:section>
        <p14:section name="Sezione senza titolo" id="{6964B35C-1C35-4804-98F1-8827EAF45A35}">
          <p14:sldIdLst>
            <p14:sldId id="43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03" autoAdjust="0"/>
    <p:restoredTop sz="94671" autoAdjust="0"/>
  </p:normalViewPr>
  <p:slideViewPr>
    <p:cSldViewPr>
      <p:cViewPr>
        <p:scale>
          <a:sx n="72" d="100"/>
          <a:sy n="72" d="100"/>
        </p:scale>
        <p:origin x="-145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3619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5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5.5751079338046794E-2"/>
          <c:w val="0.84718853795836768"/>
          <c:h val="0.66414950032611286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Foglio1!$A$2:$A$4</c:f>
              <c:strCache>
                <c:ptCount val="2"/>
                <c:pt idx="0">
                  <c:v> Si esprime attraverso enunciati minimi comprensibili</c:v>
                </c:pt>
                <c:pt idx="1">
                  <c:v>Ascolta narrazioni o letture e individua alcune informazioni   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Foglio1!$A$2:$A$4</c:f>
              <c:strCache>
                <c:ptCount val="2"/>
                <c:pt idx="0">
                  <c:v> Si esprime attraverso enunciati minimi comprensibili</c:v>
                </c:pt>
                <c:pt idx="1">
                  <c:v>Ascolta narrazioni o letture e individua alcune informazioni   </c:v>
                </c:pt>
              </c:strCache>
            </c:strRef>
          </c:cat>
          <c:val>
            <c:numRef>
              <c:f>Foglio1!$C$2:$C$4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Foglio1!$A$2:$A$4</c:f>
              <c:strCache>
                <c:ptCount val="2"/>
                <c:pt idx="0">
                  <c:v> Si esprime attraverso enunciati minimi comprensibili</c:v>
                </c:pt>
                <c:pt idx="1">
                  <c:v>Ascolta narrazioni o letture e individua alcune informazioni   </c:v>
                </c:pt>
              </c:strCache>
            </c:strRef>
          </c:cat>
          <c:val>
            <c:numRef>
              <c:f>Foglio1!$D$2:$D$4</c:f>
              <c:numCache>
                <c:formatCode>General</c:formatCode>
                <c:ptCount val="3"/>
                <c:pt idx="0">
                  <c:v>6</c:v>
                </c:pt>
                <c:pt idx="1">
                  <c:v>6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Foglio1!$A$2:$A$4</c:f>
              <c:strCache>
                <c:ptCount val="2"/>
                <c:pt idx="0">
                  <c:v> Si esprime attraverso enunciati minimi comprensibili</c:v>
                </c:pt>
                <c:pt idx="1">
                  <c:v>Ascolta narrazioni o letture e individua alcune informazioni   </c:v>
                </c:pt>
              </c:strCache>
            </c:strRef>
          </c:cat>
          <c:val>
            <c:numRef>
              <c:f>Foglio1!$E$2:$E$4</c:f>
              <c:numCache>
                <c:formatCode>General</c:formatCode>
                <c:ptCount val="3"/>
                <c:pt idx="0">
                  <c:v>58</c:v>
                </c:pt>
                <c:pt idx="1">
                  <c:v>58</c:v>
                </c:pt>
              </c:numCache>
            </c:numRef>
          </c:val>
        </c:ser>
        <c:dLbls/>
        <c:axId val="163704832"/>
        <c:axId val="163706368"/>
      </c:barChart>
      <c:catAx>
        <c:axId val="163704832"/>
        <c:scaling>
          <c:orientation val="minMax"/>
        </c:scaling>
        <c:axPos val="b"/>
        <c:tickLblPos val="nextTo"/>
        <c:crossAx val="163706368"/>
        <c:crosses val="autoZero"/>
        <c:auto val="1"/>
        <c:lblAlgn val="ctr"/>
        <c:lblOffset val="100"/>
      </c:catAx>
      <c:valAx>
        <c:axId val="163706368"/>
        <c:scaling>
          <c:orientation val="minMax"/>
        </c:scaling>
        <c:axPos val="l"/>
        <c:majorGridlines/>
        <c:numFmt formatCode="General" sourceLinked="1"/>
        <c:tickLblPos val="nextTo"/>
        <c:crossAx val="16370483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5.5751079338046787E-2"/>
          <c:w val="0.84718853795836768"/>
          <c:h val="0.66414950032611286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 Padroneggia gli strumenti espressivi e
lessicali indispensabili
</c:v>
                </c:pt>
                <c:pt idx="1">
                  <c:v>Comprende testi di vario
tipo e riflette sulla lingua
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 Padroneggia gli strumenti espressivi e
lessicali indispensabili
</c:v>
                </c:pt>
                <c:pt idx="1">
                  <c:v>Comprende testi di vario
tipo e riflette sulla lingua
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9</c:v>
                </c:pt>
                <c:pt idx="1">
                  <c:v>9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 Padroneggia gli strumenti espressivi e
lessicali indispensabili
</c:v>
                </c:pt>
                <c:pt idx="1">
                  <c:v>Comprende testi di vario
tipo e riflette sulla lingua
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30</c:v>
                </c:pt>
                <c:pt idx="1">
                  <c:v>30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 Padroneggia gli strumenti espressivi e
lessicali indispensabili
</c:v>
                </c:pt>
                <c:pt idx="1">
                  <c:v>Comprende testi di vario
tipo e riflette sulla lingua
</c:v>
                </c:pt>
              </c:strCache>
            </c:strRef>
          </c:cat>
          <c:val>
            <c:numRef>
              <c:f>Foglio1!$E$2:$E$3</c:f>
              <c:numCache>
                <c:formatCode>General</c:formatCode>
                <c:ptCount val="2"/>
                <c:pt idx="0">
                  <c:v>18</c:v>
                </c:pt>
                <c:pt idx="1">
                  <c:v>22</c:v>
                </c:pt>
              </c:numCache>
            </c:numRef>
          </c:val>
        </c:ser>
        <c:dLbls/>
        <c:axId val="158060544"/>
        <c:axId val="158062080"/>
      </c:barChart>
      <c:catAx>
        <c:axId val="158060544"/>
        <c:scaling>
          <c:orientation val="minMax"/>
        </c:scaling>
        <c:axPos val="b"/>
        <c:tickLblPos val="nextTo"/>
        <c:crossAx val="158062080"/>
        <c:crosses val="autoZero"/>
        <c:auto val="1"/>
        <c:lblAlgn val="ctr"/>
        <c:lblOffset val="100"/>
      </c:catAx>
      <c:valAx>
        <c:axId val="158062080"/>
        <c:scaling>
          <c:orientation val="minMax"/>
        </c:scaling>
        <c:axPos val="l"/>
        <c:majorGridlines/>
        <c:numFmt formatCode="General" sourceLinked="1"/>
        <c:tickLblPos val="nextTo"/>
        <c:crossAx val="15806054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5.5751079338046787E-2"/>
          <c:w val="0.84718853795836768"/>
          <c:h val="0.66414950032611286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Comprende frasi ed espressioni di uso frequente</c:v>
                </c:pt>
                <c:pt idx="1">
                  <c:v>Interagisce nel gioco comunica con parole o brevi frasi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Comprende frasi ed espressioni di uso frequente</c:v>
                </c:pt>
                <c:pt idx="1">
                  <c:v>Interagisce nel gioco comunica con parole o brevi frasi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Comprende frasi ed espressioni di uso frequente</c:v>
                </c:pt>
                <c:pt idx="1">
                  <c:v>Interagisce nel gioco comunica con parole o brevi frasi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18</c:v>
                </c:pt>
                <c:pt idx="1">
                  <c:v>18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Comprende frasi ed espressioni di uso frequente</c:v>
                </c:pt>
                <c:pt idx="1">
                  <c:v>Interagisce nel gioco comunica con parole o brevi frasi</c:v>
                </c:pt>
              </c:strCache>
            </c:strRef>
          </c:cat>
          <c:val>
            <c:numRef>
              <c:f>Foglio1!$E$2:$E$3</c:f>
              <c:numCache>
                <c:formatCode>General</c:formatCode>
                <c:ptCount val="2"/>
                <c:pt idx="0">
                  <c:v>39</c:v>
                </c:pt>
                <c:pt idx="1">
                  <c:v>39</c:v>
                </c:pt>
              </c:numCache>
            </c:numRef>
          </c:val>
        </c:ser>
        <c:dLbls/>
        <c:axId val="158422144"/>
        <c:axId val="158423680"/>
      </c:barChart>
      <c:catAx>
        <c:axId val="158422144"/>
        <c:scaling>
          <c:orientation val="minMax"/>
        </c:scaling>
        <c:axPos val="b"/>
        <c:tickLblPos val="nextTo"/>
        <c:crossAx val="158423680"/>
        <c:crosses val="autoZero"/>
        <c:auto val="1"/>
        <c:lblAlgn val="ctr"/>
        <c:lblOffset val="100"/>
      </c:catAx>
      <c:valAx>
        <c:axId val="158423680"/>
        <c:scaling>
          <c:orientation val="minMax"/>
        </c:scaling>
        <c:axPos val="l"/>
        <c:majorGridlines/>
        <c:numFmt formatCode="General" sourceLinked="1"/>
        <c:tickLblPos val="nextTo"/>
        <c:crossAx val="15842214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5.5751079338046787E-2"/>
          <c:w val="0.84718853795836768"/>
          <c:h val="0.66414950032611286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Raggruppa e ordina
secondo criteri diversi, ha familiarità con le strategie del contare
</c:v>
                </c:pt>
                <c:pt idx="1">
                  <c:v>Collocare le azioni quotidiane nel tempo
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dLblPos val="outEnd"/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Raggruppa e ordina
secondo criteri diversi, ha familiarità con le strategie del contare
</c:v>
                </c:pt>
                <c:pt idx="1">
                  <c:v>Collocare le azioni quotidiane nel tempo
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Raggruppa e ordina
secondo criteri diversi, ha familiarità con le strategie del contare
</c:v>
                </c:pt>
                <c:pt idx="1">
                  <c:v>Collocare le azioni quotidiane nel tempo
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28</c:v>
                </c:pt>
                <c:pt idx="1">
                  <c:v>28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Raggruppa e ordina
secondo criteri diversi, ha familiarità con le strategie del contare
</c:v>
                </c:pt>
                <c:pt idx="1">
                  <c:v>Collocare le azioni quotidiane nel tempo
</c:v>
                </c:pt>
              </c:strCache>
            </c:strRef>
          </c:cat>
          <c:val>
            <c:numRef>
              <c:f>Foglio1!$E$2:$E$3</c:f>
              <c:numCache>
                <c:formatCode>General</c:formatCode>
                <c:ptCount val="2"/>
                <c:pt idx="0">
                  <c:v>29</c:v>
                </c:pt>
                <c:pt idx="1">
                  <c:v>29</c:v>
                </c:pt>
              </c:numCache>
            </c:numRef>
          </c:val>
        </c:ser>
        <c:dLbls/>
        <c:axId val="158300416"/>
        <c:axId val="158314496"/>
      </c:barChart>
      <c:catAx>
        <c:axId val="158300416"/>
        <c:scaling>
          <c:orientation val="minMax"/>
        </c:scaling>
        <c:axPos val="b"/>
        <c:tickLblPos val="nextTo"/>
        <c:crossAx val="158314496"/>
        <c:crosses val="autoZero"/>
        <c:auto val="1"/>
        <c:lblAlgn val="ctr"/>
        <c:lblOffset val="100"/>
      </c:catAx>
      <c:valAx>
        <c:axId val="158314496"/>
        <c:scaling>
          <c:orientation val="minMax"/>
        </c:scaling>
        <c:axPos val="l"/>
        <c:majorGridlines/>
        <c:numFmt formatCode="General" sourceLinked="1"/>
        <c:tickLblPos val="nextTo"/>
        <c:crossAx val="15830041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5.5751079338046787E-2"/>
          <c:w val="0.84718853795836768"/>
          <c:h val="0.66414950032611286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Utilizza il computer per attività, giochi</c:v>
                </c:pt>
                <c:pt idx="1">
                  <c:v>Riconosce lettere e numeri nella tastiera o in software didattici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Utilizza il computer per attività, giochi</c:v>
                </c:pt>
                <c:pt idx="1">
                  <c:v>Riconosce lettere e numeri nella tastiera o in software didattici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Utilizza il computer per attività, giochi</c:v>
                </c:pt>
                <c:pt idx="1">
                  <c:v>Riconosce lettere e numeri nella tastiera o in software didattici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12</c:v>
                </c:pt>
                <c:pt idx="1">
                  <c:v>12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Utilizza il computer per attività, giochi</c:v>
                </c:pt>
                <c:pt idx="1">
                  <c:v>Riconosce lettere e numeri nella tastiera o in software didattici</c:v>
                </c:pt>
              </c:strCache>
            </c:strRef>
          </c:cat>
          <c:val>
            <c:numRef>
              <c:f>Foglio1!$E$2:$E$3</c:f>
              <c:numCache>
                <c:formatCode>General</c:formatCode>
                <c:ptCount val="2"/>
                <c:pt idx="0">
                  <c:v>45</c:v>
                </c:pt>
                <c:pt idx="1">
                  <c:v>45</c:v>
                </c:pt>
              </c:numCache>
            </c:numRef>
          </c:val>
        </c:ser>
        <c:dLbls/>
        <c:axId val="154860928"/>
        <c:axId val="154870912"/>
      </c:barChart>
      <c:catAx>
        <c:axId val="154860928"/>
        <c:scaling>
          <c:orientation val="minMax"/>
        </c:scaling>
        <c:axPos val="b"/>
        <c:tickLblPos val="nextTo"/>
        <c:crossAx val="154870912"/>
        <c:crosses val="autoZero"/>
        <c:auto val="1"/>
        <c:lblAlgn val="ctr"/>
        <c:lblOffset val="100"/>
      </c:catAx>
      <c:valAx>
        <c:axId val="154870912"/>
        <c:scaling>
          <c:orientation val="minMax"/>
        </c:scaling>
        <c:axPos val="l"/>
        <c:majorGridlines/>
        <c:numFmt formatCode="General" sourceLinked="1"/>
        <c:tickLblPos val="nextTo"/>
        <c:crossAx val="154860928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5.5751079338046787E-2"/>
          <c:w val="0.84718853795836768"/>
          <c:h val="0.66414950032611286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Comprende ed esegue le consegne</c:v>
                </c:pt>
                <c:pt idx="1">
                  <c:v>Ha autonomia nell'eseguire le attività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Comprende ed esegue le consegne</c:v>
                </c:pt>
                <c:pt idx="1">
                  <c:v>Ha autonomia nell'eseguire le attività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Comprende ed esegue le consegne</c:v>
                </c:pt>
                <c:pt idx="1">
                  <c:v>Ha autonomia nell'eseguire le attività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49</c:v>
                </c:pt>
                <c:pt idx="1">
                  <c:v>49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Comprende ed esegue le consegne</c:v>
                </c:pt>
                <c:pt idx="1">
                  <c:v>Ha autonomia nell'eseguire le attività</c:v>
                </c:pt>
              </c:strCache>
            </c:strRef>
          </c:cat>
          <c:val>
            <c:numRef>
              <c:f>Foglio1!$E$2:$E$3</c:f>
              <c:numCache>
                <c:formatCode>General</c:formatCode>
                <c:ptCount val="2"/>
                <c:pt idx="0">
                  <c:v>30</c:v>
                </c:pt>
                <c:pt idx="1">
                  <c:v>30</c:v>
                </c:pt>
              </c:numCache>
            </c:numRef>
          </c:val>
        </c:ser>
        <c:dLbls/>
        <c:axId val="154735360"/>
        <c:axId val="154736896"/>
      </c:barChart>
      <c:catAx>
        <c:axId val="154735360"/>
        <c:scaling>
          <c:orientation val="minMax"/>
        </c:scaling>
        <c:axPos val="b"/>
        <c:tickLblPos val="nextTo"/>
        <c:crossAx val="154736896"/>
        <c:crosses val="autoZero"/>
        <c:auto val="1"/>
        <c:lblAlgn val="ctr"/>
        <c:lblOffset val="100"/>
      </c:catAx>
      <c:valAx>
        <c:axId val="154736896"/>
        <c:scaling>
          <c:orientation val="minMax"/>
        </c:scaling>
        <c:axPos val="l"/>
        <c:majorGridlines/>
        <c:numFmt formatCode="General" sourceLinked="1"/>
        <c:tickLblPos val="nextTo"/>
        <c:crossAx val="15473536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5.5751079338046787E-2"/>
          <c:w val="0.84718853795836768"/>
          <c:h val="0.66414950032611286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Interagisce con i compagni nel gioco</c:v>
                </c:pt>
                <c:pt idx="1">
                  <c:v>Rispetta regole condivise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Interagisce con i compagni nel gioco</c:v>
                </c:pt>
                <c:pt idx="1">
                  <c:v>Rispetta regole condivise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Interagisce con i compagni nel gioco</c:v>
                </c:pt>
                <c:pt idx="1">
                  <c:v>Rispetta regole condivise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16</c:v>
                </c:pt>
                <c:pt idx="1">
                  <c:v>16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Interagisce con i compagni nel gioco</c:v>
                </c:pt>
                <c:pt idx="1">
                  <c:v>Rispetta regole condivise</c:v>
                </c:pt>
              </c:strCache>
            </c:strRef>
          </c:cat>
          <c:val>
            <c:numRef>
              <c:f>Foglio1!$E$2:$E$3</c:f>
              <c:numCache>
                <c:formatCode>General</c:formatCode>
                <c:ptCount val="2"/>
                <c:pt idx="0">
                  <c:v>13</c:v>
                </c:pt>
                <c:pt idx="1">
                  <c:v>13</c:v>
                </c:pt>
              </c:numCache>
            </c:numRef>
          </c:val>
        </c:ser>
        <c:dLbls/>
        <c:axId val="154945408"/>
        <c:axId val="154946944"/>
      </c:barChart>
      <c:catAx>
        <c:axId val="154945408"/>
        <c:scaling>
          <c:orientation val="minMax"/>
        </c:scaling>
        <c:axPos val="b"/>
        <c:tickLblPos val="nextTo"/>
        <c:crossAx val="154946944"/>
        <c:crosses val="autoZero"/>
        <c:auto val="1"/>
        <c:lblAlgn val="ctr"/>
        <c:lblOffset val="100"/>
      </c:catAx>
      <c:valAx>
        <c:axId val="154946944"/>
        <c:scaling>
          <c:orientation val="minMax"/>
        </c:scaling>
        <c:axPos val="l"/>
        <c:majorGridlines/>
        <c:numFmt formatCode="General" sourceLinked="1"/>
        <c:tickLblPos val="nextTo"/>
        <c:crossAx val="154945408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9052838328393817E-2"/>
          <c:y val="5.5751130908761132E-2"/>
          <c:w val="0.84718853795836768"/>
          <c:h val="0.66414950032611286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Partecipa alle attività ludiche e non ,in modo costruttivo</c:v>
                </c:pt>
                <c:pt idx="1">
                  <c:v>Pone domande su operazioni da svolgere o problemi da risolvere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Partecipa alle attività ludiche e non ,in modo costruttivo</c:v>
                </c:pt>
                <c:pt idx="1">
                  <c:v>Pone domande su operazioni da svolgere o problemi da risolvere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Partecipa alle attività ludiche e non ,in modo costruttivo</c:v>
                </c:pt>
                <c:pt idx="1">
                  <c:v>Pone domande su operazioni da svolgere o problemi da risolvere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31</c:v>
                </c:pt>
                <c:pt idx="1">
                  <c:v>31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Partecipa alle attività ludiche e non ,in modo costruttivo</c:v>
                </c:pt>
                <c:pt idx="1">
                  <c:v>Pone domande su operazioni da svolgere o problemi da risolvere</c:v>
                </c:pt>
              </c:strCache>
            </c:strRef>
          </c:cat>
          <c:val>
            <c:numRef>
              <c:f>Foglio1!$E$2:$E$3</c:f>
              <c:numCache>
                <c:formatCode>General</c:formatCode>
                <c:ptCount val="2"/>
                <c:pt idx="0">
                  <c:v>21</c:v>
                </c:pt>
                <c:pt idx="1">
                  <c:v>21</c:v>
                </c:pt>
              </c:numCache>
            </c:numRef>
          </c:val>
        </c:ser>
        <c:dLbls/>
        <c:axId val="155077632"/>
        <c:axId val="155091712"/>
      </c:barChart>
      <c:catAx>
        <c:axId val="155077632"/>
        <c:scaling>
          <c:orientation val="minMax"/>
        </c:scaling>
        <c:axPos val="b"/>
        <c:tickLblPos val="nextTo"/>
        <c:crossAx val="155091712"/>
        <c:crosses val="autoZero"/>
        <c:auto val="1"/>
        <c:lblAlgn val="ctr"/>
        <c:lblOffset val="100"/>
      </c:catAx>
      <c:valAx>
        <c:axId val="155091712"/>
        <c:scaling>
          <c:orientation val="minMax"/>
        </c:scaling>
        <c:axPos val="l"/>
        <c:majorGridlines/>
        <c:numFmt formatCode="General" sourceLinked="1"/>
        <c:tickLblPos val="nextTo"/>
        <c:crossAx val="15507763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9052838328393817E-2"/>
          <c:y val="5.5751130908761132E-2"/>
          <c:w val="0.84718853795836768"/>
          <c:h val="0.66414950032611286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Controlla alcuni schemi motori di base</c:v>
                </c:pt>
                <c:pt idx="1">
                  <c:v>Si esprime utilizzando diversi linguaggi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Controlla alcuni schemi motori di base</c:v>
                </c:pt>
                <c:pt idx="1">
                  <c:v>Si esprime utilizzando diversi linguaggi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Controlla alcuni schemi motori di base</c:v>
                </c:pt>
                <c:pt idx="1">
                  <c:v>Si esprime utilizzando diversi linguaggi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31</c:v>
                </c:pt>
                <c:pt idx="1">
                  <c:v>31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Controlla alcuni schemi motori di base</c:v>
                </c:pt>
                <c:pt idx="1">
                  <c:v>Si esprime utilizzando diversi linguaggi</c:v>
                </c:pt>
              </c:strCache>
            </c:strRef>
          </c:cat>
          <c:val>
            <c:numRef>
              <c:f>Foglio1!$E$2:$E$3</c:f>
              <c:numCache>
                <c:formatCode>General</c:formatCode>
                <c:ptCount val="2"/>
                <c:pt idx="0">
                  <c:v>21</c:v>
                </c:pt>
                <c:pt idx="1">
                  <c:v>21</c:v>
                </c:pt>
              </c:numCache>
            </c:numRef>
          </c:val>
        </c:ser>
        <c:dLbls/>
        <c:axId val="154997120"/>
        <c:axId val="154998656"/>
      </c:barChart>
      <c:catAx>
        <c:axId val="154997120"/>
        <c:scaling>
          <c:orientation val="minMax"/>
        </c:scaling>
        <c:axPos val="b"/>
        <c:tickLblPos val="nextTo"/>
        <c:crossAx val="154998656"/>
        <c:crosses val="autoZero"/>
        <c:auto val="1"/>
        <c:lblAlgn val="ctr"/>
        <c:lblOffset val="100"/>
      </c:catAx>
      <c:valAx>
        <c:axId val="154998656"/>
        <c:scaling>
          <c:orientation val="minMax"/>
        </c:scaling>
        <c:axPos val="l"/>
        <c:majorGridlines/>
        <c:numFmt formatCode="General" sourceLinked="1"/>
        <c:tickLblPos val="nextTo"/>
        <c:crossAx val="15499712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5.5751079338046787E-2"/>
          <c:w val="0.84718853795836768"/>
          <c:h val="0.66414950032611286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 Si esprime attraverso enunciati minimi comprensibili</c:v>
                </c:pt>
                <c:pt idx="1">
                  <c:v>Ascolta narrazioni o letture e individua alcune informazioni   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 Si esprime attraverso enunciati minimi comprensibili</c:v>
                </c:pt>
                <c:pt idx="1">
                  <c:v>Ascolta narrazioni o letture e individua alcune informazioni   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18</c:v>
                </c:pt>
                <c:pt idx="1">
                  <c:v>18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 Si esprime attraverso enunciati minimi comprensibili</c:v>
                </c:pt>
                <c:pt idx="1">
                  <c:v>Ascolta narrazioni o letture e individua alcune informazioni   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26</c:v>
                </c:pt>
                <c:pt idx="1">
                  <c:v>26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 Si esprime attraverso enunciati minimi comprensibili</c:v>
                </c:pt>
                <c:pt idx="1">
                  <c:v>Ascolta narrazioni o letture e individua alcune informazioni   </c:v>
                </c:pt>
              </c:strCache>
            </c:strRef>
          </c:cat>
          <c:val>
            <c:numRef>
              <c:f>Foglio1!$E$2:$E$3</c:f>
              <c:numCache>
                <c:formatCode>General</c:formatCode>
                <c:ptCount val="2"/>
                <c:pt idx="0">
                  <c:v>8</c:v>
                </c:pt>
                <c:pt idx="1">
                  <c:v>8</c:v>
                </c:pt>
              </c:numCache>
            </c:numRef>
          </c:val>
        </c:ser>
        <c:dLbls/>
        <c:axId val="158596096"/>
        <c:axId val="167912192"/>
      </c:barChart>
      <c:catAx>
        <c:axId val="158596096"/>
        <c:scaling>
          <c:orientation val="minMax"/>
        </c:scaling>
        <c:axPos val="b"/>
        <c:tickLblPos val="nextTo"/>
        <c:crossAx val="167912192"/>
        <c:crosses val="autoZero"/>
        <c:auto val="1"/>
        <c:lblAlgn val="ctr"/>
        <c:lblOffset val="100"/>
      </c:catAx>
      <c:valAx>
        <c:axId val="167912192"/>
        <c:scaling>
          <c:orientation val="minMax"/>
        </c:scaling>
        <c:axPos val="l"/>
        <c:majorGridlines/>
        <c:numFmt formatCode="General" sourceLinked="1"/>
        <c:tickLblPos val="nextTo"/>
        <c:crossAx val="15859609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5.5751079338046787E-2"/>
          <c:w val="0.84718853795836768"/>
          <c:h val="0.66414950032611286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 Abbina le parole che ha imparato all'illustrazione corrispondente</c:v>
                </c:pt>
                <c:pt idx="1">
                  <c:v>Riproduce parole e brevissime frasi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 Abbina le parole che ha imparato all'illustrazione corrispondente</c:v>
                </c:pt>
                <c:pt idx="1">
                  <c:v>Riproduce parole e brevissime frasi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17</c:v>
                </c:pt>
                <c:pt idx="1">
                  <c:v>17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 Abbina le parole che ha imparato all'illustrazione corrispondente</c:v>
                </c:pt>
                <c:pt idx="1">
                  <c:v>Riproduce parole e brevissime frasi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19</c:v>
                </c:pt>
                <c:pt idx="1">
                  <c:v>19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 Abbina le parole che ha imparato all'illustrazione corrispondente</c:v>
                </c:pt>
                <c:pt idx="1">
                  <c:v>Riproduce parole e brevissime frasi</c:v>
                </c:pt>
              </c:strCache>
            </c:strRef>
          </c:cat>
          <c:val>
            <c:numRef>
              <c:f>Foglio1!$E$2:$E$3</c:f>
              <c:numCache>
                <c:formatCode>General</c:formatCode>
                <c:ptCount val="2"/>
                <c:pt idx="0">
                  <c:v>16</c:v>
                </c:pt>
                <c:pt idx="1">
                  <c:v>16</c:v>
                </c:pt>
              </c:numCache>
            </c:numRef>
          </c:val>
        </c:ser>
        <c:dLbls/>
        <c:axId val="167989632"/>
        <c:axId val="167991168"/>
      </c:barChart>
      <c:catAx>
        <c:axId val="167989632"/>
        <c:scaling>
          <c:orientation val="minMax"/>
        </c:scaling>
        <c:axPos val="b"/>
        <c:tickLblPos val="nextTo"/>
        <c:crossAx val="167991168"/>
        <c:crosses val="autoZero"/>
        <c:auto val="1"/>
        <c:lblAlgn val="ctr"/>
        <c:lblOffset val="100"/>
      </c:catAx>
      <c:valAx>
        <c:axId val="167991168"/>
        <c:scaling>
          <c:orientation val="minMax"/>
        </c:scaling>
        <c:axPos val="l"/>
        <c:majorGridlines/>
        <c:numFmt formatCode="General" sourceLinked="1"/>
        <c:tickLblPos val="nextTo"/>
        <c:crossAx val="16798963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5.5751079338046787E-2"/>
          <c:w val="0.84718853795836768"/>
          <c:h val="0.66414950032611286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 Abbina le parole che ha imparato all'illustrazione corrispondente</c:v>
                </c:pt>
                <c:pt idx="1">
                  <c:v>Riproduce parole e brevissime frasi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 Abbina le parole che ha imparato all'illustrazione corrispondente</c:v>
                </c:pt>
                <c:pt idx="1">
                  <c:v>Riproduce parole e brevissime frasi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 Abbina le parole che ha imparato all'illustrazione corrispondente</c:v>
                </c:pt>
                <c:pt idx="1">
                  <c:v>Riproduce parole e brevissime frasi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 Abbina le parole che ha imparato all'illustrazione corrispondente</c:v>
                </c:pt>
                <c:pt idx="1">
                  <c:v>Riproduce parole e brevissime frasi</c:v>
                </c:pt>
              </c:strCache>
            </c:strRef>
          </c:cat>
          <c:val>
            <c:numRef>
              <c:f>Foglio1!$E$2:$E$3</c:f>
              <c:numCache>
                <c:formatCode>General</c:formatCode>
                <c:ptCount val="2"/>
                <c:pt idx="0">
                  <c:v>61</c:v>
                </c:pt>
                <c:pt idx="1">
                  <c:v>61</c:v>
                </c:pt>
              </c:numCache>
            </c:numRef>
          </c:val>
        </c:ser>
        <c:dLbls/>
        <c:axId val="166503552"/>
        <c:axId val="166505088"/>
      </c:barChart>
      <c:catAx>
        <c:axId val="166503552"/>
        <c:scaling>
          <c:orientation val="minMax"/>
        </c:scaling>
        <c:axPos val="b"/>
        <c:tickLblPos val="nextTo"/>
        <c:crossAx val="166505088"/>
        <c:crosses val="autoZero"/>
        <c:auto val="1"/>
        <c:lblAlgn val="ctr"/>
        <c:lblOffset val="100"/>
      </c:catAx>
      <c:valAx>
        <c:axId val="166505088"/>
        <c:scaling>
          <c:orientation val="minMax"/>
        </c:scaling>
        <c:axPos val="l"/>
        <c:majorGridlines/>
        <c:numFmt formatCode="General" sourceLinked="1"/>
        <c:tickLblPos val="nextTo"/>
        <c:crossAx val="16650355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5.5751079338046787E-2"/>
          <c:w val="0.84718853795836768"/>
          <c:h val="0.66414950032611286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 Ordina oggetti in base a macrocaratteristiche su indicazione</c:v>
                </c:pt>
                <c:pt idx="1">
                  <c:v>Si orienta nello spazio prossimo noto e vi si muove con sicurezza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 Ordina oggetti in base a macrocaratteristiche su indicazione</c:v>
                </c:pt>
                <c:pt idx="1">
                  <c:v>Si orienta nello spazio prossimo noto e vi si muove con sicurezza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17</c:v>
                </c:pt>
                <c:pt idx="1">
                  <c:v>17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 Ordina oggetti in base a macrocaratteristiche su indicazione</c:v>
                </c:pt>
                <c:pt idx="1">
                  <c:v>Si orienta nello spazio prossimo noto e vi si muove con sicurezza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23</c:v>
                </c:pt>
                <c:pt idx="1">
                  <c:v>23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 Ordina oggetti in base a macrocaratteristiche su indicazione</c:v>
                </c:pt>
                <c:pt idx="1">
                  <c:v>Si orienta nello spazio prossimo noto e vi si muove con sicurezza</c:v>
                </c:pt>
              </c:strCache>
            </c:strRef>
          </c:cat>
          <c:val>
            <c:numRef>
              <c:f>Foglio1!$E$2:$E$3</c:f>
              <c:numCache>
                <c:formatCode>General</c:formatCode>
                <c:ptCount val="2"/>
                <c:pt idx="0">
                  <c:v>12</c:v>
                </c:pt>
                <c:pt idx="1">
                  <c:v>12</c:v>
                </c:pt>
              </c:numCache>
            </c:numRef>
          </c:val>
        </c:ser>
        <c:dLbls/>
        <c:axId val="168175104"/>
        <c:axId val="168176640"/>
      </c:barChart>
      <c:catAx>
        <c:axId val="168175104"/>
        <c:scaling>
          <c:orientation val="minMax"/>
        </c:scaling>
        <c:axPos val="b"/>
        <c:tickLblPos val="nextTo"/>
        <c:crossAx val="168176640"/>
        <c:crosses val="autoZero"/>
        <c:auto val="1"/>
        <c:lblAlgn val="ctr"/>
        <c:lblOffset val="100"/>
      </c:catAx>
      <c:valAx>
        <c:axId val="168176640"/>
        <c:scaling>
          <c:orientation val="minMax"/>
        </c:scaling>
        <c:axPos val="l"/>
        <c:majorGridlines/>
        <c:numFmt formatCode="General" sourceLinked="1"/>
        <c:tickLblPos val="nextTo"/>
        <c:crossAx val="16817510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5.5751079338046787E-2"/>
          <c:w val="0.84718853795836768"/>
          <c:h val="0.66414950032611286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Assiste a rappresentazioni o giochi multimediali</c:v>
                </c:pt>
                <c:pt idx="1">
                  <c:v>Con istruzioni precise esegue semplici giochi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Assiste a rappresentazioni o giochi multimediali</c:v>
                </c:pt>
                <c:pt idx="1">
                  <c:v>Con istruzioni precise esegue semplici giochi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Assiste a rappresentazioni o giochi multimediali</c:v>
                </c:pt>
                <c:pt idx="1">
                  <c:v>Con istruzioni precise esegue semplici giochi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Assiste a rappresentazioni o giochi multimediali</c:v>
                </c:pt>
                <c:pt idx="1">
                  <c:v>Con istruzioni precise esegue semplici giochi</c:v>
                </c:pt>
              </c:strCache>
            </c:strRef>
          </c:cat>
          <c:val>
            <c:numRef>
              <c:f>Foglio1!$E$2:$E$3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/>
        <c:axId val="168131200"/>
        <c:axId val="168149376"/>
      </c:barChart>
      <c:catAx>
        <c:axId val="168131200"/>
        <c:scaling>
          <c:orientation val="minMax"/>
        </c:scaling>
        <c:axPos val="b"/>
        <c:tickLblPos val="nextTo"/>
        <c:crossAx val="168149376"/>
        <c:crosses val="autoZero"/>
        <c:auto val="1"/>
        <c:lblAlgn val="ctr"/>
        <c:lblOffset val="100"/>
      </c:catAx>
      <c:valAx>
        <c:axId val="168149376"/>
        <c:scaling>
          <c:orientation val="minMax"/>
        </c:scaling>
        <c:axPos val="l"/>
        <c:majorGridlines/>
        <c:numFmt formatCode="General" sourceLinked="1"/>
        <c:tickLblPos val="nextTo"/>
        <c:crossAx val="16813120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5.5751079338046787E-2"/>
          <c:w val="0.84718853795836768"/>
          <c:h val="0.66414950032611286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Partecipa e si interessa a temi della vita e alle diversità culturali</c:v>
                </c:pt>
                <c:pt idx="1">
                  <c:v>Rispetta le cose proprie e altrui e le
regole assumendosi la responsabilità
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Partecipa e si interessa a temi della vita e alle diversità culturali</c:v>
                </c:pt>
                <c:pt idx="1">
                  <c:v>Rispetta le cose proprie e altrui e le
regole assumendosi la responsabilità
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16</c:v>
                </c:pt>
                <c:pt idx="1">
                  <c:v>16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Partecipa e si interessa a temi della vita e alle diversità culturali</c:v>
                </c:pt>
                <c:pt idx="1">
                  <c:v>Rispetta le cose proprie e altrui e le
regole assumendosi la responsabilità
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24</c:v>
                </c:pt>
                <c:pt idx="1">
                  <c:v>24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Partecipa e si interessa a temi della vita e alle diversità culturali</c:v>
                </c:pt>
                <c:pt idx="1">
                  <c:v>Rispetta le cose proprie e altrui e le
regole assumendosi la responsabilità
</c:v>
                </c:pt>
              </c:strCache>
            </c:strRef>
          </c:cat>
          <c:val>
            <c:numRef>
              <c:f>Foglio1!$E$2:$E$3</c:f>
              <c:numCache>
                <c:formatCode>General</c:formatCode>
                <c:ptCount val="2"/>
                <c:pt idx="0">
                  <c:v>12</c:v>
                </c:pt>
                <c:pt idx="1">
                  <c:v>12</c:v>
                </c:pt>
              </c:numCache>
            </c:numRef>
          </c:val>
        </c:ser>
        <c:dLbls/>
        <c:axId val="168292352"/>
        <c:axId val="168293888"/>
      </c:barChart>
      <c:catAx>
        <c:axId val="168292352"/>
        <c:scaling>
          <c:orientation val="minMax"/>
        </c:scaling>
        <c:axPos val="b"/>
        <c:tickLblPos val="nextTo"/>
        <c:crossAx val="168293888"/>
        <c:crosses val="autoZero"/>
        <c:auto val="1"/>
        <c:lblAlgn val="ctr"/>
        <c:lblOffset val="100"/>
      </c:catAx>
      <c:valAx>
        <c:axId val="168293888"/>
        <c:scaling>
          <c:orientation val="minMax"/>
        </c:scaling>
        <c:axPos val="l"/>
        <c:majorGridlines/>
        <c:numFmt formatCode="General" sourceLinked="1"/>
        <c:tickLblPos val="nextTo"/>
        <c:crossAx val="16829235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5.5751079338046787E-2"/>
          <c:w val="0.84718853795836768"/>
          <c:h val="0.66414950032611286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Comprende ed esegue le consegne</c:v>
                </c:pt>
                <c:pt idx="1">
                  <c:v>Ha autonomia nell'eseguire le attività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Comprende ed esegue le consegne</c:v>
                </c:pt>
                <c:pt idx="1">
                  <c:v>Ha autonomia nell'eseguire le attività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30</c:v>
                </c:pt>
                <c:pt idx="1">
                  <c:v>30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Comprende ed esegue le consegne</c:v>
                </c:pt>
                <c:pt idx="1">
                  <c:v>Ha autonomia nell'eseguire le attività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15</c:v>
                </c:pt>
                <c:pt idx="1">
                  <c:v>21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Comprende ed esegue le consegne</c:v>
                </c:pt>
                <c:pt idx="1">
                  <c:v>Ha autonomia nell'eseguire le attività</c:v>
                </c:pt>
              </c:strCache>
            </c:strRef>
          </c:cat>
          <c:val>
            <c:numRef>
              <c:f>Foglio1!$E$2:$E$3</c:f>
              <c:numCache>
                <c:formatCode>General</c:formatCode>
                <c:ptCount val="2"/>
                <c:pt idx="0">
                  <c:v>7</c:v>
                </c:pt>
                <c:pt idx="1">
                  <c:v>7</c:v>
                </c:pt>
              </c:numCache>
            </c:numRef>
          </c:val>
        </c:ser>
        <c:dLbls/>
        <c:axId val="168354944"/>
        <c:axId val="168356480"/>
      </c:barChart>
      <c:catAx>
        <c:axId val="168354944"/>
        <c:scaling>
          <c:orientation val="minMax"/>
        </c:scaling>
        <c:axPos val="b"/>
        <c:tickLblPos val="nextTo"/>
        <c:crossAx val="168356480"/>
        <c:crosses val="autoZero"/>
        <c:auto val="1"/>
        <c:lblAlgn val="ctr"/>
        <c:lblOffset val="100"/>
      </c:catAx>
      <c:valAx>
        <c:axId val="168356480"/>
        <c:scaling>
          <c:orientation val="minMax"/>
        </c:scaling>
        <c:axPos val="l"/>
        <c:majorGridlines/>
        <c:numFmt formatCode="General" sourceLinked="1"/>
        <c:tickLblPos val="nextTo"/>
        <c:crossAx val="16835494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9052838328393817E-2"/>
          <c:y val="5.5751130908761132E-2"/>
          <c:w val="0.84718853795836768"/>
          <c:h val="0.66414950032611286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Partecipa  alle
attività collettive e interviene nelle conversazioni.
</c:v>
                </c:pt>
                <c:pt idx="1">
                  <c:v>Di fronte a problemi nuovi, ipotizza
diverse soluzione
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Partecipa  alle
attività collettive e interviene nelle conversazioni.
</c:v>
                </c:pt>
                <c:pt idx="1">
                  <c:v>Di fronte a problemi nuovi, ipotizza
diverse soluzione
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13</c:v>
                </c:pt>
                <c:pt idx="1">
                  <c:v>13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Partecipa  alle
attività collettive e interviene nelle conversazioni.
</c:v>
                </c:pt>
                <c:pt idx="1">
                  <c:v>Di fronte a problemi nuovi, ipotizza
diverse soluzione
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27</c:v>
                </c:pt>
                <c:pt idx="1">
                  <c:v>27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Partecipa  alle
attività collettive e interviene nelle conversazioni.
</c:v>
                </c:pt>
                <c:pt idx="1">
                  <c:v>Di fronte a problemi nuovi, ipotizza
diverse soluzione
</c:v>
                </c:pt>
              </c:strCache>
            </c:strRef>
          </c:cat>
          <c:val>
            <c:numRef>
              <c:f>Foglio1!$E$2:$E$3</c:f>
              <c:numCache>
                <c:formatCode>General</c:formatCode>
                <c:ptCount val="2"/>
                <c:pt idx="0">
                  <c:v>12</c:v>
                </c:pt>
                <c:pt idx="1">
                  <c:v>12</c:v>
                </c:pt>
              </c:numCache>
            </c:numRef>
          </c:val>
        </c:ser>
        <c:dLbls/>
        <c:axId val="168511744"/>
        <c:axId val="168521728"/>
      </c:barChart>
      <c:catAx>
        <c:axId val="168511744"/>
        <c:scaling>
          <c:orientation val="minMax"/>
        </c:scaling>
        <c:axPos val="b"/>
        <c:tickLblPos val="nextTo"/>
        <c:crossAx val="168521728"/>
        <c:crosses val="autoZero"/>
        <c:auto val="1"/>
        <c:lblAlgn val="ctr"/>
        <c:lblOffset val="100"/>
      </c:catAx>
      <c:valAx>
        <c:axId val="168521728"/>
        <c:scaling>
          <c:orientation val="minMax"/>
        </c:scaling>
        <c:axPos val="l"/>
        <c:majorGridlines/>
        <c:numFmt formatCode="General" sourceLinked="1"/>
        <c:tickLblPos val="nextTo"/>
        <c:crossAx val="16851174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9052838328393817E-2"/>
          <c:y val="5.5751130908761132E-2"/>
          <c:w val="0.84718853795836768"/>
          <c:h val="0.66414950032611286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Riconosce il proprio corpo  nel movimento 
sperimenta schemi posturali
</c:v>
                </c:pt>
                <c:pt idx="1">
                  <c:v>Si esprime utilizzando diversi linguaggi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Riconosce il proprio corpo  nel movimento 
sperimenta schemi posturali
</c:v>
                </c:pt>
                <c:pt idx="1">
                  <c:v>Si esprime utilizzando diversi linguaggi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24</c:v>
                </c:pt>
                <c:pt idx="1">
                  <c:v>24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Riconosce il proprio corpo  nel movimento 
sperimenta schemi posturali
</c:v>
                </c:pt>
                <c:pt idx="1">
                  <c:v>Si esprime utilizzando diversi linguaggi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16</c:v>
                </c:pt>
                <c:pt idx="1">
                  <c:v>16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Riconosce il proprio corpo  nel movimento 
sperimenta schemi posturali
</c:v>
                </c:pt>
                <c:pt idx="1">
                  <c:v>Si esprime utilizzando diversi linguaggi</c:v>
                </c:pt>
              </c:strCache>
            </c:strRef>
          </c:cat>
          <c:val>
            <c:numRef>
              <c:f>Foglio1!$E$2:$E$3</c:f>
              <c:numCache>
                <c:formatCode>General</c:formatCode>
                <c:ptCount val="2"/>
                <c:pt idx="0">
                  <c:v>12</c:v>
                </c:pt>
                <c:pt idx="1">
                  <c:v>12</c:v>
                </c:pt>
              </c:numCache>
            </c:numRef>
          </c:val>
        </c:ser>
        <c:dLbls/>
        <c:axId val="168594816"/>
        <c:axId val="168612992"/>
      </c:barChart>
      <c:catAx>
        <c:axId val="168594816"/>
        <c:scaling>
          <c:orientation val="minMax"/>
        </c:scaling>
        <c:axPos val="b"/>
        <c:tickLblPos val="nextTo"/>
        <c:crossAx val="168612992"/>
        <c:crosses val="autoZero"/>
        <c:auto val="1"/>
        <c:lblAlgn val="ctr"/>
        <c:lblOffset val="100"/>
      </c:catAx>
      <c:valAx>
        <c:axId val="168612992"/>
        <c:scaling>
          <c:orientation val="minMax"/>
        </c:scaling>
        <c:axPos val="l"/>
        <c:majorGridlines/>
        <c:numFmt formatCode="General" sourceLinked="1"/>
        <c:tickLblPos val="nextTo"/>
        <c:crossAx val="16859481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5.5751079338046787E-2"/>
          <c:w val="0.84718853795836768"/>
          <c:h val="0.66414950032611286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 Ordina oggetti in base a macrocaratteristiche su indicazione</c:v>
                </c:pt>
                <c:pt idx="1">
                  <c:v>Si orienta nello spazio prossimo noto e vi si muove con sicurezza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 Ordina oggetti in base a macrocaratteristiche su indicazione</c:v>
                </c:pt>
                <c:pt idx="1">
                  <c:v>Si orienta nello spazio prossimo noto e vi si muove con sicurezza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 Ordina oggetti in base a macrocaratteristiche su indicazione</c:v>
                </c:pt>
                <c:pt idx="1">
                  <c:v>Si orienta nello spazio prossimo noto e vi si muove con sicurezza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13</c:v>
                </c:pt>
                <c:pt idx="1">
                  <c:v>13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 Ordina oggetti in base a macrocaratteristiche su indicazione</c:v>
                </c:pt>
                <c:pt idx="1">
                  <c:v>Si orienta nello spazio prossimo noto e vi si muove con sicurezza</c:v>
                </c:pt>
              </c:strCache>
            </c:strRef>
          </c:cat>
          <c:val>
            <c:numRef>
              <c:f>Foglio1!$E$2:$E$3</c:f>
              <c:numCache>
                <c:formatCode>General</c:formatCode>
                <c:ptCount val="2"/>
                <c:pt idx="0">
                  <c:v>51</c:v>
                </c:pt>
                <c:pt idx="1">
                  <c:v>51</c:v>
                </c:pt>
              </c:numCache>
            </c:numRef>
          </c:val>
        </c:ser>
        <c:dLbls/>
        <c:axId val="166586624"/>
        <c:axId val="166604800"/>
      </c:barChart>
      <c:catAx>
        <c:axId val="166586624"/>
        <c:scaling>
          <c:orientation val="minMax"/>
        </c:scaling>
        <c:axPos val="b"/>
        <c:tickLblPos val="nextTo"/>
        <c:crossAx val="166604800"/>
        <c:crosses val="autoZero"/>
        <c:auto val="1"/>
        <c:lblAlgn val="ctr"/>
        <c:lblOffset val="100"/>
      </c:catAx>
      <c:valAx>
        <c:axId val="166604800"/>
        <c:scaling>
          <c:orientation val="minMax"/>
        </c:scaling>
        <c:axPos val="l"/>
        <c:majorGridlines/>
        <c:numFmt formatCode="General" sourceLinked="1"/>
        <c:tickLblPos val="nextTo"/>
        <c:crossAx val="16658662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5.5751079338046787E-2"/>
          <c:w val="0.84718853795836768"/>
          <c:h val="0.66414950032611286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 Risponde con parole ,frasi o enunciati minimi per spiegare le ragioni della scelta operata</c:v>
                </c:pt>
                <c:pt idx="1">
                  <c:v>Distingue fenomeni atmosferici molto diversi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 Risponde con parole ,frasi o enunciati minimi per spiegare le ragioni della scelta operata</c:v>
                </c:pt>
                <c:pt idx="1">
                  <c:v>Distingue fenomeni atmosferici molto diversi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 Risponde con parole ,frasi o enunciati minimi per spiegare le ragioni della scelta operata</c:v>
                </c:pt>
                <c:pt idx="1">
                  <c:v>Distingue fenomeni atmosferici molto diversi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13</c:v>
                </c:pt>
                <c:pt idx="1">
                  <c:v>13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 Risponde con parole ,frasi o enunciati minimi per spiegare le ragioni della scelta operata</c:v>
                </c:pt>
                <c:pt idx="1">
                  <c:v>Distingue fenomeni atmosferici molto diversi</c:v>
                </c:pt>
              </c:strCache>
            </c:strRef>
          </c:cat>
          <c:val>
            <c:numRef>
              <c:f>Foglio1!$E$2:$E$3</c:f>
              <c:numCache>
                <c:formatCode>General</c:formatCode>
                <c:ptCount val="2"/>
                <c:pt idx="0">
                  <c:v>51</c:v>
                </c:pt>
                <c:pt idx="1">
                  <c:v>51</c:v>
                </c:pt>
              </c:numCache>
            </c:numRef>
          </c:val>
        </c:ser>
        <c:dLbls/>
        <c:axId val="166636928"/>
        <c:axId val="166651008"/>
      </c:barChart>
      <c:catAx>
        <c:axId val="166636928"/>
        <c:scaling>
          <c:orientation val="minMax"/>
        </c:scaling>
        <c:axPos val="b"/>
        <c:tickLblPos val="nextTo"/>
        <c:crossAx val="166651008"/>
        <c:crosses val="autoZero"/>
        <c:auto val="1"/>
        <c:lblAlgn val="ctr"/>
        <c:lblOffset val="100"/>
      </c:catAx>
      <c:valAx>
        <c:axId val="166651008"/>
        <c:scaling>
          <c:orientation val="minMax"/>
        </c:scaling>
        <c:axPos val="l"/>
        <c:majorGridlines/>
        <c:numFmt formatCode="General" sourceLinked="1"/>
        <c:tickLblPos val="nextTo"/>
        <c:crossAx val="166636928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5.5751079338046787E-2"/>
          <c:w val="0.84718853795836768"/>
          <c:h val="0.66414950032611286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Assiste a rappresentazioni o giochi multimediali</c:v>
                </c:pt>
                <c:pt idx="1">
                  <c:v>Con istruzioni precise esegue semplici giochi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Assiste a rappresentazioni o giochi multimediali</c:v>
                </c:pt>
                <c:pt idx="1">
                  <c:v>Con istruzioni precise esegue semplici giochi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14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Assiste a rappresentazioni o giochi multimediali</c:v>
                </c:pt>
                <c:pt idx="1">
                  <c:v>Con istruzioni precise esegue semplici giochi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10</c:v>
                </c:pt>
                <c:pt idx="1">
                  <c:v>14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Assiste a rappresentazioni o giochi multimediali</c:v>
                </c:pt>
                <c:pt idx="1">
                  <c:v>Con istruzioni precise esegue semplici giochi</c:v>
                </c:pt>
              </c:strCache>
            </c:strRef>
          </c:cat>
          <c:val>
            <c:numRef>
              <c:f>Foglio1!$E$2:$E$3</c:f>
              <c:numCache>
                <c:formatCode>General</c:formatCode>
                <c:ptCount val="2"/>
                <c:pt idx="0">
                  <c:v>40</c:v>
                </c:pt>
                <c:pt idx="1">
                  <c:v>50</c:v>
                </c:pt>
              </c:numCache>
            </c:numRef>
          </c:val>
        </c:ser>
        <c:dLbls/>
        <c:axId val="166822656"/>
        <c:axId val="166824192"/>
      </c:barChart>
      <c:catAx>
        <c:axId val="166822656"/>
        <c:scaling>
          <c:orientation val="minMax"/>
        </c:scaling>
        <c:axPos val="b"/>
        <c:tickLblPos val="nextTo"/>
        <c:crossAx val="166824192"/>
        <c:crosses val="autoZero"/>
        <c:auto val="1"/>
        <c:lblAlgn val="ctr"/>
        <c:lblOffset val="100"/>
      </c:catAx>
      <c:valAx>
        <c:axId val="166824192"/>
        <c:scaling>
          <c:orientation val="minMax"/>
        </c:scaling>
        <c:axPos val="l"/>
        <c:majorGridlines/>
        <c:numFmt formatCode="General" sourceLinked="1"/>
        <c:tickLblPos val="nextTo"/>
        <c:crossAx val="16682265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5.5751079338046787E-2"/>
          <c:w val="0.84718853795836768"/>
          <c:h val="0.66414950032611286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Comprende ed esegue le consegne</c:v>
                </c:pt>
                <c:pt idx="1">
                  <c:v>Ha autonomia nell'eseguire le attività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Comprende ed esegue le consegne</c:v>
                </c:pt>
                <c:pt idx="1">
                  <c:v>Ha autonomia nell'eseguire le attività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Comprende ed esegue le consegne</c:v>
                </c:pt>
                <c:pt idx="1">
                  <c:v>Ha autonomia nell'eseguire le attività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Comprende ed esegue le consegne</c:v>
                </c:pt>
                <c:pt idx="1">
                  <c:v>Ha autonomia nell'eseguire le attività</c:v>
                </c:pt>
              </c:strCache>
            </c:strRef>
          </c:cat>
          <c:val>
            <c:numRef>
              <c:f>Foglio1!$E$2:$E$3</c:f>
              <c:numCache>
                <c:formatCode>General</c:formatCode>
                <c:ptCount val="2"/>
                <c:pt idx="0">
                  <c:v>64</c:v>
                </c:pt>
                <c:pt idx="1">
                  <c:v>64</c:v>
                </c:pt>
              </c:numCache>
            </c:numRef>
          </c:val>
        </c:ser>
        <c:dLbls/>
        <c:axId val="166750080"/>
        <c:axId val="166751616"/>
      </c:barChart>
      <c:catAx>
        <c:axId val="166750080"/>
        <c:scaling>
          <c:orientation val="minMax"/>
        </c:scaling>
        <c:axPos val="b"/>
        <c:tickLblPos val="nextTo"/>
        <c:crossAx val="166751616"/>
        <c:crosses val="autoZero"/>
        <c:auto val="1"/>
        <c:lblAlgn val="ctr"/>
        <c:lblOffset val="100"/>
      </c:catAx>
      <c:valAx>
        <c:axId val="166751616"/>
        <c:scaling>
          <c:orientation val="minMax"/>
        </c:scaling>
        <c:axPos val="l"/>
        <c:majorGridlines/>
        <c:numFmt formatCode="General" sourceLinked="1"/>
        <c:tickLblPos val="nextTo"/>
        <c:crossAx val="16675008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5.5751079338046787E-2"/>
          <c:w val="0.84718853795836768"/>
          <c:h val="0.66414950032611286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Interagisce con i compagni nel gioco</c:v>
                </c:pt>
                <c:pt idx="1">
                  <c:v>Rispetta regole condivise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Interagisce con i compagni nel gioco</c:v>
                </c:pt>
                <c:pt idx="1">
                  <c:v>Rispetta regole condivise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Interagisce con i compagni nel gioco</c:v>
                </c:pt>
                <c:pt idx="1">
                  <c:v>Rispetta regole condivise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Interagisce con i compagni nel gioco</c:v>
                </c:pt>
                <c:pt idx="1">
                  <c:v>Rispetta regole condivise</c:v>
                </c:pt>
              </c:strCache>
            </c:strRef>
          </c:cat>
          <c:val>
            <c:numRef>
              <c:f>Foglio1!$E$2:$E$3</c:f>
              <c:numCache>
                <c:formatCode>General</c:formatCode>
                <c:ptCount val="2"/>
                <c:pt idx="0">
                  <c:v>61</c:v>
                </c:pt>
                <c:pt idx="1">
                  <c:v>61</c:v>
                </c:pt>
              </c:numCache>
            </c:numRef>
          </c:val>
        </c:ser>
        <c:dLbls/>
        <c:axId val="158079616"/>
        <c:axId val="158089600"/>
      </c:barChart>
      <c:catAx>
        <c:axId val="158079616"/>
        <c:scaling>
          <c:orientation val="minMax"/>
        </c:scaling>
        <c:axPos val="b"/>
        <c:tickLblPos val="nextTo"/>
        <c:crossAx val="158089600"/>
        <c:crosses val="autoZero"/>
        <c:auto val="1"/>
        <c:lblAlgn val="ctr"/>
        <c:lblOffset val="100"/>
      </c:catAx>
      <c:valAx>
        <c:axId val="158089600"/>
        <c:scaling>
          <c:orientation val="minMax"/>
        </c:scaling>
        <c:axPos val="l"/>
        <c:majorGridlines/>
        <c:numFmt formatCode="General" sourceLinked="1"/>
        <c:tickLblPos val="nextTo"/>
        <c:crossAx val="15807961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9052838328393817E-2"/>
          <c:y val="5.5751130908761132E-2"/>
          <c:w val="0.84718853795836768"/>
          <c:h val="0.66414950032611286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Partecipa alle attività ludiche e non ,in modo costruttivo</c:v>
                </c:pt>
                <c:pt idx="1">
                  <c:v>Pone domande su operazioni da svolgere o problemi da risolvere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Partecipa alle attività ludiche e non ,in modo costruttivo</c:v>
                </c:pt>
                <c:pt idx="1">
                  <c:v>Pone domande su operazioni da svolgere o problemi da risolvere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Partecipa alle attività ludiche e non ,in modo costruttivo</c:v>
                </c:pt>
                <c:pt idx="1">
                  <c:v>Pone domande su operazioni da svolgere o problemi da risolvere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Partecipa alle attività ludiche e non ,in modo costruttivo</c:v>
                </c:pt>
                <c:pt idx="1">
                  <c:v>Pone domande su operazioni da svolgere o problemi da risolvere</c:v>
                </c:pt>
              </c:strCache>
            </c:strRef>
          </c:cat>
          <c:val>
            <c:numRef>
              <c:f>Foglio1!$E$2:$E$3</c:f>
              <c:numCache>
                <c:formatCode>General</c:formatCode>
                <c:ptCount val="2"/>
                <c:pt idx="0">
                  <c:v>64</c:v>
                </c:pt>
                <c:pt idx="1">
                  <c:v>64</c:v>
                </c:pt>
              </c:numCache>
            </c:numRef>
          </c:val>
        </c:ser>
        <c:dLbls/>
        <c:axId val="158146560"/>
        <c:axId val="158148096"/>
      </c:barChart>
      <c:catAx>
        <c:axId val="158146560"/>
        <c:scaling>
          <c:orientation val="minMax"/>
        </c:scaling>
        <c:axPos val="b"/>
        <c:tickLblPos val="nextTo"/>
        <c:crossAx val="158148096"/>
        <c:crosses val="autoZero"/>
        <c:auto val="1"/>
        <c:lblAlgn val="ctr"/>
        <c:lblOffset val="100"/>
      </c:catAx>
      <c:valAx>
        <c:axId val="158148096"/>
        <c:scaling>
          <c:orientation val="minMax"/>
        </c:scaling>
        <c:axPos val="l"/>
        <c:majorGridlines/>
        <c:numFmt formatCode="General" sourceLinked="1"/>
        <c:tickLblPos val="nextTo"/>
        <c:crossAx val="15814656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9052838328393817E-2"/>
          <c:y val="5.5751130908761132E-2"/>
          <c:w val="0.84718853795836768"/>
          <c:h val="0.66414950032611286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Controlla alcuni schemi motori di base</c:v>
                </c:pt>
                <c:pt idx="1">
                  <c:v>Si esprime utilizzando diversi linguaggi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Controlla alcuni schemi motori di base</c:v>
                </c:pt>
                <c:pt idx="1">
                  <c:v>Si esprime utilizzando diversi linguaggi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Controlla alcuni schemi motori di base</c:v>
                </c:pt>
                <c:pt idx="1">
                  <c:v>Si esprime utilizzando diversi linguaggi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Foglio1!$A$2:$A$3</c:f>
              <c:strCache>
                <c:ptCount val="2"/>
                <c:pt idx="0">
                  <c:v>Controlla alcuni schemi motori di base</c:v>
                </c:pt>
                <c:pt idx="1">
                  <c:v>Si esprime utilizzando diversi linguaggi</c:v>
                </c:pt>
              </c:strCache>
            </c:strRef>
          </c:cat>
          <c:val>
            <c:numRef>
              <c:f>Foglio1!$E$2:$E$3</c:f>
              <c:numCache>
                <c:formatCode>General</c:formatCode>
                <c:ptCount val="2"/>
                <c:pt idx="0">
                  <c:v>64</c:v>
                </c:pt>
                <c:pt idx="1">
                  <c:v>64</c:v>
                </c:pt>
              </c:numCache>
            </c:numRef>
          </c:val>
        </c:ser>
        <c:dLbls/>
        <c:axId val="158221440"/>
        <c:axId val="158222976"/>
      </c:barChart>
      <c:catAx>
        <c:axId val="158221440"/>
        <c:scaling>
          <c:orientation val="minMax"/>
        </c:scaling>
        <c:axPos val="b"/>
        <c:tickLblPos val="nextTo"/>
        <c:crossAx val="158222976"/>
        <c:crosses val="autoZero"/>
        <c:auto val="1"/>
        <c:lblAlgn val="ctr"/>
        <c:lblOffset val="100"/>
      </c:catAx>
      <c:valAx>
        <c:axId val="158222976"/>
        <c:scaling>
          <c:orientation val="minMax"/>
        </c:scaling>
        <c:axPos val="l"/>
        <c:majorGridlines/>
        <c:numFmt formatCode="General" sourceLinked="1"/>
        <c:tickLblPos val="nextTo"/>
        <c:crossAx val="15822144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86E35A-01F1-41FE-AF53-BAF1E3430E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63455A2-8E2D-4079-8E90-DA72963D0B0B}">
      <dgm:prSet custT="1"/>
      <dgm:spPr/>
      <dgm:t>
        <a:bodyPr/>
        <a:lstStyle/>
        <a:p>
          <a:pPr rtl="0"/>
          <a:r>
            <a:rPr lang="it-IT" sz="2000" dirty="0" smtClean="0"/>
            <a:t>SCUOLA INFANZIA a.s.2021/2022</a:t>
          </a:r>
          <a:endParaRPr lang="it-IT" sz="2000" dirty="0"/>
        </a:p>
      </dgm:t>
    </dgm:pt>
    <dgm:pt modelId="{D93A668C-76E0-4B9E-A37C-02DA685A9EFC}" type="parTrans" cxnId="{106177C4-A6D2-4CB5-B84A-77A590D67730}">
      <dgm:prSet/>
      <dgm:spPr/>
      <dgm:t>
        <a:bodyPr/>
        <a:lstStyle/>
        <a:p>
          <a:endParaRPr lang="it-IT"/>
        </a:p>
      </dgm:t>
    </dgm:pt>
    <dgm:pt modelId="{EAA3EDC6-0880-48DE-B21A-931623FB25BC}" type="sibTrans" cxnId="{106177C4-A6D2-4CB5-B84A-77A590D67730}">
      <dgm:prSet/>
      <dgm:spPr/>
      <dgm:t>
        <a:bodyPr/>
        <a:lstStyle/>
        <a:p>
          <a:endParaRPr lang="it-IT"/>
        </a:p>
      </dgm:t>
    </dgm:pt>
    <dgm:pt modelId="{EB273AB6-D4D8-405B-8E6E-25AB9E5C384C}">
      <dgm:prSet/>
      <dgm:spPr/>
      <dgm:t>
        <a:bodyPr/>
        <a:lstStyle/>
        <a:p>
          <a:pPr rtl="0"/>
          <a:r>
            <a:rPr lang="it-IT" dirty="0" smtClean="0"/>
            <a:t>A cura della Docente Maria </a:t>
          </a:r>
          <a:r>
            <a:rPr lang="it-IT" dirty="0" err="1" smtClean="0"/>
            <a:t>Puca</a:t>
          </a:r>
          <a:r>
            <a:rPr lang="it-IT" dirty="0" smtClean="0"/>
            <a:t> F. S. Area 2</a:t>
          </a:r>
          <a:endParaRPr lang="it-IT" dirty="0"/>
        </a:p>
      </dgm:t>
    </dgm:pt>
    <dgm:pt modelId="{6C1ACCFF-E601-497F-BEAE-4C015A66F470}" type="parTrans" cxnId="{64DB3B79-3134-4892-BE23-246B92C994E4}">
      <dgm:prSet/>
      <dgm:spPr/>
      <dgm:t>
        <a:bodyPr/>
        <a:lstStyle/>
        <a:p>
          <a:endParaRPr lang="it-IT"/>
        </a:p>
      </dgm:t>
    </dgm:pt>
    <dgm:pt modelId="{9BF086D1-87E0-4DC8-9D41-3D79ECA457B8}" type="sibTrans" cxnId="{64DB3B79-3134-4892-BE23-246B92C994E4}">
      <dgm:prSet/>
      <dgm:spPr/>
      <dgm:t>
        <a:bodyPr/>
        <a:lstStyle/>
        <a:p>
          <a:endParaRPr lang="it-IT"/>
        </a:p>
      </dgm:t>
    </dgm:pt>
    <dgm:pt modelId="{4265C27C-5A9A-4576-9D28-EAE446093B26}" type="pres">
      <dgm:prSet presAssocID="{A086E35A-01F1-41FE-AF53-BAF1E3430E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96521D2-9C76-492B-B781-71F170EEB782}" type="pres">
      <dgm:prSet presAssocID="{263455A2-8E2D-4079-8E90-DA72963D0B0B}" presName="parentText" presStyleLbl="node1" presStyleIdx="0" presStyleCnt="2" custLinFactNeighborX="-67444" custLinFactNeighborY="-9643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C7DD0A3-E8D6-470D-881C-A49A4307E675}" type="pres">
      <dgm:prSet presAssocID="{EAA3EDC6-0880-48DE-B21A-931623FB25BC}" presName="spacer" presStyleCnt="0"/>
      <dgm:spPr/>
    </dgm:pt>
    <dgm:pt modelId="{BCFB97D4-2179-4C56-8DB2-47314618674C}" type="pres">
      <dgm:prSet presAssocID="{EB273AB6-D4D8-405B-8E6E-25AB9E5C384C}" presName="parentText" presStyleLbl="node1" presStyleIdx="1" presStyleCnt="2" custLinFactNeighborX="-524" custLinFactNeighborY="333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06177C4-A6D2-4CB5-B84A-77A590D67730}" srcId="{A086E35A-01F1-41FE-AF53-BAF1E3430E6F}" destId="{263455A2-8E2D-4079-8E90-DA72963D0B0B}" srcOrd="0" destOrd="0" parTransId="{D93A668C-76E0-4B9E-A37C-02DA685A9EFC}" sibTransId="{EAA3EDC6-0880-48DE-B21A-931623FB25BC}"/>
    <dgm:cxn modelId="{F524999F-54EE-4961-8C15-F5A83DDF53C4}" type="presOf" srcId="{263455A2-8E2D-4079-8E90-DA72963D0B0B}" destId="{896521D2-9C76-492B-B781-71F170EEB782}" srcOrd="0" destOrd="0" presId="urn:microsoft.com/office/officeart/2005/8/layout/vList2"/>
    <dgm:cxn modelId="{BC461497-1FB7-4A88-875B-AF923CEF2ADD}" type="presOf" srcId="{EB273AB6-D4D8-405B-8E6E-25AB9E5C384C}" destId="{BCFB97D4-2179-4C56-8DB2-47314618674C}" srcOrd="0" destOrd="0" presId="urn:microsoft.com/office/officeart/2005/8/layout/vList2"/>
    <dgm:cxn modelId="{64DB3B79-3134-4892-BE23-246B92C994E4}" srcId="{A086E35A-01F1-41FE-AF53-BAF1E3430E6F}" destId="{EB273AB6-D4D8-405B-8E6E-25AB9E5C384C}" srcOrd="1" destOrd="0" parTransId="{6C1ACCFF-E601-497F-BEAE-4C015A66F470}" sibTransId="{9BF086D1-87E0-4DC8-9D41-3D79ECA457B8}"/>
    <dgm:cxn modelId="{7E5B4ECD-C342-453C-8210-D82FDFFD4AA8}" type="presOf" srcId="{A086E35A-01F1-41FE-AF53-BAF1E3430E6F}" destId="{4265C27C-5A9A-4576-9D28-EAE446093B26}" srcOrd="0" destOrd="0" presId="urn:microsoft.com/office/officeart/2005/8/layout/vList2"/>
    <dgm:cxn modelId="{CA8E4186-7E71-44BD-B1F2-99115D8134A4}" type="presParOf" srcId="{4265C27C-5A9A-4576-9D28-EAE446093B26}" destId="{896521D2-9C76-492B-B781-71F170EEB782}" srcOrd="0" destOrd="0" presId="urn:microsoft.com/office/officeart/2005/8/layout/vList2"/>
    <dgm:cxn modelId="{1E9FE624-1D38-4898-BC3A-52A159E63C2F}" type="presParOf" srcId="{4265C27C-5A9A-4576-9D28-EAE446093B26}" destId="{AC7DD0A3-E8D6-470D-881C-A49A4307E675}" srcOrd="1" destOrd="0" presId="urn:microsoft.com/office/officeart/2005/8/layout/vList2"/>
    <dgm:cxn modelId="{8EC79FBE-AFAE-469C-B4CA-383F30E4D5D2}" type="presParOf" srcId="{4265C27C-5A9A-4576-9D28-EAE446093B26}" destId="{BCFB97D4-2179-4C56-8DB2-47314618674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521D2-9C76-492B-B781-71F170EEB782}">
      <dsp:nvSpPr>
        <dsp:cNvPr id="0" name=""/>
        <dsp:cNvSpPr/>
      </dsp:nvSpPr>
      <dsp:spPr>
        <a:xfrm>
          <a:off x="0" y="0"/>
          <a:ext cx="3309803" cy="950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SCUOLA INFANZIA a.s.2021/2022</a:t>
          </a:r>
          <a:endParaRPr lang="it-IT" sz="2000" kern="1200" dirty="0"/>
        </a:p>
      </dsp:txBody>
      <dsp:txXfrm>
        <a:off x="46406" y="46406"/>
        <a:ext cx="3216991" cy="857813"/>
      </dsp:txXfrm>
    </dsp:sp>
    <dsp:sp modelId="{BCFB97D4-2179-4C56-8DB2-47314618674C}">
      <dsp:nvSpPr>
        <dsp:cNvPr id="0" name=""/>
        <dsp:cNvSpPr/>
      </dsp:nvSpPr>
      <dsp:spPr>
        <a:xfrm>
          <a:off x="0" y="1046509"/>
          <a:ext cx="3309803" cy="950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 dirty="0" smtClean="0"/>
            <a:t>A cura della Docente Maria </a:t>
          </a:r>
          <a:r>
            <a:rPr lang="it-IT" sz="2500" kern="1200" dirty="0" err="1" smtClean="0"/>
            <a:t>Puca</a:t>
          </a:r>
          <a:r>
            <a:rPr lang="it-IT" sz="2500" kern="1200" dirty="0" smtClean="0"/>
            <a:t> F. S. Area 2</a:t>
          </a:r>
          <a:endParaRPr lang="it-IT" sz="2500" kern="1200" dirty="0"/>
        </a:p>
      </dsp:txBody>
      <dsp:txXfrm>
        <a:off x="46406" y="1092915"/>
        <a:ext cx="3216991" cy="857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6CE1B-F01C-47FD-9F30-A995C6F46191}" type="datetimeFigureOut">
              <a:rPr lang="it-IT" smtClean="0"/>
              <a:pPr/>
              <a:t>29/10/2021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BA415-1309-45B2-A84A-72F3DCDAD1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55751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tangolo arrotondato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1A1A7-BEE9-4031-B1F9-54CB0368C243}" type="datetime1">
              <a:rPr lang="it-IT" smtClean="0"/>
              <a:pPr/>
              <a:t>29/10/2021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EF64-C764-4FD2-9345-5790D80E27C5}" type="datetime1">
              <a:rPr lang="it-IT" smtClean="0"/>
              <a:pPr/>
              <a:t>29/10/2021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E96C-5839-4456-AF0E-342C6072C2CD}" type="datetime1">
              <a:rPr lang="it-IT" smtClean="0"/>
              <a:pPr/>
              <a:t>29/10/2021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ED7-D37C-4E03-A894-D716D4E90334}" type="datetime1">
              <a:rPr lang="it-IT" smtClean="0"/>
              <a:pPr/>
              <a:t>29/10/2021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tangolo arrotondato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5E2F-4A26-465A-8AC3-1AE2FC6747F1}" type="datetime1">
              <a:rPr lang="it-IT" smtClean="0"/>
              <a:pPr/>
              <a:t>29/10/2021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328B-BCB6-49BA-9594-3E34D9130814}" type="datetime1">
              <a:rPr lang="it-IT" smtClean="0"/>
              <a:pPr/>
              <a:t>29/10/2021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2DC4-B7E3-4361-B76E-0F02FE857E98}" type="datetime1">
              <a:rPr lang="it-IT" smtClean="0"/>
              <a:pPr/>
              <a:t>29/10/2021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608D-89BA-4D93-A6B4-811A4207355E}" type="datetime1">
              <a:rPr lang="it-IT" smtClean="0"/>
              <a:pPr/>
              <a:t>29/10/2021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6AE7-FDC5-4B9E-A257-D407B509F1AF}" type="datetime1">
              <a:rPr lang="it-IT" smtClean="0"/>
              <a:pPr/>
              <a:t>29/10/2021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tangolo arrotondato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02EC-1D4A-48EB-A9B1-C48AC1870910}" type="datetime1">
              <a:rPr lang="it-IT" smtClean="0"/>
              <a:pPr/>
              <a:t>29/10/2021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27A3-4919-472D-B13B-5338A9DA8DAD}" type="datetime1">
              <a:rPr lang="it-IT" smtClean="0"/>
              <a:pPr/>
              <a:t>29/10/2021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Rettango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tangolo arrotondato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2EFB5D6-8245-4519-9CD8-191EEA49BEC7}" type="datetime1">
              <a:rPr lang="it-IT" smtClean="0"/>
              <a:pPr/>
              <a:t>29/10/2021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50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</a:t>
            </a:fld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620688"/>
            <a:ext cx="8136904" cy="4104456"/>
          </a:xfrm>
          <a:solidFill>
            <a:schemeClr val="accent1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3848856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competenza multilinguistica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10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790536883"/>
              </p:ext>
            </p:extLst>
          </p:nvPr>
        </p:nvGraphicFramePr>
        <p:xfrm>
          <a:off x="1115616" y="2132856"/>
          <a:ext cx="7127875" cy="371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1752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matematica e competenza di base in scienze e tecnologie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11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562645432"/>
              </p:ext>
            </p:extLst>
          </p:nvPr>
        </p:nvGraphicFramePr>
        <p:xfrm>
          <a:off x="1115616" y="2132856"/>
          <a:ext cx="7127875" cy="371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8351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matematica e competenza di base in scienze e tecnologie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12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466246782"/>
              </p:ext>
            </p:extLst>
          </p:nvPr>
        </p:nvGraphicFramePr>
        <p:xfrm>
          <a:off x="1115616" y="2132856"/>
          <a:ext cx="7127875" cy="371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62408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digitale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13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251844221"/>
              </p:ext>
            </p:extLst>
          </p:nvPr>
        </p:nvGraphicFramePr>
        <p:xfrm>
          <a:off x="1115616" y="2132856"/>
          <a:ext cx="7127875" cy="371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708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</a:t>
            </a:r>
            <a:r>
              <a:rPr lang="it-IT" sz="3200" dirty="0" err="1"/>
              <a:t>personale,sociale</a:t>
            </a:r>
            <a:r>
              <a:rPr lang="it-IT" sz="3200" dirty="0"/>
              <a:t> e capacità di imparare ad imparare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14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482918977"/>
              </p:ext>
            </p:extLst>
          </p:nvPr>
        </p:nvGraphicFramePr>
        <p:xfrm>
          <a:off x="1115616" y="2132856"/>
          <a:ext cx="7127875" cy="371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07110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Competenze sociali e civica in materia di cittadinanza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15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330223901"/>
              </p:ext>
            </p:extLst>
          </p:nvPr>
        </p:nvGraphicFramePr>
        <p:xfrm>
          <a:off x="1115616" y="2132856"/>
          <a:ext cx="7127875" cy="371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65494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imprenditoriale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16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704838797"/>
              </p:ext>
            </p:extLst>
          </p:nvPr>
        </p:nvGraphicFramePr>
        <p:xfrm>
          <a:off x="1115616" y="2132856"/>
          <a:ext cx="7127875" cy="371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2052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in materia di consapevolezza ed </a:t>
            </a:r>
            <a:r>
              <a:rPr lang="it-IT" sz="3200"/>
              <a:t>espressione </a:t>
            </a:r>
            <a:r>
              <a:rPr lang="it-IT" sz="3200" smtClean="0"/>
              <a:t>culturale</a:t>
            </a:r>
            <a:endParaRPr lang="it-IT" sz="32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17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346073034"/>
              </p:ext>
            </p:extLst>
          </p:nvPr>
        </p:nvGraphicFramePr>
        <p:xfrm>
          <a:off x="1115616" y="2132856"/>
          <a:ext cx="7127875" cy="371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3000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6000" dirty="0"/>
              <a:t>4  </a:t>
            </a:r>
            <a:r>
              <a:rPr lang="it-IT" dirty="0"/>
              <a:t> ANNI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18</a:t>
            </a:fld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1780" y="1776139"/>
            <a:ext cx="5477640" cy="3915322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763284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8290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325285" cy="5563746"/>
          </a:xfrm>
          <a:ln w="76200"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 gli alunni di 4 anni della scuola dell’infanzia</a:t>
            </a:r>
            <a: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it-IT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La competenza è essenziale </a:t>
            </a:r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(livello base)e 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si esprime attraverso </a:t>
            </a:r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una basilare consapevolezza , padronanza ed una scarsa integrazione delle conoscenze e delle relative abilità.</a:t>
            </a:r>
            <a:b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Si registra , tuttavia, un livello iniziale 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nella competenza 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multilinguistica e digitale  </a:t>
            </a:r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che si 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esprime solo attraverso l’intervento </a:t>
            </a:r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dell’adulto.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57668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2492896"/>
            <a:ext cx="6637468" cy="2850128"/>
          </a:xfrm>
        </p:spPr>
        <p:txBody>
          <a:bodyPr/>
          <a:lstStyle/>
          <a:p>
            <a:r>
              <a:rPr lang="it-IT" dirty="0" smtClean="0"/>
              <a:t>DIRIGENTE SCOLASTICO</a:t>
            </a:r>
            <a:br>
              <a:rPr lang="it-IT" dirty="0" smtClean="0"/>
            </a:br>
            <a:r>
              <a:rPr lang="it-IT" dirty="0" smtClean="0"/>
              <a:t>PROF.SSA GIUSEPPINA NUGNES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5738699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competenza alfabetica funzionale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20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728336521"/>
              </p:ext>
            </p:extLst>
          </p:nvPr>
        </p:nvGraphicFramePr>
        <p:xfrm>
          <a:off x="1115616" y="2132856"/>
          <a:ext cx="7127875" cy="371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8878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competenza multilinguistica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21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443108379"/>
              </p:ext>
            </p:extLst>
          </p:nvPr>
        </p:nvGraphicFramePr>
        <p:xfrm>
          <a:off x="1115616" y="2132856"/>
          <a:ext cx="7127875" cy="371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335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matematica e competenza di base in scienze e tecnologie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22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43900606"/>
              </p:ext>
            </p:extLst>
          </p:nvPr>
        </p:nvGraphicFramePr>
        <p:xfrm>
          <a:off x="1115616" y="2132856"/>
          <a:ext cx="7127875" cy="371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41373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digitale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23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638966135"/>
              </p:ext>
            </p:extLst>
          </p:nvPr>
        </p:nvGraphicFramePr>
        <p:xfrm>
          <a:off x="1115616" y="2132856"/>
          <a:ext cx="7127875" cy="371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1218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</a:t>
            </a:r>
            <a:r>
              <a:rPr lang="it-IT" sz="3200" dirty="0" err="1"/>
              <a:t>personale,sociale</a:t>
            </a:r>
            <a:r>
              <a:rPr lang="it-IT" sz="3200" dirty="0"/>
              <a:t> e capacità di imparare ad imparare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24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4217694179"/>
              </p:ext>
            </p:extLst>
          </p:nvPr>
        </p:nvGraphicFramePr>
        <p:xfrm>
          <a:off x="1115616" y="2132856"/>
          <a:ext cx="7127875" cy="371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9321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Competenze sociali e civica in materia di cittadinanza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25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892407828"/>
              </p:ext>
            </p:extLst>
          </p:nvPr>
        </p:nvGraphicFramePr>
        <p:xfrm>
          <a:off x="1115616" y="2132856"/>
          <a:ext cx="7127875" cy="371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88764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imprenditoriale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26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78404527"/>
              </p:ext>
            </p:extLst>
          </p:nvPr>
        </p:nvGraphicFramePr>
        <p:xfrm>
          <a:off x="1115616" y="2132856"/>
          <a:ext cx="7127875" cy="371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87360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in materia di consapevolezza ed </a:t>
            </a:r>
            <a:r>
              <a:rPr lang="it-IT" sz="3200"/>
              <a:t>espressione </a:t>
            </a:r>
            <a:r>
              <a:rPr lang="it-IT" sz="3200" smtClean="0"/>
              <a:t>culturale</a:t>
            </a:r>
            <a:endParaRPr lang="it-IT" sz="32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27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719744993"/>
              </p:ext>
            </p:extLst>
          </p:nvPr>
        </p:nvGraphicFramePr>
        <p:xfrm>
          <a:off x="1115616" y="2132856"/>
          <a:ext cx="7127875" cy="371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75339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5400" dirty="0"/>
              <a:t>5 </a:t>
            </a:r>
            <a:r>
              <a:rPr lang="it-IT" dirty="0"/>
              <a:t>ANNI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28</a:t>
            </a:fld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1780" y="1776139"/>
            <a:ext cx="5477640" cy="3915322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988840"/>
            <a:ext cx="6048375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85551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80919" cy="5544616"/>
          </a:xfrm>
          <a:ln w="76200"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Gli alunni di 5 anni della scuola dell’infanzia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hanno mostrato di possedere 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 livello intermedio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nella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competenza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materia di consapevolezza ed espressione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culturale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nella competenza personale , sociale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e capacità di imparare ad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imparare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.Hanno mostrato discreta autonomia nell’eseguire le consegne ,di saper riconoscere il proprio corpo e di sapersi esprimersi nei diversi linguaggi.</a:t>
            </a:r>
            <a:b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È  ad un 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livello iniziale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,invece, la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competenza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digitale che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si esprime solo attraverso l’intervento dell’adulto.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Tutte le altre competenze sono ad un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livello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essenziale :l’alunno si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esprime attraverso una basilare consapevolezza , padronanza ed una scarsa integrazione delle conoscenze e delle relative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abilità.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02534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801688"/>
            <a:ext cx="8351837" cy="52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796616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competenza alfabetica funzionale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30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629302957"/>
              </p:ext>
            </p:extLst>
          </p:nvPr>
        </p:nvGraphicFramePr>
        <p:xfrm>
          <a:off x="1115616" y="2132856"/>
          <a:ext cx="7127875" cy="371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5709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competenza multilinguistica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31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659218279"/>
              </p:ext>
            </p:extLst>
          </p:nvPr>
        </p:nvGraphicFramePr>
        <p:xfrm>
          <a:off x="1115616" y="2132856"/>
          <a:ext cx="7127875" cy="371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10084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matematica e competenza di base in scienze e tecnologie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32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388521137"/>
              </p:ext>
            </p:extLst>
          </p:nvPr>
        </p:nvGraphicFramePr>
        <p:xfrm>
          <a:off x="1115616" y="2132856"/>
          <a:ext cx="7127875" cy="371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8274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digitale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33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805617329"/>
              </p:ext>
            </p:extLst>
          </p:nvPr>
        </p:nvGraphicFramePr>
        <p:xfrm>
          <a:off x="1115616" y="2132856"/>
          <a:ext cx="7127875" cy="371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77683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Competenze sociali e civica in materia di cittadinanza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34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510991859"/>
              </p:ext>
            </p:extLst>
          </p:nvPr>
        </p:nvGraphicFramePr>
        <p:xfrm>
          <a:off x="1115616" y="2132856"/>
          <a:ext cx="7127875" cy="371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5327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</a:t>
            </a:r>
            <a:r>
              <a:rPr lang="it-IT" sz="3200" dirty="0" err="1"/>
              <a:t>personale,sociale</a:t>
            </a:r>
            <a:r>
              <a:rPr lang="it-IT" sz="3200" dirty="0"/>
              <a:t> e capacità di imparare ad imparare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35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893804546"/>
              </p:ext>
            </p:extLst>
          </p:nvPr>
        </p:nvGraphicFramePr>
        <p:xfrm>
          <a:off x="1115616" y="2132856"/>
          <a:ext cx="7127875" cy="371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29281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imprenditoriale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36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4096543765"/>
              </p:ext>
            </p:extLst>
          </p:nvPr>
        </p:nvGraphicFramePr>
        <p:xfrm>
          <a:off x="1115616" y="2132856"/>
          <a:ext cx="7127875" cy="371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62305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in materia di consapevolezza ed espressione </a:t>
            </a:r>
            <a:r>
              <a:rPr lang="it-IT" sz="3200" dirty="0" smtClean="0"/>
              <a:t>culturale</a:t>
            </a:r>
            <a:endParaRPr lang="it-IT" sz="32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37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264831907"/>
              </p:ext>
            </p:extLst>
          </p:nvPr>
        </p:nvGraphicFramePr>
        <p:xfrm>
          <a:off x="1115616" y="2132856"/>
          <a:ext cx="7127875" cy="371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2888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38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6548437" cy="484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059832" y="5877272"/>
            <a:ext cx="388843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/>
              <a:t>F.S.MARIA PUCA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xmlns="" val="314311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825" y="623888"/>
            <a:ext cx="8388350" cy="561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9077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Monitoraggio delle </a:t>
            </a:r>
            <a:r>
              <a:rPr lang="it-IT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Competenze iniziali</a:t>
            </a:r>
            <a:endParaRPr lang="it-IT" sz="4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xmlns="" val="2139746329"/>
              </p:ext>
            </p:extLst>
          </p:nvPr>
        </p:nvGraphicFramePr>
        <p:xfrm>
          <a:off x="4644008" y="3645024"/>
          <a:ext cx="3309803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564632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963" y="514350"/>
            <a:ext cx="8218487" cy="583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1341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3168" y="548680"/>
            <a:ext cx="6965245" cy="1202485"/>
          </a:xfrm>
          <a:solidFill>
            <a:schemeClr val="bg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r>
              <a:rPr lang="it-IT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it-IT" sz="6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ANNI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</a:t>
            </a:fld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2833" y="1709455"/>
            <a:ext cx="4715533" cy="404869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6364287" cy="384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45578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699650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 smtClean="0"/>
              <a:t/>
            </a:r>
            <a:br>
              <a:rPr lang="it-IT" dirty="0" smtClean="0"/>
            </a:br>
            <a:r>
              <a:rPr lang="it-IT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 gli alunni di 3 anni della scuola dell’infanzia</a:t>
            </a:r>
            <a: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it-IT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competenza si esprime solo con l’intervento </a:t>
            </a:r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dell’adulto(livello iniziale), 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che sollecita, in semplici situazioni familiari, un grado basilare di consapevolezza, padronanza e scarsa integrazione delle conoscenze e delle relative abilità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32840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competenza alfabetica funzionale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9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99439017"/>
              </p:ext>
            </p:extLst>
          </p:nvPr>
        </p:nvGraphicFramePr>
        <p:xfrm>
          <a:off x="1115616" y="2132856"/>
          <a:ext cx="7127875" cy="371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790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niverso">
  <a:themeElements>
    <a:clrScheme name="Univers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Univers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nivers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3470</TotalTime>
  <Words>261</Words>
  <Application>Microsoft Office PowerPoint</Application>
  <PresentationFormat>Presentazione su schermo (4:3)</PresentationFormat>
  <Paragraphs>74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39" baseType="lpstr">
      <vt:lpstr>Universo</vt:lpstr>
      <vt:lpstr>Diapositiva 1</vt:lpstr>
      <vt:lpstr>DIRIGENTE SCOLASTICO PROF.SSA GIUSEPPINA NUGNES</vt:lpstr>
      <vt:lpstr>Diapositiva 3</vt:lpstr>
      <vt:lpstr>Diapositiva 4</vt:lpstr>
      <vt:lpstr>    Monitoraggio delle Competenze iniziali</vt:lpstr>
      <vt:lpstr>Diapositiva 6</vt:lpstr>
      <vt:lpstr>3 ANNI</vt:lpstr>
      <vt:lpstr> Per gli alunni di 3 anni della scuola dell’infanzia: La competenza si esprime solo con l’intervento dell’adulto(livello iniziale), che sollecita, in semplici situazioni familiari, un grado basilare di consapevolezza, padronanza e scarsa integrazione delle conoscenze e delle relative abilità. </vt:lpstr>
      <vt:lpstr>competenza alfabetica funzionale</vt:lpstr>
      <vt:lpstr>competenza multilinguistica</vt:lpstr>
      <vt:lpstr>competenza matematica e competenza di base in scienze e tecnologie</vt:lpstr>
      <vt:lpstr>competenza matematica e competenza di base in scienze e tecnologie</vt:lpstr>
      <vt:lpstr>Competenza digitale</vt:lpstr>
      <vt:lpstr>Competenza personale,sociale e capacità di imparare ad imparare</vt:lpstr>
      <vt:lpstr>Competenze sociali e civica in materia di cittadinanza</vt:lpstr>
      <vt:lpstr>competenza imprenditoriale</vt:lpstr>
      <vt:lpstr>competenza in materia di consapevolezza ed espressione culturale</vt:lpstr>
      <vt:lpstr>4   ANNI</vt:lpstr>
      <vt:lpstr>        Per gli alunni di 4 anni della scuola dell’infanzia: La competenza è essenziale (livello base)e si esprime attraverso una basilare consapevolezza , padronanza ed una scarsa integrazione delle conoscenze e delle relative abilità. Si registra , tuttavia, un livello iniziale  nella competenza multilinguistica e digitale  che si esprime solo attraverso l’intervento dell’adulto.</vt:lpstr>
      <vt:lpstr>competenza alfabetica funzionale</vt:lpstr>
      <vt:lpstr>competenza multilinguistica</vt:lpstr>
      <vt:lpstr>competenza matematica e competenza di base in scienze e tecnologie</vt:lpstr>
      <vt:lpstr>Competenza digitale</vt:lpstr>
      <vt:lpstr>Competenza personale,sociale e capacità di imparare ad imparare</vt:lpstr>
      <vt:lpstr>Competenze sociali e civica in materia di cittadinanza</vt:lpstr>
      <vt:lpstr>competenza imprenditoriale</vt:lpstr>
      <vt:lpstr>competenza in materia di consapevolezza ed espressione culturale</vt:lpstr>
      <vt:lpstr>5 ANNI</vt:lpstr>
      <vt:lpstr>Gli alunni di 5 anni della scuola dell’infanzia hanno mostrato di possedere un livello intermedio nella competenza in materia di consapevolezza ed espressione culturale e nella competenza personale , sociale e capacità di imparare ad imparare .Hanno mostrato discreta autonomia nell’eseguire le consegne ,di saper riconoscere il proprio corpo e di sapersi esprimersi nei diversi linguaggi. È  ad un livello iniziale ,invece, la competenza digitale che si esprime solo attraverso l’intervento dell’adulto. , Tutte le altre competenze sono ad un livello essenziale :l’alunno si esprime attraverso una basilare consapevolezza , padronanza ed una scarsa integrazione delle conoscenze e delle relative abilità.   </vt:lpstr>
      <vt:lpstr>competenza alfabetica funzionale</vt:lpstr>
      <vt:lpstr>competenza multilinguistica</vt:lpstr>
      <vt:lpstr>competenza matematica e competenza di base in scienze e tecnologie</vt:lpstr>
      <vt:lpstr>Competenza digitale</vt:lpstr>
      <vt:lpstr>Competenze sociali e civica in materia di cittadinanza</vt:lpstr>
      <vt:lpstr>Competenza personale,sociale e capacità di imparare ad imparare</vt:lpstr>
      <vt:lpstr>competenza imprenditoriale</vt:lpstr>
      <vt:lpstr>competenza in materia di consapevolezza ed espressione culturale</vt:lpstr>
      <vt:lpstr>Diapositiva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Giovanni</dc:creator>
  <cp:lastModifiedBy>utente</cp:lastModifiedBy>
  <cp:revision>262</cp:revision>
  <dcterms:created xsi:type="dcterms:W3CDTF">2017-09-28T18:11:02Z</dcterms:created>
  <dcterms:modified xsi:type="dcterms:W3CDTF">2021-10-29T12:52:10Z</dcterms:modified>
</cp:coreProperties>
</file>