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charts/chart155.xml" ContentType="application/vnd.openxmlformats-officedocument.drawingml.char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charts/chart133.xml" ContentType="application/vnd.openxmlformats-officedocument.drawingml.chart+xml"/>
  <Override PartName="/ppt/charts/chart144.xml" ContentType="application/vnd.openxmlformats-officedocument.drawingml.chart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charts/chart122.xml" ContentType="application/vnd.openxmlformats-officedocument.drawingml.chart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charts/chart149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charts/chart152.xml" ContentType="application/vnd.openxmlformats-officedocument.drawingml.char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41.xml" ContentType="application/vnd.openxmlformats-officedocument.drawingml.char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charts/chart130.xml" ContentType="application/vnd.openxmlformats-officedocument.drawingml.char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charts/chart59.xml" ContentType="application/vnd.openxmlformats-officedocument.drawingml.char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hart157.xml" ContentType="application/vnd.openxmlformats-officedocument.drawingml.chart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135.xml" ContentType="application/vnd.openxmlformats-officedocument.drawingml.chart+xml"/>
  <Override PartName="/ppt/charts/chart146.xml" ContentType="application/vnd.openxmlformats-officedocument.drawingml.chart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charts/chart40.xml" ContentType="application/vnd.openxmlformats-officedocument.drawingml.chart+xml"/>
  <Override PartName="/ppt/charts/chart124.xml" ContentType="application/vnd.openxmlformats-officedocument.drawingml.chart+xml"/>
  <Override PartName="/ppt/slides/slide138.xml" ContentType="application/vnd.openxmlformats-officedocument.presentationml.slide+xml"/>
  <Override PartName="/ppt/charts/chart113.xml" ContentType="application/vnd.openxmlformats-officedocument.drawingml.chart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charts/chart67.xml" ContentType="application/vnd.openxmlformats-officedocument.drawingml.chart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charts/chart154.xml" ContentType="application/vnd.openxmlformats-officedocument.drawingml.chart+xml"/>
  <Override PartName="/ppt/slides/slide168.xml" ContentType="application/vnd.openxmlformats-officedocument.presentationml.slide+xml"/>
  <Override PartName="/ppt/charts/chart12.xml" ContentType="application/vnd.openxmlformats-officedocument.drawingml.chart+xml"/>
  <Override PartName="/ppt/charts/chart143.xml" ContentType="application/vnd.openxmlformats-officedocument.drawingml.char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chart132.xml" ContentType="application/vnd.openxmlformats-officedocument.drawingml.chart+xml"/>
  <Override PartName="/ppt/charts/chart150.xml" ContentType="application/vnd.openxmlformats-officedocument.drawingml.char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148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charts/chart151.xml" ContentType="application/vnd.openxmlformats-officedocument.drawingml.chart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charts/chart140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hart156.xml" ContentType="application/vnd.openxmlformats-officedocument.drawingml.chart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charts/chart145.xml" ContentType="application/vnd.openxmlformats-officedocument.drawingml.chart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charts/chart50.xml" ContentType="application/vnd.openxmlformats-officedocument.drawingml.chart+xml"/>
  <Override PartName="/ppt/charts/chart134.xml" ContentType="application/vnd.openxmlformats-officedocument.drawingml.chart+xml"/>
  <Override PartName="/ppt/slides/slide148.xml" ContentType="application/vnd.openxmlformats-officedocument.presentationml.slide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106.xml" ContentType="application/vnd.openxmlformats-officedocument.drawingml.chart+xml"/>
  <Override PartName="/ppt/charts/chart153.xml" ContentType="application/vnd.openxmlformats-officedocument.drawingml.chart+xml"/>
  <Override PartName="/ppt/slides/slide167.xml" ContentType="application/vnd.openxmlformats-officedocument.presentationml.slide+xml"/>
  <Override PartName="/ppt/charts/chart131.xml" ContentType="application/vnd.openxmlformats-officedocument.drawingml.chart+xml"/>
  <Override PartName="/ppt/charts/chart142.xml" ContentType="application/vnd.openxmlformats-officedocument.drawingml.chart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charts/chart120.xml" ContentType="application/vnd.openxmlformats-officedocument.drawingml.chart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chart158.xml" ContentType="application/vnd.openxmlformats-officedocument.drawingml.chart+xml"/>
  <Override PartName="/ppt/diagrams/drawing1.xml" ContentType="application/vnd.ms-office.drawingml.diagramDrawing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63.xml" ContentType="application/vnd.openxmlformats-officedocument.drawingml.chart+xml"/>
  <Override PartName="/ppt/charts/chart147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charts/chart52.xml" ContentType="application/vnd.openxmlformats-officedocument.drawingml.chart+xml"/>
  <Override PartName="/ppt/charts/chart136.xml" ContentType="application/vnd.openxmlformats-officedocument.drawingml.chart+xml"/>
  <Override PartName="/ppt/slides/slide20.xml" ContentType="application/vnd.openxmlformats-officedocument.presentationml.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8"/>
  </p:notesMasterIdLst>
  <p:sldIdLst>
    <p:sldId id="258" r:id="rId2"/>
    <p:sldId id="259" r:id="rId3"/>
    <p:sldId id="496" r:id="rId4"/>
    <p:sldId id="502" r:id="rId5"/>
    <p:sldId id="503" r:id="rId6"/>
    <p:sldId id="497" r:id="rId7"/>
    <p:sldId id="495" r:id="rId8"/>
    <p:sldId id="262" r:id="rId9"/>
    <p:sldId id="305" r:id="rId10"/>
    <p:sldId id="399" r:id="rId11"/>
    <p:sldId id="504" r:id="rId12"/>
    <p:sldId id="453" r:id="rId13"/>
    <p:sldId id="505" r:id="rId14"/>
    <p:sldId id="412" r:id="rId15"/>
    <p:sldId id="506" r:id="rId16"/>
    <p:sldId id="454" r:id="rId17"/>
    <p:sldId id="507" r:id="rId18"/>
    <p:sldId id="401" r:id="rId19"/>
    <p:sldId id="508" r:id="rId20"/>
    <p:sldId id="402" r:id="rId21"/>
    <p:sldId id="509" r:id="rId22"/>
    <p:sldId id="404" r:id="rId23"/>
    <p:sldId id="510" r:id="rId24"/>
    <p:sldId id="418" r:id="rId25"/>
    <p:sldId id="511" r:id="rId26"/>
    <p:sldId id="406" r:id="rId27"/>
    <p:sldId id="512" r:id="rId28"/>
    <p:sldId id="455" r:id="rId29"/>
    <p:sldId id="513" r:id="rId30"/>
    <p:sldId id="407" r:id="rId31"/>
    <p:sldId id="514" r:id="rId32"/>
    <p:sldId id="456" r:id="rId33"/>
    <p:sldId id="515" r:id="rId34"/>
    <p:sldId id="409" r:id="rId35"/>
    <p:sldId id="516" r:id="rId36"/>
    <p:sldId id="410" r:id="rId37"/>
    <p:sldId id="517" r:id="rId38"/>
    <p:sldId id="458" r:id="rId39"/>
    <p:sldId id="518" r:id="rId40"/>
    <p:sldId id="459" r:id="rId41"/>
    <p:sldId id="519" r:id="rId42"/>
    <p:sldId id="425" r:id="rId43"/>
    <p:sldId id="498" r:id="rId44"/>
    <p:sldId id="426" r:id="rId45"/>
    <p:sldId id="520" r:id="rId46"/>
    <p:sldId id="460" r:id="rId47"/>
    <p:sldId id="521" r:id="rId48"/>
    <p:sldId id="400" r:id="rId49"/>
    <p:sldId id="522" r:id="rId50"/>
    <p:sldId id="461" r:id="rId51"/>
    <p:sldId id="523" r:id="rId52"/>
    <p:sldId id="414" r:id="rId53"/>
    <p:sldId id="524" r:id="rId54"/>
    <p:sldId id="430" r:id="rId55"/>
    <p:sldId id="525" r:id="rId56"/>
    <p:sldId id="405" r:id="rId57"/>
    <p:sldId id="526" r:id="rId58"/>
    <p:sldId id="433" r:id="rId59"/>
    <p:sldId id="527" r:id="rId60"/>
    <p:sldId id="434" r:id="rId61"/>
    <p:sldId id="528" r:id="rId62"/>
    <p:sldId id="462" r:id="rId63"/>
    <p:sldId id="529" r:id="rId64"/>
    <p:sldId id="435" r:id="rId65"/>
    <p:sldId id="530" r:id="rId66"/>
    <p:sldId id="463" r:id="rId67"/>
    <p:sldId id="531" r:id="rId68"/>
    <p:sldId id="436" r:id="rId69"/>
    <p:sldId id="532" r:id="rId70"/>
    <p:sldId id="464" r:id="rId71"/>
    <p:sldId id="533" r:id="rId72"/>
    <p:sldId id="457" r:id="rId73"/>
    <p:sldId id="534" r:id="rId74"/>
    <p:sldId id="437" r:id="rId75"/>
    <p:sldId id="535" r:id="rId76"/>
    <p:sldId id="270" r:id="rId77"/>
    <p:sldId id="499" r:id="rId78"/>
    <p:sldId id="466" r:id="rId79"/>
    <p:sldId id="536" r:id="rId80"/>
    <p:sldId id="551" r:id="rId81"/>
    <p:sldId id="552" r:id="rId82"/>
    <p:sldId id="428" r:id="rId83"/>
    <p:sldId id="537" r:id="rId84"/>
    <p:sldId id="467" r:id="rId85"/>
    <p:sldId id="538" r:id="rId86"/>
    <p:sldId id="431" r:id="rId87"/>
    <p:sldId id="539" r:id="rId88"/>
    <p:sldId id="416" r:id="rId89"/>
    <p:sldId id="540" r:id="rId90"/>
    <p:sldId id="419" r:id="rId91"/>
    <p:sldId id="541" r:id="rId92"/>
    <p:sldId id="432" r:id="rId93"/>
    <p:sldId id="542" r:id="rId94"/>
    <p:sldId id="420" r:id="rId95"/>
    <p:sldId id="543" r:id="rId96"/>
    <p:sldId id="468" r:id="rId97"/>
    <p:sldId id="544" r:id="rId98"/>
    <p:sldId id="421" r:id="rId99"/>
    <p:sldId id="545" r:id="rId100"/>
    <p:sldId id="469" r:id="rId101"/>
    <p:sldId id="546" r:id="rId102"/>
    <p:sldId id="422" r:id="rId103"/>
    <p:sldId id="547" r:id="rId104"/>
    <p:sldId id="470" r:id="rId105"/>
    <p:sldId id="548" r:id="rId106"/>
    <p:sldId id="423" r:id="rId107"/>
    <p:sldId id="549" r:id="rId108"/>
    <p:sldId id="471" r:id="rId109"/>
    <p:sldId id="550" r:id="rId110"/>
    <p:sldId id="440" r:id="rId111"/>
    <p:sldId id="500" r:id="rId112"/>
    <p:sldId id="441" r:id="rId113"/>
    <p:sldId id="553" r:id="rId114"/>
    <p:sldId id="472" r:id="rId115"/>
    <p:sldId id="554" r:id="rId116"/>
    <p:sldId id="442" r:id="rId117"/>
    <p:sldId id="555" r:id="rId118"/>
    <p:sldId id="473" r:id="rId119"/>
    <p:sldId id="556" r:id="rId120"/>
    <p:sldId id="444" r:id="rId121"/>
    <p:sldId id="557" r:id="rId122"/>
    <p:sldId id="445" r:id="rId123"/>
    <p:sldId id="558" r:id="rId124"/>
    <p:sldId id="451" r:id="rId125"/>
    <p:sldId id="559" r:id="rId126"/>
    <p:sldId id="474" r:id="rId127"/>
    <p:sldId id="560" r:id="rId128"/>
    <p:sldId id="452" r:id="rId129"/>
    <p:sldId id="561" r:id="rId130"/>
    <p:sldId id="475" r:id="rId131"/>
    <p:sldId id="562" r:id="rId132"/>
    <p:sldId id="450" r:id="rId133"/>
    <p:sldId id="563" r:id="rId134"/>
    <p:sldId id="476" r:id="rId135"/>
    <p:sldId id="564" r:id="rId136"/>
    <p:sldId id="449" r:id="rId137"/>
    <p:sldId id="565" r:id="rId138"/>
    <p:sldId id="448" r:id="rId139"/>
    <p:sldId id="566" r:id="rId140"/>
    <p:sldId id="447" r:id="rId141"/>
    <p:sldId id="567" r:id="rId142"/>
    <p:sldId id="477" r:id="rId143"/>
    <p:sldId id="568" r:id="rId144"/>
    <p:sldId id="478" r:id="rId145"/>
    <p:sldId id="501" r:id="rId146"/>
    <p:sldId id="479" r:id="rId147"/>
    <p:sldId id="569" r:id="rId148"/>
    <p:sldId id="480" r:id="rId149"/>
    <p:sldId id="570" r:id="rId150"/>
    <p:sldId id="481" r:id="rId151"/>
    <p:sldId id="571" r:id="rId152"/>
    <p:sldId id="482" r:id="rId153"/>
    <p:sldId id="572" r:id="rId154"/>
    <p:sldId id="483" r:id="rId155"/>
    <p:sldId id="573" r:id="rId156"/>
    <p:sldId id="485" r:id="rId157"/>
    <p:sldId id="574" r:id="rId158"/>
    <p:sldId id="486" r:id="rId159"/>
    <p:sldId id="575" r:id="rId160"/>
    <p:sldId id="487" r:id="rId161"/>
    <p:sldId id="576" r:id="rId162"/>
    <p:sldId id="488" r:id="rId163"/>
    <p:sldId id="577" r:id="rId164"/>
    <p:sldId id="489" r:id="rId165"/>
    <p:sldId id="578" r:id="rId166"/>
    <p:sldId id="490" r:id="rId167"/>
    <p:sldId id="579" r:id="rId168"/>
    <p:sldId id="491" r:id="rId169"/>
    <p:sldId id="580" r:id="rId170"/>
    <p:sldId id="492" r:id="rId171"/>
    <p:sldId id="581" r:id="rId172"/>
    <p:sldId id="493" r:id="rId173"/>
    <p:sldId id="582" r:id="rId174"/>
    <p:sldId id="494" r:id="rId175"/>
    <p:sldId id="583" r:id="rId176"/>
    <p:sldId id="439" r:id="rId17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00BCAA2C-6618-4B9A-8795-B98464A5647C}">
          <p14:sldIdLst>
            <p14:sldId id="258"/>
            <p14:sldId id="259"/>
            <p14:sldId id="496"/>
            <p14:sldId id="502"/>
            <p14:sldId id="503"/>
            <p14:sldId id="497"/>
            <p14:sldId id="495"/>
            <p14:sldId id="262"/>
            <p14:sldId id="305"/>
            <p14:sldId id="399"/>
            <p14:sldId id="504"/>
            <p14:sldId id="453"/>
            <p14:sldId id="505"/>
            <p14:sldId id="412"/>
            <p14:sldId id="506"/>
            <p14:sldId id="454"/>
            <p14:sldId id="507"/>
            <p14:sldId id="401"/>
            <p14:sldId id="508"/>
            <p14:sldId id="402"/>
            <p14:sldId id="509"/>
            <p14:sldId id="404"/>
            <p14:sldId id="510"/>
            <p14:sldId id="418"/>
            <p14:sldId id="511"/>
            <p14:sldId id="406"/>
            <p14:sldId id="512"/>
            <p14:sldId id="455"/>
            <p14:sldId id="513"/>
            <p14:sldId id="407"/>
            <p14:sldId id="514"/>
            <p14:sldId id="456"/>
            <p14:sldId id="515"/>
            <p14:sldId id="409"/>
            <p14:sldId id="516"/>
            <p14:sldId id="410"/>
            <p14:sldId id="517"/>
            <p14:sldId id="458"/>
            <p14:sldId id="518"/>
            <p14:sldId id="459"/>
            <p14:sldId id="519"/>
            <p14:sldId id="425"/>
            <p14:sldId id="498"/>
            <p14:sldId id="426"/>
            <p14:sldId id="520"/>
            <p14:sldId id="460"/>
            <p14:sldId id="521"/>
            <p14:sldId id="400"/>
            <p14:sldId id="522"/>
            <p14:sldId id="461"/>
            <p14:sldId id="523"/>
            <p14:sldId id="414"/>
            <p14:sldId id="524"/>
            <p14:sldId id="430"/>
            <p14:sldId id="525"/>
            <p14:sldId id="405"/>
            <p14:sldId id="526"/>
            <p14:sldId id="433"/>
            <p14:sldId id="527"/>
            <p14:sldId id="434"/>
            <p14:sldId id="528"/>
            <p14:sldId id="462"/>
            <p14:sldId id="529"/>
            <p14:sldId id="435"/>
            <p14:sldId id="530"/>
            <p14:sldId id="463"/>
            <p14:sldId id="531"/>
            <p14:sldId id="436"/>
            <p14:sldId id="532"/>
            <p14:sldId id="464"/>
            <p14:sldId id="533"/>
            <p14:sldId id="457"/>
            <p14:sldId id="534"/>
            <p14:sldId id="437"/>
            <p14:sldId id="535"/>
            <p14:sldId id="270"/>
            <p14:sldId id="499"/>
            <p14:sldId id="466"/>
            <p14:sldId id="536"/>
            <p14:sldId id="551"/>
            <p14:sldId id="552"/>
            <p14:sldId id="428"/>
            <p14:sldId id="537"/>
            <p14:sldId id="467"/>
            <p14:sldId id="538"/>
            <p14:sldId id="431"/>
            <p14:sldId id="539"/>
          </p14:sldIdLst>
        </p14:section>
        <p14:section name="Sezione senza titolo" id="{6964B35C-1C35-4804-98F1-8827EAF45A35}">
          <p14:sldIdLst>
            <p14:sldId id="416"/>
            <p14:sldId id="540"/>
            <p14:sldId id="419"/>
            <p14:sldId id="541"/>
            <p14:sldId id="432"/>
            <p14:sldId id="542"/>
            <p14:sldId id="420"/>
            <p14:sldId id="543"/>
            <p14:sldId id="468"/>
            <p14:sldId id="544"/>
            <p14:sldId id="421"/>
            <p14:sldId id="545"/>
            <p14:sldId id="469"/>
            <p14:sldId id="546"/>
            <p14:sldId id="422"/>
            <p14:sldId id="547"/>
            <p14:sldId id="470"/>
            <p14:sldId id="548"/>
            <p14:sldId id="423"/>
            <p14:sldId id="549"/>
            <p14:sldId id="471"/>
            <p14:sldId id="550"/>
            <p14:sldId id="440"/>
            <p14:sldId id="500"/>
            <p14:sldId id="441"/>
            <p14:sldId id="553"/>
            <p14:sldId id="472"/>
            <p14:sldId id="554"/>
            <p14:sldId id="442"/>
            <p14:sldId id="555"/>
            <p14:sldId id="473"/>
            <p14:sldId id="556"/>
            <p14:sldId id="444"/>
            <p14:sldId id="557"/>
            <p14:sldId id="445"/>
            <p14:sldId id="558"/>
            <p14:sldId id="451"/>
            <p14:sldId id="559"/>
            <p14:sldId id="474"/>
            <p14:sldId id="560"/>
            <p14:sldId id="452"/>
            <p14:sldId id="561"/>
            <p14:sldId id="475"/>
            <p14:sldId id="562"/>
            <p14:sldId id="450"/>
            <p14:sldId id="563"/>
            <p14:sldId id="476"/>
            <p14:sldId id="564"/>
            <p14:sldId id="449"/>
            <p14:sldId id="565"/>
            <p14:sldId id="448"/>
            <p14:sldId id="566"/>
            <p14:sldId id="447"/>
            <p14:sldId id="567"/>
            <p14:sldId id="477"/>
            <p14:sldId id="568"/>
            <p14:sldId id="478"/>
            <p14:sldId id="501"/>
            <p14:sldId id="479"/>
            <p14:sldId id="569"/>
            <p14:sldId id="480"/>
            <p14:sldId id="570"/>
            <p14:sldId id="481"/>
            <p14:sldId id="571"/>
            <p14:sldId id="482"/>
            <p14:sldId id="572"/>
            <p14:sldId id="483"/>
            <p14:sldId id="573"/>
            <p14:sldId id="485"/>
            <p14:sldId id="574"/>
            <p14:sldId id="486"/>
            <p14:sldId id="575"/>
            <p14:sldId id="487"/>
            <p14:sldId id="576"/>
            <p14:sldId id="488"/>
            <p14:sldId id="577"/>
            <p14:sldId id="489"/>
            <p14:sldId id="578"/>
            <p14:sldId id="490"/>
            <p14:sldId id="579"/>
            <p14:sldId id="491"/>
            <p14:sldId id="580"/>
            <p14:sldId id="492"/>
            <p14:sldId id="581"/>
            <p14:sldId id="493"/>
            <p14:sldId id="582"/>
            <p14:sldId id="494"/>
            <p14:sldId id="583"/>
            <p14:sldId id="4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7" autoAdjust="0"/>
    <p:restoredTop sz="94660"/>
  </p:normalViewPr>
  <p:slideViewPr>
    <p:cSldViewPr>
      <p:cViewPr>
        <p:scale>
          <a:sx n="72" d="100"/>
          <a:sy n="72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17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/>
        <c:axId val="137489024"/>
        <c:axId val="97653120"/>
      </c:barChart>
      <c:catAx>
        <c:axId val="137489024"/>
        <c:scaling>
          <c:orientation val="minMax"/>
        </c:scaling>
        <c:axPos val="b"/>
        <c:tickLblPos val="nextTo"/>
        <c:crossAx val="97653120"/>
        <c:crosses val="autoZero"/>
        <c:auto val="1"/>
        <c:lblAlgn val="ctr"/>
        <c:lblOffset val="100"/>
      </c:catAx>
      <c:valAx>
        <c:axId val="97653120"/>
        <c:scaling>
          <c:orientation val="minMax"/>
        </c:scaling>
        <c:axPos val="l"/>
        <c:majorGridlines/>
        <c:numFmt formatCode="General" sourceLinked="1"/>
        <c:tickLblPos val="nextTo"/>
        <c:crossAx val="1374890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4167027339845323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15</c:v>
                </c:pt>
                <c:pt idx="2">
                  <c:v>37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5501113585746184E-3"/>
          <c:y val="2.741290197944895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27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48951808"/>
        <c:axId val="148953344"/>
      </c:barChart>
      <c:catAx>
        <c:axId val="148951808"/>
        <c:scaling>
          <c:orientation val="minMax"/>
        </c:scaling>
        <c:axPos val="b"/>
        <c:tickLblPos val="nextTo"/>
        <c:crossAx val="148953344"/>
        <c:crosses val="autoZero"/>
        <c:auto val="1"/>
        <c:lblAlgn val="ctr"/>
        <c:lblOffset val="100"/>
      </c:catAx>
      <c:valAx>
        <c:axId val="148953344"/>
        <c:scaling>
          <c:orientation val="minMax"/>
        </c:scaling>
        <c:axPos val="l"/>
        <c:majorGridlines/>
        <c:numFmt formatCode="General" sourceLinked="1"/>
        <c:tickLblPos val="nextTo"/>
        <c:crossAx val="1489518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0748329621380856E-2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24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49435136"/>
        <c:axId val="149436672"/>
      </c:barChart>
      <c:catAx>
        <c:axId val="149435136"/>
        <c:scaling>
          <c:orientation val="minMax"/>
        </c:scaling>
        <c:axPos val="b"/>
        <c:tickLblPos val="nextTo"/>
        <c:crossAx val="149436672"/>
        <c:crosses val="autoZero"/>
        <c:auto val="1"/>
        <c:lblAlgn val="ctr"/>
        <c:lblOffset val="100"/>
      </c:catAx>
      <c:valAx>
        <c:axId val="149436672"/>
        <c:scaling>
          <c:orientation val="minMax"/>
        </c:scaling>
        <c:axPos val="l"/>
        <c:majorGridlines/>
        <c:numFmt formatCode="General" sourceLinked="1"/>
        <c:tickLblPos val="nextTo"/>
        <c:crossAx val="1494351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5501113585746184E-3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21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/>
        <c:axId val="149398272"/>
        <c:axId val="149399808"/>
      </c:barChart>
      <c:catAx>
        <c:axId val="149398272"/>
        <c:scaling>
          <c:orientation val="minMax"/>
        </c:scaling>
        <c:axPos val="b"/>
        <c:tickLblPos val="nextTo"/>
        <c:crossAx val="149399808"/>
        <c:crosses val="autoZero"/>
        <c:auto val="1"/>
        <c:lblAlgn val="ctr"/>
        <c:lblOffset val="100"/>
      </c:catAx>
      <c:valAx>
        <c:axId val="149399808"/>
        <c:scaling>
          <c:orientation val="minMax"/>
        </c:scaling>
        <c:axPos val="l"/>
        <c:majorGridlines/>
        <c:numFmt formatCode="General" sourceLinked="1"/>
        <c:tickLblPos val="nextTo"/>
        <c:crossAx val="1493982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045879732739421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26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49746432"/>
        <c:axId val="149747968"/>
      </c:barChart>
      <c:catAx>
        <c:axId val="149746432"/>
        <c:scaling>
          <c:orientation val="minMax"/>
        </c:scaling>
        <c:axPos val="b"/>
        <c:tickLblPos val="nextTo"/>
        <c:crossAx val="149747968"/>
        <c:crosses val="autoZero"/>
        <c:auto val="1"/>
        <c:lblAlgn val="ctr"/>
        <c:lblOffset val="100"/>
      </c:catAx>
      <c:valAx>
        <c:axId val="149747968"/>
        <c:scaling>
          <c:orientation val="minMax"/>
        </c:scaling>
        <c:axPos val="l"/>
        <c:majorGridlines/>
        <c:numFmt formatCode="General" sourceLinked="1"/>
        <c:tickLblPos val="nextTo"/>
        <c:crossAx val="1497464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14922048997774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26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49963520"/>
        <c:axId val="149965056"/>
      </c:barChart>
      <c:catAx>
        <c:axId val="149963520"/>
        <c:scaling>
          <c:orientation val="minMax"/>
        </c:scaling>
        <c:axPos val="b"/>
        <c:tickLblPos val="nextTo"/>
        <c:crossAx val="149965056"/>
        <c:crosses val="autoZero"/>
        <c:auto val="1"/>
        <c:lblAlgn val="ctr"/>
        <c:lblOffset val="100"/>
      </c:catAx>
      <c:valAx>
        <c:axId val="149965056"/>
        <c:scaling>
          <c:orientation val="minMax"/>
        </c:scaling>
        <c:axPos val="l"/>
        <c:majorGridlines/>
        <c:numFmt formatCode="General" sourceLinked="1"/>
        <c:tickLblPos val="nextTo"/>
        <c:crossAx val="1499635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51509248"/>
        <c:axId val="151396352"/>
      </c:barChart>
      <c:catAx>
        <c:axId val="151509248"/>
        <c:scaling>
          <c:orientation val="minMax"/>
        </c:scaling>
        <c:axPos val="b"/>
        <c:tickLblPos val="nextTo"/>
        <c:crossAx val="151396352"/>
        <c:crosses val="autoZero"/>
        <c:auto val="1"/>
        <c:lblAlgn val="ctr"/>
        <c:lblOffset val="100"/>
      </c:catAx>
      <c:valAx>
        <c:axId val="151396352"/>
        <c:scaling>
          <c:orientation val="minMax"/>
        </c:scaling>
        <c:axPos val="l"/>
        <c:majorGridlines/>
        <c:numFmt formatCode="General" sourceLinked="1"/>
        <c:tickLblPos val="nextTo"/>
        <c:crossAx val="15150924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5501113585746184E-3"/>
          <c:y val="0.10051397392464617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29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50094592"/>
        <c:axId val="150096128"/>
      </c:barChart>
      <c:catAx>
        <c:axId val="150094592"/>
        <c:scaling>
          <c:orientation val="minMax"/>
        </c:scaling>
        <c:axPos val="b"/>
        <c:tickLblPos val="nextTo"/>
        <c:crossAx val="150096128"/>
        <c:crosses val="autoZero"/>
        <c:auto val="1"/>
        <c:lblAlgn val="ctr"/>
        <c:lblOffset val="100"/>
      </c:catAx>
      <c:valAx>
        <c:axId val="150096128"/>
        <c:scaling>
          <c:orientation val="minMax"/>
        </c:scaling>
        <c:axPos val="l"/>
        <c:majorGridlines/>
        <c:numFmt formatCode="General" sourceLinked="1"/>
        <c:tickLblPos val="nextTo"/>
        <c:crossAx val="1500945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212917594654789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31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 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 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 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 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50217472"/>
        <c:axId val="150219008"/>
      </c:barChart>
      <c:catAx>
        <c:axId val="150217472"/>
        <c:scaling>
          <c:orientation val="minMax"/>
        </c:scaling>
        <c:axPos val="b"/>
        <c:tickLblPos val="nextTo"/>
        <c:crossAx val="150219008"/>
        <c:crosses val="autoZero"/>
        <c:auto val="1"/>
        <c:lblAlgn val="ctr"/>
        <c:lblOffset val="100"/>
      </c:catAx>
      <c:valAx>
        <c:axId val="150219008"/>
        <c:scaling>
          <c:orientation val="minMax"/>
        </c:scaling>
        <c:axPos val="l"/>
        <c:majorGridlines/>
        <c:numFmt formatCode="General" sourceLinked="1"/>
        <c:tickLblPos val="nextTo"/>
        <c:crossAx val="1502174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074832962138085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31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50438656"/>
        <c:axId val="150440192"/>
      </c:barChart>
      <c:catAx>
        <c:axId val="150438656"/>
        <c:scaling>
          <c:orientation val="minMax"/>
        </c:scaling>
        <c:axPos val="b"/>
        <c:tickLblPos val="nextTo"/>
        <c:crossAx val="150440192"/>
        <c:crosses val="autoZero"/>
        <c:auto val="1"/>
        <c:lblAlgn val="ctr"/>
        <c:lblOffset val="100"/>
      </c:catAx>
      <c:valAx>
        <c:axId val="150440192"/>
        <c:scaling>
          <c:orientation val="minMax"/>
        </c:scaling>
        <c:axPos val="l"/>
        <c:majorGridlines/>
        <c:numFmt formatCode="General" sourceLinked="1"/>
        <c:tickLblPos val="nextTo"/>
        <c:crossAx val="15043865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074832962138085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27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 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 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 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 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50561536"/>
        <c:axId val="150563072"/>
      </c:barChart>
      <c:catAx>
        <c:axId val="150561536"/>
        <c:scaling>
          <c:orientation val="minMax"/>
        </c:scaling>
        <c:axPos val="b"/>
        <c:tickLblPos val="nextTo"/>
        <c:crossAx val="150563072"/>
        <c:crosses val="autoZero"/>
        <c:auto val="1"/>
        <c:lblAlgn val="ctr"/>
        <c:lblOffset val="100"/>
      </c:catAx>
      <c:valAx>
        <c:axId val="150563072"/>
        <c:scaling>
          <c:orientation val="minMax"/>
        </c:scaling>
        <c:axPos val="l"/>
        <c:majorGridlines/>
        <c:numFmt formatCode="General" sourceLinked="1"/>
        <c:tickLblPos val="nextTo"/>
        <c:crossAx val="1505615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0748329621380856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31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15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50713088"/>
        <c:axId val="150714624"/>
      </c:barChart>
      <c:catAx>
        <c:axId val="150713088"/>
        <c:scaling>
          <c:orientation val="minMax"/>
        </c:scaling>
        <c:axPos val="b"/>
        <c:tickLblPos val="nextTo"/>
        <c:crossAx val="150714624"/>
        <c:crosses val="autoZero"/>
        <c:auto val="1"/>
        <c:lblAlgn val="ctr"/>
        <c:lblOffset val="100"/>
      </c:catAx>
      <c:valAx>
        <c:axId val="150714624"/>
        <c:scaling>
          <c:orientation val="minMax"/>
        </c:scaling>
        <c:axPos val="l"/>
        <c:majorGridlines/>
        <c:numFmt formatCode="General" sourceLinked="1"/>
        <c:tickLblPos val="nextTo"/>
        <c:crossAx val="1507130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CLASSI PRIME</a:t>
            </a:r>
            <a:endParaRPr lang="en-US" dirty="0"/>
          </a:p>
        </c:rich>
      </c:tx>
      <c:layout>
        <c:manualLayout>
          <c:xMode val="edge"/>
          <c:yMode val="edge"/>
          <c:x val="6.0592392543359679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CLPRIMESSI </c:v>
                </c:pt>
              </c:strCache>
            </c:strRef>
          </c:tx>
          <c:dLbls>
            <c:showCatName val="1"/>
            <c:showPercent val="1"/>
            <c:separator> 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26</c:v>
                </c:pt>
                <c:pt idx="2">
                  <c:v>39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149220489977746E-2"/>
          <c:y val="0.12792687590409513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75002368"/>
        <c:axId val="175003904"/>
      </c:barChart>
      <c:catAx>
        <c:axId val="175002368"/>
        <c:scaling>
          <c:orientation val="minMax"/>
        </c:scaling>
        <c:axPos val="b"/>
        <c:tickLblPos val="nextTo"/>
        <c:crossAx val="175003904"/>
        <c:crosses val="autoZero"/>
        <c:auto val="1"/>
        <c:lblAlgn val="ctr"/>
        <c:lblOffset val="100"/>
      </c:catAx>
      <c:valAx>
        <c:axId val="175003904"/>
        <c:scaling>
          <c:orientation val="minMax"/>
        </c:scaling>
        <c:axPos val="l"/>
        <c:majorGridlines/>
        <c:numFmt formatCode="General" sourceLinked="1"/>
        <c:tickLblPos val="nextTo"/>
        <c:crossAx val="1750023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1839643652561263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26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0041772618066392E-2"/>
          <c:y val="9.230161531064536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75108864"/>
        <c:axId val="175110400"/>
      </c:barChart>
      <c:catAx>
        <c:axId val="175108864"/>
        <c:scaling>
          <c:orientation val="minMax"/>
        </c:scaling>
        <c:axPos val="b"/>
        <c:tickLblPos val="nextTo"/>
        <c:crossAx val="175110400"/>
        <c:crosses val="autoZero"/>
        <c:auto val="1"/>
        <c:lblAlgn val="ctr"/>
        <c:lblOffset val="100"/>
      </c:catAx>
      <c:valAx>
        <c:axId val="175110400"/>
        <c:scaling>
          <c:orientation val="minMax"/>
        </c:scaling>
        <c:axPos val="l"/>
        <c:majorGridlines/>
        <c:numFmt formatCode="General" sourceLinked="1"/>
        <c:tickLblPos val="nextTo"/>
        <c:crossAx val="1751088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045879732739421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7.0041772618066392E-2"/>
          <c:y val="9.230161531064536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0041772618066392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75387392"/>
        <c:axId val="175388928"/>
      </c:barChart>
      <c:catAx>
        <c:axId val="175387392"/>
        <c:scaling>
          <c:orientation val="minMax"/>
        </c:scaling>
        <c:axPos val="b"/>
        <c:tickLblPos val="nextTo"/>
        <c:crossAx val="175388928"/>
        <c:crosses val="autoZero"/>
        <c:auto val="1"/>
        <c:lblAlgn val="ctr"/>
        <c:lblOffset val="100"/>
      </c:catAx>
      <c:valAx>
        <c:axId val="175388928"/>
        <c:scaling>
          <c:orientation val="minMax"/>
        </c:scaling>
        <c:axPos val="l"/>
        <c:majorGridlines/>
        <c:numFmt formatCode="General" sourceLinked="1"/>
        <c:tickLblPos val="nextTo"/>
        <c:crossAx val="1753873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0748329621380856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7.0041772618066392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33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75440640"/>
        <c:axId val="175442176"/>
      </c:barChart>
      <c:catAx>
        <c:axId val="175440640"/>
        <c:scaling>
          <c:orientation val="minMax"/>
        </c:scaling>
        <c:axPos val="b"/>
        <c:tickLblPos val="nextTo"/>
        <c:crossAx val="175442176"/>
        <c:crosses val="autoZero"/>
        <c:auto val="1"/>
        <c:lblAlgn val="ctr"/>
        <c:lblOffset val="100"/>
      </c:catAx>
      <c:valAx>
        <c:axId val="175442176"/>
        <c:scaling>
          <c:orientation val="minMax"/>
        </c:scaling>
        <c:axPos val="l"/>
        <c:majorGridlines/>
        <c:numFmt formatCode="General" sourceLinked="1"/>
        <c:tickLblPos val="nextTo"/>
        <c:crossAx val="1754406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5501113585746184E-3"/>
          <c:y val="0.10051397392464617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28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axId val="175667072"/>
        <c:axId val="175668608"/>
      </c:barChart>
      <c:catAx>
        <c:axId val="175667072"/>
        <c:scaling>
          <c:orientation val="minMax"/>
        </c:scaling>
        <c:axPos val="b"/>
        <c:tickLblPos val="nextTo"/>
        <c:crossAx val="175668608"/>
        <c:crosses val="autoZero"/>
        <c:auto val="1"/>
        <c:lblAlgn val="ctr"/>
        <c:lblOffset val="100"/>
      </c:catAx>
      <c:valAx>
        <c:axId val="175668608"/>
        <c:scaling>
          <c:orientation val="minMax"/>
        </c:scaling>
        <c:axPos val="l"/>
        <c:majorGridlines/>
        <c:numFmt formatCode="General" sourceLinked="1"/>
        <c:tickLblPos val="nextTo"/>
        <c:crossAx val="1756670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</c:ser>
        <c:dLbls/>
        <c:axId val="164329728"/>
        <c:axId val="164343808"/>
      </c:barChart>
      <c:catAx>
        <c:axId val="164329728"/>
        <c:scaling>
          <c:orientation val="minMax"/>
        </c:scaling>
        <c:axPos val="b"/>
        <c:tickLblPos val="nextTo"/>
        <c:crossAx val="164343808"/>
        <c:crosses val="autoZero"/>
        <c:auto val="1"/>
        <c:lblAlgn val="ctr"/>
        <c:lblOffset val="100"/>
      </c:catAx>
      <c:valAx>
        <c:axId val="164343808"/>
        <c:scaling>
          <c:orientation val="minMax"/>
        </c:scaling>
        <c:axPos val="l"/>
        <c:majorGridlines/>
        <c:numFmt formatCode="General" sourceLinked="1"/>
        <c:tickLblPos val="nextTo"/>
        <c:crossAx val="1643297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3849674692651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38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8.0732195780649954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axId val="175740800"/>
        <c:axId val="175742336"/>
      </c:barChart>
      <c:catAx>
        <c:axId val="175740800"/>
        <c:scaling>
          <c:orientation val="minMax"/>
        </c:scaling>
        <c:axPos val="b"/>
        <c:tickLblPos val="nextTo"/>
        <c:crossAx val="175742336"/>
        <c:crosses val="autoZero"/>
        <c:auto val="1"/>
        <c:lblAlgn val="ctr"/>
        <c:lblOffset val="100"/>
      </c:catAx>
      <c:valAx>
        <c:axId val="175742336"/>
        <c:scaling>
          <c:orientation val="minMax"/>
        </c:scaling>
        <c:axPos val="l"/>
        <c:majorGridlines/>
        <c:numFmt formatCode="General" sourceLinked="1"/>
        <c:tickLblPos val="nextTo"/>
        <c:crossAx val="1757408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5501113585746184E-3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8.0732195780649954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38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9175296"/>
        <c:axId val="19176832"/>
      </c:barChart>
      <c:catAx>
        <c:axId val="19175296"/>
        <c:scaling>
          <c:orientation val="minMax"/>
        </c:scaling>
        <c:axPos val="b"/>
        <c:tickLblPos val="nextTo"/>
        <c:crossAx val="19176832"/>
        <c:crosses val="autoZero"/>
        <c:auto val="1"/>
        <c:lblAlgn val="ctr"/>
        <c:lblOffset val="100"/>
      </c:catAx>
      <c:valAx>
        <c:axId val="19176832"/>
        <c:scaling>
          <c:orientation val="minMax"/>
        </c:scaling>
        <c:axPos val="l"/>
        <c:majorGridlines/>
        <c:numFmt formatCode="General" sourceLinked="1"/>
        <c:tickLblPos val="nextTo"/>
        <c:crossAx val="191752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074832962138085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80356992"/>
        <c:axId val="180358528"/>
      </c:barChart>
      <c:catAx>
        <c:axId val="180356992"/>
        <c:scaling>
          <c:orientation val="minMax"/>
        </c:scaling>
        <c:axPos val="b"/>
        <c:tickLblPos val="nextTo"/>
        <c:crossAx val="180358528"/>
        <c:crosses val="autoZero"/>
        <c:auto val="1"/>
        <c:lblAlgn val="ctr"/>
        <c:lblOffset val="100"/>
      </c:catAx>
      <c:valAx>
        <c:axId val="180358528"/>
        <c:scaling>
          <c:orientation val="minMax"/>
        </c:scaling>
        <c:axPos val="l"/>
        <c:majorGridlines/>
        <c:numFmt formatCode="General" sourceLinked="1"/>
        <c:tickLblPos val="nextTo"/>
        <c:crossAx val="18035699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14922048997774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axId val="180529024"/>
        <c:axId val="180530560"/>
      </c:barChart>
      <c:catAx>
        <c:axId val="180529024"/>
        <c:scaling>
          <c:orientation val="minMax"/>
        </c:scaling>
        <c:axPos val="b"/>
        <c:tickLblPos val="nextTo"/>
        <c:crossAx val="180530560"/>
        <c:crosses val="autoZero"/>
        <c:auto val="1"/>
        <c:lblAlgn val="ctr"/>
        <c:lblOffset val="100"/>
      </c:catAx>
      <c:valAx>
        <c:axId val="180530560"/>
        <c:scaling>
          <c:orientation val="minMax"/>
        </c:scaling>
        <c:axPos val="l"/>
        <c:majorGridlines/>
        <c:numFmt formatCode="General" sourceLinked="1"/>
        <c:tickLblPos val="nextTo"/>
        <c:crossAx val="1805290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5501113585746184E-3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34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80615040"/>
        <c:axId val="180616576"/>
      </c:barChart>
      <c:catAx>
        <c:axId val="180615040"/>
        <c:scaling>
          <c:orientation val="minMax"/>
        </c:scaling>
        <c:axPos val="b"/>
        <c:tickLblPos val="nextTo"/>
        <c:crossAx val="180616576"/>
        <c:crosses val="autoZero"/>
        <c:auto val="1"/>
        <c:lblAlgn val="ctr"/>
        <c:lblOffset val="100"/>
      </c:catAx>
      <c:valAx>
        <c:axId val="180616576"/>
        <c:scaling>
          <c:orientation val="minMax"/>
        </c:scaling>
        <c:axPos val="l"/>
        <c:majorGridlines/>
        <c:numFmt formatCode="General" sourceLinked="1"/>
        <c:tickLblPos val="nextTo"/>
        <c:crossAx val="1806150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4167027339845323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15</c:v>
                </c:pt>
                <c:pt idx="2">
                  <c:v>37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074832962138085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0041772618066392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80885376"/>
        <c:axId val="180886912"/>
      </c:barChart>
      <c:catAx>
        <c:axId val="180885376"/>
        <c:scaling>
          <c:orientation val="minMax"/>
        </c:scaling>
        <c:axPos val="b"/>
        <c:tickLblPos val="nextTo"/>
        <c:crossAx val="180886912"/>
        <c:crosses val="autoZero"/>
        <c:auto val="1"/>
        <c:lblAlgn val="ctr"/>
        <c:lblOffset val="100"/>
      </c:catAx>
      <c:valAx>
        <c:axId val="180886912"/>
        <c:scaling>
          <c:orientation val="minMax"/>
        </c:scaling>
        <c:axPos val="l"/>
        <c:majorGridlines/>
        <c:numFmt formatCode="General" sourceLinked="1"/>
        <c:tickLblPos val="nextTo"/>
        <c:crossAx val="18088537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7.1652491100082413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7.0041772618066392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36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80246400"/>
        <c:axId val="180247936"/>
      </c:barChart>
      <c:catAx>
        <c:axId val="180246400"/>
        <c:scaling>
          <c:orientation val="minMax"/>
        </c:scaling>
        <c:axPos val="b"/>
        <c:tickLblPos val="nextTo"/>
        <c:crossAx val="180247936"/>
        <c:crosses val="autoZero"/>
        <c:auto val="1"/>
        <c:lblAlgn val="ctr"/>
        <c:lblOffset val="100"/>
      </c:catAx>
      <c:valAx>
        <c:axId val="180247936"/>
        <c:scaling>
          <c:orientation val="minMax"/>
        </c:scaling>
        <c:axPos val="l"/>
        <c:majorGridlines/>
        <c:numFmt formatCode="General" sourceLinked="1"/>
        <c:tickLblPos val="nextTo"/>
        <c:crossAx val="1802464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3849674692651E-2"/>
          <c:y val="0.10051397392464617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81213056"/>
        <c:axId val="181214592"/>
      </c:barChart>
      <c:catAx>
        <c:axId val="181213056"/>
        <c:scaling>
          <c:orientation val="minMax"/>
        </c:scaling>
        <c:axPos val="b"/>
        <c:tickLblPos val="nextTo"/>
        <c:crossAx val="181214592"/>
        <c:crosses val="autoZero"/>
        <c:auto val="1"/>
        <c:lblAlgn val="ctr"/>
        <c:lblOffset val="100"/>
      </c:catAx>
      <c:valAx>
        <c:axId val="181214592"/>
        <c:scaling>
          <c:orientation val="minMax"/>
        </c:scaling>
        <c:axPos val="l"/>
        <c:majorGridlines/>
        <c:numFmt formatCode="General" sourceLinked="1"/>
        <c:tickLblPos val="nextTo"/>
        <c:crossAx val="18121305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300334952561383E-4"/>
          <c:y val="0.10051397392464617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42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0041772618066392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81426048"/>
        <c:axId val="181427584"/>
      </c:barChart>
      <c:catAx>
        <c:axId val="181426048"/>
        <c:scaling>
          <c:orientation val="minMax"/>
        </c:scaling>
        <c:axPos val="b"/>
        <c:tickLblPos val="nextTo"/>
        <c:crossAx val="181427584"/>
        <c:crosses val="autoZero"/>
        <c:auto val="1"/>
        <c:lblAlgn val="ctr"/>
        <c:lblOffset val="100"/>
      </c:catAx>
      <c:valAx>
        <c:axId val="181427584"/>
        <c:scaling>
          <c:orientation val="minMax"/>
        </c:scaling>
        <c:axPos val="l"/>
        <c:majorGridlines/>
        <c:numFmt formatCode="General" sourceLinked="1"/>
        <c:tickLblPos val="nextTo"/>
        <c:crossAx val="18142604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300334952561383E-4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7.0041772618066392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44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15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81565312"/>
        <c:axId val="181566848"/>
      </c:barChart>
      <c:catAx>
        <c:axId val="181565312"/>
        <c:scaling>
          <c:orientation val="minMax"/>
        </c:scaling>
        <c:axPos val="b"/>
        <c:tickLblPos val="nextTo"/>
        <c:crossAx val="181566848"/>
        <c:crosses val="autoZero"/>
        <c:auto val="1"/>
        <c:lblAlgn val="ctr"/>
        <c:lblOffset val="100"/>
      </c:catAx>
      <c:valAx>
        <c:axId val="181566848"/>
        <c:scaling>
          <c:orientation val="minMax"/>
        </c:scaling>
        <c:axPos val="l"/>
        <c:majorGridlines/>
        <c:numFmt formatCode="General" sourceLinked="1"/>
        <c:tickLblPos val="nextTo"/>
        <c:crossAx val="1815653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</c:ser>
        <c:dLbls/>
        <c:axId val="164567296"/>
        <c:axId val="164573184"/>
      </c:barChart>
      <c:catAx>
        <c:axId val="164567296"/>
        <c:scaling>
          <c:orientation val="minMax"/>
        </c:scaling>
        <c:axPos val="b"/>
        <c:tickLblPos val="nextTo"/>
        <c:crossAx val="164573184"/>
        <c:crosses val="autoZero"/>
        <c:auto val="1"/>
        <c:lblAlgn val="ctr"/>
        <c:lblOffset val="100"/>
      </c:catAx>
      <c:valAx>
        <c:axId val="164573184"/>
        <c:scaling>
          <c:orientation val="minMax"/>
        </c:scaling>
        <c:axPos val="l"/>
        <c:majorGridlines/>
        <c:numFmt formatCode="General" sourceLinked="1"/>
        <c:tickLblPos val="nextTo"/>
        <c:crossAx val="1645672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3849674692651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47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81770112"/>
        <c:axId val="181771648"/>
      </c:barChart>
      <c:catAx>
        <c:axId val="181770112"/>
        <c:scaling>
          <c:orientation val="minMax"/>
        </c:scaling>
        <c:axPos val="b"/>
        <c:tickLblPos val="nextTo"/>
        <c:crossAx val="181771648"/>
        <c:crosses val="autoZero"/>
        <c:auto val="1"/>
        <c:lblAlgn val="ctr"/>
        <c:lblOffset val="100"/>
      </c:catAx>
      <c:valAx>
        <c:axId val="181771648"/>
        <c:scaling>
          <c:orientation val="minMax"/>
        </c:scaling>
        <c:axPos val="l"/>
        <c:majorGridlines/>
        <c:numFmt formatCode="General" sourceLinked="1"/>
        <c:tickLblPos val="nextTo"/>
        <c:crossAx val="1817701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073426512109134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37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50300544"/>
        <c:axId val="150302080"/>
      </c:barChart>
      <c:catAx>
        <c:axId val="150300544"/>
        <c:scaling>
          <c:orientation val="minMax"/>
        </c:scaling>
        <c:axPos val="b"/>
        <c:tickLblPos val="nextTo"/>
        <c:crossAx val="150302080"/>
        <c:crosses val="autoZero"/>
        <c:auto val="1"/>
        <c:lblAlgn val="ctr"/>
        <c:lblOffset val="100"/>
      </c:catAx>
      <c:valAx>
        <c:axId val="150302080"/>
        <c:scaling>
          <c:orientation val="minMax"/>
        </c:scaling>
        <c:axPos val="l"/>
        <c:majorGridlines/>
        <c:numFmt formatCode="General" sourceLinked="1"/>
        <c:tickLblPos val="nextTo"/>
        <c:crossAx val="15030054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3629588060957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81913472"/>
        <c:axId val="181915008"/>
      </c:barChart>
      <c:catAx>
        <c:axId val="181913472"/>
        <c:scaling>
          <c:orientation val="minMax"/>
        </c:scaling>
        <c:axPos val="b"/>
        <c:tickLblPos val="nextTo"/>
        <c:crossAx val="181915008"/>
        <c:crosses val="autoZero"/>
        <c:auto val="1"/>
        <c:lblAlgn val="ctr"/>
        <c:lblOffset val="100"/>
      </c:catAx>
      <c:valAx>
        <c:axId val="181915008"/>
        <c:scaling>
          <c:orientation val="minMax"/>
        </c:scaling>
        <c:axPos val="l"/>
        <c:majorGridlines/>
        <c:numFmt formatCode="General" sourceLinked="1"/>
        <c:tickLblPos val="nextTo"/>
        <c:crossAx val="1819134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36295880609578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48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0041772618066392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</c:v>
                </c:pt>
                <c:pt idx="1">
                  <c:v>18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82040448"/>
        <c:axId val="182041984"/>
      </c:barChart>
      <c:catAx>
        <c:axId val="182040448"/>
        <c:scaling>
          <c:orientation val="minMax"/>
        </c:scaling>
        <c:axPos val="b"/>
        <c:tickLblPos val="nextTo"/>
        <c:crossAx val="182041984"/>
        <c:crosses val="autoZero"/>
        <c:auto val="1"/>
        <c:lblAlgn val="ctr"/>
        <c:lblOffset val="100"/>
      </c:catAx>
      <c:valAx>
        <c:axId val="182041984"/>
        <c:scaling>
          <c:orientation val="minMax"/>
        </c:scaling>
        <c:axPos val="l"/>
        <c:majorGridlines/>
        <c:numFmt formatCode="General" sourceLinked="1"/>
        <c:tickLblPos val="nextTo"/>
        <c:crossAx val="18204044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672535643512251E-2"/>
          <c:y val="0.12792687590409513"/>
        </c:manualLayout>
      </c:layout>
    </c:title>
    <c:plotArea>
      <c:layout>
        <c:manualLayout>
          <c:layoutTarget val="inner"/>
          <c:xMode val="edge"/>
          <c:yMode val="edge"/>
          <c:x val="7.0041772618066392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QUINTE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47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149209967907688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30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dLbls/>
        <c:axId val="164509952"/>
        <c:axId val="164519936"/>
      </c:barChart>
      <c:catAx>
        <c:axId val="164509952"/>
        <c:scaling>
          <c:orientation val="minMax"/>
        </c:scaling>
        <c:axPos val="b"/>
        <c:tickLblPos val="nextTo"/>
        <c:crossAx val="164519936"/>
        <c:crosses val="autoZero"/>
        <c:auto val="1"/>
        <c:lblAlgn val="ctr"/>
        <c:lblOffset val="100"/>
      </c:catAx>
      <c:valAx>
        <c:axId val="164519936"/>
        <c:scaling>
          <c:orientation val="minMax"/>
        </c:scaling>
        <c:axPos val="l"/>
        <c:majorGridlines/>
        <c:numFmt formatCode="General" sourceLinked="1"/>
        <c:tickLblPos val="nextTo"/>
        <c:crossAx val="1645099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149209967907688E-2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17</c:v>
                </c:pt>
                <c:pt idx="2">
                  <c:v>34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/>
        <c:axId val="166938880"/>
        <c:axId val="166961152"/>
      </c:barChart>
      <c:catAx>
        <c:axId val="166938880"/>
        <c:scaling>
          <c:orientation val="minMax"/>
        </c:scaling>
        <c:axPos val="b"/>
        <c:tickLblPos val="nextTo"/>
        <c:crossAx val="166961152"/>
        <c:crosses val="autoZero"/>
        <c:auto val="1"/>
        <c:lblAlgn val="ctr"/>
        <c:lblOffset val="100"/>
      </c:catAx>
      <c:valAx>
        <c:axId val="166961152"/>
        <c:scaling>
          <c:orientation val="minMax"/>
        </c:scaling>
        <c:axPos val="l"/>
        <c:majorGridlines/>
        <c:numFmt formatCode="General" sourceLinked="1"/>
        <c:tickLblPos val="nextTo"/>
        <c:crossAx val="1669388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0247205513564701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0.32333816179436375"/>
          <c:y val="0.14655182027784883"/>
          <c:w val="0.33282584220402306"/>
          <c:h val="0.8534481797221510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24</c:v>
                </c:pt>
                <c:pt idx="2">
                  <c:v>34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4167027339845323"/>
          <c:y val="5.4825803958897912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27</c:v>
                </c:pt>
                <c:pt idx="2">
                  <c:v>31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/>
        <c:axId val="166930688"/>
        <c:axId val="167002112"/>
      </c:barChart>
      <c:catAx>
        <c:axId val="166930688"/>
        <c:scaling>
          <c:orientation val="minMax"/>
        </c:scaling>
        <c:axPos val="b"/>
        <c:tickLblPos val="nextTo"/>
        <c:crossAx val="167002112"/>
        <c:crosses val="autoZero"/>
        <c:auto val="1"/>
        <c:lblAlgn val="ctr"/>
        <c:lblOffset val="100"/>
      </c:catAx>
      <c:valAx>
        <c:axId val="167002112"/>
        <c:scaling>
          <c:orientation val="minMax"/>
        </c:scaling>
        <c:axPos val="l"/>
        <c:majorGridlines/>
        <c:numFmt formatCode="General" sourceLinked="1"/>
        <c:tickLblPos val="nextTo"/>
        <c:crossAx val="1669306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8.1091208810479987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28</c:v>
                </c:pt>
                <c:pt idx="2">
                  <c:v>35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/>
        <c:axId val="167209216"/>
        <c:axId val="167219200"/>
      </c:barChart>
      <c:catAx>
        <c:axId val="167209216"/>
        <c:scaling>
          <c:orientation val="minMax"/>
        </c:scaling>
        <c:axPos val="b"/>
        <c:tickLblPos val="nextTo"/>
        <c:crossAx val="167219200"/>
        <c:crosses val="autoZero"/>
        <c:auto val="1"/>
        <c:lblAlgn val="ctr"/>
        <c:lblOffset val="100"/>
      </c:catAx>
      <c:valAx>
        <c:axId val="167219200"/>
        <c:scaling>
          <c:orientation val="minMax"/>
        </c:scaling>
        <c:axPos val="l"/>
        <c:majorGridlines/>
        <c:numFmt formatCode="General" sourceLinked="1"/>
        <c:tickLblPos val="nextTo"/>
        <c:crossAx val="1672092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0801676516493366E-2"/>
          <c:y val="2.2844084982874137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27</c:v>
                </c:pt>
                <c:pt idx="2">
                  <c:v>31</c:v>
                </c:pt>
                <c:pt idx="3">
                  <c:v>11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axId val="167344384"/>
        <c:axId val="167366656"/>
      </c:barChart>
      <c:catAx>
        <c:axId val="167344384"/>
        <c:scaling>
          <c:orientation val="minMax"/>
        </c:scaling>
        <c:axPos val="b"/>
        <c:tickLblPos val="nextTo"/>
        <c:crossAx val="167366656"/>
        <c:crosses val="autoZero"/>
        <c:auto val="1"/>
        <c:lblAlgn val="ctr"/>
        <c:lblOffset val="100"/>
      </c:catAx>
      <c:valAx>
        <c:axId val="167366656"/>
        <c:scaling>
          <c:orientation val="minMax"/>
        </c:scaling>
        <c:axPos val="l"/>
        <c:majorGridlines/>
        <c:numFmt formatCode="General" sourceLinked="1"/>
        <c:tickLblPos val="nextTo"/>
        <c:crossAx val="16734438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1138074110446659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24</c:v>
                </c:pt>
                <c:pt idx="2">
                  <c:v>29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167553280"/>
        <c:axId val="167567360"/>
      </c:barChart>
      <c:catAx>
        <c:axId val="167553280"/>
        <c:scaling>
          <c:orientation val="minMax"/>
        </c:scaling>
        <c:axPos val="b"/>
        <c:tickLblPos val="nextTo"/>
        <c:crossAx val="167567360"/>
        <c:crosses val="autoZero"/>
        <c:auto val="1"/>
        <c:lblAlgn val="ctr"/>
        <c:lblOffset val="100"/>
      </c:catAx>
      <c:valAx>
        <c:axId val="167567360"/>
        <c:scaling>
          <c:orientation val="minMax"/>
        </c:scaling>
        <c:axPos val="l"/>
        <c:majorGridlines/>
        <c:numFmt formatCode="General" sourceLinked="1"/>
        <c:tickLblPos val="nextTo"/>
        <c:crossAx val="1675532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080167651649336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22</c:v>
                </c:pt>
                <c:pt idx="2">
                  <c:v>38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/>
        <c:axId val="167855616"/>
        <c:axId val="167857152"/>
      </c:barChart>
      <c:catAx>
        <c:axId val="167855616"/>
        <c:scaling>
          <c:orientation val="minMax"/>
        </c:scaling>
        <c:axPos val="b"/>
        <c:tickLblPos val="nextTo"/>
        <c:crossAx val="167857152"/>
        <c:crosses val="autoZero"/>
        <c:auto val="1"/>
        <c:lblAlgn val="ctr"/>
        <c:lblOffset val="100"/>
      </c:catAx>
      <c:valAx>
        <c:axId val="167857152"/>
        <c:scaling>
          <c:orientation val="minMax"/>
        </c:scaling>
        <c:axPos val="l"/>
        <c:majorGridlines/>
        <c:numFmt formatCode="General" sourceLinked="1"/>
        <c:tickLblPos val="nextTo"/>
        <c:crossAx val="1678556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dLbls/>
        <c:axId val="138541696"/>
        <c:axId val="137716096"/>
      </c:barChart>
      <c:catAx>
        <c:axId val="138541696"/>
        <c:scaling>
          <c:orientation val="minMax"/>
        </c:scaling>
        <c:axPos val="b"/>
        <c:tickLblPos val="nextTo"/>
        <c:crossAx val="137716096"/>
        <c:crosses val="autoZero"/>
        <c:auto val="1"/>
        <c:lblAlgn val="ctr"/>
        <c:lblOffset val="100"/>
      </c:catAx>
      <c:valAx>
        <c:axId val="137716096"/>
        <c:scaling>
          <c:orientation val="minMax"/>
        </c:scaling>
        <c:axPos val="l"/>
        <c:majorGridlines/>
        <c:numFmt formatCode="General" sourceLinked="1"/>
        <c:tickLblPos val="nextTo"/>
        <c:crossAx val="1385416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9.1303509110358656E-4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34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/>
        <c:axId val="167978496"/>
        <c:axId val="167980032"/>
      </c:barChart>
      <c:catAx>
        <c:axId val="167978496"/>
        <c:scaling>
          <c:orientation val="minMax"/>
        </c:scaling>
        <c:axPos val="b"/>
        <c:tickLblPos val="nextTo"/>
        <c:crossAx val="167980032"/>
        <c:crosses val="autoZero"/>
        <c:auto val="1"/>
        <c:lblAlgn val="ctr"/>
        <c:lblOffset val="100"/>
      </c:catAx>
      <c:valAx>
        <c:axId val="167980032"/>
        <c:scaling>
          <c:orientation val="minMax"/>
        </c:scaling>
        <c:axPos val="l"/>
        <c:majorGridlines/>
        <c:numFmt formatCode="General" sourceLinked="1"/>
        <c:tickLblPos val="nextTo"/>
        <c:crossAx val="1679784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1138074110446659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34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axId val="138674176"/>
        <c:axId val="138675712"/>
      </c:barChart>
      <c:catAx>
        <c:axId val="138674176"/>
        <c:scaling>
          <c:orientation val="minMax"/>
        </c:scaling>
        <c:axPos val="b"/>
        <c:tickLblPos val="nextTo"/>
        <c:crossAx val="138675712"/>
        <c:crosses val="autoZero"/>
        <c:auto val="1"/>
        <c:lblAlgn val="ctr"/>
        <c:lblOffset val="100"/>
      </c:catAx>
      <c:valAx>
        <c:axId val="138675712"/>
        <c:scaling>
          <c:orientation val="minMax"/>
        </c:scaling>
        <c:axPos val="l"/>
        <c:majorGridlines/>
        <c:numFmt formatCode="General" sourceLinked="1"/>
        <c:tickLblPos val="nextTo"/>
        <c:crossAx val="13867417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0224940813356015"/>
          <c:y val="0"/>
        </c:manualLayout>
      </c:layout>
    </c:title>
    <c:plotArea>
      <c:layout>
        <c:manualLayout>
          <c:layoutTarget val="inner"/>
          <c:xMode val="edge"/>
          <c:yMode val="edge"/>
          <c:x val="0.30381158479911624"/>
          <c:y val="0.16939590526072293"/>
          <c:w val="0.28367388597583443"/>
          <c:h val="0.7274103477589233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33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axId val="138784768"/>
        <c:axId val="138786304"/>
      </c:barChart>
      <c:catAx>
        <c:axId val="138784768"/>
        <c:scaling>
          <c:orientation val="minMax"/>
        </c:scaling>
        <c:axPos val="b"/>
        <c:tickLblPos val="nextTo"/>
        <c:crossAx val="138786304"/>
        <c:crosses val="autoZero"/>
        <c:auto val="1"/>
        <c:lblAlgn val="ctr"/>
        <c:lblOffset val="100"/>
      </c:catAx>
      <c:valAx>
        <c:axId val="138786304"/>
        <c:scaling>
          <c:orientation val="minMax"/>
        </c:scaling>
        <c:axPos val="l"/>
        <c:majorGridlines/>
        <c:numFmt formatCode="General" sourceLinked="1"/>
        <c:tickLblPos val="nextTo"/>
        <c:crossAx val="1387847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380811251600256E-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32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139389568"/>
        <c:axId val="139403648"/>
      </c:barChart>
      <c:catAx>
        <c:axId val="139389568"/>
        <c:scaling>
          <c:orientation val="minMax"/>
        </c:scaling>
        <c:axPos val="b"/>
        <c:tickLblPos val="nextTo"/>
        <c:crossAx val="139403648"/>
        <c:crosses val="autoZero"/>
        <c:auto val="1"/>
        <c:lblAlgn val="ctr"/>
        <c:lblOffset val="100"/>
      </c:catAx>
      <c:valAx>
        <c:axId val="139403648"/>
        <c:scaling>
          <c:orientation val="minMax"/>
        </c:scaling>
        <c:axPos val="l"/>
        <c:majorGridlines/>
        <c:numFmt formatCode="General" sourceLinked="1"/>
        <c:tickLblPos val="nextTo"/>
        <c:crossAx val="1393895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097992038300338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43</c:v>
                </c:pt>
                <c:pt idx="2">
                  <c:v>30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13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/>
        <c:axId val="162790016"/>
        <c:axId val="162673024"/>
      </c:barChart>
      <c:catAx>
        <c:axId val="162790016"/>
        <c:scaling>
          <c:orientation val="minMax"/>
        </c:scaling>
        <c:axPos val="b"/>
        <c:tickLblPos val="nextTo"/>
        <c:crossAx val="162673024"/>
        <c:crosses val="autoZero"/>
        <c:auto val="1"/>
        <c:lblAlgn val="ctr"/>
        <c:lblOffset val="100"/>
      </c:catAx>
      <c:valAx>
        <c:axId val="162673024"/>
        <c:scaling>
          <c:orientation val="minMax"/>
        </c:scaling>
        <c:axPos val="l"/>
        <c:majorGridlines/>
        <c:numFmt formatCode="General" sourceLinked="1"/>
        <c:tickLblPos val="nextTo"/>
        <c:crossAx val="1627900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38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1269452676989987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36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7.0041772618066392E-2"/>
          <c:y val="9.230161531064536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axId val="162839168"/>
        <c:axId val="162845056"/>
      </c:barChart>
      <c:catAx>
        <c:axId val="162839168"/>
        <c:scaling>
          <c:orientation val="minMax"/>
        </c:scaling>
        <c:axPos val="b"/>
        <c:tickLblPos val="nextTo"/>
        <c:crossAx val="162845056"/>
        <c:crosses val="autoZero"/>
        <c:auto val="1"/>
        <c:lblAlgn val="ctr"/>
        <c:lblOffset val="100"/>
      </c:catAx>
      <c:valAx>
        <c:axId val="162845056"/>
        <c:scaling>
          <c:orientation val="minMax"/>
        </c:scaling>
        <c:axPos val="l"/>
        <c:majorGridlines/>
        <c:numFmt formatCode="General" sourceLinked="1"/>
        <c:tickLblPos val="nextTo"/>
        <c:crossAx val="1628391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380811251600256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7.0041772618066392E-2"/>
          <c:y val="9.230161531064536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36</c:v>
                </c:pt>
                <c:pt idx="2">
                  <c:v>21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14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/>
        <c:axId val="162990720"/>
        <c:axId val="163008896"/>
      </c:barChart>
      <c:catAx>
        <c:axId val="162990720"/>
        <c:scaling>
          <c:orientation val="minMax"/>
        </c:scaling>
        <c:axPos val="b"/>
        <c:tickLblPos val="nextTo"/>
        <c:crossAx val="163008896"/>
        <c:crosses val="autoZero"/>
        <c:auto val="1"/>
        <c:lblAlgn val="ctr"/>
        <c:lblOffset val="100"/>
      </c:catAx>
      <c:valAx>
        <c:axId val="163008896"/>
        <c:scaling>
          <c:orientation val="minMax"/>
        </c:scaling>
        <c:axPos val="l"/>
        <c:majorGridlines/>
        <c:numFmt formatCode="General" sourceLinked="1"/>
        <c:tickLblPos val="nextTo"/>
        <c:crossAx val="1629907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670343545586859E-2"/>
          <c:y val="0"/>
        </c:manualLayout>
      </c:layout>
    </c:title>
    <c:plotArea>
      <c:layout>
        <c:manualLayout>
          <c:layoutTarget val="inner"/>
          <c:xMode val="edge"/>
          <c:yMode val="edge"/>
          <c:x val="0.30755070760921044"/>
          <c:y val="7.4026347324346084E-2"/>
          <c:w val="0.32386777265313998"/>
          <c:h val="0.8304774629611042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dLbl>
              <c:idx val="3"/>
              <c:layout>
                <c:manualLayout>
                  <c:x val="6.0355435526015827E-2"/>
                  <c:y val="9.8229565426358786E-2"/>
                </c:manualLayout>
              </c:layout>
              <c:showCatName val="1"/>
              <c:showPercent val="1"/>
              <c:separator> </c:separator>
            </c:dLbl>
            <c:showCatName val="1"/>
            <c:showPercent val="1"/>
            <c:separator> 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/>
        <c:axId val="163125888"/>
        <c:axId val="163139968"/>
      </c:barChart>
      <c:catAx>
        <c:axId val="163125888"/>
        <c:scaling>
          <c:orientation val="minMax"/>
        </c:scaling>
        <c:axPos val="b"/>
        <c:tickLblPos val="nextTo"/>
        <c:crossAx val="163139968"/>
        <c:crosses val="autoZero"/>
        <c:auto val="1"/>
        <c:lblAlgn val="ctr"/>
        <c:lblOffset val="100"/>
      </c:catAx>
      <c:valAx>
        <c:axId val="163139968"/>
        <c:scaling>
          <c:orientation val="minMax"/>
        </c:scaling>
        <c:axPos val="l"/>
        <c:majorGridlines/>
        <c:numFmt formatCode="General" sourceLinked="1"/>
        <c:tickLblPos val="nextTo"/>
        <c:crossAx val="1631258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67034354558688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39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/>
        <c:axId val="171854464"/>
        <c:axId val="171880832"/>
      </c:barChart>
      <c:catAx>
        <c:axId val="171854464"/>
        <c:scaling>
          <c:orientation val="minMax"/>
        </c:scaling>
        <c:axPos val="b"/>
        <c:tickLblPos val="nextTo"/>
        <c:crossAx val="171880832"/>
        <c:crosses val="autoZero"/>
        <c:auto val="1"/>
        <c:lblAlgn val="ctr"/>
        <c:lblOffset val="100"/>
      </c:catAx>
      <c:valAx>
        <c:axId val="171880832"/>
        <c:scaling>
          <c:orientation val="minMax"/>
        </c:scaling>
        <c:axPos val="l"/>
        <c:majorGridlines/>
        <c:numFmt formatCode="General" sourceLinked="1"/>
        <c:tickLblPos val="nextTo"/>
        <c:crossAx val="1718544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0"/>
        </c:manualLayout>
      </c:layout>
    </c:title>
    <c:plotArea>
      <c:layout>
        <c:manualLayout>
          <c:layoutTarget val="inner"/>
          <c:xMode val="edge"/>
          <c:yMode val="edge"/>
          <c:x val="0.29329681005909897"/>
          <c:y val="7.4026347324346084E-2"/>
          <c:w val="0.33812167020325146"/>
          <c:h val="0.81632204475785797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37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/>
        <c:axId val="171780736"/>
        <c:axId val="171794816"/>
      </c:barChart>
      <c:catAx>
        <c:axId val="171780736"/>
        <c:scaling>
          <c:orientation val="minMax"/>
        </c:scaling>
        <c:axPos val="b"/>
        <c:tickLblPos val="nextTo"/>
        <c:crossAx val="171794816"/>
        <c:crosses val="autoZero"/>
        <c:auto val="1"/>
        <c:lblAlgn val="ctr"/>
        <c:lblOffset val="100"/>
      </c:catAx>
      <c:valAx>
        <c:axId val="171794816"/>
        <c:scaling>
          <c:orientation val="minMax"/>
        </c:scaling>
        <c:axPos val="l"/>
        <c:majorGridlines/>
        <c:numFmt formatCode="General" sourceLinked="1"/>
        <c:tickLblPos val="nextTo"/>
        <c:crossAx val="17178073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39479296"/>
        <c:axId val="139509760"/>
      </c:barChart>
      <c:catAx>
        <c:axId val="139479296"/>
        <c:scaling>
          <c:orientation val="minMax"/>
        </c:scaling>
        <c:axPos val="b"/>
        <c:tickLblPos val="nextTo"/>
        <c:crossAx val="139509760"/>
        <c:crosses val="autoZero"/>
        <c:auto val="1"/>
        <c:lblAlgn val="ctr"/>
        <c:lblOffset val="100"/>
      </c:catAx>
      <c:valAx>
        <c:axId val="139509760"/>
        <c:scaling>
          <c:orientation val="minMax"/>
        </c:scaling>
        <c:axPos val="l"/>
        <c:majorGridlines/>
        <c:numFmt formatCode="General" sourceLinked="1"/>
        <c:tickLblPos val="nextTo"/>
        <c:crossAx val="1394792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380811251600256E-2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40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dLbl>
              <c:idx val="2"/>
              <c:layout>
                <c:manualLayout>
                  <c:x val="1.7817371937639203E-3"/>
                  <c:y val="2.2844084982874137E-2"/>
                </c:manualLayout>
              </c:layout>
              <c:showVal val="1"/>
              <c:showSerName val="1"/>
              <c:separator>
</c:separator>
            </c:dLbl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/>
        <c:axId val="172116608"/>
        <c:axId val="172138880"/>
      </c:barChart>
      <c:catAx>
        <c:axId val="172116608"/>
        <c:scaling>
          <c:orientation val="minMax"/>
        </c:scaling>
        <c:axPos val="b"/>
        <c:tickLblPos val="nextTo"/>
        <c:crossAx val="172138880"/>
        <c:crosses val="autoZero"/>
        <c:auto val="1"/>
        <c:lblAlgn val="ctr"/>
        <c:lblOffset val="100"/>
      </c:catAx>
      <c:valAx>
        <c:axId val="172138880"/>
        <c:scaling>
          <c:orientation val="minMax"/>
        </c:scaling>
        <c:axPos val="l"/>
        <c:majorGridlines/>
        <c:numFmt formatCode="General" sourceLinked="1"/>
        <c:tickLblPos val="nextTo"/>
        <c:crossAx val="1721166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028949722041986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/>
        <c:axId val="172231296"/>
        <c:axId val="172237184"/>
      </c:barChart>
      <c:catAx>
        <c:axId val="172231296"/>
        <c:scaling>
          <c:orientation val="minMax"/>
        </c:scaling>
        <c:axPos val="b"/>
        <c:tickLblPos val="nextTo"/>
        <c:crossAx val="172237184"/>
        <c:crosses val="autoZero"/>
        <c:auto val="1"/>
        <c:lblAlgn val="ctr"/>
        <c:lblOffset val="100"/>
      </c:catAx>
      <c:valAx>
        <c:axId val="172237184"/>
        <c:scaling>
          <c:orientation val="minMax"/>
        </c:scaling>
        <c:axPos val="l"/>
        <c:majorGridlines/>
        <c:numFmt formatCode="General" sourceLinked="1"/>
        <c:tickLblPos val="nextTo"/>
        <c:crossAx val="17223129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48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/>
        <c:axId val="172706432"/>
        <c:axId val="172720512"/>
      </c:barChart>
      <c:catAx>
        <c:axId val="172706432"/>
        <c:scaling>
          <c:orientation val="minMax"/>
        </c:scaling>
        <c:axPos val="b"/>
        <c:tickLblPos val="nextTo"/>
        <c:crossAx val="172720512"/>
        <c:crosses val="autoZero"/>
        <c:auto val="1"/>
        <c:lblAlgn val="ctr"/>
        <c:lblOffset val="100"/>
      </c:catAx>
      <c:valAx>
        <c:axId val="172720512"/>
        <c:scaling>
          <c:orientation val="minMax"/>
        </c:scaling>
        <c:axPos val="l"/>
        <c:majorGridlines/>
        <c:numFmt formatCode="General" sourceLinked="1"/>
        <c:tickLblPos val="nextTo"/>
        <c:crossAx val="17270643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/>
        <c:axId val="172534400"/>
        <c:axId val="172540288"/>
      </c:barChart>
      <c:catAx>
        <c:axId val="172534400"/>
        <c:scaling>
          <c:orientation val="minMax"/>
        </c:scaling>
        <c:axPos val="b"/>
        <c:tickLblPos val="nextTo"/>
        <c:crossAx val="172540288"/>
        <c:crosses val="autoZero"/>
        <c:auto val="1"/>
        <c:lblAlgn val="ctr"/>
        <c:lblOffset val="100"/>
      </c:catAx>
      <c:valAx>
        <c:axId val="172540288"/>
        <c:scaling>
          <c:orientation val="minMax"/>
        </c:scaling>
        <c:axPos val="l"/>
        <c:majorGridlines/>
        <c:numFmt formatCode="General" sourceLinked="1"/>
        <c:tickLblPos val="nextTo"/>
        <c:crossAx val="1725344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31</c:v>
                </c:pt>
                <c:pt idx="2">
                  <c:v>22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axId val="172792448"/>
        <c:axId val="172818816"/>
      </c:barChart>
      <c:catAx>
        <c:axId val="172792448"/>
        <c:scaling>
          <c:orientation val="minMax"/>
        </c:scaling>
        <c:axPos val="b"/>
        <c:tickLblPos val="nextTo"/>
        <c:crossAx val="172818816"/>
        <c:crosses val="autoZero"/>
        <c:auto val="1"/>
        <c:lblAlgn val="ctr"/>
        <c:lblOffset val="100"/>
      </c:catAx>
      <c:valAx>
        <c:axId val="172818816"/>
        <c:scaling>
          <c:orientation val="minMax"/>
        </c:scaling>
        <c:axPos val="l"/>
        <c:majorGridlines/>
        <c:numFmt formatCode="General" sourceLinked="1"/>
        <c:tickLblPos val="nextTo"/>
        <c:crossAx val="17279244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1630511197236203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27</c:v>
                </c:pt>
                <c:pt idx="2">
                  <c:v>38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/>
        <c:axId val="173042304"/>
        <c:axId val="173056384"/>
      </c:barChart>
      <c:catAx>
        <c:axId val="173042304"/>
        <c:scaling>
          <c:orientation val="minMax"/>
        </c:scaling>
        <c:axPos val="b"/>
        <c:tickLblPos val="nextTo"/>
        <c:crossAx val="173056384"/>
        <c:crosses val="autoZero"/>
        <c:auto val="1"/>
        <c:lblAlgn val="ctr"/>
        <c:lblOffset val="100"/>
      </c:catAx>
      <c:valAx>
        <c:axId val="173056384"/>
        <c:scaling>
          <c:orientation val="minMax"/>
        </c:scaling>
        <c:axPos val="l"/>
        <c:majorGridlines/>
        <c:numFmt formatCode="General" sourceLinked="1"/>
        <c:tickLblPos val="nextTo"/>
        <c:crossAx val="17304230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9038808901673192E-4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39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/>
        <c:axId val="173128320"/>
        <c:axId val="173138304"/>
      </c:barChart>
      <c:catAx>
        <c:axId val="173128320"/>
        <c:scaling>
          <c:orientation val="minMax"/>
        </c:scaling>
        <c:axPos val="b"/>
        <c:tickLblPos val="nextTo"/>
        <c:crossAx val="173138304"/>
        <c:crosses val="autoZero"/>
        <c:auto val="1"/>
        <c:lblAlgn val="ctr"/>
        <c:lblOffset val="100"/>
      </c:catAx>
      <c:valAx>
        <c:axId val="173138304"/>
        <c:scaling>
          <c:orientation val="minMax"/>
        </c:scaling>
        <c:axPos val="l"/>
        <c:majorGridlines/>
        <c:numFmt formatCode="General" sourceLinked="1"/>
        <c:tickLblPos val="nextTo"/>
        <c:crossAx val="1731283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1269452676989987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SECONDE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38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axId val="173436928"/>
        <c:axId val="173438464"/>
      </c:barChart>
      <c:catAx>
        <c:axId val="173436928"/>
        <c:scaling>
          <c:orientation val="minMax"/>
        </c:scaling>
        <c:axPos val="b"/>
        <c:tickLblPos val="nextTo"/>
        <c:crossAx val="173438464"/>
        <c:crosses val="autoZero"/>
        <c:auto val="1"/>
        <c:lblAlgn val="ctr"/>
        <c:lblOffset val="100"/>
      </c:catAx>
      <c:valAx>
        <c:axId val="173438464"/>
        <c:scaling>
          <c:orientation val="minMax"/>
        </c:scaling>
        <c:axPos val="l"/>
        <c:majorGridlines/>
        <c:numFmt formatCode="General" sourceLinked="1"/>
        <c:tickLblPos val="nextTo"/>
        <c:crossAx val="1734369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8.234740367921714E-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36</c:v>
                </c:pt>
                <c:pt idx="2">
                  <c:v>34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axId val="173342720"/>
        <c:axId val="173344256"/>
      </c:barChart>
      <c:catAx>
        <c:axId val="173342720"/>
        <c:scaling>
          <c:orientation val="minMax"/>
        </c:scaling>
        <c:axPos val="b"/>
        <c:tickLblPos val="nextTo"/>
        <c:crossAx val="173344256"/>
        <c:crosses val="autoZero"/>
        <c:auto val="1"/>
        <c:lblAlgn val="ctr"/>
        <c:lblOffset val="100"/>
      </c:catAx>
      <c:valAx>
        <c:axId val="173344256"/>
        <c:scaling>
          <c:orientation val="minMax"/>
        </c:scaling>
        <c:axPos val="l"/>
        <c:majorGridlines/>
        <c:numFmt formatCode="General" sourceLinked="1"/>
        <c:tickLblPos val="nextTo"/>
        <c:crossAx val="17334272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8.234740367921714E-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36</c:v>
                </c:pt>
                <c:pt idx="2">
                  <c:v>34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73719552"/>
        <c:axId val="173721088"/>
      </c:barChart>
      <c:catAx>
        <c:axId val="173719552"/>
        <c:scaling>
          <c:orientation val="minMax"/>
        </c:scaling>
        <c:axPos val="b"/>
        <c:tickLblPos val="nextTo"/>
        <c:crossAx val="173721088"/>
        <c:crosses val="autoZero"/>
        <c:auto val="1"/>
        <c:lblAlgn val="ctr"/>
        <c:lblOffset val="100"/>
      </c:catAx>
      <c:valAx>
        <c:axId val="173721088"/>
        <c:scaling>
          <c:orientation val="minMax"/>
        </c:scaling>
        <c:axPos val="l"/>
        <c:majorGridlines/>
        <c:numFmt formatCode="General" sourceLinked="1"/>
        <c:tickLblPos val="nextTo"/>
        <c:crossAx val="17371955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40024064"/>
        <c:axId val="140038144"/>
      </c:barChart>
      <c:catAx>
        <c:axId val="140024064"/>
        <c:scaling>
          <c:orientation val="minMax"/>
        </c:scaling>
        <c:axPos val="b"/>
        <c:tickLblPos val="nextTo"/>
        <c:crossAx val="140038144"/>
        <c:crosses val="autoZero"/>
        <c:auto val="1"/>
        <c:lblAlgn val="ctr"/>
        <c:lblOffset val="100"/>
      </c:catAx>
      <c:valAx>
        <c:axId val="140038144"/>
        <c:scaling>
          <c:orientation val="minMax"/>
        </c:scaling>
        <c:axPos val="l"/>
        <c:majorGridlines/>
        <c:numFmt formatCode="General" sourceLinked="1"/>
        <c:tickLblPos val="nextTo"/>
        <c:crossAx val="1400240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077915928660359E-2"/>
          <c:y val="5.02569869623231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34</c:v>
                </c:pt>
                <c:pt idx="2">
                  <c:v>37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73641728"/>
        <c:axId val="173643264"/>
      </c:barChart>
      <c:catAx>
        <c:axId val="173641728"/>
        <c:scaling>
          <c:orientation val="minMax"/>
        </c:scaling>
        <c:axPos val="b"/>
        <c:tickLblPos val="nextTo"/>
        <c:crossAx val="173643264"/>
        <c:crosses val="autoZero"/>
        <c:auto val="1"/>
        <c:lblAlgn val="ctr"/>
        <c:lblOffset val="100"/>
      </c:catAx>
      <c:valAx>
        <c:axId val="173643264"/>
        <c:scaling>
          <c:orientation val="minMax"/>
        </c:scaling>
        <c:axPos val="l"/>
        <c:majorGridlines/>
        <c:numFmt formatCode="General" sourceLinked="1"/>
        <c:tickLblPos val="nextTo"/>
        <c:crossAx val="1736417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35</c:v>
                </c:pt>
                <c:pt idx="2">
                  <c:v>30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7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/>
        <c:axId val="173903872"/>
        <c:axId val="173905408"/>
      </c:barChart>
      <c:catAx>
        <c:axId val="173903872"/>
        <c:scaling>
          <c:orientation val="minMax"/>
        </c:scaling>
        <c:axPos val="b"/>
        <c:tickLblPos val="nextTo"/>
        <c:crossAx val="173905408"/>
        <c:crosses val="autoZero"/>
        <c:auto val="1"/>
        <c:lblAlgn val="ctr"/>
        <c:lblOffset val="100"/>
      </c:catAx>
      <c:valAx>
        <c:axId val="173905408"/>
        <c:scaling>
          <c:orientation val="minMax"/>
        </c:scaling>
        <c:axPos val="l"/>
        <c:majorGridlines/>
        <c:numFmt formatCode="General" sourceLinked="1"/>
        <c:tickLblPos val="nextTo"/>
        <c:crossAx val="1739038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39</c:v>
                </c:pt>
                <c:pt idx="2">
                  <c:v>31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axId val="174077440"/>
        <c:axId val="174078976"/>
      </c:barChart>
      <c:catAx>
        <c:axId val="174077440"/>
        <c:scaling>
          <c:orientation val="minMax"/>
        </c:scaling>
        <c:axPos val="b"/>
        <c:tickLblPos val="nextTo"/>
        <c:crossAx val="174078976"/>
        <c:crosses val="autoZero"/>
        <c:auto val="1"/>
        <c:lblAlgn val="ctr"/>
        <c:lblOffset val="100"/>
      </c:catAx>
      <c:valAx>
        <c:axId val="174078976"/>
        <c:scaling>
          <c:orientation val="minMax"/>
        </c:scaling>
        <c:axPos val="l"/>
        <c:majorGridlines/>
        <c:numFmt formatCode="General" sourceLinked="1"/>
        <c:tickLblPos val="nextTo"/>
        <c:crossAx val="17407744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0.33352364074996238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39</c:v>
                </c:pt>
                <c:pt idx="2">
                  <c:v>29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8260035424302479E-2"/>
          <c:y val="5.5751079338046787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74220800"/>
        <c:axId val="174222336"/>
      </c:barChart>
      <c:catAx>
        <c:axId val="174220800"/>
        <c:scaling>
          <c:orientation val="minMax"/>
        </c:scaling>
        <c:axPos val="b"/>
        <c:tickLblPos val="nextTo"/>
        <c:crossAx val="174222336"/>
        <c:crosses val="autoZero"/>
        <c:auto val="1"/>
        <c:lblAlgn val="ctr"/>
        <c:lblOffset val="100"/>
      </c:catAx>
      <c:valAx>
        <c:axId val="174222336"/>
        <c:scaling>
          <c:orientation val="minMax"/>
        </c:scaling>
        <c:axPos val="l"/>
        <c:majorGridlines/>
        <c:numFmt formatCode="General" sourceLinked="1"/>
        <c:tickLblPos val="nextTo"/>
        <c:crossAx val="17422080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8260035424302479E-2"/>
          <c:y val="5.5751079338046787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</c:v>
                </c:pt>
                <c:pt idx="1">
                  <c:v>28</c:v>
                </c:pt>
                <c:pt idx="2">
                  <c:v>26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74335488"/>
        <c:axId val="174337024"/>
      </c:barChart>
      <c:catAx>
        <c:axId val="174335488"/>
        <c:scaling>
          <c:orientation val="minMax"/>
        </c:scaling>
        <c:axPos val="b"/>
        <c:tickLblPos val="nextTo"/>
        <c:crossAx val="174337024"/>
        <c:crosses val="autoZero"/>
        <c:auto val="1"/>
        <c:lblAlgn val="ctr"/>
        <c:lblOffset val="100"/>
      </c:catAx>
      <c:valAx>
        <c:axId val="174337024"/>
        <c:scaling>
          <c:orientation val="minMax"/>
        </c:scaling>
        <c:axPos val="l"/>
        <c:majorGridlines/>
        <c:numFmt formatCode="General" sourceLinked="1"/>
        <c:tickLblPos val="nextTo"/>
        <c:crossAx val="1743354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4.1892990547673752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PRIME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26</c:v>
                </c:pt>
                <c:pt idx="2">
                  <c:v>36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38</c:v>
                </c:pt>
                <c:pt idx="1">
                  <c:v>26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6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/>
        <c:axId val="174466560"/>
        <c:axId val="174468096"/>
      </c:barChart>
      <c:catAx>
        <c:axId val="174466560"/>
        <c:scaling>
          <c:orientation val="minMax"/>
        </c:scaling>
        <c:axPos val="b"/>
        <c:tickLblPos val="nextTo"/>
        <c:crossAx val="174468096"/>
        <c:crosses val="autoZero"/>
        <c:auto val="1"/>
        <c:lblAlgn val="ctr"/>
        <c:lblOffset val="100"/>
      </c:catAx>
      <c:valAx>
        <c:axId val="174468096"/>
        <c:scaling>
          <c:orientation val="minMax"/>
        </c:scaling>
        <c:axPos val="l"/>
        <c:majorGridlines/>
        <c:numFmt formatCode="General" sourceLinked="1"/>
        <c:tickLblPos val="nextTo"/>
        <c:crossAx val="1744665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0.12792687590409513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32</c:v>
                </c:pt>
                <c:pt idx="2">
                  <c:v>33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/>
        <c:axId val="174761472"/>
        <c:axId val="174763008"/>
      </c:barChart>
      <c:catAx>
        <c:axId val="174761472"/>
        <c:scaling>
          <c:orientation val="minMax"/>
        </c:scaling>
        <c:axPos val="b"/>
        <c:tickLblPos val="nextTo"/>
        <c:crossAx val="174763008"/>
        <c:crosses val="autoZero"/>
        <c:auto val="1"/>
        <c:lblAlgn val="ctr"/>
        <c:lblOffset val="100"/>
      </c:catAx>
      <c:valAx>
        <c:axId val="174763008"/>
        <c:scaling>
          <c:orientation val="minMax"/>
        </c:scaling>
        <c:axPos val="l"/>
        <c:majorGridlines/>
        <c:numFmt formatCode="General" sourceLinked="1"/>
        <c:tickLblPos val="nextTo"/>
        <c:crossAx val="17476147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33</c:v>
                </c:pt>
                <c:pt idx="1">
                  <c:v>26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axId val="174818816"/>
        <c:axId val="174820352"/>
      </c:barChart>
      <c:catAx>
        <c:axId val="174818816"/>
        <c:scaling>
          <c:orientation val="minMax"/>
        </c:scaling>
        <c:axPos val="b"/>
        <c:tickLblPos val="nextTo"/>
        <c:crossAx val="174820352"/>
        <c:crosses val="autoZero"/>
        <c:auto val="1"/>
        <c:lblAlgn val="ctr"/>
        <c:lblOffset val="100"/>
      </c:catAx>
      <c:valAx>
        <c:axId val="174820352"/>
        <c:scaling>
          <c:orientation val="minMax"/>
        </c:scaling>
        <c:axPos val="l"/>
        <c:majorGridlines/>
        <c:numFmt formatCode="General" sourceLinked="1"/>
        <c:tickLblPos val="nextTo"/>
        <c:crossAx val="1748188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5.2057871385230513E-2"/>
          <c:y val="0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44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axId val="174941312"/>
        <c:axId val="174942848"/>
      </c:barChart>
      <c:catAx>
        <c:axId val="174941312"/>
        <c:scaling>
          <c:orientation val="minMax"/>
        </c:scaling>
        <c:axPos val="b"/>
        <c:tickLblPos val="nextTo"/>
        <c:crossAx val="174942848"/>
        <c:crosses val="autoZero"/>
        <c:auto val="1"/>
        <c:lblAlgn val="ctr"/>
        <c:lblOffset val="100"/>
      </c:catAx>
      <c:valAx>
        <c:axId val="174942848"/>
        <c:scaling>
          <c:orientation val="minMax"/>
        </c:scaling>
        <c:axPos val="l"/>
        <c:majorGridlines/>
        <c:numFmt formatCode="General" sourceLinked="1"/>
        <c:tickLblPos val="nextTo"/>
        <c:crossAx val="1749413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3.8749276607683724E-4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41</c:v>
                </c:pt>
                <c:pt idx="2">
                  <c:v>29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16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/>
        <c:axId val="148214912"/>
        <c:axId val="148216448"/>
      </c:barChart>
      <c:catAx>
        <c:axId val="148214912"/>
        <c:scaling>
          <c:orientation val="minMax"/>
        </c:scaling>
        <c:axPos val="b"/>
        <c:tickLblPos val="nextTo"/>
        <c:crossAx val="148216448"/>
        <c:crosses val="autoZero"/>
        <c:auto val="1"/>
        <c:lblAlgn val="ctr"/>
        <c:lblOffset val="100"/>
      </c:catAx>
      <c:valAx>
        <c:axId val="148216448"/>
        <c:scaling>
          <c:orientation val="minMax"/>
        </c:scaling>
        <c:axPos val="l"/>
        <c:majorGridlines/>
        <c:numFmt formatCode="General" sourceLinked="1"/>
        <c:tickLblPos val="nextTo"/>
        <c:crossAx val="1482149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17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dLbls/>
        <c:axId val="140216576"/>
        <c:axId val="140230656"/>
      </c:barChart>
      <c:catAx>
        <c:axId val="140216576"/>
        <c:scaling>
          <c:orientation val="minMax"/>
        </c:scaling>
        <c:axPos val="b"/>
        <c:tickLblPos val="nextTo"/>
        <c:crossAx val="140230656"/>
        <c:crosses val="autoZero"/>
        <c:auto val="1"/>
        <c:lblAlgn val="ctr"/>
        <c:lblOffset val="100"/>
      </c:catAx>
      <c:valAx>
        <c:axId val="140230656"/>
        <c:scaling>
          <c:orientation val="minMax"/>
        </c:scaling>
        <c:axPos val="l"/>
        <c:majorGridlines/>
        <c:numFmt formatCode="General" sourceLinked="1"/>
        <c:tickLblPos val="nextTo"/>
        <c:crossAx val="14021657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27</c:v>
                </c:pt>
                <c:pt idx="2">
                  <c:v>32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/>
        <c:axId val="148415616"/>
        <c:axId val="148417152"/>
      </c:barChart>
      <c:catAx>
        <c:axId val="148415616"/>
        <c:scaling>
          <c:orientation val="minMax"/>
        </c:scaling>
        <c:axPos val="b"/>
        <c:tickLblPos val="nextTo"/>
        <c:crossAx val="148417152"/>
        <c:crosses val="autoZero"/>
        <c:auto val="1"/>
        <c:lblAlgn val="ctr"/>
        <c:lblOffset val="100"/>
      </c:catAx>
      <c:valAx>
        <c:axId val="148417152"/>
        <c:scaling>
          <c:orientation val="minMax"/>
        </c:scaling>
        <c:axPos val="l"/>
        <c:majorGridlines/>
        <c:numFmt formatCode="General" sourceLinked="1"/>
        <c:tickLblPos val="nextTo"/>
        <c:crossAx val="1484156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768339091243875E-2"/>
          <c:y val="7.310107194519723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31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48505728"/>
        <c:axId val="148507264"/>
      </c:barChart>
      <c:catAx>
        <c:axId val="148505728"/>
        <c:scaling>
          <c:orientation val="minMax"/>
        </c:scaling>
        <c:axPos val="b"/>
        <c:tickLblPos val="nextTo"/>
        <c:crossAx val="148507264"/>
        <c:crosses val="autoZero"/>
        <c:auto val="1"/>
        <c:lblAlgn val="ctr"/>
        <c:lblOffset val="100"/>
      </c:catAx>
      <c:valAx>
        <c:axId val="148507264"/>
        <c:scaling>
          <c:orientation val="minMax"/>
        </c:scaling>
        <c:axPos val="l"/>
        <c:majorGridlines/>
        <c:numFmt formatCode="General" sourceLinked="1"/>
        <c:tickLblPos val="nextTo"/>
        <c:crossAx val="1485057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6.0966557354050113E-2"/>
          <c:y val="2.7412901979448956E-2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27</c:v>
                </c:pt>
                <c:pt idx="2">
                  <c:v>33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48680064"/>
        <c:axId val="148685952"/>
      </c:barChart>
      <c:catAx>
        <c:axId val="148680064"/>
        <c:scaling>
          <c:orientation val="minMax"/>
        </c:scaling>
        <c:axPos val="b"/>
        <c:tickLblPos val="nextTo"/>
        <c:crossAx val="148685952"/>
        <c:crosses val="autoZero"/>
        <c:auto val="1"/>
        <c:lblAlgn val="ctr"/>
        <c:lblOffset val="100"/>
      </c:catAx>
      <c:valAx>
        <c:axId val="148685952"/>
        <c:scaling>
          <c:orientation val="minMax"/>
        </c:scaling>
        <c:axPos val="l"/>
        <c:majorGridlines/>
        <c:numFmt formatCode="General" sourceLinked="1"/>
        <c:tickLblPos val="nextTo"/>
        <c:crossAx val="14868006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1.1077915928660359E-2"/>
          <c:y val="0.10051397392464617"/>
        </c:manualLayout>
      </c:layout>
    </c:title>
    <c:plotArea>
      <c:layout>
        <c:manualLayout>
          <c:layoutTarget val="inner"/>
          <c:xMode val="edge"/>
          <c:yMode val="edge"/>
          <c:x val="6.0144152359574203E-2"/>
          <c:y val="7.4026347324346084E-2"/>
          <c:w val="0.84718853795836768"/>
          <c:h val="0.757376391015906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TERZE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25</c:v>
                </c:pt>
                <c:pt idx="2">
                  <c:v>34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48845312"/>
        <c:axId val="148846848"/>
      </c:barChart>
      <c:catAx>
        <c:axId val="148845312"/>
        <c:scaling>
          <c:orientation val="minMax"/>
        </c:scaling>
        <c:axPos val="b"/>
        <c:tickLblPos val="nextTo"/>
        <c:crossAx val="148846848"/>
        <c:crosses val="autoZero"/>
        <c:auto val="1"/>
        <c:lblAlgn val="ctr"/>
        <c:lblOffset val="100"/>
      </c:catAx>
      <c:valAx>
        <c:axId val="148846848"/>
        <c:scaling>
          <c:orientation val="minMax"/>
        </c:scaling>
        <c:axPos val="l"/>
        <c:majorGridlines/>
        <c:numFmt formatCode="General" sourceLinked="1"/>
        <c:tickLblPos val="nextTo"/>
        <c:crossAx val="148845312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2.1149220489977746E-2"/>
          <c:y val="5.0256986962323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CLASSI QUARTE</c:v>
                </c:pt>
              </c:strCache>
            </c:strRef>
          </c:tx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25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dLbls>
            <c:showVal val="1"/>
            <c:showSerName val="1"/>
            <c:separator>
</c:separator>
          </c:dLbls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4A</c:v>
                </c:pt>
                <c:pt idx="1">
                  <c:v>4B</c:v>
                </c:pt>
                <c:pt idx="2">
                  <c:v>4C</c:v>
                </c:pt>
                <c:pt idx="3">
                  <c:v>4D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/>
        <c:axId val="149136128"/>
        <c:axId val="149137664"/>
      </c:barChart>
      <c:catAx>
        <c:axId val="149136128"/>
        <c:scaling>
          <c:orientation val="minMax"/>
        </c:scaling>
        <c:axPos val="b"/>
        <c:tickLblPos val="nextTo"/>
        <c:crossAx val="149137664"/>
        <c:crosses val="autoZero"/>
        <c:auto val="1"/>
        <c:lblAlgn val="ctr"/>
        <c:lblOffset val="100"/>
      </c:catAx>
      <c:valAx>
        <c:axId val="149137664"/>
        <c:scaling>
          <c:orientation val="minMax"/>
        </c:scaling>
        <c:axPos val="l"/>
        <c:majorGridlines/>
        <c:numFmt formatCode="General" sourceLinked="1"/>
        <c:tickLblPos val="nextTo"/>
        <c:crossAx val="1491361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 custT="1"/>
      <dgm:spPr/>
      <dgm:t>
        <a:bodyPr/>
        <a:lstStyle/>
        <a:p>
          <a:pPr rtl="0"/>
          <a:r>
            <a:rPr lang="it-IT" sz="2000" dirty="0" smtClean="0"/>
            <a:t>SCUOLA PRIMARIA a.s.2021/2022</a:t>
          </a:r>
          <a:endParaRPr lang="it-IT" sz="2000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 cura della Docente Maria </a:t>
          </a:r>
          <a:r>
            <a:rPr lang="it-IT" dirty="0" err="1" smtClean="0"/>
            <a:t>Puca</a:t>
          </a:r>
          <a:r>
            <a:rPr lang="it-IT" dirty="0" smtClean="0"/>
            <a:t> F. S. Area 2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 custLinFactNeighborX="-67444" custLinFactNeighborY="-964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 custLinFactNeighborX="-524" custLinFactNeighborY="33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562BBEB6-0957-4CAC-93FD-81CF2D36DA38}" type="presOf" srcId="{EB273AB6-D4D8-405B-8E6E-25AB9E5C384C}" destId="{BCFB97D4-2179-4C56-8DB2-47314618674C}" srcOrd="0" destOrd="0" presId="urn:microsoft.com/office/officeart/2005/8/layout/vList2"/>
    <dgm:cxn modelId="{01280108-0E58-48DE-8B24-7BE80FF4772F}" type="presOf" srcId="{A086E35A-01F1-41FE-AF53-BAF1E3430E6F}" destId="{4265C27C-5A9A-4576-9D28-EAE446093B26}" srcOrd="0" destOrd="0" presId="urn:microsoft.com/office/officeart/2005/8/layout/vList2"/>
    <dgm:cxn modelId="{2B4132DC-B708-4496-BC47-939FF7A3429F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900FD453-265E-43A4-A6A1-34E92EF316C8}" type="presParOf" srcId="{4265C27C-5A9A-4576-9D28-EAE446093B26}" destId="{896521D2-9C76-492B-B781-71F170EEB782}" srcOrd="0" destOrd="0" presId="urn:microsoft.com/office/officeart/2005/8/layout/vList2"/>
    <dgm:cxn modelId="{2F86FBAD-5318-420F-9AE0-E64669D82890}" type="presParOf" srcId="{4265C27C-5A9A-4576-9D28-EAE446093B26}" destId="{AC7DD0A3-E8D6-470D-881C-A49A4307E675}" srcOrd="1" destOrd="0" presId="urn:microsoft.com/office/officeart/2005/8/layout/vList2"/>
    <dgm:cxn modelId="{4ABB722E-CF0B-4F5C-8110-456D684E7ACC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0"/>
          <a:ext cx="3309803" cy="906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SCUOLA PRIMARIA a.s.2021/2022</a:t>
          </a:r>
          <a:endParaRPr lang="it-IT" sz="2000" kern="1200" dirty="0"/>
        </a:p>
      </dsp:txBody>
      <dsp:txXfrm>
        <a:off x="44271" y="44271"/>
        <a:ext cx="3221261" cy="818354"/>
      </dsp:txXfrm>
    </dsp:sp>
    <dsp:sp modelId="{BCFB97D4-2179-4C56-8DB2-47314618674C}">
      <dsp:nvSpPr>
        <dsp:cNvPr id="0" name=""/>
        <dsp:cNvSpPr/>
      </dsp:nvSpPr>
      <dsp:spPr>
        <a:xfrm>
          <a:off x="0" y="1044973"/>
          <a:ext cx="3309803" cy="906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 cura della Docente Maria </a:t>
          </a:r>
          <a:r>
            <a:rPr lang="it-IT" sz="2400" kern="1200" dirty="0" err="1" smtClean="0"/>
            <a:t>Puca</a:t>
          </a:r>
          <a:r>
            <a:rPr lang="it-IT" sz="2400" kern="1200" dirty="0" smtClean="0"/>
            <a:t> F. S. Area 2</a:t>
          </a:r>
          <a:endParaRPr lang="it-IT" sz="2400" kern="1200" dirty="0"/>
        </a:p>
      </dsp:txBody>
      <dsp:txXfrm>
        <a:off x="44271" y="1089244"/>
        <a:ext cx="3221261" cy="818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CE1B-F01C-47FD-9F30-A995C6F46191}" type="datetimeFigureOut">
              <a:rPr lang="it-IT" smtClean="0"/>
              <a:pPr/>
              <a:t>29/10/2021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A415-1309-45B2-A84A-72F3DCDAD1F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575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91A1A7-BEE9-4031-B1F9-54CB0368C243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EF64-C764-4FD2-9345-5790D80E27C5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E96C-5839-4456-AF0E-342C6072C2CD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ED7-D37C-4E03-A894-D716D4E90334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5E2F-4A26-465A-8AC3-1AE2FC6747F1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28B-BCB6-49BA-9594-3E34D9130814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2DC4-B7E3-4361-B76E-0F02FE857E98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608D-89BA-4D93-A6B4-811A4207355E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6AE7-FDC5-4B9E-A257-D407B509F1AF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B0402EC-1D4A-48EB-A9B1-C48AC1870910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E327A3-4919-472D-B13B-5338A9DA8DAD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EFB5D6-8245-4519-9CD8-191EEA49BEC7}" type="datetime1">
              <a:rPr lang="it-IT" smtClean="0"/>
              <a:pPr/>
              <a:t>29/10/2021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6.xml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1.xml"/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5.xml"/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5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Ascolta ,legge(anche 'immagini) e comprende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5538264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95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E' capace di integrazione e partecipazione attiva all'interno di relazioni sociali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355169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309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E' capace di integrazione e partecipazione attiva all'interno di relazioni sociali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6601399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678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Prende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iniziative responsabili 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nelle attività e di  gioco e di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297281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34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Prende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iniziative responsabili 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nelle attività e di  gioco e di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1291509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71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Collabora e partecipa in modo costruttivo e responsabile nelle diverse attività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213647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16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Collabora e partecipa in modo costruttivo e responsabile nelle diverse attività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9503393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243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3221115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89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Organizza il proprio apprendimento    scegliendo    ed utilizzando  varie  fonti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553156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09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i diversi linguaggi per creare ed esprimersi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2811639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18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i diversi linguaggi per creare ed esprimersi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8382328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465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Ascolta ,legge(anche 'immagini) e comprende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99011258"/>
              </p:ext>
            </p:extLst>
          </p:nvPr>
        </p:nvGraphicFramePr>
        <p:xfrm>
          <a:off x="1187624" y="2996952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5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QUARTE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0496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Dagli esiti del monitoraggio è emerso che il 50%degli alunni delle classi quarte svolgono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compiti 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risolvono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problemi in situazioni nuove,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compiono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scelte consapevoli, mostrando di saper utilizzare le conoscenze e le abilità acquisite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(livello B intermedio)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724742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legge Interagisce, ascolta ed espone esprimendo valutazioni e giudizi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8012718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740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legge Interagisce, ascolta ed espone esprimendo valutazioni e giudizi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9828897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99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Produrre autonomamente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testi di vario genere,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685442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72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Produrre autonomamente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testi di vario genere,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2390233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442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semplici parole e/o frasi di uso quotidiano  per comunicare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5538965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71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semplici parole e/o frasi di uso quotidiano  per comunicare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31027920"/>
              </p:ext>
            </p:extLst>
          </p:nvPr>
        </p:nvGraphicFramePr>
        <p:xfrm>
          <a:off x="1115616" y="306896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793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3648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brevi frasi e messaggi orali e scritti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559805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509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03648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brevi frasi e messaggi orali e scritti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540541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66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Comunica con parole,  frasi e /o brevi testi scritti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7957535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767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muove con sicurezza nel calcolo mentale e scritto anche per la  risoluzione di problemi.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5154351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897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muove con sicurezza nel calcolo mentale e scritto anche per la  risoluzione di problemi.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3899485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60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Osserva 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analizza,sperimenta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dà spiegazioni di origine scientifica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4674022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667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Osserva 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analizza,sperimenta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dà spiegazioni di origine scientifica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3824327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480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le funzioni e  la sintassi di base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3534732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548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le funzioni e  la sintassi di base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1541045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696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per comunicare, eseguire compiti, ricercare e analizzare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dati ed informazioni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7041553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68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per comunicare, eseguire compiti, ricercare e analizzare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dati ed informazioni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958134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900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Sa organizzare il proprio lavoro in modo organico e funzionale all'apprendimento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9607236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634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Sa organizzare il proprio lavoro in modo organico e funzionale all'apprendimento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1685638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619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Comunica con parole,  frasi e /o brevi testi scritti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0054725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989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Esegue consegne e porta a termine compiti individualmente e/o in gruppo nei tempi stabiliti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0102505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523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personale, sociale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5616" y="2060848"/>
            <a:ext cx="6552728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Esegue consegne e porta a termine compiti individualmente e/o in gruppo nei tempi stabiliti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1823974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037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Riconosce ruoli e rispetta le regole agendo in modo autonome responsabile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2560797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081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Riconosce ruoli e rispetta le regole agendo in modo autonome responsabile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3675439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00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comportamenti corretti per la sicurezza propria e altrui e per il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rispettodelle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persone e delle cose ,dei luoghi e degli ambienti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09735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774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comportamenti corretti per la sicurezza propria e altrui e per il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rispettodelle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persone e delle cose ,dei luoghi e degli ambienti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011608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115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iniziative personali nel gioco e nel lavoro e li affronta con impegno e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5874337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18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iniziative personali nel gioco e nel lavoro e li affronta con impegno e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8919265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550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Effettua valutazioni e prende decisioni rispetto al contesto..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5688609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459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Effettua valutazioni e prende decisioni rispetto al contesto..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820249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871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 alcuni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termini ,di uso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quotidiano, di lingue diversa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2872410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246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gli elementi dei diversi linguaggi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4133888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797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gli elementi dei diversi linguaggi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7981741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151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i diversi linguaggi per creare, rielaborare .,sperimentare ed esprimersi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2488640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495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i diversi linguaggi per creare, rielaborare .,sperimentare ed esprimersi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9371430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635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QUINTE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5092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Dagli esiti del monitoraggio è emerso che più del 50% degli alunni delle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classi quinte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svolgono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compiti 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risolvono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problemi in situazioni nuove,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compiono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scelte consapevoli, mostrando di saper utilizzare le conoscenze e le abilità acquisite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(livello B intermedio)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918020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legge Interagisce, ascolta ed espone esprimendo valutazioni e giudizi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931547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578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legge Interagisce, ascolta ed espone esprimendo valutazioni e giudizi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6694282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040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Produrre autonomamente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testi di vario genere,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5265855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431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Produrre autonomamente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testi di vario genere,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5042087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686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 alcuni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termini ,di uso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quotidiano, di lingue diversa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4006460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528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semplici parole e/o frasi di uso quotidiano  per comunicare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28823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2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semplici parole e/o frasi di uso quotidiano  per comunicare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4289261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595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brevi frasi e messaggi orali e scritti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4480515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67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brevi frasi e messaggi orali e scritti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8925633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000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muove con sicurezza nel calcolo mentale e scritto anche per la  risoluzione di problemi.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839579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565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matematica e competenza di base in scienze e tecnologie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muove con sicurezza nel calcolo mentale e scritto anche per la  risoluzione di problemi.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1285341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947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le funzioni e  la sintassi di base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204260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32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le funzioni e  la sintassi di base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6919818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23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per comunicare, eseguire compiti, ricercare e analizzare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dati ed informazioni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0060163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18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digitale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Usa in modo corretto le tecnologie  per comunicare, eseguire compiti, ricercare e analizzare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dati ed informazioni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0701323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202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Associa e riproduce  alcuni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termini di lingue diversa  di uso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quotidiano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6153305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Sa organizzare il proprio lavoro in modo organico e funzionale all'apprendimento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245621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440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Sa organizzare il proprio lavoro in modo organico e funzionale all'apprendimento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8857885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247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Esegue consegne e porta a termine compiti individualmente e/o in gruppo nei tempi stabiliti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0303279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014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Esegue consegne e porta a termine compiti individualmente e/o in gruppo nei tempi stabiliti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874678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156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Riconosce ruoli e rispetta le regole agendo in modo autonome responsabile 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3334001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587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Riconosce ruoli e rispetta le regole agendo in modo autonome responsabile 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1849705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900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comportamenti corretti per la sicurezza propria e altrui e per il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rispettodelle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persone e delle cose ,dei luoghi e degli ambienti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3050251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836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sociali e civica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comportamenti corretti per la sicurezza propria e altrui e per il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rispettodelle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persone e delle cose ,dei luoghi e degli ambienti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086196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856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iniziative personali nel gioco e nel lavoro e li affronta con impegno e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3443482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917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iniziative personali nel gioco e nel lavoro e li affronta con impegno e responsabilità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1203237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8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Associa e riproduce  alcuni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termini di lingue diversa  di uso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quotidiano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0707209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6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Effettua valutazioni e prende decisioni rispetto al contesto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5568011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768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Effettua valutazioni e prende decisioni rispetto al contesto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3968749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2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gli elementi dei diversi linguaggi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671149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31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gli elementi dei diversi linguaggi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201406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379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Utilizza i diversi linguaggi per creare, rielaborare .,sperimentare ed esprimersi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3658957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861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Utilizza i diversi linguaggi per creare, rielaborare .,sperimentare ed esprimersi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0842286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273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035050"/>
            <a:ext cx="6548437" cy="448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932040" y="5764561"/>
            <a:ext cx="33123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F.S.MARIA PUCA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143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Classifica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ordina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quantifica.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225485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3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Classifica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ordina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quantifica.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9396940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943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/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Osserva con attenzione il proprio corpo,  i fenomeni naturali gli organismi viventi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866962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95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Osserva con attenzione il proprio corpo,  i fenomeni naturali gli organismi viventi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1820803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660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Denomina e conosce le funzioni fondamentali del pc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9223123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15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Denomina e conosce le funzioni fondamentali del pc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3364035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34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la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tistiera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software digitali a fini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didattiici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709909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14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la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tistiera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software digitali a fini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didattiici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4358720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01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ed esegue le consegne nei tempi prestabiliti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0044091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512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ed esegue le consegne nei tempi prestabiliti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001837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977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</a:t>
            </a:r>
            <a:r>
              <a:rPr lang="it-IT" sz="3200" dirty="0" smtClean="0"/>
              <a:t>, sociale </a:t>
            </a:r>
            <a:r>
              <a:rPr lang="it-IT" sz="3200" dirty="0"/>
              <a:t>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E' autonomo nell'organizzare ed eseguire il compito assegnato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1908343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207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personale</a:t>
            </a:r>
            <a:r>
              <a:rPr lang="it-IT" sz="3200" dirty="0" smtClean="0"/>
              <a:t>, sociale </a:t>
            </a:r>
            <a:r>
              <a:rPr lang="it-IT" sz="3200" dirty="0"/>
              <a:t>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E' autonomo nell'organizzare ed eseguire il compito assegnato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4368604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406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delle </a:t>
            </a:r>
            <a:r>
              <a:rPr lang="it-IT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 iniziali</a:t>
            </a:r>
            <a:endParaRPr lang="it-IT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2690574131"/>
              </p:ext>
            </p:extLst>
          </p:nvPr>
        </p:nvGraphicFramePr>
        <p:xfrm>
          <a:off x="4644008" y="3645024"/>
          <a:ext cx="3309803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97841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</a:t>
            </a:r>
            <a:r>
              <a:rPr lang="it-IT" sz="3200" dirty="0" smtClean="0"/>
              <a:t>in </a:t>
            </a:r>
            <a:r>
              <a:rPr lang="it-IT" sz="3200" dirty="0"/>
              <a:t>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Riconosce ruoli e rispetta le regole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9223866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49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</a:t>
            </a:r>
            <a:r>
              <a:rPr lang="it-IT" sz="3200" dirty="0" smtClean="0"/>
              <a:t>in </a:t>
            </a:r>
            <a:r>
              <a:rPr lang="it-IT" sz="3200" dirty="0"/>
              <a:t>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Riconosce ruoli e rispetta le regole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9754905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227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</a:t>
            </a:r>
            <a:r>
              <a:rPr lang="it-IT" sz="3200" dirty="0" smtClean="0"/>
              <a:t>in </a:t>
            </a:r>
            <a:r>
              <a:rPr lang="it-IT" sz="3200" dirty="0"/>
              <a:t>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Riflette e si confronta rispettando il punto di vista altrui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6062936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51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Competenze </a:t>
            </a:r>
            <a:r>
              <a:rPr lang="it-IT" sz="3200" dirty="0" smtClean="0"/>
              <a:t>in </a:t>
            </a:r>
            <a:r>
              <a:rPr lang="it-IT" sz="3200" dirty="0"/>
              <a:t>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Riflette e si confronta rispettando il punto di vista altrui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4356309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559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iniziative spontanee di gioco o di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5417734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016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iniziative spontanee di gioco o di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3358097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304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Partecipa alle diverse attività ,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mostranfo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curiosità ed interesse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7290766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440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Partecipa alle diverse attività ,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mostranfo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curiosità ed interesse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15189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75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Distingue e classifica gli elementi dei vari linguaggi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9614662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815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Distingue e classifica gli elementi dei vari linguaggi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7219418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769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Valutare le competenze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Si fa riferimento alle otto competenze chiave europee individuate nel 2006 e rimodulate il 22 maggio 2018: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7081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Esprime emozioni, sentimenti utilizzando le diverse forme espressive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249443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916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Esprime emozioni, sentimenti utilizzando le diverse forme espressive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6267375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60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82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Dagli esiti del monitoraggio è emerso che il 50% degli alunni delle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classi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seconde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svolge compiti e risolve problemi in situazioni nuove, compie scelte consapevoli, mostrando di saper utilizzare le conoscenze e le abilità acquisite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(livello B intermedio)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50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Ascolta ,legge(anche 'immagini) e comprende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1347791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014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Ascolta ,legge(anche 'immagini) e comprende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17227884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64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Comunica con parole,  frasi e /o brevi testi scritti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6796941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094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Comunica con parole,  frasi e /o brevi testi scritti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39711143"/>
              </p:ext>
            </p:extLst>
          </p:nvPr>
        </p:nvGraphicFramePr>
        <p:xfrm>
          <a:off x="1187624" y="2996952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8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1850557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35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Rispetta la diversità culturale delle lingue, ed è disponibile alla comunicazione interculturale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171676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981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33361" cy="513169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Competenza </a:t>
            </a:r>
            <a:r>
              <a:rPr lang="it-IT" sz="2800" dirty="0"/>
              <a:t>alfabetica </a:t>
            </a:r>
            <a:r>
              <a:rPr lang="it-IT" sz="2800" dirty="0" smtClean="0"/>
              <a:t>funzionale</a:t>
            </a:r>
            <a:br>
              <a:rPr lang="it-IT" sz="2800" dirty="0" smtClean="0"/>
            </a:br>
            <a:r>
              <a:rPr lang="it-IT" sz="2800" dirty="0" smtClean="0"/>
              <a:t>Competenza </a:t>
            </a:r>
            <a:r>
              <a:rPr lang="it-IT" sz="2800" dirty="0"/>
              <a:t>multilinguistica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matematica e competenza in scienze, tecnologie e ingegneria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digitale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personale, sociale e capacità di imparare a imparare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in materia di cittadinanza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imprenditoriale</a:t>
            </a:r>
            <a:br>
              <a:rPr lang="it-IT" sz="2800" dirty="0"/>
            </a:br>
            <a:r>
              <a:rPr lang="it-IT" sz="2800" dirty="0" smtClean="0"/>
              <a:t>Competenza </a:t>
            </a:r>
            <a:r>
              <a:rPr lang="it-IT" sz="2800" dirty="0"/>
              <a:t>in materia di consapevolezza ed espressione </a:t>
            </a:r>
            <a:r>
              <a:rPr lang="it-IT" sz="2800" dirty="0" smtClean="0"/>
              <a:t>culturale</a:t>
            </a:r>
            <a:br>
              <a:rPr lang="it-IT" sz="28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4680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Associa e riproduce  alcuni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termini di lingue diversa  di uso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quotidiano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8682179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491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Associa e riproduce  alcuni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termini di lingue diversa  di uso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quotidiano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2222532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58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Classifica,ordina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quantifica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9647914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038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Classifica,ordina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quantifica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491798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787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Osserva con attenzione il proprio corpo,  i fenomeni naturali gli organismi viventi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1321924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3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Osserva con attenzione il proprio corpo,  i fenomeni naturali gli organismi viventi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2954472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922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Denomina e conosce le funzioni fondamentali del pc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9860168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74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Denomina e conosce le funzioni fondamentali del pc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6608007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297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la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tistiera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software digitali a fini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didattiici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6999026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471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la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tistiera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software digitali a fini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didattiici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3321106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09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5688632"/>
          </a:xfrm>
          <a:ln w="76200"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Valutare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 competenze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dirty="0" smtClean="0"/>
              <a:t>  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valutazione delle competenze monitora i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livelli di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competenza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iniziali ,intermedi e finali raggiunti dagli alunni.</a:t>
            </a:r>
            <a:b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> </a:t>
            </a:r>
            <a:r>
              <a:rPr lang="it-IT" sz="2800" b="1" dirty="0" smtClean="0"/>
              <a:t>   </a:t>
            </a:r>
            <a:r>
              <a:rPr lang="it-IT" sz="2800" b="1" dirty="0"/>
              <a:t>r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861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ed esegue le consegne nei tempi prestabiliti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1613056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792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ed esegue le consegne nei tempi prestabiliti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2790523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981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E' autonomo nell'organizzare ed eseguire il compito assegnato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052250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07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E' autonomo nell'organizzare ed eseguire il compito assegnato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0891404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669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Riconosce ruoli e rispetta le regole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2971011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872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Riconosce ruoli e rispetta le regole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81111339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966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Riflette e si confronta rispettando il punto di vista altrui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8473024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040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Riflette e si confronta rispettando il punto di vista altrui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4414216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844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iniziative spontanee di gioco o di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7398722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38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iniziative spontanee di gioco o di lavoro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24571105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479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908721"/>
            <a:ext cx="6367383" cy="1008112"/>
          </a:xfrm>
        </p:spPr>
        <p:txBody>
          <a:bodyPr/>
          <a:lstStyle/>
          <a:p>
            <a:r>
              <a:rPr lang="it-IT" dirty="0"/>
              <a:t>Livelli delle competenze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56267" y="2060848"/>
            <a:ext cx="6231467" cy="3816424"/>
          </a:xfrm>
        </p:spPr>
        <p:txBody>
          <a:bodyPr>
            <a:normAutofit fontScale="25000" lnSpcReduction="20000"/>
          </a:bodyPr>
          <a:lstStyle/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Avanzato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e risolve problemi complessi, mostrando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padronanza nell’uso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delle conoscenze e delle abilità; propone e sostiene le proprie opinioni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e assume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in modo responsabile decisioni consapevoli.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B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Intermedio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e risolve problemi in situazioni nuove, compie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scelte consapevoli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, mostrando di saper utilizzare le conoscenze e le abilità acquisite.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C – Base </a:t>
            </a:r>
            <a:endParaRPr lang="it-IT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L’alunno/a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svolge compiti semplici anche in situazioni nuove, mostrando di </a:t>
            </a:r>
            <a:r>
              <a:rPr lang="it-IT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possedere conoscenze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e abilità fondamentali e di saper applicare basilari regole e procedure</a:t>
            </a:r>
          </a:p>
          <a:p>
            <a:pPr algn="l"/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apprese.</a:t>
            </a:r>
          </a:p>
          <a:p>
            <a:r>
              <a:rPr lang="it-IT" sz="6400" b="1" dirty="0"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</a:p>
          <a:p>
            <a:pPr algn="l"/>
            <a:r>
              <a:rPr lang="it-IT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6400" dirty="0">
                <a:latin typeface="Arial" panose="020B0604020202020204" pitchFamily="34" charset="0"/>
                <a:cs typeface="Arial" panose="020B0604020202020204" pitchFamily="34" charset="0"/>
              </a:rPr>
              <a:t>L’alunno/a, se opportunamente guidato/a, svolge compiti semplici in situazioni note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84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Partecipa alle diverse attività ,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mostrano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curiosità ed interesse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845404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650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imprenditoriale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Partecipa alle diverse attività ,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mostrano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curiosità ed interesse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5105869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382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Esprime emozioni, sentimenti utilizzando le diverse forme espressive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75282061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802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culturali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Esprime emozioni, sentimenti utilizzando le diverse forme espressive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262996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892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Distingue e classifica gli elementi dei vari linguaggi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1852371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952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/>
              <a:t>competenza in materia di consapevolezza ed espressione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Distingue e classifica gli elementi dei vari linguaggi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74306401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407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98" y="2119313"/>
            <a:ext cx="5041567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Dagli esiti del monitoraggio è emerso che gli alunni delle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classi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terze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svolgono compiti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risolvono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problemi in situazioni nuove,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compiono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scelte consapevoli, mostrando di saper utilizzare le conoscenze e le abilità acquisite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(livello B intermedio)</a:t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 43% degli alunni utilizza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la tecnologia per comunicare ed eseguire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compiti ad un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livello avanz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10769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legge Interagisce, ascolta ed espone esprimendo valutazioni e giudizi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4622735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64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legge Interagisce, ascolta ed espone esprimendo valutazioni e giudizi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4459685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925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100" y="2119313"/>
            <a:ext cx="4197163" cy="3603625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Produrre semplici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testi scritti coerenti e ortograficamente corretti.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5188315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99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alfabetica funzionale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Produrre semplici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testi scritti coerenti e ortograficamente corretti.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8592787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31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ed Interagisce con termini di uso quotidiano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2779781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341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Comprende ed Interagisce con termini di uso quotidiano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178809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317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Scrive semplici parole e/o frasi di uso quotidiano con il lessico conosciuto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29701302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449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competenza multilinguistica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Scrive semplici parole e/o frasi di uso quotidiano con il lessico conosciuto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65660096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40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muove con sicurezza nel calcolo mentale e scritto anche per la  risoluzione di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3960404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20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muove con sicurezza nel calcolo mentale e scritto anche per la  risoluzione di problemi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58153688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02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Osserva e analizza fatti e fenomeni della realtà circostante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321625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0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di base in matematica  scienze e tecnologia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Osserva e analizza fatti e fenomeni della realtà circostante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91498559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65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0964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Dagli esiti del monitoraggio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iniziale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è emerso che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 50% degli alunni delle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classi prime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 mostrato di possedere un livello di competenza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L’alunno/a svolge compiti semplici anche in situazioni nuove, mostrando di possedere conoscenze e abilità fondamentali e di saper applicare basilari regole e procedure</a:t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apprese.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6068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le funzioni e  la sintassi di base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90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75622613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82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Conosce le funzioni e  la sintassi di base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91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67240865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23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la tecnologia per comunicare ed eseguire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92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84350071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43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Competenza digitale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 la tecnologia per comunicare ed eseguire compiti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93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86112662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896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interessa alle attività e pone domande pertinenti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94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2210629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258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Si interessa alle attività e pone domande pertinenti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95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932048045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000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Esegue consegne e porta a termine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compiti 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96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739514367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478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</a:t>
            </a:r>
            <a:r>
              <a:rPr lang="it-IT" sz="3200" dirty="0" err="1"/>
              <a:t>personale,sociale</a:t>
            </a:r>
            <a:r>
              <a:rPr lang="it-IT" sz="3200" dirty="0"/>
              <a:t> e capacità di imparare ad imparare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Esegue consegne e porta a termine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compiti 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97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10389048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03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comportamenti rispettosi anche rispetto la diversità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98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31567266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06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competenza   in materia di cittadinanza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264696" cy="82020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Assume comportamenti rispettosi anche rispetto la diversità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99</a:t>
            </a:fld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57462660"/>
              </p:ext>
            </p:extLst>
          </p:nvPr>
        </p:nvGraphicFramePr>
        <p:xfrm>
          <a:off x="1116013" y="2997200"/>
          <a:ext cx="7127875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127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4760</TotalTime>
  <Words>3145</Words>
  <Application>Microsoft Office PowerPoint</Application>
  <PresentationFormat>Presentazione su schermo (4:3)</PresentationFormat>
  <Paragraphs>626</Paragraphs>
  <Slides>176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176</vt:i4>
      </vt:variant>
    </vt:vector>
  </HeadingPairs>
  <TitlesOfParts>
    <vt:vector size="177" baseType="lpstr">
      <vt:lpstr>Puntina da disegno</vt:lpstr>
      <vt:lpstr>Diapositiva 1</vt:lpstr>
      <vt:lpstr>DIRIGENTE SCOLASTICO PROF.SSA GIUSEPPINA NUGNES</vt:lpstr>
      <vt:lpstr>    Monitoraggio delle Competenze iniziali</vt:lpstr>
      <vt:lpstr>Valutare le competenze</vt:lpstr>
      <vt:lpstr>   Competenza alfabetica funzionale Competenza multilinguistica Competenza matematica e competenza in scienze, tecnologie e ingegneria Competenza digitale Competenza personale, sociale e capacità di imparare a imparare Competenza in materia di cittadinanza Competenza imprenditoriale Competenza in materia di consapevolezza ed espressione culturale   </vt:lpstr>
      <vt:lpstr>                         Valutare le competenze    La valutazione delle competenze monitora i livelli di competenza iniziali ,intermedi e finali raggiunti dagli alunni.           r</vt:lpstr>
      <vt:lpstr>Livelli delle competenze</vt:lpstr>
      <vt:lpstr>CLASSI PRIME</vt:lpstr>
      <vt:lpstr>Dagli esiti del monitoraggio iniziale è emerso che IL 50% degli alunni delle classi prime ha mostrato di possedere un livello di competenza BASE. L’alunno/a svolge compiti semplici anche in situazioni nuove, mostrando di possedere conoscenze e abilità fondamentali e di saper applicare basilari regole e procedure apprese.  </vt:lpstr>
      <vt:lpstr>competenza alfabetica funzionale</vt:lpstr>
      <vt:lpstr>competenza alfabetica funzionale</vt:lpstr>
      <vt:lpstr>competenza alfabetica funzionale</vt:lpstr>
      <vt:lpstr>competenza alfabetica funzionale</vt:lpstr>
      <vt:lpstr>competenza multilinguistica</vt:lpstr>
      <vt:lpstr>competenza multilinguistica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personale,sociale e capacità di imparare ad imparare</vt:lpstr>
      <vt:lpstr>Competenza personale,sociale e capacità di imparare ad imparare</vt:lpstr>
      <vt:lpstr>Competenza personale, sociale e capacità di imparare ad imparare</vt:lpstr>
      <vt:lpstr>Competenza personale, sociale e capacità di imparare ad imparare</vt:lpstr>
      <vt:lpstr>Competenze in materia di cittadinanza</vt:lpstr>
      <vt:lpstr>Competenze in materia di cittadinanza</vt:lpstr>
      <vt:lpstr>Competenze in materia di cittadinanza</vt:lpstr>
      <vt:lpstr>Competenze in materia di cittadinanza</vt:lpstr>
      <vt:lpstr>competenza imprenditoriale</vt:lpstr>
      <vt:lpstr>competenza imprenditoriale</vt:lpstr>
      <vt:lpstr>competenza imprenditoriale</vt:lpstr>
      <vt:lpstr>competenza imprenditoriale</vt:lpstr>
      <vt:lpstr>competenza in materia di consapevolezza ed espressione culturale</vt:lpstr>
      <vt:lpstr>competenza in materia di consapevolezza ed espressione culturale</vt:lpstr>
      <vt:lpstr>competenza in materia di consapevolezza ed espressione culturale</vt:lpstr>
      <vt:lpstr>competenza in materia di consapevolezza ed espressione culturale</vt:lpstr>
      <vt:lpstr>CLASSI SECONDE</vt:lpstr>
      <vt:lpstr>Dagli esiti del monitoraggio è emerso che il 50% degli alunni delle classi seconde svolge compiti e risolve problemi in situazioni nuove, compie scelte consapevoli, mostrando di saper utilizzare le conoscenze e le abilità acquisite. (livello B intermedio) </vt:lpstr>
      <vt:lpstr>competenza alfabetica funzionale</vt:lpstr>
      <vt:lpstr>competenza alfabetica funzionale</vt:lpstr>
      <vt:lpstr>competenza alfabetica funzionale</vt:lpstr>
      <vt:lpstr>competenza alfabetica funzionale</vt:lpstr>
      <vt:lpstr>competenza multilinguistica</vt:lpstr>
      <vt:lpstr>competenza multilinguistica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personale,sociale e capacità di imparare ad imparare</vt:lpstr>
      <vt:lpstr>Competenza personale,sociale e capacità di imparare ad imparare</vt:lpstr>
      <vt:lpstr>Competenza personale,sociale e capacità di imparare ad imparare</vt:lpstr>
      <vt:lpstr>Competenza personale,sociale e capacità di imparare ad imparare</vt:lpstr>
      <vt:lpstr>competenza   in materia di cittadinanza</vt:lpstr>
      <vt:lpstr>competenza   in materia di cittadinanza</vt:lpstr>
      <vt:lpstr>competenza   in materia di cittadinanza</vt:lpstr>
      <vt:lpstr>competenza   in materia di cittadinanza</vt:lpstr>
      <vt:lpstr>competenza imprenditoriale</vt:lpstr>
      <vt:lpstr>competenza imprenditoriale</vt:lpstr>
      <vt:lpstr>competenza imprenditoriale</vt:lpstr>
      <vt:lpstr>competenza imprenditoriale</vt:lpstr>
      <vt:lpstr>competenza in materia di consapevolezza ed espressione culturali</vt:lpstr>
      <vt:lpstr>competenza in materia di consapevolezza ed espressione culturali</vt:lpstr>
      <vt:lpstr>competenza in materia di consapevolezza ed espressione culturale</vt:lpstr>
      <vt:lpstr>competenza in materia di consapevolezza ed espressione culturale</vt:lpstr>
      <vt:lpstr>CLASSI TERZE</vt:lpstr>
      <vt:lpstr>Dagli esiti del monitoraggio è emerso che gli alunni delle classi terze svolgono compiti e risolvono problemi in situazioni nuove, compiono scelte consapevoli, mostrando di saper utilizzare le conoscenze e le abilità acquisite  (livello B intermedio)  Il 43% degli alunni utilizza la tecnologia per comunicare ed eseguire compiti ad un livello avanzato </vt:lpstr>
      <vt:lpstr>competenza alfabetica funzionale</vt:lpstr>
      <vt:lpstr>competenza alfabetica funzionale</vt:lpstr>
      <vt:lpstr>competenza alfabetica funzionale</vt:lpstr>
      <vt:lpstr>competenza alfabetica funzionale</vt:lpstr>
      <vt:lpstr>competenza multilinguistica</vt:lpstr>
      <vt:lpstr>competenza multilinguistica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personale,sociale e capacità di imparare ad imparare</vt:lpstr>
      <vt:lpstr>Competenza personale,sociale e capacità di imparare ad imparare</vt:lpstr>
      <vt:lpstr>Competenza personale,sociale e capacità di imparare ad imparare</vt:lpstr>
      <vt:lpstr>Competenza personale,sociale e capacità di imparare ad imparare</vt:lpstr>
      <vt:lpstr>competenza   in materia di cittadinanza</vt:lpstr>
      <vt:lpstr>competenza   in materia di cittadinanza</vt:lpstr>
      <vt:lpstr>competenza   in materia di cittadinanza</vt:lpstr>
      <vt:lpstr>competenza   in materia di cittadinanza</vt:lpstr>
      <vt:lpstr>competenza imprenditoriale</vt:lpstr>
      <vt:lpstr>competenza imprenditoriale</vt:lpstr>
      <vt:lpstr>competenza imprenditoriale</vt:lpstr>
      <vt:lpstr>competenza imprenditoriale</vt:lpstr>
      <vt:lpstr>competenza in materia di consapevolezza ed espressione culturale</vt:lpstr>
      <vt:lpstr>competenza in materia di consapevolezza ed espressione culturale</vt:lpstr>
      <vt:lpstr>competenza in materia di consapevolezza ed espressione culturale</vt:lpstr>
      <vt:lpstr>competenza in materia di consapevolezza ed espressione culturale</vt:lpstr>
      <vt:lpstr>CLASSI QUARTE</vt:lpstr>
      <vt:lpstr>Dagli esiti del monitoraggio è emerso che il 50%degli alunni delle classi quarte svolgono compiti e risolvono problemi in situazioni nuove, compiono scelte consapevoli, mostrando di saper utilizzare le conoscenze e le abilità acquisite  (livello B intermedio)  </vt:lpstr>
      <vt:lpstr>competenza alfabetica funzionale</vt:lpstr>
      <vt:lpstr>competenza alfabetica funzionale</vt:lpstr>
      <vt:lpstr>competenza alfabetica funzionale</vt:lpstr>
      <vt:lpstr>competenza alfabetica funzionale</vt:lpstr>
      <vt:lpstr>competenza multilinguistica</vt:lpstr>
      <vt:lpstr>competenza multilinguistica</vt:lpstr>
      <vt:lpstr>competenza multilinguistica</vt:lpstr>
      <vt:lpstr>competenza multilinguistica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 base in matematica  scienze e tecnologia</vt:lpstr>
      <vt:lpstr>Competenza digitale</vt:lpstr>
      <vt:lpstr>Competenza digitale</vt:lpstr>
      <vt:lpstr>Competenza digitale</vt:lpstr>
      <vt:lpstr>Competenza digitale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competenza personale, sociale e capacità di imparare ad imparare</vt:lpstr>
      <vt:lpstr>Competenze sociali e civica in materia di cittadinanza</vt:lpstr>
      <vt:lpstr>Competenze sociali e civica in materia di cittadinanza</vt:lpstr>
      <vt:lpstr>Competenze sociali e civica in materia di cittadinanza</vt:lpstr>
      <vt:lpstr>Competenze sociali e civica in materia di cittadinanza</vt:lpstr>
      <vt:lpstr>competenza imprenditoriale</vt:lpstr>
      <vt:lpstr>competenza imprenditoriale</vt:lpstr>
      <vt:lpstr>competenza imprenditoriale</vt:lpstr>
      <vt:lpstr>competenza imprenditoriale</vt:lpstr>
      <vt:lpstr>competenza in materia di consapevolezza ed espressione culturale</vt:lpstr>
      <vt:lpstr>competenza in materia di consapevolezza ed espressione culturale</vt:lpstr>
      <vt:lpstr>competenza in materia di consapevolezza ed espressione culturale</vt:lpstr>
      <vt:lpstr>competenza in materia di consapevolezza ed espressione culturale</vt:lpstr>
      <vt:lpstr>CLASSI QUINTE</vt:lpstr>
      <vt:lpstr>Dagli esiti del monitoraggio è emerso che più del 50% degli alunni delle classi quinte svolgono compiti e risolvono problemi in situazioni nuove, compiono scelte consapevoli, mostrando di saper utilizzare le conoscenze e le abilità acquisite  (livello B intermedio)  </vt:lpstr>
      <vt:lpstr>competenza alfabetica funzionale</vt:lpstr>
      <vt:lpstr>competenza alfabetica funzionale</vt:lpstr>
      <vt:lpstr>competenza alfabetica funzionale</vt:lpstr>
      <vt:lpstr>competenza alfabetica funzionale</vt:lpstr>
      <vt:lpstr>competenza multilinguistica</vt:lpstr>
      <vt:lpstr>competenza multilinguistica</vt:lpstr>
      <vt:lpstr>competenza multilinguistica</vt:lpstr>
      <vt:lpstr>competenza multilinguistica</vt:lpstr>
      <vt:lpstr>competenza matematica e competenza di base in scienze e tecnologie</vt:lpstr>
      <vt:lpstr>competenza matematica e competenza di base in scienze e tecnologie</vt:lpstr>
      <vt:lpstr>Competenza digitale</vt:lpstr>
      <vt:lpstr>Competenza digitale</vt:lpstr>
      <vt:lpstr>Competenza digitale</vt:lpstr>
      <vt:lpstr>Competenza digitale</vt:lpstr>
      <vt:lpstr>Competenza personale,sociale e capacità di imparare ad imparare</vt:lpstr>
      <vt:lpstr>Competenza personale,sociale e capacità di imparare ad imparare</vt:lpstr>
      <vt:lpstr>Competenza personale,sociale e capacità di imparare ad imparare</vt:lpstr>
      <vt:lpstr>Competenza personale,sociale e capacità di imparare ad imparare</vt:lpstr>
      <vt:lpstr>Competenze sociali e civica in materia di cittadinanza</vt:lpstr>
      <vt:lpstr>Competenze sociali e civica in materia di cittadinanza</vt:lpstr>
      <vt:lpstr>Competenze sociali e civica in materia di cittadinanza</vt:lpstr>
      <vt:lpstr>Competenze sociali e civica in materia di cittadinanza</vt:lpstr>
      <vt:lpstr>competenza imprenditoriale</vt:lpstr>
      <vt:lpstr>competenza imprenditoriale</vt:lpstr>
      <vt:lpstr>competenza imprenditoriale</vt:lpstr>
      <vt:lpstr>competenza imprenditoriale</vt:lpstr>
      <vt:lpstr>competenza in materia di consapevolezza ed espressione culturale</vt:lpstr>
      <vt:lpstr>competenza in materia di consapevolezza ed espressione culturale</vt:lpstr>
      <vt:lpstr>competenza in materia di consapevolezza ed espressione culturale</vt:lpstr>
      <vt:lpstr>competenza in materia di consapevolezza ed espressione culturale</vt:lpstr>
      <vt:lpstr>Diapositiva 176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339</cp:revision>
  <dcterms:created xsi:type="dcterms:W3CDTF">2017-09-28T18:11:02Z</dcterms:created>
  <dcterms:modified xsi:type="dcterms:W3CDTF">2021-10-29T12:50:11Z</dcterms:modified>
</cp:coreProperties>
</file>