
<file path=[Content_Types].xml><?xml version="1.0" encoding="utf-8"?>
<Types xmlns="http://schemas.openxmlformats.org/package/2006/content-types">
  <Override PartName="/ppt/slides/slide47.xml" ContentType="application/vnd.openxmlformats-officedocument.presentationml.slide+xml"/>
  <Override PartName="/ppt/slides/slide58.xml" ContentType="application/vnd.openxmlformats-officedocument.presentationml.slide+xml"/>
  <Override PartName="/ppt/charts/chart57.xml" ContentType="application/vnd.openxmlformats-officedocument.drawingml.chart+xml"/>
  <Override PartName="/ppt/charts/chart68.xml" ContentType="application/vnd.openxmlformats-officedocument.drawingml.chart+xml"/>
  <Override PartName="/ppt/notesSlides/notesSlide2.xml" ContentType="application/vnd.openxmlformats-officedocument.presentationml.notesSlide+xml"/>
  <Override PartName="/ppt/slides/slide36.xml" ContentType="application/vnd.openxmlformats-officedocument.presentationml.slide+xml"/>
  <Override PartName="/ppt/charts/chart46.xml" ContentType="application/vnd.openxmlformats-officedocument.drawingml.chart+xml"/>
  <Override PartName="/ppt/charts/chart93.xml" ContentType="application/vnd.openxmlformats-officedocument.drawingml.chart+xml"/>
  <Override PartName="/ppt/slides/slide25.xml" ContentType="application/vnd.openxmlformats-officedocument.presentationml.slide+xml"/>
  <Override PartName="/ppt/slides/slide72.xml" ContentType="application/vnd.openxmlformats-officedocument.presentationml.slide+xml"/>
  <Override PartName="/ppt/slideLayouts/slideLayout2.xml" ContentType="application/vnd.openxmlformats-officedocument.presentationml.slideLayout+xml"/>
  <Override PartName="/ppt/charts/chart35.xml" ContentType="application/vnd.openxmlformats-officedocument.drawingml.chart+xml"/>
  <Override PartName="/ppt/charts/chart82.xml" ContentType="application/vnd.openxmlformats-officedocument.drawingml.chart+xml"/>
  <Override PartName="/ppt/charts/chart119.xml" ContentType="application/vnd.openxmlformats-officedocument.drawingml.chart+xml"/>
  <Default Extension="xml" ContentType="application/xml"/>
  <Override PartName="/ppt/slides/slide14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charts/chart13.xml" ContentType="application/vnd.openxmlformats-officedocument.drawingml.chart+xml"/>
  <Override PartName="/ppt/charts/chart24.xml" ContentType="application/vnd.openxmlformats-officedocument.drawingml.chart+xml"/>
  <Override PartName="/ppt/charts/chart60.xml" ContentType="application/vnd.openxmlformats-officedocument.drawingml.chart+xml"/>
  <Override PartName="/ppt/charts/chart71.xml" ContentType="application/vnd.openxmlformats-officedocument.drawingml.chart+xml"/>
  <Override PartName="/ppt/charts/chart108.xml" ContentType="application/vnd.openxmlformats-officedocument.drawingml.chart+xml"/>
  <Override PartName="/ppt/tableStyles.xml" ContentType="application/vnd.openxmlformats-officedocument.presentationml.tableStyles+xml"/>
  <Override PartName="/ppt/charts/chart133.xml" ContentType="application/vnd.openxmlformats-officedocument.drawingml.chart+xml"/>
  <Override PartName="/ppt/charts/chart144.xml" ContentType="application/vnd.openxmlformats-officedocument.drawingml.chart+xml"/>
  <Override PartName="/ppt/charts/chart122.xml" ContentType="application/vnd.openxmlformats-officedocument.drawingml.chart+xml"/>
  <Override PartName="/ppt/charts/chart3.xml" ContentType="application/vnd.openxmlformats-officedocument.drawingml.chart+xml"/>
  <Override PartName="/ppt/charts/chart111.xml" ContentType="application/vnd.openxmlformats-officedocument.drawingml.chart+xml"/>
  <Override PartName="/ppt/slides/slide77.xml" ContentType="application/vnd.openxmlformats-officedocument.presentationml.slide+xml"/>
  <Override PartName="/ppt/charts/chart98.xml" ContentType="application/vnd.openxmlformats-officedocument.drawingml.chart+xml"/>
  <Override PartName="/ppt/charts/chart100.xml" ContentType="application/vnd.openxmlformats-officedocument.drawingml.char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66.xml" ContentType="application/vnd.openxmlformats-officedocument.presentationml.slide+xml"/>
  <Override PartName="/ppt/slideLayouts/slideLayout7.xml" ContentType="application/vnd.openxmlformats-officedocument.presentationml.slideLayout+xml"/>
  <Override PartName="/ppt/charts/chart29.xml" ContentType="application/vnd.openxmlformats-officedocument.drawingml.chart+xml"/>
  <Override PartName="/ppt/charts/chart76.xml" ContentType="application/vnd.openxmlformats-officedocument.drawingml.chart+xml"/>
  <Override PartName="/ppt/charts/chart87.xml" ContentType="application/vnd.openxmlformats-officedocument.drawingml.chart+xml"/>
  <Override PartName="/ppt/slides/slide55.xml" ContentType="application/vnd.openxmlformats-officedocument.presentationml.slide+xml"/>
  <Override PartName="/ppt/theme/theme2.xml" ContentType="application/vnd.openxmlformats-officedocument.theme+xml"/>
  <Override PartName="/ppt/charts/chart18.xml" ContentType="application/vnd.openxmlformats-officedocument.drawingml.chart+xml"/>
  <Override PartName="/ppt/charts/chart65.xml" ContentType="application/vnd.openxmlformats-officedocument.drawingml.char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33.xml" ContentType="application/vnd.openxmlformats-officedocument.presentationml.slide+xml"/>
  <Override PartName="/ppt/slides/slide44.xml" ContentType="application/vnd.openxmlformats-officedocument.presentationml.slide+xml"/>
  <Override PartName="/ppt/slides/slide62.xml" ContentType="application/vnd.openxmlformats-officedocument.presentationml.slide+xml"/>
  <Override PartName="/ppt/slideLayouts/slideLayout3.xml" ContentType="application/vnd.openxmlformats-officedocument.presentationml.slideLayout+xml"/>
  <Override PartName="/ppt/charts/chart25.xml" ContentType="application/vnd.openxmlformats-officedocument.drawingml.chart+xml"/>
  <Override PartName="/ppt/charts/chart54.xml" ContentType="application/vnd.openxmlformats-officedocument.drawingml.chart+xml"/>
  <Override PartName="/ppt/charts/chart72.xml" ContentType="application/vnd.openxmlformats-officedocument.drawingml.chart+xml"/>
  <Override PartName="/ppt/charts/chart109.xml" ContentType="application/vnd.openxmlformats-officedocument.drawingml.chart+xml"/>
  <Override PartName="/ppt/charts/chart138.xml" ContentType="application/vnd.openxmlformats-officedocument.drawingml.chart+xml"/>
  <Override PartName="/ppt/presentation.xml" ContentType="application/vnd.openxmlformats-officedocument.presentationml.presentation.main+xml"/>
  <Override PartName="/ppt/slides/slide22.xml" ContentType="application/vnd.openxmlformats-officedocument.presentationml.slide+xml"/>
  <Override PartName="/ppt/slides/slide51.xml" ContentType="application/vnd.openxmlformats-officedocument.presentationml.slide+xml"/>
  <Override PartName="/ppt/charts/chart14.xml" ContentType="application/vnd.openxmlformats-officedocument.drawingml.chart+xml"/>
  <Override PartName="/ppt/charts/chart32.xml" ContentType="application/vnd.openxmlformats-officedocument.drawingml.chart+xml"/>
  <Override PartName="/ppt/charts/chart43.xml" ContentType="application/vnd.openxmlformats-officedocument.drawingml.chart+xml"/>
  <Override PartName="/ppt/charts/chart61.xml" ContentType="application/vnd.openxmlformats-officedocument.drawingml.chart+xml"/>
  <Override PartName="/ppt/charts/chart90.xml" ContentType="application/vnd.openxmlformats-officedocument.drawingml.chart+xml"/>
  <Override PartName="/ppt/charts/chart127.xml" ContentType="application/vnd.openxmlformats-officedocument.drawingml.char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40.xml" ContentType="application/vnd.openxmlformats-officedocument.presentationml.slide+xml"/>
  <Override PartName="/ppt/charts/chart8.xml" ContentType="application/vnd.openxmlformats-officedocument.drawingml.chart+xml"/>
  <Override PartName="/ppt/charts/chart21.xml" ContentType="application/vnd.openxmlformats-officedocument.drawingml.chart+xml"/>
  <Override PartName="/ppt/charts/chart50.xml" ContentType="application/vnd.openxmlformats-officedocument.drawingml.chart+xml"/>
  <Override PartName="/ppt/charts/chart105.xml" ContentType="application/vnd.openxmlformats-officedocument.drawingml.chart+xml"/>
  <Override PartName="/ppt/charts/chart116.xml" ContentType="application/vnd.openxmlformats-officedocument.drawingml.chart+xml"/>
  <Override PartName="/ppt/charts/chart134.xml" ContentType="application/vnd.openxmlformats-officedocument.drawingml.chart+xml"/>
  <Override PartName="/ppt/slideLayouts/slideLayout10.xml" ContentType="application/vnd.openxmlformats-officedocument.presentationml.slideLayout+xml"/>
  <Override PartName="/ppt/charts/chart10.xml" ContentType="application/vnd.openxmlformats-officedocument.drawingml.chart+xml"/>
  <Override PartName="/ppt/charts/chart112.xml" ContentType="application/vnd.openxmlformats-officedocument.drawingml.chart+xml"/>
  <Override PartName="/ppt/charts/chart123.xml" ContentType="application/vnd.openxmlformats-officedocument.drawingml.chart+xml"/>
  <Override PartName="/ppt/charts/chart141.xml" ContentType="application/vnd.openxmlformats-officedocument.drawingml.chart+xml"/>
  <Override PartName="/ppt/charts/chart4.xml" ContentType="application/vnd.openxmlformats-officedocument.drawingml.chart+xml"/>
  <Override PartName="/ppt/charts/chart99.xml" ContentType="application/vnd.openxmlformats-officedocument.drawingml.chart+xml"/>
  <Override PartName="/ppt/charts/chart101.xml" ContentType="application/vnd.openxmlformats-officedocument.drawingml.chart+xml"/>
  <Override PartName="/ppt/charts/chart130.xml" ContentType="application/vnd.openxmlformats-officedocument.drawingml.chart+xml"/>
  <Override PartName="/ppt/slides/slide49.xml" ContentType="application/vnd.openxmlformats-officedocument.presentationml.slide+xml"/>
  <Override PartName="/ppt/charts/chart59.xml" ContentType="application/vnd.openxmlformats-officedocument.drawingml.chart+xml"/>
  <Override PartName="/ppt/charts/chart88.xml" ContentType="application/vnd.openxmlformats-officedocument.drawingml.chart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s/slide56.xml" ContentType="application/vnd.openxmlformats-officedocument.presentationml.slide+xml"/>
  <Override PartName="/ppt/slides/slide67.xml" ContentType="application/vnd.openxmlformats-officedocument.presentationml.slide+xml"/>
  <Override PartName="/ppt/slideLayouts/slideLayout8.xml" ContentType="application/vnd.openxmlformats-officedocument.presentationml.slideLayout+xml"/>
  <Override PartName="/ppt/charts/chart48.xml" ContentType="application/vnd.openxmlformats-officedocument.drawingml.chart+xml"/>
  <Override PartName="/ppt/charts/chart77.xml" ContentType="application/vnd.openxmlformats-officedocument.drawingml.chart+xml"/>
  <Override PartName="/ppt/charts/chart95.xml" ContentType="application/vnd.openxmlformats-officedocument.drawingml.char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s/slide74.xml" ContentType="application/vnd.openxmlformats-officedocument.presentationml.slide+xml"/>
  <Override PartName="/ppt/slideLayouts/slideLayout4.xml" ContentType="application/vnd.openxmlformats-officedocument.presentationml.slideLayout+xml"/>
  <Override PartName="/ppt/charts/chart19.xml" ContentType="application/vnd.openxmlformats-officedocument.drawingml.chart+xml"/>
  <Override PartName="/ppt/charts/chart37.xml" ContentType="application/vnd.openxmlformats-officedocument.drawingml.chart+xml"/>
  <Override PartName="/ppt/charts/chart55.xml" ContentType="application/vnd.openxmlformats-officedocument.drawingml.chart+xml"/>
  <Override PartName="/ppt/charts/chart66.xml" ContentType="application/vnd.openxmlformats-officedocument.drawingml.chart+xml"/>
  <Override PartName="/ppt/charts/chart84.xml" ContentType="application/vnd.openxmlformats-officedocument.drawingml.char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charts/chart26.xml" ContentType="application/vnd.openxmlformats-officedocument.drawingml.chart+xml"/>
  <Override PartName="/ppt/charts/chart44.xml" ContentType="application/vnd.openxmlformats-officedocument.drawingml.chart+xml"/>
  <Override PartName="/ppt/charts/chart73.xml" ContentType="application/vnd.openxmlformats-officedocument.drawingml.chart+xml"/>
  <Override PartName="/ppt/charts/chart91.xml" ContentType="application/vnd.openxmlformats-officedocument.drawingml.chart+xml"/>
  <Override PartName="/ppt/charts/chart128.xml" ContentType="application/vnd.openxmlformats-officedocument.drawingml.chart+xml"/>
  <Override PartName="/ppt/charts/chart139.xml" ContentType="application/vnd.openxmlformats-officedocument.drawingml.chart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slides/slide70.xml" ContentType="application/vnd.openxmlformats-officedocument.presentationml.slide+xml"/>
  <Override PartName="/ppt/charts/chart15.xml" ContentType="application/vnd.openxmlformats-officedocument.drawingml.chart+xml"/>
  <Override PartName="/ppt/charts/chart33.xml" ContentType="application/vnd.openxmlformats-officedocument.drawingml.chart+xml"/>
  <Override PartName="/ppt/charts/chart51.xml" ContentType="application/vnd.openxmlformats-officedocument.drawingml.chart+xml"/>
  <Override PartName="/ppt/charts/chart62.xml" ContentType="application/vnd.openxmlformats-officedocument.drawingml.chart+xml"/>
  <Override PartName="/ppt/charts/chart80.xml" ContentType="application/vnd.openxmlformats-officedocument.drawingml.chart+xml"/>
  <Override PartName="/ppt/charts/chart117.xml" ContentType="application/vnd.openxmlformats-officedocument.drawingml.chart+xml"/>
  <Override PartName="/ppt/charts/chart135.xml" ContentType="application/vnd.openxmlformats-officedocument.drawingml.chart+xml"/>
  <Override PartName="/ppt/slides/slide12.xml" ContentType="application/vnd.openxmlformats-officedocument.presentationml.slide+xml"/>
  <Override PartName="/ppt/slides/slide30.xml" ContentType="application/vnd.openxmlformats-officedocument.presentationml.slide+xml"/>
  <Override PartName="/ppt/slideLayouts/slideLayout11.xml" ContentType="application/vnd.openxmlformats-officedocument.presentationml.slideLayout+xml"/>
  <Override PartName="/ppt/charts/chart9.xml" ContentType="application/vnd.openxmlformats-officedocument.drawingml.chart+xml"/>
  <Override PartName="/ppt/charts/chart11.xml" ContentType="application/vnd.openxmlformats-officedocument.drawingml.chart+xml"/>
  <Override PartName="/ppt/charts/chart22.xml" ContentType="application/vnd.openxmlformats-officedocument.drawingml.chart+xml"/>
  <Override PartName="/ppt/charts/chart40.xml" ContentType="application/vnd.openxmlformats-officedocument.drawingml.chart+xml"/>
  <Override PartName="/ppt/charts/chart106.xml" ContentType="application/vnd.openxmlformats-officedocument.drawingml.chart+xml"/>
  <Override PartName="/ppt/charts/chart124.xml" ContentType="application/vnd.openxmlformats-officedocument.drawingml.chart+xml"/>
  <Override PartName="/ppt/charts/chart113.xml" ContentType="application/vnd.openxmlformats-officedocument.drawingml.chart+xml"/>
  <Override PartName="/ppt/charts/chart131.xml" ContentType="application/vnd.openxmlformats-officedocument.drawingml.chart+xml"/>
  <Override PartName="/ppt/charts/chart142.xml" ContentType="application/vnd.openxmlformats-officedocument.drawingml.chart+xml"/>
  <Override PartName="/ppt/charts/chart5.xml" ContentType="application/vnd.openxmlformats-officedocument.drawingml.chart+xml"/>
  <Override PartName="/ppt/charts/chart102.xml" ContentType="application/vnd.openxmlformats-officedocument.drawingml.chart+xml"/>
  <Override PartName="/ppt/charts/chart120.xml" ContentType="application/vnd.openxmlformats-officedocument.drawingml.chart+xml"/>
  <Override PartName="/ppt/slides/slide7.xml" ContentType="application/vnd.openxmlformats-officedocument.presentationml.slide+xml"/>
  <Override PartName="/ppt/slides/slide68.xml" ContentType="application/vnd.openxmlformats-officedocument.presentationml.slide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78.xml" ContentType="application/vnd.openxmlformats-officedocument.drawingml.chart+xml"/>
  <Override PartName="/ppt/charts/chart89.xml" ContentType="application/vnd.openxmlformats-officedocument.drawingml.chart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57.xml" ContentType="application/vnd.openxmlformats-officedocument.presentationml.slide+xml"/>
  <Override PartName="/ppt/slides/slide75.xml" ContentType="application/vnd.openxmlformats-officedocument.presentationml.slide+xml"/>
  <Override PartName="/ppt/charts/chart49.xml" ContentType="application/vnd.openxmlformats-officedocument.drawingml.chart+xml"/>
  <Override PartName="/ppt/charts/chart67.xml" ContentType="application/vnd.openxmlformats-officedocument.drawingml.chart+xml"/>
  <Override PartName="/ppt/charts/chart96.xml" ContentType="application/vnd.openxmlformats-officedocument.drawingml.char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46.xml" ContentType="application/vnd.openxmlformats-officedocument.presentationml.slide+xml"/>
  <Override PartName="/ppt/slides/slide64.xml" ContentType="application/vnd.openxmlformats-officedocument.presentationml.slide+xml"/>
  <Override PartName="/ppt/slideLayouts/slideLayout5.xml" ContentType="application/vnd.openxmlformats-officedocument.presentationml.slideLayout+xml"/>
  <Override PartName="/ppt/charts/chart27.xml" ContentType="application/vnd.openxmlformats-officedocument.drawingml.chart+xml"/>
  <Override PartName="/ppt/charts/chart38.xml" ContentType="application/vnd.openxmlformats-officedocument.drawingml.chart+xml"/>
  <Override PartName="/ppt/charts/chart56.xml" ContentType="application/vnd.openxmlformats-officedocument.drawingml.chart+xml"/>
  <Override PartName="/ppt/charts/chart74.xml" ContentType="application/vnd.openxmlformats-officedocument.drawingml.chart+xml"/>
  <Override PartName="/ppt/charts/chart85.xml" ContentType="application/vnd.openxmlformats-officedocument.drawingml.chart+xml"/>
  <Override PartName="/ppt/slides/slide24.xml" ContentType="application/vnd.openxmlformats-officedocument.presentationml.slide+xml"/>
  <Override PartName="/ppt/slides/slide35.xml" ContentType="application/vnd.openxmlformats-officedocument.presentationml.slide+xml"/>
  <Override PartName="/ppt/slides/slide53.xml" ContentType="application/vnd.openxmlformats-officedocument.presentationml.slide+xml"/>
  <Override PartName="/ppt/slides/slide71.xml" ContentType="application/vnd.openxmlformats-officedocument.presentationml.slide+xml"/>
  <Default Extension="jpeg" ContentType="image/jpeg"/>
  <Override PartName="/ppt/charts/chart16.xml" ContentType="application/vnd.openxmlformats-officedocument.drawingml.chart+xml"/>
  <Override PartName="/ppt/charts/chart34.xml" ContentType="application/vnd.openxmlformats-officedocument.drawingml.chart+xml"/>
  <Override PartName="/ppt/charts/chart45.xml" ContentType="application/vnd.openxmlformats-officedocument.drawingml.chart+xml"/>
  <Override PartName="/ppt/charts/chart63.xml" ContentType="application/vnd.openxmlformats-officedocument.drawingml.chart+xml"/>
  <Override PartName="/ppt/charts/chart81.xml" ContentType="application/vnd.openxmlformats-officedocument.drawingml.chart+xml"/>
  <Override PartName="/ppt/charts/chart92.xml" ContentType="application/vnd.openxmlformats-officedocument.drawingml.chart+xml"/>
  <Override PartName="/ppt/charts/chart129.xml" ContentType="application/vnd.openxmlformats-officedocument.drawingml.chart+xml"/>
  <Override PartName="/ppt/slides/slide13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ppt/charts/chart23.xml" ContentType="application/vnd.openxmlformats-officedocument.drawingml.chart+xml"/>
  <Override PartName="/ppt/charts/chart52.xml" ContentType="application/vnd.openxmlformats-officedocument.drawingml.chart+xml"/>
  <Override PartName="/ppt/charts/chart70.xml" ContentType="application/vnd.openxmlformats-officedocument.drawingml.chart+xml"/>
  <Override PartName="/ppt/charts/chart107.xml" ContentType="application/vnd.openxmlformats-officedocument.drawingml.chart+xml"/>
  <Override PartName="/ppt/charts/chart118.xml" ContentType="application/vnd.openxmlformats-officedocument.drawingml.chart+xml"/>
  <Override PartName="/ppt/charts/chart136.xml" ContentType="application/vnd.openxmlformats-officedocument.drawingml.chart+xml"/>
  <Override PartName="/ppt/slides/slide20.xml" ContentType="application/vnd.openxmlformats-officedocument.presentationml.slide+xml"/>
  <Override PartName="/ppt/charts/chart12.xml" ContentType="application/vnd.openxmlformats-officedocument.drawingml.chart+xml"/>
  <Override PartName="/ppt/charts/chart30.xml" ContentType="application/vnd.openxmlformats-officedocument.drawingml.chart+xml"/>
  <Override PartName="/ppt/charts/chart41.xml" ContentType="application/vnd.openxmlformats-officedocument.drawingml.chart+xml"/>
  <Override PartName="/ppt/charts/chart125.xml" ContentType="application/vnd.openxmlformats-officedocument.drawingml.chart+xml"/>
  <Override PartName="/ppt/charts/chart143.xml" ContentType="application/vnd.openxmlformats-officedocument.drawingml.chart+xml"/>
  <Override PartName="/ppt/charts/chart6.xml" ContentType="application/vnd.openxmlformats-officedocument.drawingml.chart+xml"/>
  <Override PartName="/ppt/charts/chart103.xml" ContentType="application/vnd.openxmlformats-officedocument.drawingml.chart+xml"/>
  <Override PartName="/ppt/charts/chart114.xml" ContentType="application/vnd.openxmlformats-officedocument.drawingml.chart+xml"/>
  <Override PartName="/ppt/charts/chart132.xml" ContentType="application/vnd.openxmlformats-officedocument.drawingml.chart+xml"/>
  <Override PartName="/ppt/charts/chart110.xml" ContentType="application/vnd.openxmlformats-officedocument.drawingml.chart+xml"/>
  <Override PartName="/ppt/charts/chart121.xml" ContentType="application/vnd.openxmlformats-officedocument.drawingml.chart+xml"/>
  <Override PartName="/ppt/slides/slide8.xml" ContentType="application/vnd.openxmlformats-officedocument.presentationml.slide+xml"/>
  <Override PartName="/ppt/slides/slide69.xml" ContentType="application/vnd.openxmlformats-officedocument.presentationml.slide+xml"/>
  <Override PartName="/ppt/charts/chart2.xml" ContentType="application/vnd.openxmlformats-officedocument.drawingml.chart+xml"/>
  <Override PartName="/ppt/charts/chart79.xml" ContentType="application/vnd.openxmlformats-officedocument.drawingml.chart+xml"/>
  <Override PartName="/ppt/charts/chart97.xml" ContentType="application/vnd.openxmlformats-officedocument.drawingml.chart+xml"/>
  <Override PartName="/ppt/slides/slide29.xml" ContentType="application/vnd.openxmlformats-officedocument.presentationml.slide+xml"/>
  <Override PartName="/ppt/slides/slide76.xml" ContentType="application/vnd.openxmlformats-officedocument.presentationml.slide+xml"/>
  <Override PartName="/ppt/charts/chart39.xml" ContentType="application/vnd.openxmlformats-officedocument.drawingml.chart+xml"/>
  <Override PartName="/ppt/charts/chart86.xml" ContentType="application/vnd.openxmlformats-officedocument.drawingml.chart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Layouts/slideLayout6.xml" ContentType="application/vnd.openxmlformats-officedocument.presentationml.slideLayout+xml"/>
  <Override PartName="/ppt/charts/chart28.xml" ContentType="application/vnd.openxmlformats-officedocument.drawingml.chart+xml"/>
  <Override PartName="/ppt/charts/chart75.xml" ContentType="application/vnd.openxmlformats-officedocument.drawingml.chart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charts/chart17.xml" ContentType="application/vnd.openxmlformats-officedocument.drawingml.chart+xml"/>
  <Override PartName="/ppt/charts/chart53.xml" ContentType="application/vnd.openxmlformats-officedocument.drawingml.chart+xml"/>
  <Override PartName="/ppt/charts/chart64.xml" ContentType="application/vnd.openxmlformats-officedocument.drawingml.chart+xml"/>
  <Override PartName="/ppt/slides/slide32.xml" ContentType="application/vnd.openxmlformats-officedocument.presentationml.slide+xml"/>
  <Override PartName="/ppt/charts/chart42.xml" ContentType="application/vnd.openxmlformats-officedocument.drawingml.chart+xml"/>
  <Override PartName="/ppt/charts/chart126.xml" ContentType="application/vnd.openxmlformats-officedocument.drawingml.chart+xml"/>
  <Override PartName="/ppt/charts/chart137.xml" ContentType="application/vnd.openxmlformats-officedocument.drawingml.chart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charts/chart31.xml" ContentType="application/vnd.openxmlformats-officedocument.drawingml.chart+xml"/>
  <Override PartName="/ppt/charts/chart115.xml" ContentType="application/vnd.openxmlformats-officedocument.drawingml.chart+xml"/>
  <Override PartName="/ppt/charts/chart7.xml" ContentType="application/vnd.openxmlformats-officedocument.drawingml.chart+xml"/>
  <Override PartName="/ppt/charts/chart20.xml" ContentType="application/vnd.openxmlformats-officedocument.drawingml.chart+xml"/>
  <Override PartName="/ppt/charts/chart104.xml" ContentType="application/vnd.openxmlformats-officedocument.drawingml.chart+xml"/>
  <Override PartName="/ppt/charts/chart140.xml" ContentType="application/vnd.openxmlformats-officedocument.drawingml.chart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viewProps.xml" ContentType="application/vnd.openxmlformats-officedocument.presentationml.viewProps+xml"/>
  <Override PartName="/ppt/charts/chart69.xml" ContentType="application/vnd.openxmlformats-officedocument.drawingml.chart+xml"/>
  <Override PartName="/ppt/slides/slide48.xml" ContentType="application/vnd.openxmlformats-officedocument.presentationml.slide+xml"/>
  <Override PartName="/ppt/charts/chart58.xml" ContentType="application/vnd.openxmlformats-officedocument.drawingml.chart+xml"/>
  <Override PartName="/ppt/notesSlides/notesSlide3.xml" ContentType="application/vnd.openxmlformats-officedocument.presentationml.notes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73.xml" ContentType="application/vnd.openxmlformats-officedocument.presentationml.slide+xml"/>
  <Override PartName="/ppt/presProps.xml" ContentType="application/vnd.openxmlformats-officedocument.presentationml.presProps+xml"/>
  <Override PartName="/ppt/charts/chart36.xml" ContentType="application/vnd.openxmlformats-officedocument.drawingml.chart+xml"/>
  <Override PartName="/ppt/charts/chart47.xml" ContentType="application/vnd.openxmlformats-officedocument.drawingml.chart+xml"/>
  <Override PartName="/ppt/charts/chart83.xml" ContentType="application/vnd.openxmlformats-officedocument.drawingml.chart+xml"/>
  <Override PartName="/ppt/charts/chart94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9"/>
  </p:notesMasterIdLst>
  <p:sldIdLst>
    <p:sldId id="256" r:id="rId2"/>
    <p:sldId id="277" r:id="rId3"/>
    <p:sldId id="295" r:id="rId4"/>
    <p:sldId id="296" r:id="rId5"/>
    <p:sldId id="345" r:id="rId6"/>
    <p:sldId id="257" r:id="rId7"/>
    <p:sldId id="297" r:id="rId8"/>
    <p:sldId id="321" r:id="rId9"/>
    <p:sldId id="285" r:id="rId10"/>
    <p:sldId id="298" r:id="rId11"/>
    <p:sldId id="322" r:id="rId12"/>
    <p:sldId id="258" r:id="rId13"/>
    <p:sldId id="299" r:id="rId14"/>
    <p:sldId id="323" r:id="rId15"/>
    <p:sldId id="259" r:id="rId16"/>
    <p:sldId id="300" r:id="rId17"/>
    <p:sldId id="324" r:id="rId18"/>
    <p:sldId id="260" r:id="rId19"/>
    <p:sldId id="301" r:id="rId20"/>
    <p:sldId id="325" r:id="rId21"/>
    <p:sldId id="261" r:id="rId22"/>
    <p:sldId id="302" r:id="rId23"/>
    <p:sldId id="326" r:id="rId24"/>
    <p:sldId id="262" r:id="rId25"/>
    <p:sldId id="303" r:id="rId26"/>
    <p:sldId id="327" r:id="rId27"/>
    <p:sldId id="264" r:id="rId28"/>
    <p:sldId id="304" r:id="rId29"/>
    <p:sldId id="328" r:id="rId30"/>
    <p:sldId id="278" r:id="rId31"/>
    <p:sldId id="305" r:id="rId32"/>
    <p:sldId id="329" r:id="rId33"/>
    <p:sldId id="286" r:id="rId34"/>
    <p:sldId id="306" r:id="rId35"/>
    <p:sldId id="330" r:id="rId36"/>
    <p:sldId id="279" r:id="rId37"/>
    <p:sldId id="307" r:id="rId38"/>
    <p:sldId id="331" r:id="rId39"/>
    <p:sldId id="280" r:id="rId40"/>
    <p:sldId id="308" r:id="rId41"/>
    <p:sldId id="332" r:id="rId42"/>
    <p:sldId id="281" r:id="rId43"/>
    <p:sldId id="309" r:id="rId44"/>
    <p:sldId id="333" r:id="rId45"/>
    <p:sldId id="282" r:id="rId46"/>
    <p:sldId id="310" r:id="rId47"/>
    <p:sldId id="334" r:id="rId48"/>
    <p:sldId id="283" r:id="rId49"/>
    <p:sldId id="311" r:id="rId50"/>
    <p:sldId id="335" r:id="rId51"/>
    <p:sldId id="284" r:id="rId52"/>
    <p:sldId id="312" r:id="rId53"/>
    <p:sldId id="336" r:id="rId54"/>
    <p:sldId id="287" r:id="rId55"/>
    <p:sldId id="313" r:id="rId56"/>
    <p:sldId id="337" r:id="rId57"/>
    <p:sldId id="288" r:id="rId58"/>
    <p:sldId id="314" r:id="rId59"/>
    <p:sldId id="338" r:id="rId60"/>
    <p:sldId id="289" r:id="rId61"/>
    <p:sldId id="315" r:id="rId62"/>
    <p:sldId id="339" r:id="rId63"/>
    <p:sldId id="290" r:id="rId64"/>
    <p:sldId id="316" r:id="rId65"/>
    <p:sldId id="340" r:id="rId66"/>
    <p:sldId id="291" r:id="rId67"/>
    <p:sldId id="317" r:id="rId68"/>
    <p:sldId id="341" r:id="rId69"/>
    <p:sldId id="292" r:id="rId70"/>
    <p:sldId id="318" r:id="rId71"/>
    <p:sldId id="342" r:id="rId72"/>
    <p:sldId id="293" r:id="rId73"/>
    <p:sldId id="319" r:id="rId74"/>
    <p:sldId id="343" r:id="rId75"/>
    <p:sldId id="294" r:id="rId76"/>
    <p:sldId id="320" r:id="rId77"/>
    <p:sldId id="344" r:id="rId78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9900CC"/>
    <a:srgbClr val="CC00CC"/>
    <a:srgbClr val="660066"/>
    <a:srgbClr val="CC3300"/>
    <a:srgbClr val="CC6600"/>
    <a:srgbClr val="FF3399"/>
    <a:srgbClr val="000F2E"/>
    <a:srgbClr val="FF3300"/>
    <a:srgbClr val="9E7800"/>
    <a:srgbClr val="00FF00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339" autoAdjust="0"/>
    <p:restoredTop sz="95907" autoAdjust="0"/>
  </p:normalViewPr>
  <p:slideViewPr>
    <p:cSldViewPr>
      <p:cViewPr>
        <p:scale>
          <a:sx n="70" d="100"/>
          <a:sy n="70" d="100"/>
        </p:scale>
        <p:origin x="-138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4446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slide" Target="slides/slide75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presProps" Target="pres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0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0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0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0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0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0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0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0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0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0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1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1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1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1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1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1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1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1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1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1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2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2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2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2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2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2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2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2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2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2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3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3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3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3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3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3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3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3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3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3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4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4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4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4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4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3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3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3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3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3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3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3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3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3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3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4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4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4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4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4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4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4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4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4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4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5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5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5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5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5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5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5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5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5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5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6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6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6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6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6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6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6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6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6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6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7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7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7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7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7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7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7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7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7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7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8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8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8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8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8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8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8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8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8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8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9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9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9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9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9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9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9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9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9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9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ASCOLTA-COMPRENDE</a:t>
            </a:r>
            <a:r>
              <a:rPr lang="it-IT" baseline="0"/>
              <a:t> E RIFERISCE</a:t>
            </a:r>
            <a:endParaRPr lang="it-IT"/>
          </a:p>
        </c:rich>
      </c:tx>
      <c:layout/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'!$B$7:$E$7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'!$B$18:$E$18</c:f>
              <c:numCache>
                <c:formatCode>General</c:formatCode>
                <c:ptCount val="4"/>
                <c:pt idx="0">
                  <c:v>6</c:v>
                </c:pt>
                <c:pt idx="1">
                  <c:v>54</c:v>
                </c:pt>
                <c:pt idx="2">
                  <c:v>91</c:v>
                </c:pt>
                <c:pt idx="3">
                  <c:v>44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SCRIVE</a:t>
            </a:r>
            <a:r>
              <a:rPr lang="it-IT" baseline="0"/>
              <a:t> E DESCRIVE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'!$N$7:$Q$7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'!$N$18:$Q$18</c:f>
              <c:numCache>
                <c:formatCode>General</c:formatCode>
                <c:ptCount val="4"/>
                <c:pt idx="0">
                  <c:v>12</c:v>
                </c:pt>
                <c:pt idx="1">
                  <c:v>53</c:v>
                </c:pt>
                <c:pt idx="2">
                  <c:v>87</c:v>
                </c:pt>
                <c:pt idx="3">
                  <c:v>45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10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PADRONEGGIA ED APPLICA LE CONOSCENZE FONDAMENTALI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3'!$F$19:$I$19</c:f>
              <c:numCache>
                <c:formatCode>General</c:formatCode>
                <c:ptCount val="4"/>
                <c:pt idx="0">
                  <c:v>26</c:v>
                </c:pt>
                <c:pt idx="1">
                  <c:v>66</c:v>
                </c:pt>
                <c:pt idx="2">
                  <c:v>82</c:v>
                </c:pt>
                <c:pt idx="3">
                  <c:v>39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ASCOLTA-COMPRENDE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3'!$B$19:$E$19</c:f>
              <c:numCache>
                <c:formatCode>General</c:formatCode>
                <c:ptCount val="4"/>
                <c:pt idx="0">
                  <c:v>38</c:v>
                </c:pt>
                <c:pt idx="1">
                  <c:v>78</c:v>
                </c:pt>
                <c:pt idx="2">
                  <c:v>81</c:v>
                </c:pt>
                <c:pt idx="3">
                  <c:v>17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PADRONEGGIA ED APPLICA LE CONOSCENZE FONDAMENTALI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3'!$F$19:$I$19</c:f>
              <c:numCache>
                <c:formatCode>General</c:formatCode>
                <c:ptCount val="4"/>
                <c:pt idx="0">
                  <c:v>26</c:v>
                </c:pt>
                <c:pt idx="1">
                  <c:v>66</c:v>
                </c:pt>
                <c:pt idx="2">
                  <c:v>82</c:v>
                </c:pt>
                <c:pt idx="3">
                  <c:v>39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LEGGE, COMPRENDE, INTERAGISCE OPERA CONFRONTI </a:t>
            </a:r>
          </a:p>
        </c:rich>
      </c:tx>
    </c:title>
    <c:plotArea>
      <c:layout/>
      <c:pieChart>
        <c:varyColors val="1"/>
        <c:ser>
          <c:idx val="1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3'!$J$19:$M$19</c:f>
              <c:numCache>
                <c:formatCode>General</c:formatCode>
                <c:ptCount val="4"/>
                <c:pt idx="0">
                  <c:v>16</c:v>
                </c:pt>
                <c:pt idx="1">
                  <c:v>57</c:v>
                </c:pt>
                <c:pt idx="2">
                  <c:v>90</c:v>
                </c:pt>
                <c:pt idx="3">
                  <c:v>50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3'!$N$19:$Q$19</c:f>
              <c:numCache>
                <c:formatCode>General</c:formatCode>
                <c:ptCount val="4"/>
                <c:pt idx="0">
                  <c:v>18</c:v>
                </c:pt>
                <c:pt idx="1">
                  <c:v>53</c:v>
                </c:pt>
                <c:pt idx="2">
                  <c:v>84</c:v>
                </c:pt>
                <c:pt idx="3">
                  <c:v>60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LEGGE, COMPRENDE, INTERAGISCE OPERA CONFRONTI </a:t>
            </a:r>
          </a:p>
        </c:rich>
      </c:tx>
    </c:title>
    <c:plotArea>
      <c:layout/>
      <c:pieChart>
        <c:varyColors val="1"/>
        <c:ser>
          <c:idx val="1"/>
          <c:order val="0"/>
          <c:explosion val="3"/>
          <c:dPt>
            <c:idx val="0"/>
            <c:explosion val="0"/>
          </c:dPt>
          <c:dPt>
            <c:idx val="1"/>
            <c:explosion val="0"/>
          </c:dPt>
          <c:dPt>
            <c:idx val="3"/>
            <c:explosion val="0"/>
          </c:dPt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3'!$J$19:$M$19</c:f>
              <c:numCache>
                <c:formatCode>General</c:formatCode>
                <c:ptCount val="4"/>
                <c:pt idx="0">
                  <c:v>37</c:v>
                </c:pt>
                <c:pt idx="1">
                  <c:v>57</c:v>
                </c:pt>
                <c:pt idx="2">
                  <c:v>82</c:v>
                </c:pt>
                <c:pt idx="3">
                  <c:v>35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3'!$N$19:$Q$19</c:f>
              <c:numCache>
                <c:formatCode>General</c:formatCode>
                <c:ptCount val="4"/>
                <c:pt idx="0">
                  <c:v>25</c:v>
                </c:pt>
                <c:pt idx="1">
                  <c:v>60</c:v>
                </c:pt>
                <c:pt idx="2">
                  <c:v>84</c:v>
                </c:pt>
                <c:pt idx="3">
                  <c:v>44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LEGGE, COMPRENDE, INTERAGISCE OPERA CONFRONTI </a:t>
            </a:r>
          </a:p>
        </c:rich>
      </c:tx>
    </c:title>
    <c:plotArea>
      <c:layout/>
      <c:pieChart>
        <c:varyColors val="1"/>
        <c:ser>
          <c:idx val="1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3'!$J$19:$M$19</c:f>
              <c:numCache>
                <c:formatCode>General</c:formatCode>
                <c:ptCount val="4"/>
                <c:pt idx="0">
                  <c:v>43</c:v>
                </c:pt>
                <c:pt idx="1">
                  <c:v>66</c:v>
                </c:pt>
                <c:pt idx="2">
                  <c:v>81</c:v>
                </c:pt>
                <c:pt idx="3">
                  <c:v>23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3'!$N$19:$Q$19</c:f>
              <c:numCache>
                <c:formatCode>General</c:formatCode>
                <c:ptCount val="4"/>
                <c:pt idx="0">
                  <c:v>32</c:v>
                </c:pt>
                <c:pt idx="1">
                  <c:v>65</c:v>
                </c:pt>
                <c:pt idx="2">
                  <c:v>76</c:v>
                </c:pt>
                <c:pt idx="3">
                  <c:v>41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GLI STRUMENTI MATEMATICI PER OPERARE NELLA REALTA'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3'!$R$19:$U$19</c:f>
              <c:numCache>
                <c:formatCode>General</c:formatCode>
                <c:ptCount val="4"/>
                <c:pt idx="0">
                  <c:v>13</c:v>
                </c:pt>
                <c:pt idx="1">
                  <c:v>49</c:v>
                </c:pt>
                <c:pt idx="2">
                  <c:v>89</c:v>
                </c:pt>
                <c:pt idx="3">
                  <c:v>66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LEGGE COMPRENDE</a:t>
            </a:r>
          </a:p>
        </c:rich>
      </c:tx>
    </c:title>
    <c:plotArea>
      <c:layout/>
      <c:pieChart>
        <c:varyColors val="1"/>
        <c:ser>
          <c:idx val="1"/>
          <c:order val="0"/>
          <c:dLbls>
            <c:showCatName val="1"/>
            <c:showPercent val="1"/>
            <c:showLeaderLines val="1"/>
          </c:dLbls>
          <c:cat>
            <c:strRef>
              <c:f>'scuola secondaria 1 '!$J$7:$M$7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'!$J$18:$M$18</c:f>
              <c:numCache>
                <c:formatCode>General</c:formatCode>
                <c:ptCount val="4"/>
                <c:pt idx="0">
                  <c:v>25</c:v>
                </c:pt>
                <c:pt idx="1">
                  <c:v>76</c:v>
                </c:pt>
                <c:pt idx="2">
                  <c:v>79</c:v>
                </c:pt>
                <c:pt idx="3">
                  <c:v>14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PROBLEMATICHE SIENTIFICHE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3'!$V$19:$Y$19</c:f>
              <c:numCache>
                <c:formatCode>General</c:formatCode>
                <c:ptCount val="4"/>
                <c:pt idx="0">
                  <c:v>13</c:v>
                </c:pt>
                <c:pt idx="1">
                  <c:v>49</c:v>
                </c:pt>
                <c:pt idx="2">
                  <c:v>88</c:v>
                </c:pt>
                <c:pt idx="3">
                  <c:v>61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GLI STRUMENTI MATEMATICI PER OPERARE NELLA REALTA'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3'!$R$19:$U$19</c:f>
              <c:numCache>
                <c:formatCode>General</c:formatCode>
                <c:ptCount val="4"/>
                <c:pt idx="0">
                  <c:v>19</c:v>
                </c:pt>
                <c:pt idx="1">
                  <c:v>66</c:v>
                </c:pt>
                <c:pt idx="2">
                  <c:v>75</c:v>
                </c:pt>
                <c:pt idx="3">
                  <c:v>53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PROBLEMATICHE SIENTIFICHE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3'!$V$19:$Y$19</c:f>
              <c:numCache>
                <c:formatCode>General</c:formatCode>
                <c:ptCount val="4"/>
                <c:pt idx="0">
                  <c:v>20</c:v>
                </c:pt>
                <c:pt idx="1">
                  <c:v>61</c:v>
                </c:pt>
                <c:pt idx="2">
                  <c:v>75</c:v>
                </c:pt>
                <c:pt idx="3">
                  <c:v>55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GLI STRUMENTI MATEMATICI PER OPERARE NELLA REALTA'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3'!$R$19:$U$19</c:f>
              <c:numCache>
                <c:formatCode>General</c:formatCode>
                <c:ptCount val="4"/>
                <c:pt idx="0">
                  <c:v>30</c:v>
                </c:pt>
                <c:pt idx="1">
                  <c:v>59</c:v>
                </c:pt>
                <c:pt idx="2">
                  <c:v>87</c:v>
                </c:pt>
                <c:pt idx="3">
                  <c:v>39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PROBLEMATICHE SIENTIFICHE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3'!$V$19:$Y$19</c:f>
              <c:numCache>
                <c:formatCode>General</c:formatCode>
                <c:ptCount val="4"/>
                <c:pt idx="0">
                  <c:v>31</c:v>
                </c:pt>
                <c:pt idx="1">
                  <c:v>56</c:v>
                </c:pt>
                <c:pt idx="2">
                  <c:v>90</c:v>
                </c:pt>
                <c:pt idx="3">
                  <c:v>37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DISTINGUE CLASSIFICA UTILIZZA E APPREZZA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3'!$Z$19:$AC$19</c:f>
              <c:numCache>
                <c:formatCode>General</c:formatCode>
                <c:ptCount val="4"/>
                <c:pt idx="0">
                  <c:v>11</c:v>
                </c:pt>
                <c:pt idx="1">
                  <c:v>54</c:v>
                </c:pt>
                <c:pt idx="2">
                  <c:v>90</c:v>
                </c:pt>
                <c:pt idx="3">
                  <c:v>59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COLLOCA GLI EVENTI E INDIVIDUA LE RELAZIONI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3'!$AD$19:$AG$19</c:f>
              <c:numCache>
                <c:formatCode>General</c:formatCode>
                <c:ptCount val="4"/>
                <c:pt idx="0">
                  <c:v>8</c:v>
                </c:pt>
                <c:pt idx="1">
                  <c:v>60</c:v>
                </c:pt>
                <c:pt idx="2">
                  <c:v>87</c:v>
                </c:pt>
                <c:pt idx="3">
                  <c:v>59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DISTINGUE CLASSIFICA UTILIZZA E APPREZZA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3'!$Z$19:$AC$19</c:f>
              <c:numCache>
                <c:formatCode>General</c:formatCode>
                <c:ptCount val="4"/>
                <c:pt idx="0">
                  <c:v>24</c:v>
                </c:pt>
                <c:pt idx="1">
                  <c:v>61</c:v>
                </c:pt>
                <c:pt idx="2">
                  <c:v>78</c:v>
                </c:pt>
                <c:pt idx="3">
                  <c:v>50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COLLOCA GLI EVENTI E INDIVIDUA LE RELAZIONI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3'!$AD$19:$AG$19</c:f>
              <c:numCache>
                <c:formatCode>General</c:formatCode>
                <c:ptCount val="4"/>
                <c:pt idx="0">
                  <c:v>24</c:v>
                </c:pt>
                <c:pt idx="1">
                  <c:v>61</c:v>
                </c:pt>
                <c:pt idx="2">
                  <c:v>82</c:v>
                </c:pt>
                <c:pt idx="3">
                  <c:v>45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DISTINGUE CLASSIFICA UTILIZZA E APPREZZA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3'!$Z$19:$AC$19</c:f>
              <c:numCache>
                <c:formatCode>General</c:formatCode>
                <c:ptCount val="4"/>
                <c:pt idx="0">
                  <c:v>32</c:v>
                </c:pt>
                <c:pt idx="1">
                  <c:v>63</c:v>
                </c:pt>
                <c:pt idx="2">
                  <c:v>88</c:v>
                </c:pt>
                <c:pt idx="3">
                  <c:v>32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SCRIVE</a:t>
            </a:r>
            <a:r>
              <a:rPr lang="it-IT" baseline="0"/>
              <a:t> E DESCRIVE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'!$N$7:$Q$7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'!$N$18:$Q$18</c:f>
              <c:numCache>
                <c:formatCode>General</c:formatCode>
                <c:ptCount val="4"/>
                <c:pt idx="0">
                  <c:v>15</c:v>
                </c:pt>
                <c:pt idx="1">
                  <c:v>60</c:v>
                </c:pt>
                <c:pt idx="2">
                  <c:v>82</c:v>
                </c:pt>
                <c:pt idx="3">
                  <c:v>38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12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COLLOCA GLI EVENTI E INDIVIDUA LE RELAZIONI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3'!$AD$19:$AG$19</c:f>
              <c:numCache>
                <c:formatCode>General</c:formatCode>
                <c:ptCount val="4"/>
                <c:pt idx="0">
                  <c:v>30</c:v>
                </c:pt>
                <c:pt idx="1">
                  <c:v>66</c:v>
                </c:pt>
                <c:pt idx="2">
                  <c:v>82</c:v>
                </c:pt>
                <c:pt idx="3">
                  <c:v>36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PRODUCE ELABORATI CON LE GIUSTE MODALITA'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3'!$AH$19:$AK$19</c:f>
              <c:numCache>
                <c:formatCode>General</c:formatCode>
                <c:ptCount val="4"/>
                <c:pt idx="0">
                  <c:v>8</c:v>
                </c:pt>
                <c:pt idx="1">
                  <c:v>49</c:v>
                </c:pt>
                <c:pt idx="2">
                  <c:v>73</c:v>
                </c:pt>
                <c:pt idx="3">
                  <c:v>35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3'!$AL$19:$AO$19</c:f>
              <c:numCache>
                <c:formatCode>General</c:formatCode>
                <c:ptCount val="4"/>
                <c:pt idx="0">
                  <c:v>8</c:v>
                </c:pt>
                <c:pt idx="1">
                  <c:v>40</c:v>
                </c:pt>
                <c:pt idx="2">
                  <c:v>71</c:v>
                </c:pt>
                <c:pt idx="3">
                  <c:v>37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PRODUCE ELABORATI CON LE GIUSTE MODALITA'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3'!$AH$19:$AK$19</c:f>
              <c:numCache>
                <c:formatCode>General</c:formatCode>
                <c:ptCount val="4"/>
                <c:pt idx="0">
                  <c:v>23</c:v>
                </c:pt>
                <c:pt idx="1">
                  <c:v>57</c:v>
                </c:pt>
                <c:pt idx="2">
                  <c:v>87</c:v>
                </c:pt>
                <c:pt idx="3">
                  <c:v>46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3'!$AL$19:$AO$19</c:f>
              <c:numCache>
                <c:formatCode>General</c:formatCode>
                <c:ptCount val="4"/>
                <c:pt idx="0">
                  <c:v>22</c:v>
                </c:pt>
                <c:pt idx="1">
                  <c:v>57</c:v>
                </c:pt>
                <c:pt idx="2">
                  <c:v>93</c:v>
                </c:pt>
                <c:pt idx="3">
                  <c:v>41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PRODUCE ELABORATI CON LE GIUSTE MODALITA'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3'!$AH$19:$AK$19</c:f>
              <c:numCache>
                <c:formatCode>General</c:formatCode>
                <c:ptCount val="4"/>
                <c:pt idx="0">
                  <c:v>29</c:v>
                </c:pt>
                <c:pt idx="1">
                  <c:v>65</c:v>
                </c:pt>
                <c:pt idx="2">
                  <c:v>96</c:v>
                </c:pt>
                <c:pt idx="3">
                  <c:v>27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3'!$AL$19:$AO$19</c:f>
              <c:numCache>
                <c:formatCode>General</c:formatCode>
                <c:ptCount val="4"/>
                <c:pt idx="0">
                  <c:v>28</c:v>
                </c:pt>
                <c:pt idx="1">
                  <c:v>63</c:v>
                </c:pt>
                <c:pt idx="2">
                  <c:v>94</c:v>
                </c:pt>
                <c:pt idx="3">
                  <c:v>29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SELEZIONA E ORGANIZZA INFORMAZIONI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3'!$AP$19:$AS$19</c:f>
              <c:numCache>
                <c:formatCode>General</c:formatCode>
                <c:ptCount val="4"/>
                <c:pt idx="0">
                  <c:v>11</c:v>
                </c:pt>
                <c:pt idx="1">
                  <c:v>56</c:v>
                </c:pt>
                <c:pt idx="2">
                  <c:v>88</c:v>
                </c:pt>
                <c:pt idx="3">
                  <c:v>58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3'!$AT$19:$AW$19</c:f>
              <c:numCache>
                <c:formatCode>General</c:formatCode>
                <c:ptCount val="4"/>
                <c:pt idx="0">
                  <c:v>11</c:v>
                </c:pt>
                <c:pt idx="1">
                  <c:v>51</c:v>
                </c:pt>
                <c:pt idx="2">
                  <c:v>86</c:v>
                </c:pt>
                <c:pt idx="3">
                  <c:v>66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SELEZIONA E ORGANIZZA INFORMAZIONI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3'!$AP$19:$AS$19</c:f>
              <c:numCache>
                <c:formatCode>General</c:formatCode>
                <c:ptCount val="4"/>
                <c:pt idx="0">
                  <c:v>23</c:v>
                </c:pt>
                <c:pt idx="1">
                  <c:v>61</c:v>
                </c:pt>
                <c:pt idx="2">
                  <c:v>80</c:v>
                </c:pt>
                <c:pt idx="3">
                  <c:v>48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</a:t>
            </a:r>
            <a:r>
              <a:rPr lang="en-US" baseline="0"/>
              <a:t> E RISOLVE PROBLEMI</a:t>
            </a:r>
            <a:endParaRPr lang="en-US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'!$BF$7:$BI$7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'!$R$18:$U$18</c:f>
              <c:numCache>
                <c:formatCode>General</c:formatCode>
                <c:ptCount val="4"/>
                <c:pt idx="0">
                  <c:v>8</c:v>
                </c:pt>
                <c:pt idx="1">
                  <c:v>51</c:v>
                </c:pt>
                <c:pt idx="2">
                  <c:v>79</c:v>
                </c:pt>
                <c:pt idx="3">
                  <c:v>57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13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3'!$AT$19:$AW$19</c:f>
              <c:numCache>
                <c:formatCode>General</c:formatCode>
                <c:ptCount val="4"/>
                <c:pt idx="0">
                  <c:v>24</c:v>
                </c:pt>
                <c:pt idx="1">
                  <c:v>59</c:v>
                </c:pt>
                <c:pt idx="2">
                  <c:v>72</c:v>
                </c:pt>
                <c:pt idx="3">
                  <c:v>57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SELEZIONA E ORGANIZZA INFORMAZIONI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3'!$AP$19:$AS$19</c:f>
              <c:numCache>
                <c:formatCode>General</c:formatCode>
                <c:ptCount val="4"/>
                <c:pt idx="0">
                  <c:v>29</c:v>
                </c:pt>
                <c:pt idx="1">
                  <c:v>63</c:v>
                </c:pt>
                <c:pt idx="2">
                  <c:v>91</c:v>
                </c:pt>
                <c:pt idx="3">
                  <c:v>32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3'!$AT$19:$AW$19</c:f>
              <c:numCache>
                <c:formatCode>General</c:formatCode>
                <c:ptCount val="4"/>
                <c:pt idx="0">
                  <c:v>29</c:v>
                </c:pt>
                <c:pt idx="1">
                  <c:v>63</c:v>
                </c:pt>
                <c:pt idx="2">
                  <c:v>82</c:v>
                </c:pt>
                <c:pt idx="3">
                  <c:v>41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CONOSCE GLI ORGANI DI GOVERNO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3'!$AX$19:$BA$19</c:f>
              <c:numCache>
                <c:formatCode>General</c:formatCode>
                <c:ptCount val="4"/>
                <c:pt idx="0">
                  <c:v>7</c:v>
                </c:pt>
                <c:pt idx="1">
                  <c:v>54</c:v>
                </c:pt>
                <c:pt idx="2">
                  <c:v>90</c:v>
                </c:pt>
                <c:pt idx="3">
                  <c:v>61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explosion val="1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3'!$BB$19:$BE$19</c:f>
              <c:numCache>
                <c:formatCode>General</c:formatCode>
                <c:ptCount val="4"/>
                <c:pt idx="0">
                  <c:v>12</c:v>
                </c:pt>
                <c:pt idx="1">
                  <c:v>60</c:v>
                </c:pt>
                <c:pt idx="2">
                  <c:v>87</c:v>
                </c:pt>
                <c:pt idx="3">
                  <c:v>56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CONOSCE GLI ORGANI DI GOVERNO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3'!$AX$19:$BA$19</c:f>
              <c:numCache>
                <c:formatCode>General</c:formatCode>
                <c:ptCount val="4"/>
                <c:pt idx="0">
                  <c:v>23</c:v>
                </c:pt>
                <c:pt idx="1">
                  <c:v>64</c:v>
                </c:pt>
                <c:pt idx="2">
                  <c:v>97</c:v>
                </c:pt>
                <c:pt idx="3">
                  <c:v>29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3'!$BB$19:$BE$19</c:f>
              <c:numCache>
                <c:formatCode>General</c:formatCode>
                <c:ptCount val="4"/>
                <c:pt idx="0">
                  <c:v>27</c:v>
                </c:pt>
                <c:pt idx="1">
                  <c:v>61</c:v>
                </c:pt>
                <c:pt idx="2">
                  <c:v>85</c:v>
                </c:pt>
                <c:pt idx="3">
                  <c:v>40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CONOSCE GLI ORGANI DI GOVERNO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3'!$AX$19:$BA$19</c:f>
              <c:numCache>
                <c:formatCode>General</c:formatCode>
                <c:ptCount val="4"/>
                <c:pt idx="0">
                  <c:v>36</c:v>
                </c:pt>
                <c:pt idx="1">
                  <c:v>62</c:v>
                </c:pt>
                <c:pt idx="2">
                  <c:v>87</c:v>
                </c:pt>
                <c:pt idx="3">
                  <c:v>16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3'!$BB$19:$BE$19</c:f>
              <c:numCache>
                <c:formatCode>General</c:formatCode>
                <c:ptCount val="4"/>
                <c:pt idx="0">
                  <c:v>35</c:v>
                </c:pt>
                <c:pt idx="1">
                  <c:v>68</c:v>
                </c:pt>
                <c:pt idx="2">
                  <c:v>78</c:v>
                </c:pt>
                <c:pt idx="3">
                  <c:v>35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PROGETTA IL PERCORSO, TROVA NUOVE STRATEGIE RISOLUTIVE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3'!$BF$19:$BI$19</c:f>
              <c:numCache>
                <c:formatCode>General</c:formatCode>
                <c:ptCount val="4"/>
                <c:pt idx="0">
                  <c:v>7</c:v>
                </c:pt>
                <c:pt idx="1">
                  <c:v>61</c:v>
                </c:pt>
                <c:pt idx="2">
                  <c:v>81</c:v>
                </c:pt>
                <c:pt idx="3">
                  <c:v>66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 algn="ctr"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'!$BJ$7:$BM$7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'!$V$18:$Y$18</c:f>
              <c:numCache>
                <c:formatCode>General</c:formatCode>
                <c:ptCount val="4"/>
                <c:pt idx="0">
                  <c:v>8</c:v>
                </c:pt>
                <c:pt idx="1">
                  <c:v>45</c:v>
                </c:pt>
                <c:pt idx="2">
                  <c:v>79</c:v>
                </c:pt>
                <c:pt idx="3">
                  <c:v>65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14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PRENDE DECISIONI, VALUTA STRUMENTI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3'!$BJ$19:$BM$19</c:f>
              <c:numCache>
                <c:formatCode>General</c:formatCode>
                <c:ptCount val="4"/>
                <c:pt idx="0">
                  <c:v>9</c:v>
                </c:pt>
                <c:pt idx="1">
                  <c:v>56</c:v>
                </c:pt>
                <c:pt idx="2">
                  <c:v>83</c:v>
                </c:pt>
                <c:pt idx="3">
                  <c:v>60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PROGETTA IL PERCORSO, TROVA NUOVE STRATEGIE RISOLUTIVE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3'!$BF$19:$BI$19</c:f>
              <c:numCache>
                <c:formatCode>General</c:formatCode>
                <c:ptCount val="4"/>
                <c:pt idx="0">
                  <c:v>24</c:v>
                </c:pt>
                <c:pt idx="1">
                  <c:v>60</c:v>
                </c:pt>
                <c:pt idx="2">
                  <c:v>85</c:v>
                </c:pt>
                <c:pt idx="3">
                  <c:v>43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PRENDE DECISIONI, VALUTA STRUMENTI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3'!$BJ$19:$BM$19</c:f>
              <c:numCache>
                <c:formatCode>General</c:formatCode>
                <c:ptCount val="4"/>
                <c:pt idx="0">
                  <c:v>23</c:v>
                </c:pt>
                <c:pt idx="1">
                  <c:v>56</c:v>
                </c:pt>
                <c:pt idx="2">
                  <c:v>83</c:v>
                </c:pt>
                <c:pt idx="3">
                  <c:v>47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PROGETTA IL PERCORSO, TROVA NUOVE STRATEGIE RISOLUTIVE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3'!$BF$19:$BI$19</c:f>
              <c:numCache>
                <c:formatCode>General</c:formatCode>
                <c:ptCount val="4"/>
                <c:pt idx="0">
                  <c:v>32</c:v>
                </c:pt>
                <c:pt idx="1">
                  <c:v>63</c:v>
                </c:pt>
                <c:pt idx="2">
                  <c:v>83</c:v>
                </c:pt>
                <c:pt idx="3">
                  <c:v>36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PRENDE DECISIONI, VALUTA STRUMENTI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3'!$BJ$19:$BM$19</c:f>
              <c:numCache>
                <c:formatCode>General</c:formatCode>
                <c:ptCount val="4"/>
                <c:pt idx="0">
                  <c:v>33</c:v>
                </c:pt>
                <c:pt idx="1">
                  <c:v>64</c:v>
                </c:pt>
                <c:pt idx="2">
                  <c:v>81</c:v>
                </c:pt>
                <c:pt idx="3">
                  <c:v>42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</a:t>
            </a:r>
            <a:r>
              <a:rPr lang="en-US" baseline="0"/>
              <a:t> E RISOLVE PROBLEMI</a:t>
            </a:r>
            <a:endParaRPr lang="en-US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'!$BF$7:$BI$7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'!$R$18:$U$18</c:f>
              <c:numCache>
                <c:formatCode>General</c:formatCode>
                <c:ptCount val="4"/>
                <c:pt idx="0">
                  <c:v>17</c:v>
                </c:pt>
                <c:pt idx="1">
                  <c:v>56</c:v>
                </c:pt>
                <c:pt idx="2">
                  <c:v>82</c:v>
                </c:pt>
                <c:pt idx="3">
                  <c:v>44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 algn="ctr"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'!$BJ$7:$BM$7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'!$V$18:$Y$18</c:f>
              <c:numCache>
                <c:formatCode>General</c:formatCode>
                <c:ptCount val="4"/>
                <c:pt idx="0">
                  <c:v>18</c:v>
                </c:pt>
                <c:pt idx="1">
                  <c:v>51</c:v>
                </c:pt>
                <c:pt idx="2">
                  <c:v>85</c:v>
                </c:pt>
                <c:pt idx="3">
                  <c:v>44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</a:t>
            </a:r>
            <a:r>
              <a:rPr lang="en-US" baseline="0"/>
              <a:t> E RISOLVE PROBLEMI</a:t>
            </a:r>
            <a:endParaRPr lang="en-US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'!$BF$7:$BI$7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'!$R$18:$U$18</c:f>
              <c:numCache>
                <c:formatCode>General</c:formatCode>
                <c:ptCount val="4"/>
                <c:pt idx="0">
                  <c:v>20</c:v>
                </c:pt>
                <c:pt idx="1">
                  <c:v>50</c:v>
                </c:pt>
                <c:pt idx="2">
                  <c:v>98</c:v>
                </c:pt>
                <c:pt idx="3">
                  <c:v>25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 algn="ctr"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'!$BJ$7:$BM$7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'!$V$18:$Y$18</c:f>
              <c:numCache>
                <c:formatCode>General</c:formatCode>
                <c:ptCount val="4"/>
                <c:pt idx="0">
                  <c:v>17</c:v>
                </c:pt>
                <c:pt idx="1">
                  <c:v>53</c:v>
                </c:pt>
                <c:pt idx="2">
                  <c:v>94</c:v>
                </c:pt>
                <c:pt idx="3">
                  <c:v>31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DISTINGUE E CLASSIFICA GLI ELEMENTI</a:t>
            </a:r>
            <a:r>
              <a:rPr lang="it-IT" baseline="0"/>
              <a:t> DEI VARI LINGUAGGI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'!$BF$7:$BI$7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'!$Z$18:$AC$18</c:f>
              <c:numCache>
                <c:formatCode>General</c:formatCode>
                <c:ptCount val="4"/>
                <c:pt idx="0">
                  <c:v>2</c:v>
                </c:pt>
                <c:pt idx="1">
                  <c:v>53</c:v>
                </c:pt>
                <c:pt idx="2">
                  <c:v>89</c:v>
                </c:pt>
                <c:pt idx="3">
                  <c:v>45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PADRONEGGIA ED APPLICA LE CONOSCENZE FONDAMENTALI</a:t>
            </a:r>
          </a:p>
        </c:rich>
      </c:tx>
      <c:layout/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'!$F$7:$I$7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'!$F$18:$I$18</c:f>
              <c:numCache>
                <c:formatCode>General</c:formatCode>
                <c:ptCount val="4"/>
                <c:pt idx="0">
                  <c:v>2</c:v>
                </c:pt>
                <c:pt idx="1">
                  <c:v>42</c:v>
                </c:pt>
                <c:pt idx="2">
                  <c:v>95</c:v>
                </c:pt>
                <c:pt idx="3">
                  <c:v>58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INDIVIDUA</a:t>
            </a:r>
            <a:r>
              <a:rPr lang="it-IT" baseline="0"/>
              <a:t> LA REAZIONE SPAZIO-TEMPO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'!$BH$96:$BK$96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'!$AD$18:$AG$18</c:f>
              <c:numCache>
                <c:formatCode>General</c:formatCode>
                <c:ptCount val="4"/>
                <c:pt idx="0">
                  <c:v>2</c:v>
                </c:pt>
                <c:pt idx="1">
                  <c:v>48</c:v>
                </c:pt>
                <c:pt idx="2">
                  <c:v>93</c:v>
                </c:pt>
                <c:pt idx="3">
                  <c:v>47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DISTINGUE E CLASSIFICA GLI ELEMENTI</a:t>
            </a:r>
            <a:r>
              <a:rPr lang="it-IT" baseline="0"/>
              <a:t> DEI VARI LINGUAGGI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'!$BF$7:$BI$7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'!$Z$18:$AC$18</c:f>
              <c:numCache>
                <c:formatCode>General</c:formatCode>
                <c:ptCount val="4"/>
                <c:pt idx="0">
                  <c:v>7</c:v>
                </c:pt>
                <c:pt idx="1">
                  <c:v>65</c:v>
                </c:pt>
                <c:pt idx="2">
                  <c:v>93</c:v>
                </c:pt>
                <c:pt idx="3">
                  <c:v>32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INDIVIDUA</a:t>
            </a:r>
            <a:r>
              <a:rPr lang="it-IT" baseline="0"/>
              <a:t> LA REAZIONE SPAZIO-TEMPO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'!$BH$96:$BK$96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'!$AD$18:$AG$18</c:f>
              <c:numCache>
                <c:formatCode>General</c:formatCode>
                <c:ptCount val="4"/>
                <c:pt idx="0">
                  <c:v>8</c:v>
                </c:pt>
                <c:pt idx="1">
                  <c:v>61</c:v>
                </c:pt>
                <c:pt idx="2">
                  <c:v>88</c:v>
                </c:pt>
                <c:pt idx="3">
                  <c:v>40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2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DISTINGUE E CLASSIFICA GLI ELEMENTI</a:t>
            </a:r>
            <a:r>
              <a:rPr lang="it-IT" baseline="0"/>
              <a:t> DEI VARI LINGUAGGI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'!$BF$7:$BI$7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'!$Z$18:$AC$18</c:f>
              <c:numCache>
                <c:formatCode>General</c:formatCode>
                <c:ptCount val="4"/>
                <c:pt idx="0">
                  <c:v>22</c:v>
                </c:pt>
                <c:pt idx="1">
                  <c:v>60</c:v>
                </c:pt>
                <c:pt idx="2">
                  <c:v>92</c:v>
                </c:pt>
                <c:pt idx="3">
                  <c:v>21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2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INDIVIDUA</a:t>
            </a:r>
            <a:r>
              <a:rPr lang="it-IT" baseline="0"/>
              <a:t> LA REAZIONE SPAZIO-TEMPO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'!$BH$96:$BK$96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'!$AD$18:$AG$18</c:f>
              <c:numCache>
                <c:formatCode>General</c:formatCode>
                <c:ptCount val="4"/>
                <c:pt idx="0">
                  <c:v>14</c:v>
                </c:pt>
                <c:pt idx="1">
                  <c:v>62</c:v>
                </c:pt>
                <c:pt idx="2">
                  <c:v>94</c:v>
                </c:pt>
                <c:pt idx="3">
                  <c:v>24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2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CONOSCE</a:t>
            </a:r>
            <a:r>
              <a:rPr lang="it-IT" baseline="0"/>
              <a:t> LE FUNZIONI E LA SINTASSI DI BASE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'!$BH$96:$BK$96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'!$AH$18:$AK$18</c:f>
              <c:numCache>
                <c:formatCode>General</c:formatCode>
                <c:ptCount val="4"/>
                <c:pt idx="0">
                  <c:v>0</c:v>
                </c:pt>
                <c:pt idx="1">
                  <c:v>11</c:v>
                </c:pt>
                <c:pt idx="2">
                  <c:v>28</c:v>
                </c:pt>
                <c:pt idx="3">
                  <c:v>11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2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'!$BH$96:$BK$96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'!$AL$18:$AO$18</c:f>
              <c:numCache>
                <c:formatCode>General</c:formatCode>
                <c:ptCount val="4"/>
                <c:pt idx="0">
                  <c:v>0</c:v>
                </c:pt>
                <c:pt idx="1">
                  <c:v>61</c:v>
                </c:pt>
                <c:pt idx="2">
                  <c:v>30</c:v>
                </c:pt>
                <c:pt idx="3">
                  <c:v>17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2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CONOSCE</a:t>
            </a:r>
            <a:r>
              <a:rPr lang="it-IT" baseline="0"/>
              <a:t> LE FUNZIONI E LA SINTASSI DI BASE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'!$BH$96:$BK$96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'!$AH$18:$AK$18</c:f>
              <c:numCache>
                <c:formatCode>General</c:formatCode>
                <c:ptCount val="4"/>
                <c:pt idx="0">
                  <c:v>3</c:v>
                </c:pt>
                <c:pt idx="1">
                  <c:v>30</c:v>
                </c:pt>
                <c:pt idx="2">
                  <c:v>75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2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'!$BH$96:$BK$96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'!$AL$18:$AO$18</c:f>
              <c:numCache>
                <c:formatCode>General</c:formatCode>
                <c:ptCount val="4"/>
                <c:pt idx="0">
                  <c:v>3</c:v>
                </c:pt>
                <c:pt idx="1">
                  <c:v>34</c:v>
                </c:pt>
                <c:pt idx="2">
                  <c:v>79</c:v>
                </c:pt>
                <c:pt idx="3">
                  <c:v>15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2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CONOSCE</a:t>
            </a:r>
            <a:r>
              <a:rPr lang="it-IT" baseline="0"/>
              <a:t> LE FUNZIONI E LA SINTASSI DI BASE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'!$BH$96:$BK$96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'!$AH$18:$AK$18</c:f>
              <c:numCache>
                <c:formatCode>General</c:formatCode>
                <c:ptCount val="4"/>
                <c:pt idx="0">
                  <c:v>11</c:v>
                </c:pt>
                <c:pt idx="1">
                  <c:v>48</c:v>
                </c:pt>
                <c:pt idx="2">
                  <c:v>98</c:v>
                </c:pt>
                <c:pt idx="3">
                  <c:v>24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ASCOLTA-COMPRENDE</a:t>
            </a:r>
            <a:r>
              <a:rPr lang="it-IT" baseline="0"/>
              <a:t> E RIFERISCE</a:t>
            </a:r>
            <a:endParaRPr lang="it-IT"/>
          </a:p>
        </c:rich>
      </c:tx>
      <c:layout/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'!$B$7:$E$7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'!$B$18:$E$18</c:f>
              <c:numCache>
                <c:formatCode>General</c:formatCode>
                <c:ptCount val="4"/>
                <c:pt idx="0">
                  <c:v>19</c:v>
                </c:pt>
                <c:pt idx="1">
                  <c:v>64</c:v>
                </c:pt>
                <c:pt idx="2">
                  <c:v>84</c:v>
                </c:pt>
                <c:pt idx="3">
                  <c:v>31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3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'!$BH$96:$BK$96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'!$AL$18:$AO$18</c:f>
              <c:numCache>
                <c:formatCode>General</c:formatCode>
                <c:ptCount val="4"/>
                <c:pt idx="0">
                  <c:v>17</c:v>
                </c:pt>
                <c:pt idx="1">
                  <c:v>51</c:v>
                </c:pt>
                <c:pt idx="2">
                  <c:v>98</c:v>
                </c:pt>
                <c:pt idx="3">
                  <c:v>31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3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PONE</a:t>
            </a:r>
            <a:r>
              <a:rPr lang="it-IT" baseline="0"/>
              <a:t> DOMANDE PERTINENTI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'!$AP$18:$AS$18</c:f>
              <c:numCache>
                <c:formatCode>General</c:formatCode>
                <c:ptCount val="4"/>
                <c:pt idx="0">
                  <c:v>5</c:v>
                </c:pt>
                <c:pt idx="1">
                  <c:v>41</c:v>
                </c:pt>
                <c:pt idx="2">
                  <c:v>96</c:v>
                </c:pt>
                <c:pt idx="3">
                  <c:v>54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3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APPLICA</a:t>
            </a:r>
            <a:r>
              <a:rPr lang="it-IT" baseline="0"/>
              <a:t> STRATEGIE DI STUDIO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'!$AT$18:$AW$18</c:f>
              <c:numCache>
                <c:formatCode>General</c:formatCode>
                <c:ptCount val="4"/>
                <c:pt idx="0">
                  <c:v>4</c:v>
                </c:pt>
                <c:pt idx="1">
                  <c:v>42</c:v>
                </c:pt>
                <c:pt idx="2">
                  <c:v>91</c:v>
                </c:pt>
                <c:pt idx="3">
                  <c:v>58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3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PONE</a:t>
            </a:r>
            <a:r>
              <a:rPr lang="it-IT" baseline="0"/>
              <a:t> DOMANDE PERTINENTI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'!$AP$18:$AS$18</c:f>
              <c:numCache>
                <c:formatCode>General</c:formatCode>
                <c:ptCount val="4"/>
                <c:pt idx="0">
                  <c:v>7</c:v>
                </c:pt>
                <c:pt idx="1">
                  <c:v>58</c:v>
                </c:pt>
                <c:pt idx="2">
                  <c:v>93</c:v>
                </c:pt>
                <c:pt idx="3">
                  <c:v>40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3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APPLICA</a:t>
            </a:r>
            <a:r>
              <a:rPr lang="it-IT" baseline="0"/>
              <a:t> STRATEGIE DI STUDIO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'!$AT$18:$AW$18</c:f>
              <c:numCache>
                <c:formatCode>General</c:formatCode>
                <c:ptCount val="4"/>
                <c:pt idx="0">
                  <c:v>7</c:v>
                </c:pt>
                <c:pt idx="1">
                  <c:v>64</c:v>
                </c:pt>
                <c:pt idx="2">
                  <c:v>93</c:v>
                </c:pt>
                <c:pt idx="3">
                  <c:v>34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3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PONE</a:t>
            </a:r>
            <a:r>
              <a:rPr lang="it-IT" baseline="0"/>
              <a:t> DOMANDE PERTINENTI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'!$AP$18:$AS$18</c:f>
              <c:numCache>
                <c:formatCode>General</c:formatCode>
                <c:ptCount val="4"/>
                <c:pt idx="0">
                  <c:v>18</c:v>
                </c:pt>
                <c:pt idx="1">
                  <c:v>62</c:v>
                </c:pt>
                <c:pt idx="2">
                  <c:v>92</c:v>
                </c:pt>
                <c:pt idx="3">
                  <c:v>22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3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APPLICA</a:t>
            </a:r>
            <a:r>
              <a:rPr lang="it-IT" baseline="0"/>
              <a:t> STRATEGIE DI STUDIO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'!$AT$18:$AW$18</c:f>
              <c:numCache>
                <c:formatCode>General</c:formatCode>
                <c:ptCount val="4"/>
                <c:pt idx="0">
                  <c:v>18</c:v>
                </c:pt>
                <c:pt idx="1">
                  <c:v>58</c:v>
                </c:pt>
                <c:pt idx="2">
                  <c:v>88</c:v>
                </c:pt>
                <c:pt idx="3">
                  <c:v>31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3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'!$AX$18:$BA$18</c:f>
              <c:numCache>
                <c:formatCode>General</c:formatCode>
                <c:ptCount val="4"/>
                <c:pt idx="0">
                  <c:v>6</c:v>
                </c:pt>
                <c:pt idx="1">
                  <c:v>50</c:v>
                </c:pt>
                <c:pt idx="2">
                  <c:v>92</c:v>
                </c:pt>
                <c:pt idx="3">
                  <c:v>38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3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'!$BB$18:$BE$18</c:f>
              <c:numCache>
                <c:formatCode>General</c:formatCode>
                <c:ptCount val="4"/>
                <c:pt idx="0">
                  <c:v>8</c:v>
                </c:pt>
                <c:pt idx="1">
                  <c:v>52</c:v>
                </c:pt>
                <c:pt idx="2">
                  <c:v>87</c:v>
                </c:pt>
                <c:pt idx="3">
                  <c:v>38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3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'!$AX$18:$BA$18</c:f>
              <c:numCache>
                <c:formatCode>General</c:formatCode>
                <c:ptCount val="4"/>
                <c:pt idx="0">
                  <c:v>20</c:v>
                </c:pt>
                <c:pt idx="1">
                  <c:v>73</c:v>
                </c:pt>
                <c:pt idx="2">
                  <c:v>82</c:v>
                </c:pt>
                <c:pt idx="3">
                  <c:v>23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PADRONEGGIA ED APPLICA LE CONOSCENZE FONDAMENTALI</a:t>
            </a:r>
          </a:p>
        </c:rich>
      </c:tx>
      <c:layout/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'!$F$7:$I$7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'!$F$18:$I$18</c:f>
              <c:numCache>
                <c:formatCode>General</c:formatCode>
                <c:ptCount val="4"/>
                <c:pt idx="0">
                  <c:v>17</c:v>
                </c:pt>
                <c:pt idx="1">
                  <c:v>56</c:v>
                </c:pt>
                <c:pt idx="2">
                  <c:v>86</c:v>
                </c:pt>
                <c:pt idx="3">
                  <c:v>39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4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'!$BB$18:$BE$18</c:f>
              <c:numCache>
                <c:formatCode>General</c:formatCode>
                <c:ptCount val="4"/>
                <c:pt idx="0">
                  <c:v>19</c:v>
                </c:pt>
                <c:pt idx="1">
                  <c:v>73</c:v>
                </c:pt>
                <c:pt idx="2">
                  <c:v>79</c:v>
                </c:pt>
                <c:pt idx="3">
                  <c:v>24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4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'!$AX$18:$BA$18</c:f>
              <c:numCache>
                <c:formatCode>General</c:formatCode>
                <c:ptCount val="4"/>
                <c:pt idx="0">
                  <c:v>35</c:v>
                </c:pt>
                <c:pt idx="1">
                  <c:v>63</c:v>
                </c:pt>
                <c:pt idx="2">
                  <c:v>81</c:v>
                </c:pt>
                <c:pt idx="3">
                  <c:v>15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4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'!$BB$18:$BE$18</c:f>
              <c:numCache>
                <c:formatCode>General</c:formatCode>
                <c:ptCount val="4"/>
                <c:pt idx="0">
                  <c:v>39</c:v>
                </c:pt>
                <c:pt idx="1">
                  <c:v>66</c:v>
                </c:pt>
                <c:pt idx="2">
                  <c:v>73</c:v>
                </c:pt>
                <c:pt idx="3">
                  <c:v>17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4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PROGETTA IL PERCORSO, VALUTA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'!$BF$18:$BI$18</c:f>
              <c:numCache>
                <c:formatCode>General</c:formatCode>
                <c:ptCount val="4"/>
                <c:pt idx="0">
                  <c:v>3</c:v>
                </c:pt>
                <c:pt idx="1">
                  <c:v>51</c:v>
                </c:pt>
                <c:pt idx="2">
                  <c:v>86</c:v>
                </c:pt>
                <c:pt idx="3">
                  <c:v>56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4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PRENDE DECISIONI</a:t>
            </a:r>
            <a:r>
              <a:rPr lang="it-IT" baseline="0"/>
              <a:t> DA SOLO E/O IN GRUPPO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'!$BJ$18:$BM$18</c:f>
              <c:numCache>
                <c:formatCode>General</c:formatCode>
                <c:ptCount val="4"/>
                <c:pt idx="0">
                  <c:v>4</c:v>
                </c:pt>
                <c:pt idx="1">
                  <c:v>50</c:v>
                </c:pt>
                <c:pt idx="2">
                  <c:v>94</c:v>
                </c:pt>
                <c:pt idx="3">
                  <c:v>48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4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PROGETTA IL PERCORSO, VALUTA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'!$BF$18:$BI$18</c:f>
              <c:numCache>
                <c:formatCode>General</c:formatCode>
                <c:ptCount val="4"/>
                <c:pt idx="0">
                  <c:v>6</c:v>
                </c:pt>
                <c:pt idx="1">
                  <c:v>75</c:v>
                </c:pt>
                <c:pt idx="2">
                  <c:v>86</c:v>
                </c:pt>
                <c:pt idx="3">
                  <c:v>31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4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PRENDE DECISIONI</a:t>
            </a:r>
            <a:r>
              <a:rPr lang="it-IT" baseline="0"/>
              <a:t> DA SOLO E/O IN GRUPPO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'!$BJ$18:$BM$18</c:f>
              <c:numCache>
                <c:formatCode>General</c:formatCode>
                <c:ptCount val="4"/>
                <c:pt idx="0">
                  <c:v>9</c:v>
                </c:pt>
                <c:pt idx="1">
                  <c:v>70</c:v>
                </c:pt>
                <c:pt idx="2">
                  <c:v>87</c:v>
                </c:pt>
                <c:pt idx="3">
                  <c:v>33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4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PROGETTA IL PERCORSO, VALUTA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'!$BF$18:$BI$18</c:f>
              <c:numCache>
                <c:formatCode>General</c:formatCode>
                <c:ptCount val="4"/>
                <c:pt idx="0">
                  <c:v>23</c:v>
                </c:pt>
                <c:pt idx="1">
                  <c:v>67</c:v>
                </c:pt>
                <c:pt idx="2">
                  <c:v>87</c:v>
                </c:pt>
                <c:pt idx="3">
                  <c:v>15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4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PRENDE DECISIONI</a:t>
            </a:r>
            <a:r>
              <a:rPr lang="it-IT" baseline="0"/>
              <a:t> DA SOLO E/O IN GRUPPO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'!$BK$29:$BK$32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'!$BJ$18:$BM$18</c:f>
              <c:numCache>
                <c:formatCode>General</c:formatCode>
                <c:ptCount val="4"/>
                <c:pt idx="0">
                  <c:v>22</c:v>
                </c:pt>
                <c:pt idx="1">
                  <c:v>62</c:v>
                </c:pt>
                <c:pt idx="2">
                  <c:v>88</c:v>
                </c:pt>
                <c:pt idx="3">
                  <c:v>24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4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ASCOLTA E COMPRENDE</a:t>
            </a:r>
          </a:p>
        </c:rich>
      </c:tx>
    </c:title>
    <c:plotArea>
      <c:layout/>
      <c:pieChart>
        <c:varyColors val="1"/>
        <c:ser>
          <c:idx val="1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'!$J$19:$M$19</c:f>
              <c:numCache>
                <c:formatCode>General</c:formatCode>
                <c:ptCount val="4"/>
                <c:pt idx="0">
                  <c:v>0</c:v>
                </c:pt>
                <c:pt idx="1">
                  <c:v>59</c:v>
                </c:pt>
                <c:pt idx="2">
                  <c:v>94</c:v>
                </c:pt>
                <c:pt idx="3">
                  <c:v>13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ASCOLTA-COMPRENDE</a:t>
            </a:r>
            <a:r>
              <a:rPr lang="it-IT" baseline="0"/>
              <a:t> E RIFERISCE</a:t>
            </a:r>
            <a:endParaRPr lang="it-IT"/>
          </a:p>
        </c:rich>
      </c:tx>
      <c:layout/>
    </c:title>
    <c:plotArea>
      <c:layout/>
      <c:pieChart>
        <c:varyColors val="1"/>
        <c:ser>
          <c:idx val="0"/>
          <c:order val="0"/>
          <c:dLbls>
            <c:txPr>
              <a:bodyPr/>
              <a:lstStyle/>
              <a:p>
                <a:pPr>
                  <a:defRPr sz="1800"/>
                </a:pPr>
                <a:endParaRPr lang="it-IT"/>
              </a:p>
            </c:txPr>
            <c:showCatName val="1"/>
            <c:showPercent val="1"/>
            <c:showLeaderLines val="1"/>
          </c:dLbls>
          <c:cat>
            <c:strRef>
              <c:f>'scuola secondaria 1 '!$B$7:$E$7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'!$B$18:$E$18</c:f>
              <c:numCache>
                <c:formatCode>General</c:formatCode>
                <c:ptCount val="4"/>
                <c:pt idx="0">
                  <c:v>27</c:v>
                </c:pt>
                <c:pt idx="1">
                  <c:v>59</c:v>
                </c:pt>
                <c:pt idx="2">
                  <c:v>94</c:v>
                </c:pt>
                <c:pt idx="3">
                  <c:v>12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5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PADRONEGGIA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'!$N$19:$Q$19</c:f>
              <c:numCache>
                <c:formatCode>General</c:formatCode>
                <c:ptCount val="4"/>
                <c:pt idx="0">
                  <c:v>24</c:v>
                </c:pt>
                <c:pt idx="1">
                  <c:v>44</c:v>
                </c:pt>
                <c:pt idx="2">
                  <c:v>82</c:v>
                </c:pt>
                <c:pt idx="3">
                  <c:v>48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ASCOLTA E COMPRENDE</a:t>
            </a:r>
          </a:p>
        </c:rich>
      </c:tx>
    </c:title>
    <c:plotArea>
      <c:layout/>
      <c:pieChart>
        <c:varyColors val="1"/>
        <c:ser>
          <c:idx val="1"/>
          <c:order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 smtClean="0"/>
                      <a:t>A</a:t>
                    </a:r>
                    <a:r>
                      <a:rPr lang="en-US"/>
                      <a:t>
8%</a:t>
                    </a:r>
                  </a:p>
                </c:rich>
              </c:tx>
              <c:showCatName val="1"/>
              <c:showPercent val="1"/>
            </c:dLbl>
            <c:dLbl>
              <c:idx val="1"/>
              <c:tx>
                <c:rich>
                  <a:bodyPr/>
                  <a:lstStyle/>
                  <a:p>
                    <a:r>
                      <a:rPr lang="en-US" smtClean="0"/>
                      <a:t>B</a:t>
                    </a:r>
                    <a:r>
                      <a:rPr lang="en-US"/>
                      <a:t>
30%</a:t>
                    </a:r>
                  </a:p>
                </c:rich>
              </c:tx>
              <c:showCatName val="1"/>
              <c:showPercent val="1"/>
            </c:dLbl>
            <c:dLbl>
              <c:idx val="2"/>
              <c:tx>
                <c:rich>
                  <a:bodyPr/>
                  <a:lstStyle/>
                  <a:p>
                    <a:r>
                      <a:rPr lang="en-US" smtClean="0"/>
                      <a:t>C</a:t>
                    </a:r>
                    <a:r>
                      <a:rPr lang="en-US"/>
                      <a:t>
51%</a:t>
                    </a:r>
                  </a:p>
                </c:rich>
              </c:tx>
              <c:showCatName val="1"/>
              <c:showPercent val="1"/>
            </c:dLbl>
            <c:dLbl>
              <c:idx val="3"/>
              <c:tx>
                <c:rich>
                  <a:bodyPr/>
                  <a:lstStyle/>
                  <a:p>
                    <a:r>
                      <a:rPr lang="en-US" smtClean="0"/>
                      <a:t>D</a:t>
                    </a:r>
                    <a:r>
                      <a:rPr lang="en-US"/>
                      <a:t>
11%</a:t>
                    </a:r>
                  </a:p>
                </c:rich>
              </c:tx>
              <c:showCatName val="1"/>
              <c:showPercent val="1"/>
            </c:dLbl>
            <c:showCatName val="1"/>
            <c:showPercent val="1"/>
            <c:showLeaderLines val="1"/>
          </c:dLbls>
          <c:val>
            <c:numRef>
              <c:f>'scuola secondaria 2 '!$B$19:$E$19</c:f>
              <c:numCache>
                <c:formatCode>General</c:formatCode>
                <c:ptCount val="4"/>
                <c:pt idx="0">
                  <c:v>16</c:v>
                </c:pt>
                <c:pt idx="1">
                  <c:v>59</c:v>
                </c:pt>
                <c:pt idx="2">
                  <c:v>100</c:v>
                </c:pt>
                <c:pt idx="3">
                  <c:v>22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PADRONEGGIA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dLbl>
              <c:idx val="0"/>
              <c:layout>
                <c:manualLayout>
                  <c:x val="-7.2365352103469491E-2"/>
                  <c:y val="0.15454185646039334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A</a:t>
                    </a:r>
                    <a:r>
                      <a:rPr lang="en-US" dirty="0"/>
                      <a:t>
8%</a:t>
                    </a:r>
                  </a:p>
                </c:rich>
              </c:tx>
              <c:showCatName val="1"/>
              <c:showPercent val="1"/>
            </c:dLbl>
            <c:dLbl>
              <c:idx val="1"/>
              <c:tx>
                <c:rich>
                  <a:bodyPr/>
                  <a:lstStyle/>
                  <a:p>
                    <a:r>
                      <a:rPr lang="en-US" smtClean="0"/>
                      <a:t>B</a:t>
                    </a:r>
                    <a:r>
                      <a:rPr lang="en-US"/>
                      <a:t>
25%</a:t>
                    </a:r>
                  </a:p>
                </c:rich>
              </c:tx>
              <c:showCatName val="1"/>
              <c:showPercent val="1"/>
            </c:dLbl>
            <c:dLbl>
              <c:idx val="2"/>
              <c:tx>
                <c:rich>
                  <a:bodyPr/>
                  <a:lstStyle/>
                  <a:p>
                    <a:r>
                      <a:rPr lang="en-US" smtClean="0"/>
                      <a:t>C</a:t>
                    </a:r>
                    <a:r>
                      <a:rPr lang="en-US"/>
                      <a:t>
47%</a:t>
                    </a:r>
                  </a:p>
                </c:rich>
              </c:tx>
              <c:showCatName val="1"/>
              <c:showPercent val="1"/>
            </c:dLbl>
            <c:dLbl>
              <c:idx val="3"/>
              <c:tx>
                <c:rich>
                  <a:bodyPr/>
                  <a:lstStyle/>
                  <a:p>
                    <a:r>
                      <a:rPr lang="en-US" smtClean="0"/>
                      <a:t>D</a:t>
                    </a:r>
                    <a:r>
                      <a:rPr lang="en-US"/>
                      <a:t>
20%</a:t>
                    </a:r>
                  </a:p>
                </c:rich>
              </c:tx>
              <c:showCatName val="1"/>
              <c:showPercent val="1"/>
            </c:dLbl>
            <c:showCatName val="1"/>
            <c:showPercent val="1"/>
            <c:showLeaderLines val="1"/>
          </c:dLbls>
          <c:val>
            <c:numRef>
              <c:f>'scuola secondaria 2 '!$F$19:$I$19</c:f>
              <c:numCache>
                <c:formatCode>General</c:formatCode>
                <c:ptCount val="4"/>
                <c:pt idx="0">
                  <c:v>15</c:v>
                </c:pt>
                <c:pt idx="1">
                  <c:v>50</c:v>
                </c:pt>
                <c:pt idx="2">
                  <c:v>94</c:v>
                </c:pt>
                <c:pt idx="3">
                  <c:v>39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ASCOLTA E COMPRENDE</a:t>
            </a:r>
          </a:p>
        </c:rich>
      </c:tx>
    </c:title>
    <c:plotArea>
      <c:layout/>
      <c:pieChart>
        <c:varyColors val="1"/>
        <c:ser>
          <c:idx val="1"/>
          <c:order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 smtClean="0"/>
                      <a:t>A</a:t>
                    </a:r>
                    <a:r>
                      <a:rPr lang="en-US" dirty="0"/>
                      <a:t>
15%</a:t>
                    </a:r>
                  </a:p>
                </c:rich>
              </c:tx>
              <c:showCatName val="1"/>
              <c:showPercent val="1"/>
            </c:dLbl>
            <c:dLbl>
              <c:idx val="1"/>
              <c:tx>
                <c:rich>
                  <a:bodyPr/>
                  <a:lstStyle/>
                  <a:p>
                    <a:r>
                      <a:rPr lang="en-US" smtClean="0"/>
                      <a:t>B</a:t>
                    </a:r>
                    <a:r>
                      <a:rPr lang="en-US"/>
                      <a:t>
34%</a:t>
                    </a:r>
                  </a:p>
                </c:rich>
              </c:tx>
              <c:showCatName val="1"/>
              <c:showPercent val="1"/>
            </c:dLbl>
            <c:dLbl>
              <c:idx val="2"/>
              <c:tx>
                <c:rich>
                  <a:bodyPr/>
                  <a:lstStyle/>
                  <a:p>
                    <a:r>
                      <a:rPr lang="en-US" smtClean="0"/>
                      <a:t>C</a:t>
                    </a:r>
                    <a:r>
                      <a:rPr lang="en-US"/>
                      <a:t>
45%</a:t>
                    </a:r>
                  </a:p>
                </c:rich>
              </c:tx>
              <c:showCatName val="1"/>
              <c:showPercent val="1"/>
            </c:dLbl>
            <c:dLbl>
              <c:idx val="3"/>
              <c:tx>
                <c:rich>
                  <a:bodyPr/>
                  <a:lstStyle/>
                  <a:p>
                    <a:r>
                      <a:rPr lang="en-US" smtClean="0"/>
                      <a:t>D</a:t>
                    </a:r>
                    <a:r>
                      <a:rPr lang="en-US"/>
                      <a:t>
6%</a:t>
                    </a:r>
                  </a:p>
                </c:rich>
              </c:tx>
              <c:showCatName val="1"/>
              <c:showPercent val="1"/>
            </c:dLbl>
            <c:showCatName val="1"/>
            <c:showPercent val="1"/>
            <c:showLeaderLines val="1"/>
          </c:dLbls>
          <c:val>
            <c:numRef>
              <c:f>'scuola secondaria 2 '!$B$19:$E$19</c:f>
              <c:numCache>
                <c:formatCode>General</c:formatCode>
                <c:ptCount val="4"/>
                <c:pt idx="0">
                  <c:v>29</c:v>
                </c:pt>
                <c:pt idx="1">
                  <c:v>66</c:v>
                </c:pt>
                <c:pt idx="2">
                  <c:v>88</c:v>
                </c:pt>
                <c:pt idx="3">
                  <c:v>13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PADRONEGGIA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val>
            <c:numRef>
              <c:f>'scuola secondaria 2 '!$F$19:$I$19</c:f>
              <c:numCache>
                <c:formatCode>General</c:formatCode>
                <c:ptCount val="4"/>
                <c:pt idx="0">
                  <c:v>26</c:v>
                </c:pt>
                <c:pt idx="1">
                  <c:v>59</c:v>
                </c:pt>
                <c:pt idx="2">
                  <c:v>84</c:v>
                </c:pt>
                <c:pt idx="3">
                  <c:v>27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LEGGE COMPRENDE</a:t>
            </a:r>
          </a:p>
        </c:rich>
      </c:tx>
    </c:title>
    <c:plotArea>
      <c:layout/>
      <c:pieChart>
        <c:varyColors val="1"/>
        <c:ser>
          <c:idx val="1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'!$J$19:$M$19</c:f>
              <c:numCache>
                <c:formatCode>General</c:formatCode>
                <c:ptCount val="4"/>
                <c:pt idx="0">
                  <c:v>16</c:v>
                </c:pt>
                <c:pt idx="1">
                  <c:v>52</c:v>
                </c:pt>
                <c:pt idx="2">
                  <c:v>77</c:v>
                </c:pt>
                <c:pt idx="3">
                  <c:v>50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'!$N$19:$Q$19</c:f>
              <c:numCache>
                <c:formatCode>General</c:formatCode>
                <c:ptCount val="4"/>
                <c:pt idx="0">
                  <c:v>15</c:v>
                </c:pt>
                <c:pt idx="1">
                  <c:v>47</c:v>
                </c:pt>
                <c:pt idx="2">
                  <c:v>73</c:v>
                </c:pt>
                <c:pt idx="3">
                  <c:v>62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LEGGE COMPRENDE</a:t>
            </a:r>
          </a:p>
        </c:rich>
      </c:tx>
    </c:title>
    <c:plotArea>
      <c:layout/>
      <c:pieChart>
        <c:varyColors val="1"/>
        <c:ser>
          <c:idx val="1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'!$J$19:$M$19</c:f>
              <c:numCache>
                <c:formatCode>General</c:formatCode>
                <c:ptCount val="4"/>
                <c:pt idx="0">
                  <c:v>24</c:v>
                </c:pt>
                <c:pt idx="1">
                  <c:v>51</c:v>
                </c:pt>
                <c:pt idx="2">
                  <c:v>88</c:v>
                </c:pt>
                <c:pt idx="3">
                  <c:v>34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'!$N$19:$Q$19</c:f>
              <c:numCache>
                <c:formatCode>General</c:formatCode>
                <c:ptCount val="4"/>
                <c:pt idx="0">
                  <c:v>24</c:v>
                </c:pt>
                <c:pt idx="1">
                  <c:v>44</c:v>
                </c:pt>
                <c:pt idx="2">
                  <c:v>82</c:v>
                </c:pt>
                <c:pt idx="3">
                  <c:v>48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LEGGE COMPRENDE</a:t>
            </a:r>
          </a:p>
        </c:rich>
      </c:tx>
    </c:title>
    <c:plotArea>
      <c:layout/>
      <c:pieChart>
        <c:varyColors val="1"/>
        <c:ser>
          <c:idx val="1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'!$J$19:$M$19</c:f>
              <c:numCache>
                <c:formatCode>General</c:formatCode>
                <c:ptCount val="4"/>
                <c:pt idx="0">
                  <c:v>0</c:v>
                </c:pt>
                <c:pt idx="1">
                  <c:v>59</c:v>
                </c:pt>
                <c:pt idx="2">
                  <c:v>94</c:v>
                </c:pt>
                <c:pt idx="3">
                  <c:v>13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PADRONEGGIA ED APPLICA LE CONOSCENZE FONDAMENTALI</a:t>
            </a:r>
          </a:p>
        </c:rich>
      </c:tx>
      <c:layout/>
    </c:title>
    <c:plotArea>
      <c:layout/>
      <c:pieChart>
        <c:varyColors val="1"/>
        <c:ser>
          <c:idx val="0"/>
          <c:order val="0"/>
          <c:dLbls>
            <c:txPr>
              <a:bodyPr/>
              <a:lstStyle/>
              <a:p>
                <a:pPr>
                  <a:defRPr sz="1800"/>
                </a:pPr>
                <a:endParaRPr lang="it-IT"/>
              </a:p>
            </c:txPr>
            <c:showCatName val="1"/>
            <c:showPercent val="1"/>
            <c:showLeaderLines val="1"/>
          </c:dLbls>
          <c:cat>
            <c:strRef>
              <c:f>'scuola secondaria 1 '!$F$7:$I$7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'!$F$18:$I$18</c:f>
              <c:numCache>
                <c:formatCode>General</c:formatCode>
                <c:ptCount val="4"/>
                <c:pt idx="0">
                  <c:v>25</c:v>
                </c:pt>
                <c:pt idx="1">
                  <c:v>60</c:v>
                </c:pt>
                <c:pt idx="2">
                  <c:v>83</c:v>
                </c:pt>
                <c:pt idx="3">
                  <c:v>24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6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'!$N$19:$Q$19</c:f>
              <c:numCache>
                <c:formatCode>General</c:formatCode>
                <c:ptCount val="4"/>
                <c:pt idx="0">
                  <c:v>22</c:v>
                </c:pt>
                <c:pt idx="1">
                  <c:v>57</c:v>
                </c:pt>
                <c:pt idx="2">
                  <c:v>91</c:v>
                </c:pt>
                <c:pt idx="3">
                  <c:v>26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CONFRONTA PROCEDIMENTI DIVERSI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'!$R$19:$U$19</c:f>
              <c:numCache>
                <c:formatCode>General</c:formatCode>
                <c:ptCount val="4"/>
                <c:pt idx="0">
                  <c:v>11</c:v>
                </c:pt>
                <c:pt idx="1">
                  <c:v>55</c:v>
                </c:pt>
                <c:pt idx="2">
                  <c:v>76</c:v>
                </c:pt>
                <c:pt idx="3">
                  <c:v>55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SPIEGA I RISULTATI OTTENUTI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'!$V$19:$Y$19</c:f>
              <c:numCache>
                <c:formatCode>General</c:formatCode>
                <c:ptCount val="4"/>
                <c:pt idx="0">
                  <c:v>10</c:v>
                </c:pt>
                <c:pt idx="1">
                  <c:v>50</c:v>
                </c:pt>
                <c:pt idx="2">
                  <c:v>76</c:v>
                </c:pt>
                <c:pt idx="3">
                  <c:v>61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CONFRONTA PROCEDIMENTI DIVERSI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'!$R$19:$U$19</c:f>
              <c:numCache>
                <c:formatCode>General</c:formatCode>
                <c:ptCount val="4"/>
                <c:pt idx="0">
                  <c:v>13</c:v>
                </c:pt>
                <c:pt idx="1">
                  <c:v>57</c:v>
                </c:pt>
                <c:pt idx="2">
                  <c:v>75</c:v>
                </c:pt>
                <c:pt idx="3">
                  <c:v>53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SPIEGA I RISULTATI OTTENUTI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'!$V$19:$Y$19</c:f>
              <c:numCache>
                <c:formatCode>General</c:formatCode>
                <c:ptCount val="4"/>
                <c:pt idx="0">
                  <c:v>15</c:v>
                </c:pt>
                <c:pt idx="1">
                  <c:v>54</c:v>
                </c:pt>
                <c:pt idx="2">
                  <c:v>83</c:v>
                </c:pt>
                <c:pt idx="3">
                  <c:v>45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CONFRONTA PROCEDIMENTI DIVERSI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'!$R$19:$U$19</c:f>
              <c:numCache>
                <c:formatCode>General</c:formatCode>
                <c:ptCount val="4"/>
                <c:pt idx="0">
                  <c:v>18</c:v>
                </c:pt>
                <c:pt idx="1">
                  <c:v>74</c:v>
                </c:pt>
                <c:pt idx="2">
                  <c:v>84</c:v>
                </c:pt>
                <c:pt idx="3">
                  <c:v>25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SPIEGA I RISULTATI OTTENUTI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'!$V$19:$Y$19</c:f>
              <c:numCache>
                <c:formatCode>General</c:formatCode>
                <c:ptCount val="4"/>
                <c:pt idx="0">
                  <c:v>21</c:v>
                </c:pt>
                <c:pt idx="1">
                  <c:v>67</c:v>
                </c:pt>
                <c:pt idx="2">
                  <c:v>90</c:v>
                </c:pt>
                <c:pt idx="3">
                  <c:v>24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DISTINGUE, CLASSIFICA E UTILIZZA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'!$Z$19:$AC$19</c:f>
              <c:numCache>
                <c:formatCode>General</c:formatCode>
                <c:ptCount val="4"/>
                <c:pt idx="0">
                  <c:v>9</c:v>
                </c:pt>
                <c:pt idx="1">
                  <c:v>49</c:v>
                </c:pt>
                <c:pt idx="2">
                  <c:v>82</c:v>
                </c:pt>
                <c:pt idx="3">
                  <c:v>56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COLLEGA FATTI A EVENTI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'!$AD$19:$AG$19</c:f>
              <c:numCache>
                <c:formatCode>General</c:formatCode>
                <c:ptCount val="4"/>
                <c:pt idx="0">
                  <c:v>8</c:v>
                </c:pt>
                <c:pt idx="1">
                  <c:v>50</c:v>
                </c:pt>
                <c:pt idx="2">
                  <c:v>77</c:v>
                </c:pt>
                <c:pt idx="3">
                  <c:v>62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DISTINGUE, CLASSIFICA E UTILIZZA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'!$Z$19:$AC$19</c:f>
              <c:numCache>
                <c:formatCode>General</c:formatCode>
                <c:ptCount val="4"/>
                <c:pt idx="0">
                  <c:v>13</c:v>
                </c:pt>
                <c:pt idx="1">
                  <c:v>49</c:v>
                </c:pt>
                <c:pt idx="2">
                  <c:v>95</c:v>
                </c:pt>
                <c:pt idx="3">
                  <c:v>39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LEGGE COMPRENDE</a:t>
            </a:r>
          </a:p>
        </c:rich>
      </c:tx>
    </c:title>
    <c:plotArea>
      <c:layout/>
      <c:pieChart>
        <c:varyColors val="1"/>
        <c:ser>
          <c:idx val="1"/>
          <c:order val="0"/>
          <c:dLbls>
            <c:showCatName val="1"/>
            <c:showPercent val="1"/>
            <c:showLeaderLines val="1"/>
          </c:dLbls>
          <c:cat>
            <c:strRef>
              <c:f>'scuola secondaria 1 '!$J$7:$M$7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'!$J$18:$M$18</c:f>
              <c:numCache>
                <c:formatCode>General</c:formatCode>
                <c:ptCount val="4"/>
                <c:pt idx="0">
                  <c:v>4</c:v>
                </c:pt>
                <c:pt idx="1">
                  <c:v>53</c:v>
                </c:pt>
                <c:pt idx="2">
                  <c:v>89</c:v>
                </c:pt>
                <c:pt idx="3">
                  <c:v>47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COLLEGA FATTI A EVENTI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'!$AD$19:$AG$19</c:f>
              <c:numCache>
                <c:formatCode>General</c:formatCode>
                <c:ptCount val="4"/>
                <c:pt idx="0">
                  <c:v>13</c:v>
                </c:pt>
                <c:pt idx="1">
                  <c:v>49</c:v>
                </c:pt>
                <c:pt idx="2">
                  <c:v>96</c:v>
                </c:pt>
                <c:pt idx="3">
                  <c:v>40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DISTINGUE, CLASSIFICA E UTILIZZA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'!$Z$19:$AC$19</c:f>
              <c:numCache>
                <c:formatCode>General</c:formatCode>
                <c:ptCount val="4"/>
                <c:pt idx="0">
                  <c:v>19</c:v>
                </c:pt>
                <c:pt idx="1">
                  <c:v>73</c:v>
                </c:pt>
                <c:pt idx="2">
                  <c:v>82</c:v>
                </c:pt>
                <c:pt idx="3">
                  <c:v>22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COLLEGA FATTI A EVENTI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'!$AD$19:$AG$19</c:f>
              <c:numCache>
                <c:formatCode>General</c:formatCode>
                <c:ptCount val="4"/>
                <c:pt idx="0">
                  <c:v>14</c:v>
                </c:pt>
                <c:pt idx="1">
                  <c:v>71</c:v>
                </c:pt>
                <c:pt idx="2">
                  <c:v>86</c:v>
                </c:pt>
                <c:pt idx="3">
                  <c:v>24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PRODUCE ELABORATI CON LE GIUSTE MODALITA'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'!$AH$19:$AK$19</c:f>
              <c:numCache>
                <c:formatCode>General</c:formatCode>
                <c:ptCount val="4"/>
                <c:pt idx="0">
                  <c:v>4</c:v>
                </c:pt>
                <c:pt idx="1">
                  <c:v>30</c:v>
                </c:pt>
                <c:pt idx="2">
                  <c:v>67</c:v>
                </c:pt>
                <c:pt idx="3">
                  <c:v>30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'!$AL$19:$AO$19</c:f>
              <c:numCache>
                <c:formatCode>General</c:formatCode>
                <c:ptCount val="4"/>
                <c:pt idx="0">
                  <c:v>4</c:v>
                </c:pt>
                <c:pt idx="1">
                  <c:v>33</c:v>
                </c:pt>
                <c:pt idx="2">
                  <c:v>64</c:v>
                </c:pt>
                <c:pt idx="3">
                  <c:v>30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PRODUCE ELABORATI CON LE GIUSTE MODALITA'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'!$AH$19:$AK$19</c:f>
              <c:numCache>
                <c:formatCode>General</c:formatCode>
                <c:ptCount val="4"/>
                <c:pt idx="0">
                  <c:v>14</c:v>
                </c:pt>
                <c:pt idx="1">
                  <c:v>52</c:v>
                </c:pt>
                <c:pt idx="2">
                  <c:v>100</c:v>
                </c:pt>
                <c:pt idx="3">
                  <c:v>32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'!$AL$19:$AO$19</c:f>
              <c:numCache>
                <c:formatCode>General</c:formatCode>
                <c:ptCount val="4"/>
                <c:pt idx="0">
                  <c:v>13</c:v>
                </c:pt>
                <c:pt idx="1">
                  <c:v>59</c:v>
                </c:pt>
                <c:pt idx="2">
                  <c:v>104</c:v>
                </c:pt>
                <c:pt idx="3">
                  <c:v>22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PRODUCE ELABORATI CON LE GIUSTE MODALITA'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'!$AH$19:$AK$19</c:f>
              <c:numCache>
                <c:formatCode>General</c:formatCode>
                <c:ptCount val="4"/>
                <c:pt idx="0">
                  <c:v>19</c:v>
                </c:pt>
                <c:pt idx="1">
                  <c:v>58</c:v>
                </c:pt>
                <c:pt idx="2">
                  <c:v>101</c:v>
                </c:pt>
                <c:pt idx="3">
                  <c:v>18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'!$AL$19:$AO$19</c:f>
              <c:numCache>
                <c:formatCode>General</c:formatCode>
                <c:ptCount val="4"/>
                <c:pt idx="0">
                  <c:v>19</c:v>
                </c:pt>
                <c:pt idx="1">
                  <c:v>67</c:v>
                </c:pt>
                <c:pt idx="2">
                  <c:v>94</c:v>
                </c:pt>
                <c:pt idx="3">
                  <c:v>15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SELEZIONA E ORGANIZZA INFORMAZIONI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'!$AP$19:$AS$19</c:f>
              <c:numCache>
                <c:formatCode>General</c:formatCode>
                <c:ptCount val="4"/>
                <c:pt idx="0">
                  <c:v>10</c:v>
                </c:pt>
                <c:pt idx="1">
                  <c:v>51</c:v>
                </c:pt>
                <c:pt idx="2">
                  <c:v>80</c:v>
                </c:pt>
                <c:pt idx="3">
                  <c:v>57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SCRIVE</a:t>
            </a:r>
            <a:r>
              <a:rPr lang="it-IT" baseline="0"/>
              <a:t> E DESCRIVE</a:t>
            </a:r>
            <a:endParaRPr lang="it-IT"/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1 '!$N$7:$Q$7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'!$N$18:$Q$18</c:f>
              <c:numCache>
                <c:formatCode>General</c:formatCode>
                <c:ptCount val="4"/>
                <c:pt idx="0">
                  <c:v>4</c:v>
                </c:pt>
                <c:pt idx="1">
                  <c:v>41</c:v>
                </c:pt>
                <c:pt idx="2">
                  <c:v>96</c:v>
                </c:pt>
                <c:pt idx="3">
                  <c:v>53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externalData r:id="rId1"/>
</c:chartSpace>
</file>

<file path=ppt/charts/chart8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'!$AT$19:$AW$19</c:f>
              <c:numCache>
                <c:formatCode>General</c:formatCode>
                <c:ptCount val="4"/>
                <c:pt idx="0">
                  <c:v>11</c:v>
                </c:pt>
                <c:pt idx="1">
                  <c:v>42</c:v>
                </c:pt>
                <c:pt idx="2">
                  <c:v>79</c:v>
                </c:pt>
                <c:pt idx="3">
                  <c:v>65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SELEZIONA E ORGANIZZA INFORMAZIONI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'!$AP$19:$AS$19</c:f>
              <c:numCache>
                <c:formatCode>General</c:formatCode>
                <c:ptCount val="4"/>
                <c:pt idx="0">
                  <c:v>14</c:v>
                </c:pt>
                <c:pt idx="1">
                  <c:v>56</c:v>
                </c:pt>
                <c:pt idx="2">
                  <c:v>89</c:v>
                </c:pt>
                <c:pt idx="3">
                  <c:v>39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'!$AT$19:$AW$19</c:f>
              <c:numCache>
                <c:formatCode>General</c:formatCode>
                <c:ptCount val="4"/>
                <c:pt idx="0">
                  <c:v>13</c:v>
                </c:pt>
                <c:pt idx="1">
                  <c:v>52</c:v>
                </c:pt>
                <c:pt idx="2">
                  <c:v>89</c:v>
                </c:pt>
                <c:pt idx="3">
                  <c:v>45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SELEZIONA E ORGANIZZA INFORMAZIONI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'!$AP$19:$AS$19</c:f>
              <c:numCache>
                <c:formatCode>General</c:formatCode>
                <c:ptCount val="4"/>
                <c:pt idx="0">
                  <c:v>20</c:v>
                </c:pt>
                <c:pt idx="1">
                  <c:v>66</c:v>
                </c:pt>
                <c:pt idx="2">
                  <c:v>92</c:v>
                </c:pt>
                <c:pt idx="3">
                  <c:v>18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'!$AT$19:$AW$19</c:f>
              <c:numCache>
                <c:formatCode>General</c:formatCode>
                <c:ptCount val="4"/>
                <c:pt idx="0">
                  <c:v>21</c:v>
                </c:pt>
                <c:pt idx="1">
                  <c:v>57</c:v>
                </c:pt>
                <c:pt idx="2">
                  <c:v>94</c:v>
                </c:pt>
                <c:pt idx="3">
                  <c:v>22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CONOSCE GLI ORGANI DI GOVERNO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'!$AX$19:$BA$19</c:f>
              <c:numCache>
                <c:formatCode>General</c:formatCode>
                <c:ptCount val="4"/>
                <c:pt idx="0">
                  <c:v>10</c:v>
                </c:pt>
                <c:pt idx="1">
                  <c:v>36</c:v>
                </c:pt>
                <c:pt idx="2">
                  <c:v>80</c:v>
                </c:pt>
                <c:pt idx="3">
                  <c:v>54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ASSUME  LE CONSEGUENZE DEI PROPRI COMPORTAMENTI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'!$BB$19:$BE$19</c:f>
              <c:numCache>
                <c:formatCode>General</c:formatCode>
                <c:ptCount val="4"/>
                <c:pt idx="0">
                  <c:v>12</c:v>
                </c:pt>
                <c:pt idx="1">
                  <c:v>53</c:v>
                </c:pt>
                <c:pt idx="2">
                  <c:v>89</c:v>
                </c:pt>
                <c:pt idx="3">
                  <c:v>41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CONOSCE GLI ORGANI DI GOVERNO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'!$AX$19:$BA$19</c:f>
              <c:numCache>
                <c:formatCode>General</c:formatCode>
                <c:ptCount val="4"/>
                <c:pt idx="0">
                  <c:v>14</c:v>
                </c:pt>
                <c:pt idx="1">
                  <c:v>54</c:v>
                </c:pt>
                <c:pt idx="2">
                  <c:v>98</c:v>
                </c:pt>
                <c:pt idx="3">
                  <c:v>38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ASSUME  LE CONSEGUENZE DEI PROPRI COMPORTAMENTI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'!$BB$19:$BE$19</c:f>
              <c:numCache>
                <c:formatCode>General</c:formatCode>
                <c:ptCount val="4"/>
                <c:pt idx="0">
                  <c:v>11</c:v>
                </c:pt>
                <c:pt idx="1">
                  <c:v>53</c:v>
                </c:pt>
                <c:pt idx="2">
                  <c:v>100</c:v>
                </c:pt>
                <c:pt idx="3">
                  <c:v>22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CONOSCE GLI ORGANI DI GOVERNO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'!$AX$19:$BA$19</c:f>
              <c:numCache>
                <c:formatCode>General</c:formatCode>
                <c:ptCount val="4"/>
                <c:pt idx="0">
                  <c:v>23</c:v>
                </c:pt>
                <c:pt idx="1">
                  <c:v>57</c:v>
                </c:pt>
                <c:pt idx="2">
                  <c:v>98</c:v>
                </c:pt>
                <c:pt idx="3">
                  <c:v>17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LEGGE COMPRENDE</a:t>
            </a:r>
          </a:p>
        </c:rich>
      </c:tx>
    </c:title>
    <c:plotArea>
      <c:layout/>
      <c:pieChart>
        <c:varyColors val="1"/>
        <c:ser>
          <c:idx val="1"/>
          <c:order val="0"/>
          <c:dLbls>
            <c:showCatName val="1"/>
            <c:showPercent val="1"/>
            <c:showLeaderLines val="1"/>
          </c:dLbls>
          <c:cat>
            <c:strRef>
              <c:f>'scuola secondaria 1 '!$J$7:$M$7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1 '!$J$18:$M$18</c:f>
              <c:numCache>
                <c:formatCode>General</c:formatCode>
                <c:ptCount val="4"/>
                <c:pt idx="0">
                  <c:v>15</c:v>
                </c:pt>
                <c:pt idx="1">
                  <c:v>67</c:v>
                </c:pt>
                <c:pt idx="2">
                  <c:v>87</c:v>
                </c:pt>
                <c:pt idx="3">
                  <c:v>29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chart>
    <c:title>
      <c:tx>
        <c:rich>
          <a:bodyPr/>
          <a:lstStyle/>
          <a:p>
            <a:pPr>
              <a:defRPr/>
            </a:pPr>
            <a:r>
              <a:rPr lang="it-IT"/>
              <a:t>ASSUME  LE CONSEGUENZE DEI PROPRI COMPORTAMENTI </a:t>
            </a:r>
          </a:p>
        </c:rich>
      </c:tx>
    </c:title>
    <c:plotArea>
      <c:layout/>
      <c:pieChart>
        <c:varyColors val="1"/>
        <c:ser>
          <c:idx val="0"/>
          <c:order val="0"/>
          <c:explosion val="2"/>
          <c:dPt>
            <c:idx val="0"/>
            <c:explosion val="0"/>
          </c:dPt>
          <c:dPt>
            <c:idx val="1"/>
            <c:explosion val="0"/>
          </c:dPt>
          <c:dPt>
            <c:idx val="2"/>
            <c:explosion val="0"/>
          </c:dPt>
          <c:dPt>
            <c:idx val="3"/>
            <c:explosion val="0"/>
          </c:dPt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'!$BB$19:$BE$19</c:f>
              <c:numCache>
                <c:formatCode>General</c:formatCode>
                <c:ptCount val="4"/>
                <c:pt idx="0">
                  <c:v>29</c:v>
                </c:pt>
                <c:pt idx="1">
                  <c:v>64</c:v>
                </c:pt>
                <c:pt idx="2">
                  <c:v>87</c:v>
                </c:pt>
                <c:pt idx="3">
                  <c:v>16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PROGETTA IL PERCORSO, VALUTA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'!$BF$19:$BI$19</c:f>
              <c:numCache>
                <c:formatCode>General</c:formatCode>
                <c:ptCount val="4"/>
                <c:pt idx="0">
                  <c:v>9</c:v>
                </c:pt>
                <c:pt idx="1">
                  <c:v>46</c:v>
                </c:pt>
                <c:pt idx="2">
                  <c:v>80</c:v>
                </c:pt>
                <c:pt idx="3">
                  <c:v>62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'!$BJ$19:$BM$19</c:f>
              <c:numCache>
                <c:formatCode>General</c:formatCode>
                <c:ptCount val="4"/>
                <c:pt idx="0">
                  <c:v>9</c:v>
                </c:pt>
                <c:pt idx="1">
                  <c:v>43</c:v>
                </c:pt>
                <c:pt idx="2">
                  <c:v>86</c:v>
                </c:pt>
                <c:pt idx="3">
                  <c:v>59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PROGETTA IL PERCORSO, VALUTA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'!$BF$19:$BI$19</c:f>
              <c:numCache>
                <c:formatCode>General</c:formatCode>
                <c:ptCount val="4"/>
                <c:pt idx="0">
                  <c:v>14</c:v>
                </c:pt>
                <c:pt idx="1">
                  <c:v>53</c:v>
                </c:pt>
                <c:pt idx="2">
                  <c:v>95</c:v>
                </c:pt>
                <c:pt idx="3">
                  <c:v>35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'!$BJ$19:$BM$19</c:f>
              <c:numCache>
                <c:formatCode>General</c:formatCode>
                <c:ptCount val="4"/>
                <c:pt idx="0">
                  <c:v>12</c:v>
                </c:pt>
                <c:pt idx="1">
                  <c:v>56</c:v>
                </c:pt>
                <c:pt idx="2">
                  <c:v>89</c:v>
                </c:pt>
                <c:pt idx="3">
                  <c:v>41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PROGETTA IL PERCORSO, VALUTA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'!$BF$19:$BI$19</c:f>
              <c:numCache>
                <c:formatCode>General</c:formatCode>
                <c:ptCount val="4"/>
                <c:pt idx="0">
                  <c:v>22</c:v>
                </c:pt>
                <c:pt idx="1">
                  <c:v>60</c:v>
                </c:pt>
                <c:pt idx="2">
                  <c:v>85</c:v>
                </c:pt>
                <c:pt idx="3">
                  <c:v>19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2 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2 '!$BJ$19:$BM$19</c:f>
              <c:numCache>
                <c:formatCode>General</c:formatCode>
                <c:ptCount val="4"/>
                <c:pt idx="0">
                  <c:v>22</c:v>
                </c:pt>
                <c:pt idx="1">
                  <c:v>57</c:v>
                </c:pt>
                <c:pt idx="2">
                  <c:v>94</c:v>
                </c:pt>
                <c:pt idx="3">
                  <c:v>23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ASCOLTA-COMPRENDE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3'!$B$19:$E$19</c:f>
              <c:numCache>
                <c:formatCode>General</c:formatCode>
                <c:ptCount val="4"/>
                <c:pt idx="0">
                  <c:v>15</c:v>
                </c:pt>
                <c:pt idx="1">
                  <c:v>61</c:v>
                </c:pt>
                <c:pt idx="2">
                  <c:v>85</c:v>
                </c:pt>
                <c:pt idx="3">
                  <c:v>55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PADRONEGGIA ED APPLICA LE CONOSCENZE FONDAMENTALI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3'!$F$19:$I$19</c:f>
              <c:numCache>
                <c:formatCode>General</c:formatCode>
                <c:ptCount val="4"/>
                <c:pt idx="0">
                  <c:v>12</c:v>
                </c:pt>
                <c:pt idx="1">
                  <c:v>53</c:v>
                </c:pt>
                <c:pt idx="2">
                  <c:v>85</c:v>
                </c:pt>
                <c:pt idx="3">
                  <c:v>62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it-IT"/>
              <a:t>ASCOLTA-COMPRENDE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secondaria 3'!$A$22:$A$25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secondaria 3'!$B$19:$E$19</c:f>
              <c:numCache>
                <c:formatCode>General</c:formatCode>
                <c:ptCount val="4"/>
                <c:pt idx="0">
                  <c:v>23</c:v>
                </c:pt>
                <c:pt idx="1">
                  <c:v>69</c:v>
                </c:pt>
                <c:pt idx="2">
                  <c:v>87</c:v>
                </c:pt>
                <c:pt idx="3">
                  <c:v>34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CD441B-8AAD-480F-BA14-9DF57B11E771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48D210-EB3C-48B3-87A7-55041E3116F7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6218741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57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58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59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21913398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11533330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33229611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33229498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246111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19279758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16685842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374057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26747322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24596820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1594607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10153879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.xml"/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.xml"/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8.xml"/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0.xml"/><Relationship Id="rId2" Type="http://schemas.openxmlformats.org/officeDocument/2006/relationships/chart" Target="../charts/chart19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.xml"/><Relationship Id="rId2" Type="http://schemas.openxmlformats.org/officeDocument/2006/relationships/chart" Target="../charts/chart21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4.xml"/><Relationship Id="rId2" Type="http://schemas.openxmlformats.org/officeDocument/2006/relationships/chart" Target="../charts/chart23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6.xml"/><Relationship Id="rId2" Type="http://schemas.openxmlformats.org/officeDocument/2006/relationships/chart" Target="../charts/chart25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8.xml"/><Relationship Id="rId2" Type="http://schemas.openxmlformats.org/officeDocument/2006/relationships/chart" Target="../charts/chart27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0.xml"/><Relationship Id="rId2" Type="http://schemas.openxmlformats.org/officeDocument/2006/relationships/chart" Target="../charts/chart29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2.xml"/><Relationship Id="rId2" Type="http://schemas.openxmlformats.org/officeDocument/2006/relationships/chart" Target="../charts/chart31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4.xml"/><Relationship Id="rId2" Type="http://schemas.openxmlformats.org/officeDocument/2006/relationships/chart" Target="../charts/chart33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6.xml"/><Relationship Id="rId2" Type="http://schemas.openxmlformats.org/officeDocument/2006/relationships/chart" Target="../charts/chart35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8.xml"/><Relationship Id="rId2" Type="http://schemas.openxmlformats.org/officeDocument/2006/relationships/chart" Target="../charts/chart37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0.xml"/><Relationship Id="rId2" Type="http://schemas.openxmlformats.org/officeDocument/2006/relationships/chart" Target="../charts/chart39.xml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2.xml"/><Relationship Id="rId2" Type="http://schemas.openxmlformats.org/officeDocument/2006/relationships/chart" Target="../charts/chart41.xml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4.xml"/><Relationship Id="rId2" Type="http://schemas.openxmlformats.org/officeDocument/2006/relationships/chart" Target="../charts/chart43.xml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6.xml"/><Relationship Id="rId2" Type="http://schemas.openxmlformats.org/officeDocument/2006/relationships/chart" Target="../charts/chart45.xml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8.xml"/><Relationship Id="rId2" Type="http://schemas.openxmlformats.org/officeDocument/2006/relationships/chart" Target="../charts/chart47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0.xml"/><Relationship Id="rId2" Type="http://schemas.openxmlformats.org/officeDocument/2006/relationships/chart" Target="../charts/chart49.xml"/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2.xml"/><Relationship Id="rId2" Type="http://schemas.openxmlformats.org/officeDocument/2006/relationships/chart" Target="../charts/chart51.xml"/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4.xml"/><Relationship Id="rId2" Type="http://schemas.openxmlformats.org/officeDocument/2006/relationships/chart" Target="../charts/chart53.xml"/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6.xml"/><Relationship Id="rId2" Type="http://schemas.openxmlformats.org/officeDocument/2006/relationships/chart" Target="../charts/chart55.xml"/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8.xml"/><Relationship Id="rId2" Type="http://schemas.openxmlformats.org/officeDocument/2006/relationships/chart" Target="../charts/chart57.xml"/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0.xml"/><Relationship Id="rId2" Type="http://schemas.openxmlformats.org/officeDocument/2006/relationships/chart" Target="../charts/chart59.xml"/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2.xml"/><Relationship Id="rId2" Type="http://schemas.openxmlformats.org/officeDocument/2006/relationships/chart" Target="../charts/chart61.xml"/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4.xml"/><Relationship Id="rId2" Type="http://schemas.openxmlformats.org/officeDocument/2006/relationships/chart" Target="../charts/chart63.xml"/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6.xml"/><Relationship Id="rId2" Type="http://schemas.openxmlformats.org/officeDocument/2006/relationships/chart" Target="../charts/chart65.xml"/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8.xml"/><Relationship Id="rId2" Type="http://schemas.openxmlformats.org/officeDocument/2006/relationships/chart" Target="../charts/chart67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0.xml"/><Relationship Id="rId2" Type="http://schemas.openxmlformats.org/officeDocument/2006/relationships/chart" Target="../charts/chart69.xml"/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2.xml"/><Relationship Id="rId2" Type="http://schemas.openxmlformats.org/officeDocument/2006/relationships/chart" Target="../charts/chart71.xml"/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4.xml"/><Relationship Id="rId2" Type="http://schemas.openxmlformats.org/officeDocument/2006/relationships/chart" Target="../charts/chart73.xml"/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6.xml"/><Relationship Id="rId2" Type="http://schemas.openxmlformats.org/officeDocument/2006/relationships/chart" Target="../charts/chart75.xml"/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8.xml"/><Relationship Id="rId2" Type="http://schemas.openxmlformats.org/officeDocument/2006/relationships/chart" Target="../charts/chart77.xml"/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0.xml"/><Relationship Id="rId2" Type="http://schemas.openxmlformats.org/officeDocument/2006/relationships/chart" Target="../charts/chart79.xml"/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2.xml"/><Relationship Id="rId2" Type="http://schemas.openxmlformats.org/officeDocument/2006/relationships/chart" Target="../charts/chart81.xml"/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4.xml"/><Relationship Id="rId2" Type="http://schemas.openxmlformats.org/officeDocument/2006/relationships/chart" Target="../charts/chart83.xml"/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6.xml"/><Relationship Id="rId2" Type="http://schemas.openxmlformats.org/officeDocument/2006/relationships/chart" Target="../charts/chart85.xml"/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8.xml"/><Relationship Id="rId2" Type="http://schemas.openxmlformats.org/officeDocument/2006/relationships/chart" Target="../charts/chart87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0.xml"/><Relationship Id="rId2" Type="http://schemas.openxmlformats.org/officeDocument/2006/relationships/chart" Target="../charts/chart89.xml"/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2.xml"/><Relationship Id="rId2" Type="http://schemas.openxmlformats.org/officeDocument/2006/relationships/chart" Target="../charts/chart91.xml"/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4.xml"/><Relationship Id="rId2" Type="http://schemas.openxmlformats.org/officeDocument/2006/relationships/chart" Target="../charts/chart93.xml"/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6.xml"/><Relationship Id="rId2" Type="http://schemas.openxmlformats.org/officeDocument/2006/relationships/chart" Target="../charts/chart95.xml"/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8.xml"/><Relationship Id="rId2" Type="http://schemas.openxmlformats.org/officeDocument/2006/relationships/chart" Target="../charts/chart97.xml"/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0.xml"/><Relationship Id="rId2" Type="http://schemas.openxmlformats.org/officeDocument/2006/relationships/chart" Target="../charts/chart99.xml"/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2.xml"/><Relationship Id="rId2" Type="http://schemas.openxmlformats.org/officeDocument/2006/relationships/chart" Target="../charts/chart101.xml"/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3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04.xml"/></Relationships>
</file>

<file path=ppt/slides/_rels/slide5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5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06.xml"/></Relationships>
</file>

<file path=ppt/slides/_rels/slide5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7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08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6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0.xml"/><Relationship Id="rId2" Type="http://schemas.openxmlformats.org/officeDocument/2006/relationships/chart" Target="../charts/chart109.xml"/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2.xml"/><Relationship Id="rId2" Type="http://schemas.openxmlformats.org/officeDocument/2006/relationships/chart" Target="../charts/chart111.xml"/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4.xml"/><Relationship Id="rId2" Type="http://schemas.openxmlformats.org/officeDocument/2006/relationships/chart" Target="../charts/chart113.xml"/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6.xml"/><Relationship Id="rId2" Type="http://schemas.openxmlformats.org/officeDocument/2006/relationships/chart" Target="../charts/chart115.xml"/><Relationship Id="rId1" Type="http://schemas.openxmlformats.org/officeDocument/2006/relationships/slideLayout" Target="../slideLayouts/slideLayout7.xml"/></Relationships>
</file>

<file path=ppt/slides/_rels/slide6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8.xml"/><Relationship Id="rId2" Type="http://schemas.openxmlformats.org/officeDocument/2006/relationships/chart" Target="../charts/chart117.xml"/><Relationship Id="rId1" Type="http://schemas.openxmlformats.org/officeDocument/2006/relationships/slideLayout" Target="../slideLayouts/slideLayout7.xml"/></Relationships>
</file>

<file path=ppt/slides/_rels/slide6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0.xml"/><Relationship Id="rId2" Type="http://schemas.openxmlformats.org/officeDocument/2006/relationships/chart" Target="../charts/chart119.xml"/><Relationship Id="rId1" Type="http://schemas.openxmlformats.org/officeDocument/2006/relationships/slideLayout" Target="../slideLayouts/slideLayout7.xml"/></Relationships>
</file>

<file path=ppt/slides/_rels/slide6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2.xml"/><Relationship Id="rId2" Type="http://schemas.openxmlformats.org/officeDocument/2006/relationships/chart" Target="../charts/chart121.xml"/><Relationship Id="rId1" Type="http://schemas.openxmlformats.org/officeDocument/2006/relationships/slideLayout" Target="../slideLayouts/slideLayout7.xml"/></Relationships>
</file>

<file path=ppt/slides/_rels/slide6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4.xml"/><Relationship Id="rId2" Type="http://schemas.openxmlformats.org/officeDocument/2006/relationships/chart" Target="../charts/chart123.xml"/><Relationship Id="rId1" Type="http://schemas.openxmlformats.org/officeDocument/2006/relationships/slideLayout" Target="../slideLayouts/slideLayout7.xml"/></Relationships>
</file>

<file path=ppt/slides/_rels/slide6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6.xml"/><Relationship Id="rId2" Type="http://schemas.openxmlformats.org/officeDocument/2006/relationships/chart" Target="../charts/chart125.xml"/><Relationship Id="rId1" Type="http://schemas.openxmlformats.org/officeDocument/2006/relationships/slideLayout" Target="../slideLayouts/slideLayout7.xml"/></Relationships>
</file>

<file path=ppt/slides/_rels/slide6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8.xml"/><Relationship Id="rId2" Type="http://schemas.openxmlformats.org/officeDocument/2006/relationships/chart" Target="../charts/chart127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7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0.xml"/><Relationship Id="rId2" Type="http://schemas.openxmlformats.org/officeDocument/2006/relationships/chart" Target="../charts/chart129.xml"/><Relationship Id="rId1" Type="http://schemas.openxmlformats.org/officeDocument/2006/relationships/slideLayout" Target="../slideLayouts/slideLayout7.xml"/></Relationships>
</file>

<file path=ppt/slides/_rels/slide7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2.xml"/><Relationship Id="rId2" Type="http://schemas.openxmlformats.org/officeDocument/2006/relationships/chart" Target="../charts/chart131.xml"/><Relationship Id="rId1" Type="http://schemas.openxmlformats.org/officeDocument/2006/relationships/slideLayout" Target="../slideLayouts/slideLayout7.xml"/></Relationships>
</file>

<file path=ppt/slides/_rels/slide7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4.xml"/><Relationship Id="rId2" Type="http://schemas.openxmlformats.org/officeDocument/2006/relationships/chart" Target="../charts/chart133.xml"/><Relationship Id="rId1" Type="http://schemas.openxmlformats.org/officeDocument/2006/relationships/slideLayout" Target="../slideLayouts/slideLayout7.xml"/></Relationships>
</file>

<file path=ppt/slides/_rels/slide7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6.xml"/><Relationship Id="rId2" Type="http://schemas.openxmlformats.org/officeDocument/2006/relationships/chart" Target="../charts/chart135.xml"/><Relationship Id="rId1" Type="http://schemas.openxmlformats.org/officeDocument/2006/relationships/slideLayout" Target="../slideLayouts/slideLayout7.xml"/></Relationships>
</file>

<file path=ppt/slides/_rels/slide7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8.xml"/><Relationship Id="rId2" Type="http://schemas.openxmlformats.org/officeDocument/2006/relationships/chart" Target="../charts/chart137.xml"/><Relationship Id="rId1" Type="http://schemas.openxmlformats.org/officeDocument/2006/relationships/slideLayout" Target="../slideLayouts/slideLayout7.xml"/></Relationships>
</file>

<file path=ppt/slides/_rels/slide7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0.xml"/><Relationship Id="rId2" Type="http://schemas.openxmlformats.org/officeDocument/2006/relationships/chart" Target="../charts/chart139.xml"/><Relationship Id="rId1" Type="http://schemas.openxmlformats.org/officeDocument/2006/relationships/slideLayout" Target="../slideLayouts/slideLayout7.xml"/></Relationships>
</file>

<file path=ppt/slides/_rels/slide7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2.xml"/><Relationship Id="rId2" Type="http://schemas.openxmlformats.org/officeDocument/2006/relationships/chart" Target="../charts/chart141.xml"/><Relationship Id="rId1" Type="http://schemas.openxmlformats.org/officeDocument/2006/relationships/slideLayout" Target="../slideLayouts/slideLayout7.xml"/></Relationships>
</file>

<file path=ppt/slides/_rels/slide7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4.xml"/><Relationship Id="rId2" Type="http://schemas.openxmlformats.org/officeDocument/2006/relationships/chart" Target="../charts/chart143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magin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0" y="116632"/>
            <a:ext cx="9144000" cy="3728278"/>
          </a:xfrm>
          <a:prstGeom prst="rect">
            <a:avLst/>
          </a:prstGeom>
        </p:spPr>
      </p:pic>
      <p:sp>
        <p:nvSpPr>
          <p:cNvPr id="5" name="CasellaDiTesto 4"/>
          <p:cNvSpPr txBox="1"/>
          <p:nvPr/>
        </p:nvSpPr>
        <p:spPr>
          <a:xfrm>
            <a:off x="1674407" y="4005064"/>
            <a:ext cx="5766259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3200" b="1" dirty="0" smtClean="0"/>
              <a:t>MONITORAGGIO DEL PROCESSO </a:t>
            </a:r>
          </a:p>
          <a:p>
            <a:pPr algn="ctr"/>
            <a:r>
              <a:rPr lang="it-IT" sz="3200" b="1" dirty="0" smtClean="0"/>
              <a:t>DI APPRENDIMENTO</a:t>
            </a:r>
          </a:p>
          <a:p>
            <a:pPr algn="ctr"/>
            <a:r>
              <a:rPr lang="it-IT" sz="3200" b="1" dirty="0" smtClean="0"/>
              <a:t>1°QUADRIMESTRE</a:t>
            </a:r>
          </a:p>
        </p:txBody>
      </p:sp>
      <p:sp>
        <p:nvSpPr>
          <p:cNvPr id="6" name="Rettangolo 5"/>
          <p:cNvSpPr/>
          <p:nvPr/>
        </p:nvSpPr>
        <p:spPr>
          <a:xfrm>
            <a:off x="2923307" y="5657671"/>
            <a:ext cx="3268460" cy="107721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Scuola Secondaria</a:t>
            </a:r>
          </a:p>
          <a:p>
            <a:pPr algn="ctr"/>
            <a:r>
              <a:rPr lang="it-IT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A.S. 2016-17</a:t>
            </a:r>
            <a:endParaRPr lang="it-IT" sz="32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xmlns="" val="31189008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555614943"/>
              </p:ext>
            </p:extLst>
          </p:nvPr>
        </p:nvGraphicFramePr>
        <p:xfrm>
          <a:off x="611560" y="1499060"/>
          <a:ext cx="3924436" cy="481292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98722370"/>
              </p:ext>
            </p:extLst>
          </p:nvPr>
        </p:nvGraphicFramePr>
        <p:xfrm>
          <a:off x="4788024" y="1499060"/>
          <a:ext cx="3924436" cy="48102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621156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83997226"/>
              </p:ext>
            </p:extLst>
          </p:nvPr>
        </p:nvGraphicFramePr>
        <p:xfrm>
          <a:off x="611560" y="1499060"/>
          <a:ext cx="3924436" cy="481292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866577981"/>
              </p:ext>
            </p:extLst>
          </p:nvPr>
        </p:nvGraphicFramePr>
        <p:xfrm>
          <a:off x="4788024" y="1499060"/>
          <a:ext cx="3924436" cy="48102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47506780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di base in matematica, 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31884206"/>
              </p:ext>
            </p:extLst>
          </p:nvPr>
        </p:nvGraphicFramePr>
        <p:xfrm>
          <a:off x="445091" y="1412776"/>
          <a:ext cx="4016228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23871623"/>
              </p:ext>
            </p:extLst>
          </p:nvPr>
        </p:nvGraphicFramePr>
        <p:xfrm>
          <a:off x="4771996" y="1412776"/>
          <a:ext cx="4048700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2754845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di base in matematica, 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10964750"/>
              </p:ext>
            </p:extLst>
          </p:nvPr>
        </p:nvGraphicFramePr>
        <p:xfrm>
          <a:off x="445091" y="1412776"/>
          <a:ext cx="4016228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182159803"/>
              </p:ext>
            </p:extLst>
          </p:nvPr>
        </p:nvGraphicFramePr>
        <p:xfrm>
          <a:off x="4771996" y="1412776"/>
          <a:ext cx="4048700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08650233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di base in matematica, 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161049734"/>
              </p:ext>
            </p:extLst>
          </p:nvPr>
        </p:nvGraphicFramePr>
        <p:xfrm>
          <a:off x="445091" y="1412776"/>
          <a:ext cx="4016228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318459760"/>
              </p:ext>
            </p:extLst>
          </p:nvPr>
        </p:nvGraphicFramePr>
        <p:xfrm>
          <a:off x="4771996" y="1412776"/>
          <a:ext cx="4048700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027673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50409734"/>
              </p:ext>
            </p:extLst>
          </p:nvPr>
        </p:nvGraphicFramePr>
        <p:xfrm>
          <a:off x="445091" y="1412776"/>
          <a:ext cx="388843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286909191"/>
              </p:ext>
            </p:extLst>
          </p:nvPr>
        </p:nvGraphicFramePr>
        <p:xfrm>
          <a:off x="4778532" y="1412776"/>
          <a:ext cx="388843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84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231764321"/>
              </p:ext>
            </p:extLst>
          </p:nvPr>
        </p:nvGraphicFramePr>
        <p:xfrm>
          <a:off x="445091" y="1412776"/>
          <a:ext cx="388843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85841185"/>
              </p:ext>
            </p:extLst>
          </p:nvPr>
        </p:nvGraphicFramePr>
        <p:xfrm>
          <a:off x="4778532" y="1412776"/>
          <a:ext cx="388843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19655241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389253298"/>
              </p:ext>
            </p:extLst>
          </p:nvPr>
        </p:nvGraphicFramePr>
        <p:xfrm>
          <a:off x="445091" y="1412776"/>
          <a:ext cx="388843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38357184"/>
              </p:ext>
            </p:extLst>
          </p:nvPr>
        </p:nvGraphicFramePr>
        <p:xfrm>
          <a:off x="4778532" y="1412776"/>
          <a:ext cx="388843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35275656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880133661"/>
              </p:ext>
            </p:extLst>
          </p:nvPr>
        </p:nvGraphicFramePr>
        <p:xfrm>
          <a:off x="515764" y="923801"/>
          <a:ext cx="3912220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874200079"/>
              </p:ext>
            </p:extLst>
          </p:nvPr>
        </p:nvGraphicFramePr>
        <p:xfrm>
          <a:off x="4788024" y="945541"/>
          <a:ext cx="3882953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47550751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731785697"/>
              </p:ext>
            </p:extLst>
          </p:nvPr>
        </p:nvGraphicFramePr>
        <p:xfrm>
          <a:off x="515764" y="923801"/>
          <a:ext cx="3912220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97088284"/>
              </p:ext>
            </p:extLst>
          </p:nvPr>
        </p:nvGraphicFramePr>
        <p:xfrm>
          <a:off x="4788024" y="945541"/>
          <a:ext cx="3882953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31985518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l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834726677"/>
              </p:ext>
            </p:extLst>
          </p:nvPr>
        </p:nvGraphicFramePr>
        <p:xfrm>
          <a:off x="539552" y="908720"/>
          <a:ext cx="8229601" cy="50405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04056"/>
                <a:gridCol w="1296144"/>
                <a:gridCol w="6429401"/>
              </a:tblGrid>
              <a:tr h="767527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it-IT" sz="1400" u="none" strike="noStrike" dirty="0">
                          <a:effectLst/>
                          <a:latin typeface="Arial Black" pitchFamily="34" charset="0"/>
                        </a:rPr>
                        <a:t>LIVELLO</a:t>
                      </a:r>
                      <a:endParaRPr lang="it-IT" sz="1400" b="0" i="0" u="none" strike="noStrike" dirty="0">
                        <a:solidFill>
                          <a:srgbClr val="000000"/>
                        </a:solidFill>
                        <a:effectLst/>
                        <a:latin typeface="Arial Black" pitchFamily="34" charset="0"/>
                      </a:endParaRPr>
                    </a:p>
                  </a:txBody>
                  <a:tcPr marL="5596" marR="5596" marT="5596" marB="0" anchor="ctr"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it-IT" sz="2800" u="none" strike="noStrike" dirty="0">
                          <a:effectLst/>
                        </a:rPr>
                        <a:t>INDICATORI ESPLICATIVI</a:t>
                      </a:r>
                      <a:endParaRPr lang="it-IT" sz="2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5596" marR="5596" marT="5596" marB="0"/>
                </a:tc>
              </a:tr>
              <a:tr h="1158268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u="none" strike="noStrike" dirty="0">
                          <a:effectLst/>
                        </a:rPr>
                        <a:t>A</a:t>
                      </a:r>
                      <a:endParaRPr lang="it-IT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u="none" strike="noStrike" dirty="0">
                          <a:effectLst/>
                        </a:rPr>
                        <a:t>AVANZATO</a:t>
                      </a:r>
                      <a:endParaRPr lang="it-IT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it-IT" sz="1800" u="none" strike="noStrike" dirty="0">
                          <a:effectLst/>
                        </a:rPr>
                        <a:t>L’alunno/a svolge compiti e risolve problemi complessi, mostrando padronanza nell’uso delle conoscenze e delle abilità; propone e sostiene le proprie opinioni e  assume in modo responsabile decisioni consapevoli.</a:t>
                      </a:r>
                      <a:endParaRPr lang="it-IT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5596" marR="5596" marT="5596" marB="0"/>
                </a:tc>
              </a:tr>
              <a:tr h="1158268"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INTERMEDIO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it-IT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L’alunno/a svolge compiti e risolve problemi in situazioni nuove,   compie scelte consapevoli, mostrando di saper utilizzare le conoscenze e le abilità acquisite</a:t>
                      </a:r>
                    </a:p>
                  </a:txBody>
                  <a:tcPr marL="5596" marR="5596" marT="5596" marB="0"/>
                </a:tc>
              </a:tr>
              <a:tr h="1092401"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BASE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lang="it-IT" sz="1800" u="none" strike="noStrike" dirty="0">
                          <a:effectLst/>
                        </a:rPr>
                        <a:t>L’al</a:t>
                      </a:r>
                      <a:r>
                        <a:rPr lang="it-IT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unno/a L’alunno/a svolge compiti semplici   anche in situazioni nuove, mostrando di possedere conoscenze e abilità fondamentali e di saper applicare basilari regole e procedure apprese.</a:t>
                      </a:r>
                    </a:p>
                  </a:txBody>
                  <a:tcPr marL="5596" marR="5596" marT="5596" marB="0"/>
                </a:tc>
              </a:tr>
              <a:tr h="864096"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INIZIALE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it-IT" sz="1800" u="none" strike="noStrike" dirty="0">
                          <a:effectLst/>
                        </a:rPr>
                        <a:t>L</a:t>
                      </a:r>
                      <a:r>
                        <a:rPr lang="it-IT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’alunno/a, se opportunamente guidato/a, svolge compiti semplici in situazioni note.</a:t>
                      </a:r>
                    </a:p>
                  </a:txBody>
                  <a:tcPr marL="5596" marR="5596" marT="5596" marB="0"/>
                </a:tc>
              </a:tr>
            </a:tbl>
          </a:graphicData>
        </a:graphic>
      </p:graphicFrame>
      <p:sp>
        <p:nvSpPr>
          <p:cNvPr id="3" name="CasellaDiTesto 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97690402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818098772"/>
              </p:ext>
            </p:extLst>
          </p:nvPr>
        </p:nvGraphicFramePr>
        <p:xfrm>
          <a:off x="515764" y="923801"/>
          <a:ext cx="3912220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23434139"/>
              </p:ext>
            </p:extLst>
          </p:nvPr>
        </p:nvGraphicFramePr>
        <p:xfrm>
          <a:off x="4788024" y="945541"/>
          <a:ext cx="3882953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77688482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188640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37057097"/>
              </p:ext>
            </p:extLst>
          </p:nvPr>
        </p:nvGraphicFramePr>
        <p:xfrm>
          <a:off x="395536" y="1126898"/>
          <a:ext cx="3888432" cy="50384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529281731"/>
              </p:ext>
            </p:extLst>
          </p:nvPr>
        </p:nvGraphicFramePr>
        <p:xfrm>
          <a:off x="4671303" y="1126898"/>
          <a:ext cx="3888432" cy="50384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3" name="CasellaDiTesto 12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6877980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188640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70264472"/>
              </p:ext>
            </p:extLst>
          </p:nvPr>
        </p:nvGraphicFramePr>
        <p:xfrm>
          <a:off x="395536" y="1126898"/>
          <a:ext cx="3888432" cy="50384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29057215"/>
              </p:ext>
            </p:extLst>
          </p:nvPr>
        </p:nvGraphicFramePr>
        <p:xfrm>
          <a:off x="4671303" y="1126898"/>
          <a:ext cx="3888432" cy="50384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3" name="CasellaDiTesto 12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30227429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188640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514725974"/>
              </p:ext>
            </p:extLst>
          </p:nvPr>
        </p:nvGraphicFramePr>
        <p:xfrm>
          <a:off x="395536" y="1126898"/>
          <a:ext cx="3888432" cy="50384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97169770"/>
              </p:ext>
            </p:extLst>
          </p:nvPr>
        </p:nvGraphicFramePr>
        <p:xfrm>
          <a:off x="4671303" y="1126898"/>
          <a:ext cx="3888432" cy="50384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3" name="CasellaDiTesto 12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37184889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23803285"/>
              </p:ext>
            </p:extLst>
          </p:nvPr>
        </p:nvGraphicFramePr>
        <p:xfrm>
          <a:off x="514335" y="950008"/>
          <a:ext cx="3913649" cy="52873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995916983"/>
              </p:ext>
            </p:extLst>
          </p:nvPr>
        </p:nvGraphicFramePr>
        <p:xfrm>
          <a:off x="4743040" y="980728"/>
          <a:ext cx="3913649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CasellaDiTesto 13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15665387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04306333"/>
              </p:ext>
            </p:extLst>
          </p:nvPr>
        </p:nvGraphicFramePr>
        <p:xfrm>
          <a:off x="514335" y="950008"/>
          <a:ext cx="3913649" cy="52873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189811264"/>
              </p:ext>
            </p:extLst>
          </p:nvPr>
        </p:nvGraphicFramePr>
        <p:xfrm>
          <a:off x="4743040" y="980728"/>
          <a:ext cx="3913649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CasellaDiTesto 13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13877758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70259433"/>
              </p:ext>
            </p:extLst>
          </p:nvPr>
        </p:nvGraphicFramePr>
        <p:xfrm>
          <a:off x="514335" y="950008"/>
          <a:ext cx="3913649" cy="52873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686558457"/>
              </p:ext>
            </p:extLst>
          </p:nvPr>
        </p:nvGraphicFramePr>
        <p:xfrm>
          <a:off x="4743040" y="980728"/>
          <a:ext cx="3913649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CasellaDiTesto 13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5767227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4462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765208111"/>
              </p:ext>
            </p:extLst>
          </p:nvPr>
        </p:nvGraphicFramePr>
        <p:xfrm>
          <a:off x="524856" y="887876"/>
          <a:ext cx="3887907" cy="52896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07111496"/>
              </p:ext>
            </p:extLst>
          </p:nvPr>
        </p:nvGraphicFramePr>
        <p:xfrm>
          <a:off x="4556276" y="875621"/>
          <a:ext cx="4017409" cy="52896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77188090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4462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61769819"/>
              </p:ext>
            </p:extLst>
          </p:nvPr>
        </p:nvGraphicFramePr>
        <p:xfrm>
          <a:off x="524856" y="887876"/>
          <a:ext cx="3887907" cy="52896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822979354"/>
              </p:ext>
            </p:extLst>
          </p:nvPr>
        </p:nvGraphicFramePr>
        <p:xfrm>
          <a:off x="4556276" y="875621"/>
          <a:ext cx="4017409" cy="52896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32618612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4462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53506515"/>
              </p:ext>
            </p:extLst>
          </p:nvPr>
        </p:nvGraphicFramePr>
        <p:xfrm>
          <a:off x="524856" y="887876"/>
          <a:ext cx="3887907" cy="52896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41526968"/>
              </p:ext>
            </p:extLst>
          </p:nvPr>
        </p:nvGraphicFramePr>
        <p:xfrm>
          <a:off x="4556276" y="875621"/>
          <a:ext cx="4017409" cy="52896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786748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683568" y="775737"/>
            <a:ext cx="576064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it-IT" sz="5400" b="1" cap="none" spc="0" dirty="0">
              <a:ln w="31550" cmpd="sng">
                <a:gradFill>
                  <a:gsLst>
                    <a:gs pos="25000">
                      <a:schemeClr val="accent1">
                        <a:shade val="25000"/>
                        <a:satMod val="190000"/>
                      </a:schemeClr>
                    </a:gs>
                    <a:gs pos="80000">
                      <a:schemeClr val="accent1">
                        <a:tint val="75000"/>
                        <a:satMod val="190000"/>
                      </a:schemeClr>
                    </a:gs>
                  </a:gsLst>
                  <a:lin ang="5400000"/>
                </a:gradFill>
                <a:prstDash val="solid"/>
              </a:ln>
              <a:solidFill>
                <a:srgbClr val="FFFFFF"/>
              </a:solidFill>
              <a:effectLst>
                <a:outerShdw blurRad="41275" dist="12700" dir="120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8" name="Rettangolo 7"/>
          <p:cNvSpPr/>
          <p:nvPr/>
        </p:nvSpPr>
        <p:spPr>
          <a:xfrm>
            <a:off x="899592" y="-99392"/>
            <a:ext cx="716587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ESITI MONITORAGGIO</a:t>
            </a:r>
            <a:endParaRPr lang="it-IT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539552" y="836712"/>
            <a:ext cx="8208912" cy="5663089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it-IT" sz="2000" b="1" dirty="0" smtClean="0"/>
              <a:t>INGRESSO</a:t>
            </a:r>
          </a:p>
          <a:p>
            <a:endParaRPr lang="it-IT" dirty="0"/>
          </a:p>
          <a:p>
            <a:pPr>
              <a:lnSpc>
                <a:spcPct val="150000"/>
              </a:lnSpc>
            </a:pPr>
            <a:r>
              <a:rPr lang="it-IT" dirty="0" smtClean="0"/>
              <a:t>ANALIZZANDO </a:t>
            </a:r>
            <a:r>
              <a:rPr lang="it-IT" dirty="0"/>
              <a:t>I DATI RACCOLTI E TABULATI DEL MONITORAGGIO DEL PROCESSO DI APPRENDIMENTO </a:t>
            </a:r>
            <a:r>
              <a:rPr lang="it-IT" b="1" dirty="0"/>
              <a:t>D’INGRESSO</a:t>
            </a:r>
            <a:r>
              <a:rPr lang="it-IT" dirty="0"/>
              <a:t> </a:t>
            </a:r>
            <a:r>
              <a:rPr lang="it-IT" b="1" dirty="0"/>
              <a:t>DELLA SCUOLA </a:t>
            </a:r>
            <a:r>
              <a:rPr lang="it-IT" b="1" dirty="0" smtClean="0"/>
              <a:t>SECONDARIA  DI PRIMO GRADO </a:t>
            </a:r>
            <a:r>
              <a:rPr lang="it-IT" dirty="0" smtClean="0"/>
              <a:t>ERA EMERSA  UNA SITUAZIONE GENERALE  DI PARTENZA ABBASTANZA POSITIVA CON PUNTI </a:t>
            </a:r>
            <a:r>
              <a:rPr lang="it-IT" dirty="0"/>
              <a:t>DI CRITICITA’ </a:t>
            </a:r>
            <a:r>
              <a:rPr lang="it-IT" dirty="0" smtClean="0"/>
              <a:t>NON RILEVANTI</a:t>
            </a:r>
            <a:r>
              <a:rPr lang="it-IT" dirty="0"/>
              <a:t>.</a:t>
            </a:r>
          </a:p>
          <a:p>
            <a:pPr>
              <a:lnSpc>
                <a:spcPct val="150000"/>
              </a:lnSpc>
            </a:pPr>
            <a:r>
              <a:rPr lang="it-IT" dirty="0"/>
              <a:t>LA MAGGIOR PARTE DEGLI ALUNNI DELLE CLASSI </a:t>
            </a:r>
            <a:r>
              <a:rPr lang="it-IT" b="1" dirty="0"/>
              <a:t>PRIME</a:t>
            </a:r>
            <a:r>
              <a:rPr lang="it-IT" dirty="0"/>
              <a:t> </a:t>
            </a:r>
            <a:r>
              <a:rPr lang="it-IT" dirty="0" smtClean="0"/>
              <a:t>AVEVA </a:t>
            </a:r>
            <a:r>
              <a:rPr lang="it-IT" dirty="0"/>
              <a:t>MOSTRATO DI POSSEDERE CONOSCENZE E </a:t>
            </a:r>
            <a:r>
              <a:rPr lang="it-IT" dirty="0" smtClean="0"/>
              <a:t>ABILITA’ FONDAMENTALI NELLE </a:t>
            </a:r>
            <a:r>
              <a:rPr lang="it-IT" dirty="0"/>
              <a:t>DIVERSE COMPETENZE E DI SAPER APPLICARE BASILARI REGOLE E PROCEDURE APPRESE</a:t>
            </a:r>
            <a:r>
              <a:rPr lang="it-IT" dirty="0" smtClean="0"/>
              <a:t>..</a:t>
            </a:r>
            <a:endParaRPr lang="it-IT" dirty="0"/>
          </a:p>
          <a:p>
            <a:pPr>
              <a:lnSpc>
                <a:spcPct val="150000"/>
              </a:lnSpc>
            </a:pPr>
            <a:r>
              <a:rPr lang="it-IT" dirty="0"/>
              <a:t>LA MAGGIOR PARTE DEGLI ALUNNI DELLE CLASSI </a:t>
            </a:r>
            <a:r>
              <a:rPr lang="it-IT" b="1" dirty="0"/>
              <a:t>SECONDE</a:t>
            </a:r>
            <a:r>
              <a:rPr lang="it-IT" dirty="0"/>
              <a:t>  </a:t>
            </a:r>
            <a:r>
              <a:rPr lang="it-IT" dirty="0" smtClean="0"/>
              <a:t>AVEVA </a:t>
            </a:r>
            <a:r>
              <a:rPr lang="it-IT" dirty="0"/>
              <a:t>MOSTRATO DI POSSEDERE UN LIVELLO </a:t>
            </a:r>
            <a:r>
              <a:rPr lang="it-IT" b="1" dirty="0" smtClean="0"/>
              <a:t>DI BASE </a:t>
            </a:r>
            <a:r>
              <a:rPr lang="it-IT" dirty="0" smtClean="0"/>
              <a:t>DI </a:t>
            </a:r>
            <a:r>
              <a:rPr lang="it-IT" dirty="0"/>
              <a:t>CONOSCENZE E ABILITA’ E DI SAPERLE UTILIZZARE.</a:t>
            </a:r>
          </a:p>
          <a:p>
            <a:pPr>
              <a:lnSpc>
                <a:spcPct val="150000"/>
              </a:lnSpc>
            </a:pPr>
            <a:r>
              <a:rPr lang="it-IT" dirty="0"/>
              <a:t>LA MAGGIOR PARTE DEGLI ALUNNI DELLE CLASSI </a:t>
            </a:r>
            <a:r>
              <a:rPr lang="it-IT" b="1" dirty="0" smtClean="0"/>
              <a:t>TERZE</a:t>
            </a:r>
            <a:r>
              <a:rPr lang="it-IT" dirty="0" smtClean="0"/>
              <a:t> SVOLGEVA COMPITI SEMPICI ANCHE IN SITUAZIONI NUOVE  MOSTRANDO DI POSSEDERECONOSCENZE E ABILITA’ </a:t>
            </a:r>
            <a:r>
              <a:rPr lang="it-IT" b="1" dirty="0" smtClean="0"/>
              <a:t>FONDAMENTALI </a:t>
            </a:r>
            <a:r>
              <a:rPr lang="it-IT" dirty="0" smtClean="0"/>
              <a:t>E DI  SAPER APPLICARE </a:t>
            </a:r>
            <a:r>
              <a:rPr lang="it-IT" b="1" dirty="0" smtClean="0"/>
              <a:t>BASILARI</a:t>
            </a:r>
            <a:r>
              <a:rPr lang="it-IT" dirty="0" smtClean="0"/>
              <a:t> REGOLE E PROCEDURE APPRESE.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xmlns="" val="1340306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ttangolo 13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sp>
        <p:nvSpPr>
          <p:cNvPr id="13" name="Rettangolo 12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9" name="CasellaDiTesto 1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96288754"/>
              </p:ext>
            </p:extLst>
          </p:nvPr>
        </p:nvGraphicFramePr>
        <p:xfrm>
          <a:off x="395536" y="1628800"/>
          <a:ext cx="4048553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221166123"/>
              </p:ext>
            </p:extLst>
          </p:nvPr>
        </p:nvGraphicFramePr>
        <p:xfrm>
          <a:off x="4637700" y="1628800"/>
          <a:ext cx="4038756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86564952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ttangolo 13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sp>
        <p:nvSpPr>
          <p:cNvPr id="13" name="Rettangolo 12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9" name="CasellaDiTesto 1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46976018"/>
              </p:ext>
            </p:extLst>
          </p:nvPr>
        </p:nvGraphicFramePr>
        <p:xfrm>
          <a:off x="395536" y="1628800"/>
          <a:ext cx="4048553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90652839"/>
              </p:ext>
            </p:extLst>
          </p:nvPr>
        </p:nvGraphicFramePr>
        <p:xfrm>
          <a:off x="4637700" y="1628800"/>
          <a:ext cx="4038756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68177042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ttangolo 13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sp>
        <p:nvSpPr>
          <p:cNvPr id="13" name="Rettangolo 12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9" name="CasellaDiTesto 1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368271202"/>
              </p:ext>
            </p:extLst>
          </p:nvPr>
        </p:nvGraphicFramePr>
        <p:xfrm>
          <a:off x="395536" y="1628800"/>
          <a:ext cx="4048553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21920852"/>
              </p:ext>
            </p:extLst>
          </p:nvPr>
        </p:nvGraphicFramePr>
        <p:xfrm>
          <a:off x="4637700" y="1628800"/>
          <a:ext cx="4038756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47202679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ttangolo 4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78905997"/>
              </p:ext>
            </p:extLst>
          </p:nvPr>
        </p:nvGraphicFramePr>
        <p:xfrm>
          <a:off x="591321" y="1700808"/>
          <a:ext cx="3837626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76435771"/>
              </p:ext>
            </p:extLst>
          </p:nvPr>
        </p:nvGraphicFramePr>
        <p:xfrm>
          <a:off x="4788024" y="1700807"/>
          <a:ext cx="3655504" cy="45365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1716803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ttangolo 4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321919361"/>
              </p:ext>
            </p:extLst>
          </p:nvPr>
        </p:nvGraphicFramePr>
        <p:xfrm>
          <a:off x="591321" y="1700808"/>
          <a:ext cx="3837626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844573798"/>
              </p:ext>
            </p:extLst>
          </p:nvPr>
        </p:nvGraphicFramePr>
        <p:xfrm>
          <a:off x="4788024" y="1700807"/>
          <a:ext cx="3655504" cy="45365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97558762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ttangolo 4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89098682"/>
              </p:ext>
            </p:extLst>
          </p:nvPr>
        </p:nvGraphicFramePr>
        <p:xfrm>
          <a:off x="591321" y="1700808"/>
          <a:ext cx="3837626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90321529"/>
              </p:ext>
            </p:extLst>
          </p:nvPr>
        </p:nvGraphicFramePr>
        <p:xfrm>
          <a:off x="4788024" y="1700807"/>
          <a:ext cx="3655504" cy="45365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68959570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899592" y="188640"/>
            <a:ext cx="7852207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err="1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 Matematica E DI BASE 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0" name="Rettangolo 9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59409485"/>
              </p:ext>
            </p:extLst>
          </p:nvPr>
        </p:nvGraphicFramePr>
        <p:xfrm>
          <a:off x="395536" y="1535904"/>
          <a:ext cx="4111536" cy="470140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22763380"/>
              </p:ext>
            </p:extLst>
          </p:nvPr>
        </p:nvGraphicFramePr>
        <p:xfrm>
          <a:off x="4717223" y="1535904"/>
          <a:ext cx="4034575" cy="470140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8807070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899592" y="188640"/>
            <a:ext cx="7852207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err="1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 Matematica E DI BASE 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0" name="Rettangolo 9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213036011"/>
              </p:ext>
            </p:extLst>
          </p:nvPr>
        </p:nvGraphicFramePr>
        <p:xfrm>
          <a:off x="395536" y="1535904"/>
          <a:ext cx="4111536" cy="470140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29973776"/>
              </p:ext>
            </p:extLst>
          </p:nvPr>
        </p:nvGraphicFramePr>
        <p:xfrm>
          <a:off x="4717223" y="1535904"/>
          <a:ext cx="4034575" cy="470140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79660178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899592" y="188640"/>
            <a:ext cx="7852207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err="1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 Matematica E DI BASE 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0" name="Rettangolo 9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93620229"/>
              </p:ext>
            </p:extLst>
          </p:nvPr>
        </p:nvGraphicFramePr>
        <p:xfrm>
          <a:off x="395536" y="1535904"/>
          <a:ext cx="4111536" cy="470140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11482769"/>
              </p:ext>
            </p:extLst>
          </p:nvPr>
        </p:nvGraphicFramePr>
        <p:xfrm>
          <a:off x="4717223" y="1535904"/>
          <a:ext cx="4034575" cy="470140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6772065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9571" y="69383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258396974"/>
              </p:ext>
            </p:extLst>
          </p:nvPr>
        </p:nvGraphicFramePr>
        <p:xfrm>
          <a:off x="395536" y="1409408"/>
          <a:ext cx="4035099" cy="482420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549048959"/>
              </p:ext>
            </p:extLst>
          </p:nvPr>
        </p:nvGraphicFramePr>
        <p:xfrm>
          <a:off x="4613586" y="1409972"/>
          <a:ext cx="4062870" cy="48273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6168033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683568" y="775737"/>
            <a:ext cx="576064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it-IT" sz="5400" b="1" cap="none" spc="0" dirty="0">
              <a:ln w="31550" cmpd="sng">
                <a:gradFill>
                  <a:gsLst>
                    <a:gs pos="25000">
                      <a:schemeClr val="accent1">
                        <a:shade val="25000"/>
                        <a:satMod val="190000"/>
                      </a:schemeClr>
                    </a:gs>
                    <a:gs pos="80000">
                      <a:schemeClr val="accent1">
                        <a:tint val="75000"/>
                        <a:satMod val="190000"/>
                      </a:schemeClr>
                    </a:gs>
                  </a:gsLst>
                  <a:lin ang="5400000"/>
                </a:gradFill>
                <a:prstDash val="solid"/>
              </a:ln>
              <a:solidFill>
                <a:srgbClr val="FFFFFF"/>
              </a:solidFill>
              <a:effectLst>
                <a:outerShdw blurRad="41275" dist="12700" dir="120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8" name="Rettangolo 7"/>
          <p:cNvSpPr/>
          <p:nvPr/>
        </p:nvSpPr>
        <p:spPr>
          <a:xfrm>
            <a:off x="934520" y="260648"/>
            <a:ext cx="716587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ESITI MONITORAGGIO</a:t>
            </a:r>
            <a:endParaRPr lang="it-IT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557016" y="1237402"/>
            <a:ext cx="7920880" cy="533928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ctr">
              <a:lnSpc>
                <a:spcPct val="200000"/>
              </a:lnSpc>
            </a:pPr>
            <a:r>
              <a:rPr lang="it-IT" sz="2000" b="1" dirty="0" smtClean="0"/>
              <a:t>1°QUADRIMESTRE</a:t>
            </a:r>
          </a:p>
          <a:p>
            <a:pPr>
              <a:lnSpc>
                <a:spcPct val="200000"/>
              </a:lnSpc>
            </a:pPr>
            <a:r>
              <a:rPr lang="it-IT" dirty="0" smtClean="0"/>
              <a:t>ANALIZZANDO </a:t>
            </a:r>
            <a:r>
              <a:rPr lang="it-IT" dirty="0"/>
              <a:t>I DATI RACCOLTI E TABULATI DEL MONITORAGGIO DEL PROCESSO DI </a:t>
            </a:r>
            <a:r>
              <a:rPr lang="it-IT" dirty="0" smtClean="0"/>
              <a:t>APPRENDIMENTO DEL  </a:t>
            </a:r>
            <a:r>
              <a:rPr lang="it-IT" b="1" dirty="0" smtClean="0"/>
              <a:t>1° QUADRIMESTRE DELLA </a:t>
            </a:r>
            <a:r>
              <a:rPr lang="it-IT" b="1" dirty="0"/>
              <a:t>SCUOLA </a:t>
            </a:r>
            <a:r>
              <a:rPr lang="it-IT" b="1" dirty="0" smtClean="0"/>
              <a:t>SECONDARIA  DI PRIMO GRADO </a:t>
            </a:r>
            <a:r>
              <a:rPr lang="it-IT" dirty="0" smtClean="0"/>
              <a:t>E’ EMERSA  LA SEGUENTE SITUAZIONE :</a:t>
            </a:r>
          </a:p>
          <a:p>
            <a:pPr>
              <a:lnSpc>
                <a:spcPct val="200000"/>
              </a:lnSpc>
            </a:pPr>
            <a:r>
              <a:rPr lang="it-IT" dirty="0" smtClean="0"/>
              <a:t>LA </a:t>
            </a:r>
            <a:r>
              <a:rPr lang="it-IT" dirty="0"/>
              <a:t>MAGGIOR PARTE DEGLI ALUNNI DELLE CLASSI </a:t>
            </a:r>
            <a:r>
              <a:rPr lang="it-IT" b="1" dirty="0" smtClean="0"/>
              <a:t>PRIME-</a:t>
            </a:r>
            <a:r>
              <a:rPr lang="it-IT" dirty="0"/>
              <a:t> </a:t>
            </a:r>
            <a:r>
              <a:rPr lang="it-IT" b="1" dirty="0" smtClean="0"/>
              <a:t>SECONDE</a:t>
            </a:r>
            <a:r>
              <a:rPr lang="it-IT" dirty="0"/>
              <a:t> </a:t>
            </a:r>
            <a:r>
              <a:rPr lang="it-IT" dirty="0" smtClean="0"/>
              <a:t>E </a:t>
            </a:r>
            <a:r>
              <a:rPr lang="it-IT" b="1" dirty="0" smtClean="0"/>
              <a:t>TERZE </a:t>
            </a:r>
            <a:r>
              <a:rPr lang="it-IT" dirty="0"/>
              <a:t>HA </a:t>
            </a:r>
            <a:r>
              <a:rPr lang="it-IT" dirty="0" smtClean="0"/>
              <a:t>MOSTRATO </a:t>
            </a:r>
            <a:r>
              <a:rPr lang="it-IT" dirty="0"/>
              <a:t>DI POSSEDERE </a:t>
            </a:r>
            <a:r>
              <a:rPr lang="it-IT" dirty="0" smtClean="0"/>
              <a:t>UN </a:t>
            </a:r>
            <a:r>
              <a:rPr lang="it-IT" dirty="0"/>
              <a:t>LIVELLO </a:t>
            </a:r>
            <a:r>
              <a:rPr lang="it-IT" b="1" dirty="0" smtClean="0"/>
              <a:t>BASE </a:t>
            </a:r>
            <a:r>
              <a:rPr lang="it-IT" dirty="0" smtClean="0"/>
              <a:t>DI </a:t>
            </a:r>
            <a:r>
              <a:rPr lang="it-IT" dirty="0"/>
              <a:t>CONOSCENZE E ABILITA’ NELLE DIVERSE COMPETENZE </a:t>
            </a:r>
            <a:r>
              <a:rPr lang="it-IT" dirty="0" smtClean="0"/>
              <a:t>.APPLICA CONCETTI,REGOLE E PROCEDURE NELL’ANALISI E SOLUZIONE DI PROBLEMI .HA UNA DISCRETA CAPACITA’ DI RIELABORAZIONE DELLE CONOSCENZE ACQUISITE.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xmlns="" val="643093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9571" y="69383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43131535"/>
              </p:ext>
            </p:extLst>
          </p:nvPr>
        </p:nvGraphicFramePr>
        <p:xfrm>
          <a:off x="395536" y="1409408"/>
          <a:ext cx="4035099" cy="482420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068380952"/>
              </p:ext>
            </p:extLst>
          </p:nvPr>
        </p:nvGraphicFramePr>
        <p:xfrm>
          <a:off x="4613586" y="1409972"/>
          <a:ext cx="4062870" cy="48273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5266398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9571" y="69383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288398366"/>
              </p:ext>
            </p:extLst>
          </p:nvPr>
        </p:nvGraphicFramePr>
        <p:xfrm>
          <a:off x="395536" y="1409408"/>
          <a:ext cx="4035099" cy="482420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910543427"/>
              </p:ext>
            </p:extLst>
          </p:nvPr>
        </p:nvGraphicFramePr>
        <p:xfrm>
          <a:off x="4613586" y="1409972"/>
          <a:ext cx="4062870" cy="48273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198061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188640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0" name="Rettangolo 9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628186555"/>
              </p:ext>
            </p:extLst>
          </p:nvPr>
        </p:nvGraphicFramePr>
        <p:xfrm>
          <a:off x="474612" y="1170765"/>
          <a:ext cx="3927430" cy="521475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20416844"/>
              </p:ext>
            </p:extLst>
          </p:nvPr>
        </p:nvGraphicFramePr>
        <p:xfrm>
          <a:off x="4634613" y="1166573"/>
          <a:ext cx="4172447" cy="521475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79050825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188640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0" name="Rettangolo 9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772547332"/>
              </p:ext>
            </p:extLst>
          </p:nvPr>
        </p:nvGraphicFramePr>
        <p:xfrm>
          <a:off x="474612" y="1170765"/>
          <a:ext cx="3927430" cy="521475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54438293"/>
              </p:ext>
            </p:extLst>
          </p:nvPr>
        </p:nvGraphicFramePr>
        <p:xfrm>
          <a:off x="4634613" y="1166573"/>
          <a:ext cx="4172447" cy="521475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8664351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188640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0" name="Rettangolo 9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20908545"/>
              </p:ext>
            </p:extLst>
          </p:nvPr>
        </p:nvGraphicFramePr>
        <p:xfrm>
          <a:off x="474612" y="1170765"/>
          <a:ext cx="3927430" cy="521475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57953242"/>
              </p:ext>
            </p:extLst>
          </p:nvPr>
        </p:nvGraphicFramePr>
        <p:xfrm>
          <a:off x="4634613" y="1166573"/>
          <a:ext cx="4172447" cy="521475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7927212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6064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9" name="Rettangolo 8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65056138"/>
              </p:ext>
            </p:extLst>
          </p:nvPr>
        </p:nvGraphicFramePr>
        <p:xfrm>
          <a:off x="467544" y="1126899"/>
          <a:ext cx="4029476" cy="51104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40314760"/>
              </p:ext>
            </p:extLst>
          </p:nvPr>
        </p:nvGraphicFramePr>
        <p:xfrm>
          <a:off x="4788024" y="1147430"/>
          <a:ext cx="3924694" cy="510327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9392987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6064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9" name="Rettangolo 8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01798255"/>
              </p:ext>
            </p:extLst>
          </p:nvPr>
        </p:nvGraphicFramePr>
        <p:xfrm>
          <a:off x="467544" y="1126899"/>
          <a:ext cx="4029476" cy="51104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877372983"/>
              </p:ext>
            </p:extLst>
          </p:nvPr>
        </p:nvGraphicFramePr>
        <p:xfrm>
          <a:off x="4788024" y="1147430"/>
          <a:ext cx="3924694" cy="510327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24489880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6064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9" name="Rettangolo 8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668287941"/>
              </p:ext>
            </p:extLst>
          </p:nvPr>
        </p:nvGraphicFramePr>
        <p:xfrm>
          <a:off x="467544" y="1126899"/>
          <a:ext cx="4029476" cy="51104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38336724"/>
              </p:ext>
            </p:extLst>
          </p:nvPr>
        </p:nvGraphicFramePr>
        <p:xfrm>
          <a:off x="4788024" y="1147430"/>
          <a:ext cx="3924694" cy="510327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70489272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611560" y="116632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9" name="Rettangolo 8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46193826"/>
              </p:ext>
            </p:extLst>
          </p:nvPr>
        </p:nvGraphicFramePr>
        <p:xfrm>
          <a:off x="538372" y="924982"/>
          <a:ext cx="4099327" cy="52492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589049270"/>
              </p:ext>
            </p:extLst>
          </p:nvPr>
        </p:nvGraphicFramePr>
        <p:xfrm>
          <a:off x="4860031" y="908720"/>
          <a:ext cx="3959377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90252142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611560" y="116632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9" name="Rettangolo 8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89388065"/>
              </p:ext>
            </p:extLst>
          </p:nvPr>
        </p:nvGraphicFramePr>
        <p:xfrm>
          <a:off x="538372" y="924982"/>
          <a:ext cx="4099327" cy="52492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936750469"/>
              </p:ext>
            </p:extLst>
          </p:nvPr>
        </p:nvGraphicFramePr>
        <p:xfrm>
          <a:off x="4860031" y="908720"/>
          <a:ext cx="3959377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407325610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683568" y="775737"/>
            <a:ext cx="576064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it-IT" sz="5400" b="1" cap="none" spc="0" dirty="0">
              <a:ln w="31550" cmpd="sng">
                <a:gradFill>
                  <a:gsLst>
                    <a:gs pos="25000">
                      <a:schemeClr val="accent1">
                        <a:shade val="25000"/>
                        <a:satMod val="190000"/>
                      </a:schemeClr>
                    </a:gs>
                    <a:gs pos="80000">
                      <a:schemeClr val="accent1">
                        <a:tint val="75000"/>
                        <a:satMod val="190000"/>
                      </a:schemeClr>
                    </a:gs>
                  </a:gsLst>
                  <a:lin ang="5400000"/>
                </a:gradFill>
                <a:prstDash val="solid"/>
              </a:ln>
              <a:solidFill>
                <a:srgbClr val="FFFFFF"/>
              </a:solidFill>
              <a:effectLst>
                <a:outerShdw blurRad="41275" dist="12700" dir="120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8" name="Rettangolo 7"/>
          <p:cNvSpPr/>
          <p:nvPr/>
        </p:nvSpPr>
        <p:spPr>
          <a:xfrm>
            <a:off x="934520" y="260648"/>
            <a:ext cx="716587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ESITI MONITORAGGIO</a:t>
            </a:r>
            <a:endParaRPr lang="it-IT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557016" y="1237402"/>
            <a:ext cx="7920880" cy="533928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ctr">
              <a:lnSpc>
                <a:spcPct val="200000"/>
              </a:lnSpc>
            </a:pPr>
            <a:r>
              <a:rPr lang="it-IT" sz="2000" b="1" dirty="0"/>
              <a:t>2</a:t>
            </a:r>
            <a:r>
              <a:rPr lang="it-IT" sz="2000" b="1" dirty="0" smtClean="0"/>
              <a:t>°QUADRIMESTRE</a:t>
            </a:r>
          </a:p>
          <a:p>
            <a:pPr>
              <a:lnSpc>
                <a:spcPct val="200000"/>
              </a:lnSpc>
            </a:pPr>
            <a:r>
              <a:rPr lang="it-IT" dirty="0" smtClean="0"/>
              <a:t>ANALIZZANDO </a:t>
            </a:r>
            <a:r>
              <a:rPr lang="it-IT" dirty="0"/>
              <a:t>I DATI RACCOLTI E TABULATI DEL MONITORAGGIO DEL PROCESSO DI </a:t>
            </a:r>
            <a:r>
              <a:rPr lang="it-IT" dirty="0" smtClean="0"/>
              <a:t>APPRENDIMENTO DEL  </a:t>
            </a:r>
            <a:r>
              <a:rPr lang="it-IT" b="1" dirty="0" smtClean="0"/>
              <a:t>2° QUADRIMESTRE DELLA </a:t>
            </a:r>
            <a:r>
              <a:rPr lang="it-IT" b="1" dirty="0"/>
              <a:t>SCUOLA </a:t>
            </a:r>
            <a:r>
              <a:rPr lang="it-IT" b="1" dirty="0" smtClean="0"/>
              <a:t>SECONDARIA  DI PRIMO GRADO </a:t>
            </a:r>
            <a:r>
              <a:rPr lang="it-IT" dirty="0" smtClean="0"/>
              <a:t>E’ EMERSA  LA SEGUENTE SITUAZIONE :</a:t>
            </a:r>
          </a:p>
          <a:p>
            <a:pPr>
              <a:lnSpc>
                <a:spcPct val="200000"/>
              </a:lnSpc>
            </a:pPr>
            <a:r>
              <a:rPr lang="it-IT" dirty="0" smtClean="0"/>
              <a:t>LA </a:t>
            </a:r>
            <a:r>
              <a:rPr lang="it-IT" dirty="0"/>
              <a:t>MAGGIOR PARTE DEGLI ALUNNI DELLE CLASSI </a:t>
            </a:r>
            <a:r>
              <a:rPr lang="it-IT" b="1" dirty="0" smtClean="0"/>
              <a:t>PRIME-</a:t>
            </a:r>
            <a:r>
              <a:rPr lang="it-IT" dirty="0"/>
              <a:t> </a:t>
            </a:r>
            <a:r>
              <a:rPr lang="it-IT" b="1" dirty="0" smtClean="0"/>
              <a:t>SECONDE</a:t>
            </a:r>
            <a:r>
              <a:rPr lang="it-IT" dirty="0"/>
              <a:t> </a:t>
            </a:r>
            <a:r>
              <a:rPr lang="it-IT" dirty="0" smtClean="0"/>
              <a:t>E </a:t>
            </a:r>
            <a:r>
              <a:rPr lang="it-IT" b="1" dirty="0" smtClean="0"/>
              <a:t>TERZE </a:t>
            </a:r>
            <a:r>
              <a:rPr lang="it-IT" dirty="0"/>
              <a:t>HA </a:t>
            </a:r>
            <a:r>
              <a:rPr lang="it-IT" dirty="0" smtClean="0"/>
              <a:t>CONFERMATO  </a:t>
            </a:r>
            <a:r>
              <a:rPr lang="it-IT" dirty="0"/>
              <a:t>DI POSSEDERE </a:t>
            </a:r>
            <a:r>
              <a:rPr lang="it-IT" dirty="0" smtClean="0"/>
              <a:t>UN </a:t>
            </a:r>
            <a:r>
              <a:rPr lang="it-IT" dirty="0"/>
              <a:t>LIVELLO </a:t>
            </a:r>
            <a:r>
              <a:rPr lang="it-IT" b="1" dirty="0" smtClean="0"/>
              <a:t>BASE </a:t>
            </a:r>
            <a:r>
              <a:rPr lang="it-IT" dirty="0" smtClean="0"/>
              <a:t>DI </a:t>
            </a:r>
            <a:r>
              <a:rPr lang="it-IT" dirty="0"/>
              <a:t>CONOSCENZE E ABILITA’ NELLE DIVERSE COMPETENZE </a:t>
            </a:r>
            <a:r>
              <a:rPr lang="it-IT" dirty="0" smtClean="0"/>
              <a:t>.APPLICA CONCETTI,REGOLE E PROCEDURE NELL’ANALISI E SOLUZIONE DI PROBLEMI .HA UNA DISCRETA CAPACITA’ DI RIELABORAZIONE DELLE CONOSCENZE ACQUISITE.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xmlns="" val="2466195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611560" y="116632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9" name="Rettangolo 8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571695934"/>
              </p:ext>
            </p:extLst>
          </p:nvPr>
        </p:nvGraphicFramePr>
        <p:xfrm>
          <a:off x="538372" y="924982"/>
          <a:ext cx="4099327" cy="52492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3696629"/>
              </p:ext>
            </p:extLst>
          </p:nvPr>
        </p:nvGraphicFramePr>
        <p:xfrm>
          <a:off x="4860031" y="908720"/>
          <a:ext cx="3959377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58496559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0" name="Rettangolo 9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804700212"/>
              </p:ext>
            </p:extLst>
          </p:nvPr>
        </p:nvGraphicFramePr>
        <p:xfrm>
          <a:off x="323528" y="1048982"/>
          <a:ext cx="4176464" cy="51163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26493618"/>
              </p:ext>
            </p:extLst>
          </p:nvPr>
        </p:nvGraphicFramePr>
        <p:xfrm>
          <a:off x="4774933" y="1031831"/>
          <a:ext cx="4048425" cy="51163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243596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0" name="Rettangolo 9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552042726"/>
              </p:ext>
            </p:extLst>
          </p:nvPr>
        </p:nvGraphicFramePr>
        <p:xfrm>
          <a:off x="323528" y="1048982"/>
          <a:ext cx="4176464" cy="51163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704076062"/>
              </p:ext>
            </p:extLst>
          </p:nvPr>
        </p:nvGraphicFramePr>
        <p:xfrm>
          <a:off x="4774933" y="1031831"/>
          <a:ext cx="4048425" cy="51163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93808197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10" name="Rettangolo 9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noFill/>
                  <a:prstDash val="solid"/>
                </a:ln>
                <a:solidFill>
                  <a:srgbClr val="CC3300"/>
                </a:solidFill>
              </a:rPr>
              <a:t>Seconda </a:t>
            </a:r>
            <a:endParaRPr lang="it-IT" b="1" dirty="0">
              <a:ln w="10541" cmpd="sng">
                <a:noFill/>
                <a:prstDash val="solid"/>
              </a:ln>
              <a:solidFill>
                <a:srgbClr val="CC3300"/>
              </a:solidFill>
            </a:endParaRP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362759784"/>
              </p:ext>
            </p:extLst>
          </p:nvPr>
        </p:nvGraphicFramePr>
        <p:xfrm>
          <a:off x="323528" y="1048982"/>
          <a:ext cx="4176464" cy="51163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66552521"/>
              </p:ext>
            </p:extLst>
          </p:nvPr>
        </p:nvGraphicFramePr>
        <p:xfrm>
          <a:off x="4774933" y="1031831"/>
          <a:ext cx="4048425" cy="51163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0266572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660066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660066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 descr="ASCOLTA-COMPRENDE-SCRIVE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582973224"/>
              </p:ext>
            </p:extLst>
          </p:nvPr>
        </p:nvGraphicFramePr>
        <p:xfrm>
          <a:off x="584146" y="1474064"/>
          <a:ext cx="3843838" cy="48352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074015158"/>
              </p:ext>
            </p:extLst>
          </p:nvPr>
        </p:nvGraphicFramePr>
        <p:xfrm>
          <a:off x="4932040" y="1458805"/>
          <a:ext cx="3713506" cy="481168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33414538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660066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660066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 descr="ASCOLTA-COMPRENDE-SCRIVE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84157380"/>
              </p:ext>
            </p:extLst>
          </p:nvPr>
        </p:nvGraphicFramePr>
        <p:xfrm>
          <a:off x="584146" y="1474064"/>
          <a:ext cx="3843838" cy="48352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934246268"/>
              </p:ext>
            </p:extLst>
          </p:nvPr>
        </p:nvGraphicFramePr>
        <p:xfrm>
          <a:off x="4932040" y="1458805"/>
          <a:ext cx="3713506" cy="481168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47211287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660066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660066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 descr="ASCOLTA-COMPRENDE-SCRIVE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14436494"/>
              </p:ext>
            </p:extLst>
          </p:nvPr>
        </p:nvGraphicFramePr>
        <p:xfrm>
          <a:off x="584146" y="1474064"/>
          <a:ext cx="3843838" cy="48352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57587117"/>
              </p:ext>
            </p:extLst>
          </p:nvPr>
        </p:nvGraphicFramePr>
        <p:xfrm>
          <a:off x="4932040" y="1458805"/>
          <a:ext cx="3713506" cy="481168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576172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279717987"/>
              </p:ext>
            </p:extLst>
          </p:nvPr>
        </p:nvGraphicFramePr>
        <p:xfrm>
          <a:off x="611560" y="1532176"/>
          <a:ext cx="3780282" cy="477714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341616142"/>
              </p:ext>
            </p:extLst>
          </p:nvPr>
        </p:nvGraphicFramePr>
        <p:xfrm>
          <a:off x="4637700" y="1546690"/>
          <a:ext cx="4038756" cy="476263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xmlns="" val="47429904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36222736"/>
              </p:ext>
            </p:extLst>
          </p:nvPr>
        </p:nvGraphicFramePr>
        <p:xfrm>
          <a:off x="611560" y="1532176"/>
          <a:ext cx="3780282" cy="477714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31473368"/>
              </p:ext>
            </p:extLst>
          </p:nvPr>
        </p:nvGraphicFramePr>
        <p:xfrm>
          <a:off x="4637700" y="1546690"/>
          <a:ext cx="4038756" cy="476263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xmlns="" val="3380332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94384876"/>
              </p:ext>
            </p:extLst>
          </p:nvPr>
        </p:nvGraphicFramePr>
        <p:xfrm>
          <a:off x="611560" y="1532176"/>
          <a:ext cx="3780282" cy="477714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24622821"/>
              </p:ext>
            </p:extLst>
          </p:nvPr>
        </p:nvGraphicFramePr>
        <p:xfrm>
          <a:off x="4637700" y="1546690"/>
          <a:ext cx="4038756" cy="476263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xmlns="" val="30820856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 descr="ASCOLTA-COMPRENDE-SCRIVE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209267442"/>
              </p:ext>
            </p:extLst>
          </p:nvPr>
        </p:nvGraphicFramePr>
        <p:xfrm>
          <a:off x="570666" y="1628800"/>
          <a:ext cx="3857317" cy="469729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112414008"/>
              </p:ext>
            </p:extLst>
          </p:nvPr>
        </p:nvGraphicFramePr>
        <p:xfrm>
          <a:off x="4860032" y="1628800"/>
          <a:ext cx="3730090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CasellaDiTesto 1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870505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00171181"/>
              </p:ext>
            </p:extLst>
          </p:nvPr>
        </p:nvGraphicFramePr>
        <p:xfrm>
          <a:off x="499843" y="1412776"/>
          <a:ext cx="4104456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56535460"/>
              </p:ext>
            </p:extLst>
          </p:nvPr>
        </p:nvGraphicFramePr>
        <p:xfrm>
          <a:off x="4771996" y="1412776"/>
          <a:ext cx="3963843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5662374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4018479"/>
              </p:ext>
            </p:extLst>
          </p:nvPr>
        </p:nvGraphicFramePr>
        <p:xfrm>
          <a:off x="499843" y="1412776"/>
          <a:ext cx="4104456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667416670"/>
              </p:ext>
            </p:extLst>
          </p:nvPr>
        </p:nvGraphicFramePr>
        <p:xfrm>
          <a:off x="4771996" y="1412776"/>
          <a:ext cx="3963843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5857871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46514981"/>
              </p:ext>
            </p:extLst>
          </p:nvPr>
        </p:nvGraphicFramePr>
        <p:xfrm>
          <a:off x="499843" y="1412776"/>
          <a:ext cx="4104456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220591569"/>
              </p:ext>
            </p:extLst>
          </p:nvPr>
        </p:nvGraphicFramePr>
        <p:xfrm>
          <a:off x="4771996" y="1412776"/>
          <a:ext cx="3963843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69177919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740993630"/>
              </p:ext>
            </p:extLst>
          </p:nvPr>
        </p:nvGraphicFramePr>
        <p:xfrm>
          <a:off x="548920" y="1319790"/>
          <a:ext cx="3951072" cy="498953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75182145"/>
              </p:ext>
            </p:extLst>
          </p:nvPr>
        </p:nvGraphicFramePr>
        <p:xfrm>
          <a:off x="4750060" y="1288125"/>
          <a:ext cx="3944397" cy="498953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5498909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6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237537514"/>
              </p:ext>
            </p:extLst>
          </p:nvPr>
        </p:nvGraphicFramePr>
        <p:xfrm>
          <a:off x="548920" y="1319790"/>
          <a:ext cx="3951072" cy="498953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50133536"/>
              </p:ext>
            </p:extLst>
          </p:nvPr>
        </p:nvGraphicFramePr>
        <p:xfrm>
          <a:off x="4750060" y="1288125"/>
          <a:ext cx="3944397" cy="498953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57400702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6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87844938"/>
              </p:ext>
            </p:extLst>
          </p:nvPr>
        </p:nvGraphicFramePr>
        <p:xfrm>
          <a:off x="548920" y="1319790"/>
          <a:ext cx="3951072" cy="498953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76299494"/>
              </p:ext>
            </p:extLst>
          </p:nvPr>
        </p:nvGraphicFramePr>
        <p:xfrm>
          <a:off x="4750060" y="1288125"/>
          <a:ext cx="3944397" cy="498953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76168158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13099421"/>
              </p:ext>
            </p:extLst>
          </p:nvPr>
        </p:nvGraphicFramePr>
        <p:xfrm>
          <a:off x="577520" y="1052736"/>
          <a:ext cx="3898798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20736014"/>
              </p:ext>
            </p:extLst>
          </p:nvPr>
        </p:nvGraphicFramePr>
        <p:xfrm>
          <a:off x="4788024" y="1052736"/>
          <a:ext cx="3860413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88402453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763873912"/>
              </p:ext>
            </p:extLst>
          </p:nvPr>
        </p:nvGraphicFramePr>
        <p:xfrm>
          <a:off x="577520" y="1052736"/>
          <a:ext cx="3898798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60417613"/>
              </p:ext>
            </p:extLst>
          </p:nvPr>
        </p:nvGraphicFramePr>
        <p:xfrm>
          <a:off x="4788024" y="1052736"/>
          <a:ext cx="3860413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64842829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22923389"/>
              </p:ext>
            </p:extLst>
          </p:nvPr>
        </p:nvGraphicFramePr>
        <p:xfrm>
          <a:off x="577520" y="1052736"/>
          <a:ext cx="3898798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892931460"/>
              </p:ext>
            </p:extLst>
          </p:nvPr>
        </p:nvGraphicFramePr>
        <p:xfrm>
          <a:off x="4788024" y="1052736"/>
          <a:ext cx="3860413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49824264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188640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64954227"/>
              </p:ext>
            </p:extLst>
          </p:nvPr>
        </p:nvGraphicFramePr>
        <p:xfrm>
          <a:off x="514954" y="1143486"/>
          <a:ext cx="3985037" cy="504545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58642113"/>
              </p:ext>
            </p:extLst>
          </p:nvPr>
        </p:nvGraphicFramePr>
        <p:xfrm>
          <a:off x="4683564" y="1126899"/>
          <a:ext cx="3973416" cy="50384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CasellaDiTesto 6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7441045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 descr="ASCOLTA-COMPRENDE-SCRIVE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974167303"/>
              </p:ext>
            </p:extLst>
          </p:nvPr>
        </p:nvGraphicFramePr>
        <p:xfrm>
          <a:off x="570666" y="1628800"/>
          <a:ext cx="3857317" cy="469729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30249409"/>
              </p:ext>
            </p:extLst>
          </p:nvPr>
        </p:nvGraphicFramePr>
        <p:xfrm>
          <a:off x="4860032" y="1628800"/>
          <a:ext cx="3730090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CasellaDiTesto 1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8974719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188640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62882850"/>
              </p:ext>
            </p:extLst>
          </p:nvPr>
        </p:nvGraphicFramePr>
        <p:xfrm>
          <a:off x="514954" y="1143486"/>
          <a:ext cx="3985037" cy="504545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21224017"/>
              </p:ext>
            </p:extLst>
          </p:nvPr>
        </p:nvGraphicFramePr>
        <p:xfrm>
          <a:off x="4683564" y="1126899"/>
          <a:ext cx="3973416" cy="50384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CasellaDiTesto 6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967104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188640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673514810"/>
              </p:ext>
            </p:extLst>
          </p:nvPr>
        </p:nvGraphicFramePr>
        <p:xfrm>
          <a:off x="514954" y="1143486"/>
          <a:ext cx="3985037" cy="504545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214695750"/>
              </p:ext>
            </p:extLst>
          </p:nvPr>
        </p:nvGraphicFramePr>
        <p:xfrm>
          <a:off x="4683564" y="1126899"/>
          <a:ext cx="3973416" cy="50384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CasellaDiTesto 6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49077402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05089101"/>
              </p:ext>
            </p:extLst>
          </p:nvPr>
        </p:nvGraphicFramePr>
        <p:xfrm>
          <a:off x="605580" y="964829"/>
          <a:ext cx="3822404" cy="52004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096170858"/>
              </p:ext>
            </p:extLst>
          </p:nvPr>
        </p:nvGraphicFramePr>
        <p:xfrm>
          <a:off x="4741465" y="908720"/>
          <a:ext cx="3813603" cy="520775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570932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6625567"/>
              </p:ext>
            </p:extLst>
          </p:nvPr>
        </p:nvGraphicFramePr>
        <p:xfrm>
          <a:off x="605580" y="964829"/>
          <a:ext cx="3822404" cy="52004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174644972"/>
              </p:ext>
            </p:extLst>
          </p:nvPr>
        </p:nvGraphicFramePr>
        <p:xfrm>
          <a:off x="4741465" y="908720"/>
          <a:ext cx="3813603" cy="520775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517188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523490628"/>
              </p:ext>
            </p:extLst>
          </p:nvPr>
        </p:nvGraphicFramePr>
        <p:xfrm>
          <a:off x="605580" y="964829"/>
          <a:ext cx="3822404" cy="52004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808904055"/>
              </p:ext>
            </p:extLst>
          </p:nvPr>
        </p:nvGraphicFramePr>
        <p:xfrm>
          <a:off x="4741465" y="908720"/>
          <a:ext cx="3813603" cy="520775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94885765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116632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386434933"/>
              </p:ext>
            </p:extLst>
          </p:nvPr>
        </p:nvGraphicFramePr>
        <p:xfrm>
          <a:off x="528501" y="959884"/>
          <a:ext cx="3827476" cy="53494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81845952"/>
              </p:ext>
            </p:extLst>
          </p:nvPr>
        </p:nvGraphicFramePr>
        <p:xfrm>
          <a:off x="4664084" y="939733"/>
          <a:ext cx="3818664" cy="53494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95743162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116632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64348925"/>
              </p:ext>
            </p:extLst>
          </p:nvPr>
        </p:nvGraphicFramePr>
        <p:xfrm>
          <a:off x="528501" y="959884"/>
          <a:ext cx="3827476" cy="53494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5240945"/>
              </p:ext>
            </p:extLst>
          </p:nvPr>
        </p:nvGraphicFramePr>
        <p:xfrm>
          <a:off x="4664084" y="939733"/>
          <a:ext cx="3818664" cy="53494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4575445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116632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9900CC"/>
                  </a:solidFill>
                  <a:prstDash val="solid"/>
                </a:ln>
                <a:solidFill>
                  <a:srgbClr val="9900CC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9900CC"/>
                </a:solidFill>
                <a:prstDash val="solid"/>
              </a:ln>
              <a:solidFill>
                <a:srgbClr val="9900CC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16301458"/>
              </p:ext>
            </p:extLst>
          </p:nvPr>
        </p:nvGraphicFramePr>
        <p:xfrm>
          <a:off x="528501" y="959884"/>
          <a:ext cx="3827476" cy="53494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940402941"/>
              </p:ext>
            </p:extLst>
          </p:nvPr>
        </p:nvGraphicFramePr>
        <p:xfrm>
          <a:off x="4664084" y="939733"/>
          <a:ext cx="3818664" cy="53494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09775861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 descr="ASCOLTA-COMPRENDE-SCRIVE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30798012"/>
              </p:ext>
            </p:extLst>
          </p:nvPr>
        </p:nvGraphicFramePr>
        <p:xfrm>
          <a:off x="570666" y="1628800"/>
          <a:ext cx="3857317" cy="469729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89925108"/>
              </p:ext>
            </p:extLst>
          </p:nvPr>
        </p:nvGraphicFramePr>
        <p:xfrm>
          <a:off x="4860032" y="1628800"/>
          <a:ext cx="3730090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CasellaDiTesto 1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1307317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91426688"/>
              </p:ext>
            </p:extLst>
          </p:nvPr>
        </p:nvGraphicFramePr>
        <p:xfrm>
          <a:off x="611560" y="1499060"/>
          <a:ext cx="3924436" cy="481292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83680430"/>
              </p:ext>
            </p:extLst>
          </p:nvPr>
        </p:nvGraphicFramePr>
        <p:xfrm>
          <a:off x="4788024" y="1499060"/>
          <a:ext cx="3924436" cy="48102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 rot="19750088">
            <a:off x="24944" y="183074"/>
            <a:ext cx="840295" cy="369332"/>
          </a:xfrm>
          <a:prstGeom prst="rect">
            <a:avLst/>
          </a:prstGeom>
          <a:noFill/>
        </p:spPr>
        <p:txBody>
          <a:bodyPr wrap="none" rtlCol="0">
            <a:prstTxWarp prst="textWave4">
              <a:avLst/>
            </a:prstTxWarp>
            <a:spAutoFit/>
          </a:bodyPr>
          <a:lstStyle/>
          <a:p>
            <a:r>
              <a:rPr lang="it-IT" b="1" dirty="0" smtClean="0">
                <a:solidFill>
                  <a:srgbClr val="FF3300"/>
                </a:solidFill>
              </a:rPr>
              <a:t>PRIMA</a:t>
            </a:r>
            <a:endParaRPr lang="it-IT" b="1" dirty="0">
              <a:solidFill>
                <a:srgbClr val="FF33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504550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704</TotalTime>
  <Words>2036</Words>
  <Application>Microsoft Office PowerPoint</Application>
  <PresentationFormat>Presentazione su schermo (4:3)</PresentationFormat>
  <Paragraphs>482</Paragraphs>
  <Slides>77</Slides>
  <Notes>3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77</vt:i4>
      </vt:variant>
    </vt:vector>
  </HeadingPairs>
  <TitlesOfParts>
    <vt:vector size="78" baseType="lpstr">
      <vt:lpstr>Tema di Office</vt:lpstr>
      <vt:lpstr>Diapositiva 1</vt:lpstr>
      <vt:lpstr>Diapositiva 2</vt:lpstr>
      <vt:lpstr>Diapositiva 3</vt:lpstr>
      <vt:lpstr>Diapositiva 4</vt:lpstr>
      <vt:lpstr>Diapositiva 5</vt:lpstr>
      <vt:lpstr>Diapositiva 6</vt:lpstr>
      <vt:lpstr>Diapositiva 7</vt:lpstr>
      <vt:lpstr>Diapositiva 8</vt:lpstr>
      <vt:lpstr>Diapositiva 9</vt:lpstr>
      <vt:lpstr>Diapositiva 10</vt:lpstr>
      <vt:lpstr>Diapositiva 11</vt:lpstr>
      <vt:lpstr>Diapositiva 12</vt:lpstr>
      <vt:lpstr>Diapositiva 13</vt:lpstr>
      <vt:lpstr>Diapositiva 14</vt:lpstr>
      <vt:lpstr>Diapositiva 15</vt:lpstr>
      <vt:lpstr>Diapositiva 16</vt:lpstr>
      <vt:lpstr>Diapositiva 17</vt:lpstr>
      <vt:lpstr>Diapositiva 18</vt:lpstr>
      <vt:lpstr>Diapositiva 19</vt:lpstr>
      <vt:lpstr>Diapositiva 20</vt:lpstr>
      <vt:lpstr>Diapositiva 21</vt:lpstr>
      <vt:lpstr>Diapositiva 22</vt:lpstr>
      <vt:lpstr>Diapositiva 23</vt:lpstr>
      <vt:lpstr>Diapositiva 24</vt:lpstr>
      <vt:lpstr>Diapositiva 25</vt:lpstr>
      <vt:lpstr>Diapositiva 26</vt:lpstr>
      <vt:lpstr>Diapositiva 27</vt:lpstr>
      <vt:lpstr>Diapositiva 28</vt:lpstr>
      <vt:lpstr>Diapositiva 29</vt:lpstr>
      <vt:lpstr>Diapositiva 30</vt:lpstr>
      <vt:lpstr>Diapositiva 31</vt:lpstr>
      <vt:lpstr>Diapositiva 32</vt:lpstr>
      <vt:lpstr>Diapositiva 33</vt:lpstr>
      <vt:lpstr>Diapositiva 34</vt:lpstr>
      <vt:lpstr>Diapositiva 35</vt:lpstr>
      <vt:lpstr>Diapositiva 36</vt:lpstr>
      <vt:lpstr>Diapositiva 37</vt:lpstr>
      <vt:lpstr>Diapositiva 38</vt:lpstr>
      <vt:lpstr>Diapositiva 39</vt:lpstr>
      <vt:lpstr>Diapositiva 40</vt:lpstr>
      <vt:lpstr>Diapositiva 41</vt:lpstr>
      <vt:lpstr>Diapositiva 42</vt:lpstr>
      <vt:lpstr>Diapositiva 43</vt:lpstr>
      <vt:lpstr>Diapositiva 44</vt:lpstr>
      <vt:lpstr>Diapositiva 45</vt:lpstr>
      <vt:lpstr>Diapositiva 46</vt:lpstr>
      <vt:lpstr>Diapositiva 47</vt:lpstr>
      <vt:lpstr>Diapositiva 48</vt:lpstr>
      <vt:lpstr>Diapositiva 49</vt:lpstr>
      <vt:lpstr>Diapositiva 50</vt:lpstr>
      <vt:lpstr>Diapositiva 51</vt:lpstr>
      <vt:lpstr>Diapositiva 52</vt:lpstr>
      <vt:lpstr>Diapositiva 53</vt:lpstr>
      <vt:lpstr>Diapositiva 54</vt:lpstr>
      <vt:lpstr>Diapositiva 55</vt:lpstr>
      <vt:lpstr>Diapositiva 56</vt:lpstr>
      <vt:lpstr>Diapositiva 57</vt:lpstr>
      <vt:lpstr>Diapositiva 58</vt:lpstr>
      <vt:lpstr>Diapositiva 59</vt:lpstr>
      <vt:lpstr>Diapositiva 60</vt:lpstr>
      <vt:lpstr>Diapositiva 61</vt:lpstr>
      <vt:lpstr>Diapositiva 62</vt:lpstr>
      <vt:lpstr>Diapositiva 63</vt:lpstr>
      <vt:lpstr>Diapositiva 64</vt:lpstr>
      <vt:lpstr>Diapositiva 65</vt:lpstr>
      <vt:lpstr>Diapositiva 66</vt:lpstr>
      <vt:lpstr>Diapositiva 67</vt:lpstr>
      <vt:lpstr>Diapositiva 68</vt:lpstr>
      <vt:lpstr>Diapositiva 69</vt:lpstr>
      <vt:lpstr>Diapositiva 70</vt:lpstr>
      <vt:lpstr>Diapositiva 71</vt:lpstr>
      <vt:lpstr>Diapositiva 72</vt:lpstr>
      <vt:lpstr>Diapositiva 73</vt:lpstr>
      <vt:lpstr>Diapositiva 74</vt:lpstr>
      <vt:lpstr>Diapositiva 75</vt:lpstr>
      <vt:lpstr>Diapositiva 76</vt:lpstr>
      <vt:lpstr>Diapositiva 77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maria gabriella colella</dc:creator>
  <cp:lastModifiedBy>enzo</cp:lastModifiedBy>
  <cp:revision>277</cp:revision>
  <dcterms:created xsi:type="dcterms:W3CDTF">2016-11-23T15:24:18Z</dcterms:created>
  <dcterms:modified xsi:type="dcterms:W3CDTF">2017-07-12T20:53:49Z</dcterms:modified>
</cp:coreProperties>
</file>

<file path=docProps/thumbnail.jpeg>
</file>