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hart75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notesSlides/notesSlide3.xml" ContentType="application/vnd.openxmlformats-officedocument.presentationml.notesSlide+xml"/>
  <Override PartName="/ppt/charts/chart58.xml" ContentType="application/vnd.openxmlformats-officedocument.drawingml.chart+xml"/>
  <Override PartName="/ppt/charts/chart76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54.xml" ContentType="application/vnd.openxmlformats-officedocument.drawingml.chart+xml"/>
  <Override PartName="/ppt/charts/chart63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ppt/charts/chart61.xml" ContentType="application/vnd.openxmlformats-officedocument.drawingml.chart+xml"/>
  <Override PartName="/ppt/charts/chart70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charts/chart59.xml" ContentType="application/vnd.openxmlformats-officedocument.drawingml.chart+xml"/>
  <Override PartName="/ppt/notesSlides/notesSlide4.xml" ContentType="application/vnd.openxmlformats-officedocument.presentationml.notesSlide+xml"/>
  <Override PartName="/ppt/charts/chart7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78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77" r:id="rId3"/>
    <p:sldId id="311" r:id="rId4"/>
    <p:sldId id="257" r:id="rId5"/>
    <p:sldId id="285" r:id="rId6"/>
    <p:sldId id="258" r:id="rId7"/>
    <p:sldId id="259" r:id="rId8"/>
    <p:sldId id="260" r:id="rId9"/>
    <p:sldId id="261" r:id="rId10"/>
    <p:sldId id="262" r:id="rId11"/>
    <p:sldId id="264" r:id="rId12"/>
    <p:sldId id="278" r:id="rId13"/>
    <p:sldId id="286" r:id="rId14"/>
    <p:sldId id="279" r:id="rId15"/>
    <p:sldId id="280" r:id="rId16"/>
    <p:sldId id="281" r:id="rId17"/>
    <p:sldId id="282" r:id="rId18"/>
    <p:sldId id="283" r:id="rId19"/>
    <p:sldId id="284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0F2E"/>
    <a:srgbClr val="FFCC00"/>
    <a:srgbClr val="FF6600"/>
    <a:srgbClr val="FF7C80"/>
    <a:srgbClr val="CC3399"/>
    <a:srgbClr val="CC0099"/>
    <a:srgbClr val="FF3399"/>
    <a:srgbClr val="0FA9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9.5314156651331694E-2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'!$B$11:$E$11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24</c:v>
                </c:pt>
                <c:pt idx="3">
                  <c:v>3</c:v>
                </c:pt>
              </c:numCache>
            </c:numRef>
          </c:val>
        </c:ser>
        <c:dLbls/>
        <c:shape val="box"/>
        <c:axId val="174734720"/>
        <c:axId val="174873984"/>
        <c:axId val="0"/>
      </c:bar3DChart>
      <c:catAx>
        <c:axId val="174734720"/>
        <c:scaling>
          <c:orientation val="minMax"/>
        </c:scaling>
        <c:axPos val="b"/>
        <c:tickLblPos val="nextTo"/>
        <c:crossAx val="174873984"/>
        <c:crosses val="autoZero"/>
        <c:auto val="1"/>
        <c:lblAlgn val="ctr"/>
        <c:lblOffset val="100"/>
      </c:catAx>
      <c:valAx>
        <c:axId val="1748739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4734720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7473067906415077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'!$AL$11:$AO$11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box"/>
        <c:axId val="179038848"/>
        <c:axId val="168165760"/>
        <c:axId val="0"/>
      </c:bar3DChart>
      <c:catAx>
        <c:axId val="179038848"/>
        <c:scaling>
          <c:orientation val="minMax"/>
        </c:scaling>
        <c:axPos val="b"/>
        <c:tickLblPos val="nextTo"/>
        <c:crossAx val="168165760"/>
        <c:crosses val="autoZero"/>
        <c:auto val="1"/>
        <c:lblAlgn val="ctr"/>
        <c:lblOffset val="100"/>
      </c:catAx>
      <c:valAx>
        <c:axId val="1681657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9038848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'!$AP$11:$AS$11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27</c:v>
                </c:pt>
                <c:pt idx="3">
                  <c:v>2</c:v>
                </c:pt>
              </c:numCache>
            </c:numRef>
          </c:val>
        </c:ser>
        <c:dLbls/>
        <c:shape val="box"/>
        <c:axId val="168194816"/>
        <c:axId val="168196352"/>
        <c:axId val="0"/>
      </c:bar3DChart>
      <c:catAx>
        <c:axId val="168194816"/>
        <c:scaling>
          <c:orientation val="minMax"/>
        </c:scaling>
        <c:axPos val="b"/>
        <c:tickLblPos val="nextTo"/>
        <c:crossAx val="168196352"/>
        <c:crosses val="autoZero"/>
        <c:auto val="1"/>
        <c:lblAlgn val="ctr"/>
        <c:lblOffset val="100"/>
      </c:catAx>
      <c:valAx>
        <c:axId val="1681963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194816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'!$AT$11:$AW$11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18</c:v>
                </c:pt>
                <c:pt idx="3">
                  <c:v>0</c:v>
                </c:pt>
              </c:numCache>
            </c:numRef>
          </c:val>
        </c:ser>
        <c:dLbls/>
        <c:shape val="box"/>
        <c:axId val="168372480"/>
        <c:axId val="168374272"/>
        <c:axId val="0"/>
      </c:bar3DChart>
      <c:catAx>
        <c:axId val="168372480"/>
        <c:scaling>
          <c:orientation val="minMax"/>
        </c:scaling>
        <c:axPos val="b"/>
        <c:tickLblPos val="nextTo"/>
        <c:crossAx val="168374272"/>
        <c:crosses val="autoZero"/>
        <c:auto val="1"/>
        <c:lblAlgn val="ctr"/>
        <c:lblOffset val="100"/>
      </c:catAx>
      <c:valAx>
        <c:axId val="1683742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372480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 RUOLI E REGOLE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'!$AX$11:$BA$11</c:f>
              <c:numCache>
                <c:formatCode>General</c:formatCode>
                <c:ptCount val="4"/>
                <c:pt idx="0">
                  <c:v>0</c:v>
                </c:pt>
                <c:pt idx="1">
                  <c:v>17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dLbls/>
        <c:shape val="box"/>
        <c:axId val="168403328"/>
        <c:axId val="168404864"/>
        <c:axId val="0"/>
      </c:bar3DChart>
      <c:catAx>
        <c:axId val="168403328"/>
        <c:scaling>
          <c:orientation val="minMax"/>
        </c:scaling>
        <c:axPos val="b"/>
        <c:tickLblPos val="nextTo"/>
        <c:crossAx val="168404864"/>
        <c:crosses val="autoZero"/>
        <c:auto val="1"/>
        <c:lblAlgn val="ctr"/>
        <c:lblOffset val="100"/>
      </c:catAx>
      <c:valAx>
        <c:axId val="1684048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403328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'!$BB$11:$BE$11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dLbls/>
        <c:shape val="box"/>
        <c:axId val="168425344"/>
        <c:axId val="168426880"/>
        <c:axId val="0"/>
      </c:bar3DChart>
      <c:catAx>
        <c:axId val="168425344"/>
        <c:scaling>
          <c:orientation val="minMax"/>
        </c:scaling>
        <c:axPos val="b"/>
        <c:tickLblPos val="nextTo"/>
        <c:crossAx val="168426880"/>
        <c:crosses val="autoZero"/>
        <c:auto val="1"/>
        <c:lblAlgn val="ctr"/>
        <c:lblOffset val="100"/>
      </c:catAx>
      <c:valAx>
        <c:axId val="1684268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425344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VALUTA IL PERCORSO</a:t>
            </a:r>
          </a:p>
        </c:rich>
      </c:tx>
      <c:layout>
        <c:manualLayout>
          <c:xMode val="edge"/>
          <c:yMode val="edge"/>
          <c:x val="0.2716327896482881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'!$BF$11:$BI$11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29</c:v>
                </c:pt>
                <c:pt idx="3">
                  <c:v>0</c:v>
                </c:pt>
              </c:numCache>
            </c:numRef>
          </c:val>
        </c:ser>
        <c:dLbls/>
        <c:shape val="box"/>
        <c:axId val="168480768"/>
        <c:axId val="168482304"/>
        <c:axId val="0"/>
      </c:bar3DChart>
      <c:catAx>
        <c:axId val="168480768"/>
        <c:scaling>
          <c:orientation val="minMax"/>
        </c:scaling>
        <c:axPos val="b"/>
        <c:tickLblPos val="nextTo"/>
        <c:crossAx val="168482304"/>
        <c:crosses val="autoZero"/>
        <c:auto val="1"/>
        <c:lblAlgn val="ctr"/>
        <c:lblOffset val="100"/>
      </c:catAx>
      <c:valAx>
        <c:axId val="1684823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480768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14338731926543691"/>
          <c:y val="4.310636977935664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'!$BJ$11:$BM$11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68322560"/>
        <c:axId val="168324096"/>
        <c:axId val="0"/>
      </c:bar3DChart>
      <c:catAx>
        <c:axId val="168322560"/>
        <c:scaling>
          <c:orientation val="minMax"/>
        </c:scaling>
        <c:axPos val="b"/>
        <c:tickLblPos val="nextTo"/>
        <c:crossAx val="168324096"/>
        <c:crosses val="autoZero"/>
        <c:auto val="1"/>
        <c:lblAlgn val="ctr"/>
        <c:lblOffset val="100"/>
      </c:catAx>
      <c:valAx>
        <c:axId val="1683240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322560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20194800873330357"/>
          <c:y val="6.011371211703697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2'!$B$11:$E$11</c:f>
              <c:numCache>
                <c:formatCode>General</c:formatCode>
                <c:ptCount val="4"/>
                <c:pt idx="0">
                  <c:v>0</c:v>
                </c:pt>
                <c:pt idx="1">
                  <c:v>34</c:v>
                </c:pt>
                <c:pt idx="2">
                  <c:v>19</c:v>
                </c:pt>
                <c:pt idx="3">
                  <c:v>6</c:v>
                </c:pt>
              </c:numCache>
            </c:numRef>
          </c:val>
        </c:ser>
        <c:dLbls/>
        <c:shape val="box"/>
        <c:axId val="168353152"/>
        <c:axId val="169104512"/>
        <c:axId val="0"/>
      </c:bar3DChart>
      <c:catAx>
        <c:axId val="168353152"/>
        <c:scaling>
          <c:orientation val="minMax"/>
        </c:scaling>
        <c:axPos val="b"/>
        <c:tickLblPos val="nextTo"/>
        <c:crossAx val="169104512"/>
        <c:crosses val="autoZero"/>
        <c:auto val="1"/>
        <c:lblAlgn val="ctr"/>
        <c:lblOffset val="100"/>
      </c:catAx>
      <c:valAx>
        <c:axId val="1691045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353152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LE CONOSCENZE FONDAMENTALI</a:t>
            </a:r>
          </a:p>
        </c:rich>
      </c:tx>
      <c:layout>
        <c:manualLayout>
          <c:xMode val="edge"/>
          <c:yMode val="edge"/>
          <c:x val="0.20138841679273292"/>
          <c:y val="5.045489093787151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2'!$F$11:$I$11</c:f>
              <c:numCache>
                <c:formatCode>General</c:formatCode>
                <c:ptCount val="4"/>
                <c:pt idx="0">
                  <c:v>0</c:v>
                </c:pt>
                <c:pt idx="1">
                  <c:v>33</c:v>
                </c:pt>
                <c:pt idx="2">
                  <c:v>17</c:v>
                </c:pt>
                <c:pt idx="3">
                  <c:v>9</c:v>
                </c:pt>
              </c:numCache>
            </c:numRef>
          </c:val>
        </c:ser>
        <c:dLbls/>
        <c:shape val="box"/>
        <c:axId val="169129088"/>
        <c:axId val="169130624"/>
        <c:axId val="0"/>
      </c:bar3DChart>
      <c:catAx>
        <c:axId val="169129088"/>
        <c:scaling>
          <c:orientation val="minMax"/>
        </c:scaling>
        <c:axPos val="b"/>
        <c:tickLblPos val="nextTo"/>
        <c:crossAx val="169130624"/>
        <c:crosses val="autoZero"/>
        <c:auto val="1"/>
        <c:lblAlgn val="ctr"/>
        <c:lblOffset val="100"/>
      </c:catAx>
      <c:valAx>
        <c:axId val="1691306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9129088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INTERAGISCE </a:t>
            </a:r>
          </a:p>
        </c:rich>
      </c:tx>
      <c:layout>
        <c:manualLayout>
          <c:xMode val="edge"/>
          <c:yMode val="edge"/>
          <c:x val="0.36063606682604332"/>
          <c:y val="3.540197201531954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2'!$J$11:$M$11</c:f>
              <c:numCache>
                <c:formatCode>General</c:formatCode>
                <c:ptCount val="4"/>
                <c:pt idx="0">
                  <c:v>0</c:v>
                </c:pt>
                <c:pt idx="1">
                  <c:v>26</c:v>
                </c:pt>
                <c:pt idx="2">
                  <c:v>22</c:v>
                </c:pt>
                <c:pt idx="3">
                  <c:v>11</c:v>
                </c:pt>
              </c:numCache>
            </c:numRef>
          </c:val>
        </c:ser>
        <c:dLbls/>
        <c:shape val="box"/>
        <c:axId val="168511360"/>
        <c:axId val="168512896"/>
        <c:axId val="0"/>
      </c:bar3DChart>
      <c:catAx>
        <c:axId val="168511360"/>
        <c:scaling>
          <c:orientation val="minMax"/>
        </c:scaling>
        <c:axPos val="b"/>
        <c:tickLblPos val="nextTo"/>
        <c:crossAx val="168512896"/>
        <c:crosses val="autoZero"/>
        <c:auto val="1"/>
        <c:lblAlgn val="ctr"/>
        <c:lblOffset val="100"/>
      </c:catAx>
      <c:valAx>
        <c:axId val="1685128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51136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LE CONOSCENZE FONDAMENTALI</a:t>
            </a:r>
          </a:p>
        </c:rich>
      </c:tx>
      <c:layout>
        <c:manualLayout>
          <c:xMode val="edge"/>
          <c:yMode val="edge"/>
          <c:x val="0.24054388544220312"/>
          <c:y val="2.35125387864320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'!$F$11:$I$11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24</c:v>
                </c:pt>
                <c:pt idx="3">
                  <c:v>3</c:v>
                </c:pt>
              </c:numCache>
            </c:numRef>
          </c:val>
        </c:ser>
        <c:dLbls/>
        <c:shape val="box"/>
        <c:axId val="175825664"/>
        <c:axId val="177508736"/>
        <c:axId val="0"/>
      </c:bar3DChart>
      <c:catAx>
        <c:axId val="175825664"/>
        <c:scaling>
          <c:orientation val="minMax"/>
        </c:scaling>
        <c:axPos val="b"/>
        <c:tickLblPos val="nextTo"/>
        <c:crossAx val="177508736"/>
        <c:crosses val="autoZero"/>
        <c:auto val="1"/>
        <c:lblAlgn val="ctr"/>
        <c:lblOffset val="100"/>
      </c:catAx>
      <c:valAx>
        <c:axId val="1775087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5825664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2'!$N$11:$Q$11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21</c:v>
                </c:pt>
                <c:pt idx="3">
                  <c:v>13</c:v>
                </c:pt>
              </c:numCache>
            </c:numRef>
          </c:val>
        </c:ser>
        <c:dLbls/>
        <c:shape val="box"/>
        <c:axId val="168545664"/>
        <c:axId val="168551552"/>
        <c:axId val="0"/>
      </c:bar3DChart>
      <c:catAx>
        <c:axId val="168545664"/>
        <c:scaling>
          <c:orientation val="minMax"/>
        </c:scaling>
        <c:axPos val="b"/>
        <c:tickLblPos val="nextTo"/>
        <c:crossAx val="168551552"/>
        <c:crosses val="autoZero"/>
        <c:auto val="1"/>
        <c:lblAlgn val="ctr"/>
        <c:lblOffset val="100"/>
      </c:catAx>
      <c:valAx>
        <c:axId val="1685515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545664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9849767848672056"/>
          <c:y val="3.443242189847758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2'!$R$11:$U$11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</c:ser>
        <c:dLbls/>
        <c:shape val="box"/>
        <c:axId val="175864448"/>
        <c:axId val="178782592"/>
        <c:axId val="0"/>
      </c:bar3DChart>
      <c:catAx>
        <c:axId val="175864448"/>
        <c:scaling>
          <c:orientation val="minMax"/>
        </c:scaling>
        <c:axPos val="b"/>
        <c:tickLblPos val="nextTo"/>
        <c:crossAx val="178782592"/>
        <c:crosses val="autoZero"/>
        <c:auto val="1"/>
        <c:lblAlgn val="ctr"/>
        <c:lblOffset val="100"/>
      </c:catAx>
      <c:valAx>
        <c:axId val="1787825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5864448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13358654593934008"/>
          <c:y val="3.135011410389737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2'!$V$11:$Y$11</c:f>
              <c:numCache>
                <c:formatCode>General</c:formatCode>
                <c:ptCount val="4"/>
                <c:pt idx="0">
                  <c:v>0</c:v>
                </c:pt>
                <c:pt idx="1">
                  <c:v>35</c:v>
                </c:pt>
                <c:pt idx="2">
                  <c:v>15</c:v>
                </c:pt>
                <c:pt idx="3">
                  <c:v>9</c:v>
                </c:pt>
              </c:numCache>
            </c:numRef>
          </c:val>
        </c:ser>
        <c:dLbls/>
        <c:shape val="box"/>
        <c:axId val="178807168"/>
        <c:axId val="178808704"/>
        <c:axId val="0"/>
      </c:bar3DChart>
      <c:catAx>
        <c:axId val="178807168"/>
        <c:scaling>
          <c:orientation val="minMax"/>
        </c:scaling>
        <c:axPos val="b"/>
        <c:tickLblPos val="nextTo"/>
        <c:crossAx val="178808704"/>
        <c:crosses val="autoZero"/>
        <c:auto val="1"/>
        <c:lblAlgn val="ctr"/>
        <c:lblOffset val="100"/>
      </c:catAx>
      <c:valAx>
        <c:axId val="1788087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8807168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2'!$Z$11:$AC$11</c:f>
              <c:numCache>
                <c:formatCode>General</c:formatCode>
                <c:ptCount val="4"/>
                <c:pt idx="0">
                  <c:v>0</c:v>
                </c:pt>
                <c:pt idx="1">
                  <c:v>37</c:v>
                </c:pt>
                <c:pt idx="2">
                  <c:v>14</c:v>
                </c:pt>
                <c:pt idx="3">
                  <c:v>8</c:v>
                </c:pt>
              </c:numCache>
            </c:numRef>
          </c:val>
        </c:ser>
        <c:dLbls/>
        <c:shape val="box"/>
        <c:axId val="168704256"/>
        <c:axId val="168710144"/>
        <c:axId val="0"/>
      </c:bar3DChart>
      <c:catAx>
        <c:axId val="168704256"/>
        <c:scaling>
          <c:orientation val="minMax"/>
        </c:scaling>
        <c:axPos val="b"/>
        <c:tickLblPos val="nextTo"/>
        <c:crossAx val="168710144"/>
        <c:crosses val="autoZero"/>
        <c:auto val="1"/>
        <c:lblAlgn val="ctr"/>
        <c:lblOffset val="100"/>
      </c:catAx>
      <c:valAx>
        <c:axId val="1687101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704256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2'!$AD$11:$AG$11</c:f>
              <c:numCache>
                <c:formatCode>General</c:formatCode>
                <c:ptCount val="4"/>
                <c:pt idx="0">
                  <c:v>2</c:v>
                </c:pt>
                <c:pt idx="1">
                  <c:v>33</c:v>
                </c:pt>
                <c:pt idx="2">
                  <c:v>16</c:v>
                </c:pt>
                <c:pt idx="3">
                  <c:v>9</c:v>
                </c:pt>
              </c:numCache>
            </c:numRef>
          </c:val>
        </c:ser>
        <c:dLbls/>
        <c:shape val="box"/>
        <c:axId val="168742912"/>
        <c:axId val="168744448"/>
        <c:axId val="0"/>
      </c:bar3DChart>
      <c:catAx>
        <c:axId val="168742912"/>
        <c:scaling>
          <c:orientation val="minMax"/>
        </c:scaling>
        <c:axPos val="b"/>
        <c:tickLblPos val="nextTo"/>
        <c:crossAx val="168744448"/>
        <c:crosses val="autoZero"/>
        <c:auto val="1"/>
        <c:lblAlgn val="ctr"/>
        <c:lblOffset val="100"/>
      </c:catAx>
      <c:valAx>
        <c:axId val="1687444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742912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12700246423443604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2'!$AH$11:$AK$11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26</c:v>
                </c:pt>
                <c:pt idx="3">
                  <c:v>11</c:v>
                </c:pt>
              </c:numCache>
            </c:numRef>
          </c:val>
        </c:ser>
        <c:dLbls/>
        <c:shape val="box"/>
        <c:axId val="167761792"/>
        <c:axId val="167763328"/>
        <c:axId val="0"/>
      </c:bar3DChart>
      <c:catAx>
        <c:axId val="167761792"/>
        <c:scaling>
          <c:orientation val="minMax"/>
        </c:scaling>
        <c:axPos val="b"/>
        <c:tickLblPos val="nextTo"/>
        <c:crossAx val="167763328"/>
        <c:crosses val="autoZero"/>
        <c:auto val="1"/>
        <c:lblAlgn val="ctr"/>
        <c:lblOffset val="100"/>
      </c:catAx>
      <c:valAx>
        <c:axId val="1677633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7761792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2'!$AL$11:$AO$11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28</c:v>
                </c:pt>
                <c:pt idx="3">
                  <c:v>11</c:v>
                </c:pt>
              </c:numCache>
            </c:numRef>
          </c:val>
        </c:ser>
        <c:dLbls/>
        <c:shape val="box"/>
        <c:axId val="168758656"/>
        <c:axId val="168772736"/>
        <c:axId val="0"/>
      </c:bar3DChart>
      <c:catAx>
        <c:axId val="168758656"/>
        <c:scaling>
          <c:orientation val="minMax"/>
        </c:scaling>
        <c:axPos val="b"/>
        <c:tickLblPos val="nextTo"/>
        <c:crossAx val="168772736"/>
        <c:crosses val="autoZero"/>
        <c:auto val="1"/>
        <c:lblAlgn val="ctr"/>
        <c:lblOffset val="100"/>
      </c:catAx>
      <c:valAx>
        <c:axId val="1687727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758656"/>
        <c:crosses val="autoZero"/>
        <c:crossBetween val="between"/>
      </c:valAx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1612217302237918"/>
          <c:y val="3.135014912872929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2'!$AP$11:$AS$11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28</c:v>
                </c:pt>
                <c:pt idx="3">
                  <c:v>9</c:v>
                </c:pt>
              </c:numCache>
            </c:numRef>
          </c:val>
        </c:ser>
        <c:dLbls/>
        <c:shape val="box"/>
        <c:axId val="168809984"/>
        <c:axId val="168811520"/>
        <c:axId val="0"/>
      </c:bar3DChart>
      <c:catAx>
        <c:axId val="168809984"/>
        <c:scaling>
          <c:orientation val="minMax"/>
        </c:scaling>
        <c:axPos val="b"/>
        <c:tickLblPos val="nextTo"/>
        <c:crossAx val="168811520"/>
        <c:crosses val="autoZero"/>
        <c:auto val="1"/>
        <c:lblAlgn val="ctr"/>
        <c:lblOffset val="100"/>
      </c:catAx>
      <c:valAx>
        <c:axId val="1688115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809984"/>
        <c:crosses val="autoZero"/>
        <c:crossBetween val="between"/>
      </c:valAx>
    </c:plotArea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15832383051935223"/>
          <c:y val="3.135014912872929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2'!$AT$11:$AW$11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25</c:v>
                </c:pt>
                <c:pt idx="3">
                  <c:v>11</c:v>
                </c:pt>
              </c:numCache>
            </c:numRef>
          </c:val>
        </c:ser>
        <c:dLbls/>
        <c:shape val="box"/>
        <c:axId val="168852480"/>
        <c:axId val="168854272"/>
        <c:axId val="0"/>
      </c:bar3DChart>
      <c:catAx>
        <c:axId val="168852480"/>
        <c:scaling>
          <c:orientation val="minMax"/>
        </c:scaling>
        <c:axPos val="b"/>
        <c:tickLblPos val="nextTo"/>
        <c:crossAx val="168854272"/>
        <c:crosses val="autoZero"/>
        <c:auto val="1"/>
        <c:lblAlgn val="ctr"/>
        <c:lblOffset val="100"/>
      </c:catAx>
      <c:valAx>
        <c:axId val="1688542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852480"/>
        <c:crosses val="autoZero"/>
        <c:crossBetween val="between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 RUOLI E REGOLE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2'!$AX$11:$BA$11</c:f>
              <c:numCache>
                <c:formatCode>General</c:formatCode>
                <c:ptCount val="4"/>
                <c:pt idx="0">
                  <c:v>8</c:v>
                </c:pt>
                <c:pt idx="1">
                  <c:v>33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</c:ser>
        <c:dLbls/>
        <c:shape val="box"/>
        <c:axId val="168879232"/>
        <c:axId val="168880768"/>
        <c:axId val="0"/>
      </c:bar3DChart>
      <c:catAx>
        <c:axId val="168879232"/>
        <c:scaling>
          <c:orientation val="minMax"/>
        </c:scaling>
        <c:axPos val="b"/>
        <c:tickLblPos val="nextTo"/>
        <c:crossAx val="168880768"/>
        <c:crosses val="autoZero"/>
        <c:auto val="1"/>
        <c:lblAlgn val="ctr"/>
        <c:lblOffset val="100"/>
      </c:catAx>
      <c:valAx>
        <c:axId val="1688807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887923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INTERAGISCE </a:t>
            </a:r>
          </a:p>
        </c:rich>
      </c:tx>
      <c:layout>
        <c:manualLayout>
          <c:xMode val="edge"/>
          <c:yMode val="edge"/>
          <c:x val="0.37755306354679868"/>
          <c:y val="3.91875646440534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'!$J$11:$M$11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19</c:v>
                </c:pt>
                <c:pt idx="3">
                  <c:v>5</c:v>
                </c:pt>
              </c:numCache>
            </c:numRef>
          </c:val>
        </c:ser>
        <c:dLbls/>
        <c:shape val="box"/>
        <c:axId val="169351424"/>
        <c:axId val="169377792"/>
        <c:axId val="0"/>
      </c:bar3DChart>
      <c:catAx>
        <c:axId val="169351424"/>
        <c:scaling>
          <c:orientation val="minMax"/>
        </c:scaling>
        <c:axPos val="b"/>
        <c:tickLblPos val="nextTo"/>
        <c:crossAx val="169377792"/>
        <c:crosses val="autoZero"/>
        <c:auto val="1"/>
        <c:lblAlgn val="ctr"/>
        <c:lblOffset val="100"/>
      </c:catAx>
      <c:valAx>
        <c:axId val="1693777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9351424"/>
        <c:crosses val="autoZero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2'!$BB$11:$BE$11</c:f>
              <c:numCache>
                <c:formatCode>General</c:formatCode>
                <c:ptCount val="4"/>
                <c:pt idx="0">
                  <c:v>4</c:v>
                </c:pt>
                <c:pt idx="1">
                  <c:v>35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dLbls/>
        <c:shape val="box"/>
        <c:axId val="169572992"/>
        <c:axId val="169587072"/>
        <c:axId val="0"/>
      </c:bar3DChart>
      <c:catAx>
        <c:axId val="169572992"/>
        <c:scaling>
          <c:orientation val="minMax"/>
        </c:scaling>
        <c:axPos val="b"/>
        <c:tickLblPos val="nextTo"/>
        <c:crossAx val="169587072"/>
        <c:crosses val="autoZero"/>
        <c:auto val="1"/>
        <c:lblAlgn val="ctr"/>
        <c:lblOffset val="100"/>
      </c:catAx>
      <c:valAx>
        <c:axId val="1695870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9572992"/>
        <c:crosses val="autoZero"/>
        <c:crossBetween val="between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VALUTA IL PERCORSO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2'!$BF$11:$BI$11</c:f>
              <c:numCache>
                <c:formatCode>General</c:formatCode>
                <c:ptCount val="4"/>
                <c:pt idx="0">
                  <c:v>0</c:v>
                </c:pt>
                <c:pt idx="1">
                  <c:v>32</c:v>
                </c:pt>
                <c:pt idx="2">
                  <c:v>16</c:v>
                </c:pt>
                <c:pt idx="3">
                  <c:v>11</c:v>
                </c:pt>
              </c:numCache>
            </c:numRef>
          </c:val>
        </c:ser>
        <c:dLbls/>
        <c:shape val="box"/>
        <c:axId val="150119168"/>
        <c:axId val="150120704"/>
        <c:axId val="0"/>
      </c:bar3DChart>
      <c:catAx>
        <c:axId val="150119168"/>
        <c:scaling>
          <c:orientation val="minMax"/>
        </c:scaling>
        <c:axPos val="b"/>
        <c:tickLblPos val="nextTo"/>
        <c:crossAx val="150120704"/>
        <c:crosses val="autoZero"/>
        <c:auto val="1"/>
        <c:lblAlgn val="ctr"/>
        <c:lblOffset val="100"/>
      </c:catAx>
      <c:valAx>
        <c:axId val="1501207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50119168"/>
        <c:crosses val="autoZero"/>
        <c:crossBetween val="between"/>
      </c:valAx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14897639583336544"/>
          <c:y val="4.310636977935664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2'!$BJ$11:$BM$11</c:f>
              <c:numCache>
                <c:formatCode>General</c:formatCode>
                <c:ptCount val="4"/>
                <c:pt idx="0">
                  <c:v>10</c:v>
                </c:pt>
                <c:pt idx="1">
                  <c:v>29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dLbls/>
        <c:shape val="box"/>
        <c:axId val="107727104"/>
        <c:axId val="150134784"/>
        <c:axId val="0"/>
      </c:bar3DChart>
      <c:catAx>
        <c:axId val="107727104"/>
        <c:scaling>
          <c:orientation val="minMax"/>
        </c:scaling>
        <c:axPos val="b"/>
        <c:tickLblPos val="nextTo"/>
        <c:crossAx val="150134784"/>
        <c:crosses val="autoZero"/>
        <c:auto val="1"/>
        <c:lblAlgn val="ctr"/>
        <c:lblOffset val="100"/>
      </c:catAx>
      <c:valAx>
        <c:axId val="1501347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07727104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99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3'!$B$12:$E$12</c:f>
              <c:numCache>
                <c:formatCode>General</c:formatCode>
                <c:ptCount val="4"/>
                <c:pt idx="0">
                  <c:v>3</c:v>
                </c:pt>
                <c:pt idx="1">
                  <c:v>30</c:v>
                </c:pt>
                <c:pt idx="2">
                  <c:v>25</c:v>
                </c:pt>
                <c:pt idx="3">
                  <c:v>9</c:v>
                </c:pt>
              </c:numCache>
            </c:numRef>
          </c:val>
        </c:ser>
        <c:dLbls/>
        <c:shape val="box"/>
        <c:axId val="182223232"/>
        <c:axId val="182224768"/>
        <c:axId val="0"/>
      </c:bar3DChart>
      <c:catAx>
        <c:axId val="182223232"/>
        <c:scaling>
          <c:orientation val="minMax"/>
        </c:scaling>
        <c:axPos val="b"/>
        <c:tickLblPos val="nextTo"/>
        <c:crossAx val="182224768"/>
        <c:crosses val="autoZero"/>
        <c:auto val="1"/>
        <c:lblAlgn val="ctr"/>
        <c:lblOffset val="100"/>
      </c:catAx>
      <c:valAx>
        <c:axId val="1822247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223232"/>
        <c:crosses val="autoZero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LE CONOSCENZE FONDAMENTALI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3'!$F$12:$I$12</c:f>
              <c:numCache>
                <c:formatCode>General</c:formatCode>
                <c:ptCount val="4"/>
                <c:pt idx="0">
                  <c:v>0</c:v>
                </c:pt>
                <c:pt idx="1">
                  <c:v>33</c:v>
                </c:pt>
                <c:pt idx="2">
                  <c:v>24</c:v>
                </c:pt>
                <c:pt idx="3">
                  <c:v>10</c:v>
                </c:pt>
              </c:numCache>
            </c:numRef>
          </c:val>
        </c:ser>
        <c:dLbls/>
        <c:shape val="box"/>
        <c:axId val="182245248"/>
        <c:axId val="182246784"/>
        <c:axId val="0"/>
      </c:bar3DChart>
      <c:catAx>
        <c:axId val="182245248"/>
        <c:scaling>
          <c:orientation val="minMax"/>
        </c:scaling>
        <c:axPos val="b"/>
        <c:tickLblPos val="nextTo"/>
        <c:crossAx val="182246784"/>
        <c:crosses val="autoZero"/>
        <c:auto val="1"/>
        <c:lblAlgn val="ctr"/>
        <c:lblOffset val="100"/>
      </c:catAx>
      <c:valAx>
        <c:axId val="1822467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245248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INTERAGISCE </a:t>
            </a:r>
          </a:p>
        </c:rich>
      </c:tx>
      <c:layout>
        <c:manualLayout>
          <c:xMode val="edge"/>
          <c:yMode val="edge"/>
          <c:x val="0.3468155288595684"/>
          <c:y val="2.902411884790578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3'!$J$12:$M$12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33</c:v>
                </c:pt>
                <c:pt idx="3">
                  <c:v>11</c:v>
                </c:pt>
              </c:numCache>
            </c:numRef>
          </c:val>
        </c:ser>
        <c:dLbls/>
        <c:shape val="box"/>
        <c:axId val="169713664"/>
        <c:axId val="169715200"/>
        <c:axId val="0"/>
      </c:bar3DChart>
      <c:catAx>
        <c:axId val="169713664"/>
        <c:scaling>
          <c:orientation val="minMax"/>
        </c:scaling>
        <c:axPos val="b"/>
        <c:tickLblPos val="nextTo"/>
        <c:crossAx val="169715200"/>
        <c:crosses val="autoZero"/>
        <c:auto val="1"/>
        <c:lblAlgn val="ctr"/>
        <c:lblOffset val="100"/>
      </c:catAx>
      <c:valAx>
        <c:axId val="1697152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9713664"/>
        <c:crosses val="autoZero"/>
        <c:crossBetween val="between"/>
      </c:valAx>
    </c:plotArea>
    <c:plotVisOnly val="1"/>
    <c:dispBlanksAs val="gap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27606886582030177"/>
          <c:y val="3.135003228807910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3'!$N$12:$Q$12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23</c:v>
                </c:pt>
                <c:pt idx="3">
                  <c:v>11</c:v>
                </c:pt>
              </c:numCache>
            </c:numRef>
          </c:val>
        </c:ser>
        <c:dLbls/>
        <c:shape val="box"/>
        <c:axId val="182343168"/>
        <c:axId val="182344704"/>
        <c:axId val="0"/>
      </c:bar3DChart>
      <c:catAx>
        <c:axId val="182343168"/>
        <c:scaling>
          <c:orientation val="minMax"/>
        </c:scaling>
        <c:axPos val="b"/>
        <c:tickLblPos val="nextTo"/>
        <c:crossAx val="182344704"/>
        <c:crosses val="autoZero"/>
        <c:auto val="1"/>
        <c:lblAlgn val="ctr"/>
        <c:lblOffset val="100"/>
      </c:catAx>
      <c:valAx>
        <c:axId val="1823447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343168"/>
        <c:crosses val="autoZero"/>
        <c:crossBetween val="between"/>
      </c:valAx>
    </c:plotArea>
    <c:plotVisOnly val="1"/>
    <c:dispBlanksAs val="gap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5285801145526193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3'!$R$12:$U$12</c:f>
              <c:numCache>
                <c:formatCode>General</c:formatCode>
                <c:ptCount val="4"/>
                <c:pt idx="0">
                  <c:v>0</c:v>
                </c:pt>
                <c:pt idx="1">
                  <c:v>31</c:v>
                </c:pt>
                <c:pt idx="2">
                  <c:v>26</c:v>
                </c:pt>
                <c:pt idx="3">
                  <c:v>10</c:v>
                </c:pt>
              </c:numCache>
            </c:numRef>
          </c:val>
        </c:ser>
        <c:dLbls/>
        <c:shape val="box"/>
        <c:axId val="182357376"/>
        <c:axId val="182535296"/>
        <c:axId val="0"/>
      </c:bar3DChart>
      <c:catAx>
        <c:axId val="182357376"/>
        <c:scaling>
          <c:orientation val="minMax"/>
        </c:scaling>
        <c:axPos val="b"/>
        <c:tickLblPos val="nextTo"/>
        <c:crossAx val="182535296"/>
        <c:crosses val="autoZero"/>
        <c:auto val="1"/>
        <c:lblAlgn val="ctr"/>
        <c:lblOffset val="100"/>
      </c:catAx>
      <c:valAx>
        <c:axId val="1825352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357376"/>
        <c:crosses val="autoZero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3'!$V$12:$Y$12</c:f>
              <c:numCache>
                <c:formatCode>General</c:formatCode>
                <c:ptCount val="4"/>
                <c:pt idx="0">
                  <c:v>0</c:v>
                </c:pt>
                <c:pt idx="1">
                  <c:v>34</c:v>
                </c:pt>
                <c:pt idx="2">
                  <c:v>25</c:v>
                </c:pt>
                <c:pt idx="3">
                  <c:v>8</c:v>
                </c:pt>
              </c:numCache>
            </c:numRef>
          </c:val>
        </c:ser>
        <c:dLbls/>
        <c:shape val="box"/>
        <c:axId val="182568064"/>
        <c:axId val="182569600"/>
        <c:axId val="0"/>
      </c:bar3DChart>
      <c:catAx>
        <c:axId val="182568064"/>
        <c:scaling>
          <c:orientation val="minMax"/>
        </c:scaling>
        <c:axPos val="b"/>
        <c:tickLblPos val="nextTo"/>
        <c:crossAx val="182569600"/>
        <c:crosses val="autoZero"/>
        <c:auto val="1"/>
        <c:lblAlgn val="ctr"/>
        <c:lblOffset val="100"/>
      </c:catAx>
      <c:valAx>
        <c:axId val="1825696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568064"/>
        <c:crosses val="autoZero"/>
        <c:crossBetween val="between"/>
      </c:valAx>
    </c:plotArea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 smtClean="0"/>
              <a:t>INDIVIDUA LA RELAZIONE SPAZIO-TEMPO</a:t>
            </a:r>
            <a:endParaRPr lang="en-US" dirty="0"/>
          </a:p>
        </c:rich>
      </c:tx>
      <c:layout>
        <c:manualLayout>
          <c:xMode val="edge"/>
          <c:yMode val="edge"/>
          <c:x val="0.1914786146020675"/>
          <c:y val="2.85303266957266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3'!$Z$12:$AC$12</c:f>
              <c:numCache>
                <c:formatCode>General</c:formatCode>
                <c:ptCount val="4"/>
                <c:pt idx="0">
                  <c:v>0</c:v>
                </c:pt>
                <c:pt idx="1">
                  <c:v>37</c:v>
                </c:pt>
                <c:pt idx="2">
                  <c:v>24</c:v>
                </c:pt>
                <c:pt idx="3">
                  <c:v>6</c:v>
                </c:pt>
              </c:numCache>
            </c:numRef>
          </c:val>
        </c:ser>
        <c:dLbls/>
        <c:shape val="box"/>
        <c:axId val="182577408"/>
        <c:axId val="169644800"/>
        <c:axId val="0"/>
      </c:bar3DChart>
      <c:catAx>
        <c:axId val="182577408"/>
        <c:scaling>
          <c:orientation val="minMax"/>
        </c:scaling>
        <c:axPos val="b"/>
        <c:tickLblPos val="nextTo"/>
        <c:crossAx val="169644800"/>
        <c:crosses val="autoZero"/>
        <c:auto val="1"/>
        <c:lblAlgn val="ctr"/>
        <c:lblOffset val="100"/>
      </c:catAx>
      <c:valAx>
        <c:axId val="1696448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57740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30630829093240908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'!$N$11:$Q$11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box"/>
        <c:axId val="169402368"/>
        <c:axId val="169403904"/>
        <c:axId val="0"/>
      </c:bar3DChart>
      <c:catAx>
        <c:axId val="169402368"/>
        <c:scaling>
          <c:orientation val="minMax"/>
        </c:scaling>
        <c:axPos val="b"/>
        <c:tickLblPos val="nextTo"/>
        <c:crossAx val="169403904"/>
        <c:crosses val="autoZero"/>
        <c:auto val="1"/>
        <c:lblAlgn val="ctr"/>
        <c:lblOffset val="100"/>
      </c:catAx>
      <c:valAx>
        <c:axId val="1694039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9402368"/>
        <c:crosses val="autoZero"/>
        <c:crossBetween val="between"/>
      </c:valAx>
    </c:plotArea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sz="1800" b="1" i="0" u="none" strike="noStrike" baseline="0" dirty="0" smtClean="0">
                <a:effectLst/>
              </a:rPr>
              <a:t>DISTINGUE E CLASSIFICA GLI ELEMENTI DEI VARI LINGUAGGI</a:t>
            </a:r>
            <a:endParaRPr lang="en-US" dirty="0"/>
          </a:p>
        </c:rich>
      </c:tx>
      <c:layout>
        <c:manualLayout>
          <c:xMode val="edge"/>
          <c:yMode val="edge"/>
          <c:x val="0.16053688260182941"/>
          <c:y val="3.13500705803930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3'!$AD$12:$AG$12</c:f>
              <c:numCache>
                <c:formatCode>General</c:formatCode>
                <c:ptCount val="4"/>
                <c:pt idx="0">
                  <c:v>0</c:v>
                </c:pt>
                <c:pt idx="1">
                  <c:v>39</c:v>
                </c:pt>
                <c:pt idx="2">
                  <c:v>22</c:v>
                </c:pt>
                <c:pt idx="3">
                  <c:v>6</c:v>
                </c:pt>
              </c:numCache>
            </c:numRef>
          </c:val>
        </c:ser>
        <c:dLbls/>
        <c:shape val="box"/>
        <c:axId val="182731520"/>
        <c:axId val="182733056"/>
        <c:axId val="0"/>
      </c:bar3DChart>
      <c:catAx>
        <c:axId val="182731520"/>
        <c:scaling>
          <c:orientation val="minMax"/>
        </c:scaling>
        <c:axPos val="b"/>
        <c:tickLblPos val="nextTo"/>
        <c:crossAx val="182733056"/>
        <c:crosses val="autoZero"/>
        <c:auto val="1"/>
        <c:lblAlgn val="ctr"/>
        <c:lblOffset val="100"/>
      </c:catAx>
      <c:valAx>
        <c:axId val="1827330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731520"/>
        <c:crosses val="autoZero"/>
        <c:crossBetween val="between"/>
      </c:valAx>
    </c:plotArea>
    <c:plotVisOnly val="1"/>
    <c:dispBlanksAs val="gap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3'!$AH$12:$AK$12</c:f>
              <c:numCache>
                <c:formatCode>General</c:formatCode>
                <c:ptCount val="4"/>
                <c:pt idx="0">
                  <c:v>0</c:v>
                </c:pt>
                <c:pt idx="1">
                  <c:v>18</c:v>
                </c:pt>
                <c:pt idx="2">
                  <c:v>36</c:v>
                </c:pt>
                <c:pt idx="3">
                  <c:v>13</c:v>
                </c:pt>
              </c:numCache>
            </c:numRef>
          </c:val>
        </c:ser>
        <c:dLbls/>
        <c:shape val="box"/>
        <c:axId val="182762112"/>
        <c:axId val="182653312"/>
        <c:axId val="0"/>
      </c:bar3DChart>
      <c:catAx>
        <c:axId val="182762112"/>
        <c:scaling>
          <c:orientation val="minMax"/>
        </c:scaling>
        <c:axPos val="b"/>
        <c:tickLblPos val="nextTo"/>
        <c:crossAx val="182653312"/>
        <c:crosses val="autoZero"/>
        <c:auto val="1"/>
        <c:lblAlgn val="ctr"/>
        <c:lblOffset val="100"/>
      </c:catAx>
      <c:valAx>
        <c:axId val="1826533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762112"/>
        <c:crosses val="autoZero"/>
        <c:crossBetween val="between"/>
      </c:valAx>
    </c:plotArea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3'!$AL$12:$AO$12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38</c:v>
                </c:pt>
                <c:pt idx="3">
                  <c:v>10</c:v>
                </c:pt>
              </c:numCache>
            </c:numRef>
          </c:val>
        </c:ser>
        <c:dLbls/>
        <c:shape val="box"/>
        <c:axId val="182681984"/>
        <c:axId val="182683520"/>
        <c:axId val="0"/>
      </c:bar3DChart>
      <c:catAx>
        <c:axId val="182681984"/>
        <c:scaling>
          <c:orientation val="minMax"/>
        </c:scaling>
        <c:axPos val="b"/>
        <c:tickLblPos val="nextTo"/>
        <c:crossAx val="182683520"/>
        <c:crosses val="autoZero"/>
        <c:auto val="1"/>
        <c:lblAlgn val="ctr"/>
        <c:lblOffset val="100"/>
      </c:catAx>
      <c:valAx>
        <c:axId val="1826835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681984"/>
        <c:crosses val="autoZero"/>
        <c:crossBetween val="between"/>
      </c:valAx>
    </c:plotArea>
    <c:plotVisOnly val="1"/>
    <c:dispBlanksAs val="gap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15664883852891492"/>
          <c:y val="2.886592413049567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3'!$AP$12:$AS$12</c:f>
              <c:numCache>
                <c:formatCode>General</c:formatCode>
                <c:ptCount val="4"/>
                <c:pt idx="0">
                  <c:v>0</c:v>
                </c:pt>
                <c:pt idx="1">
                  <c:v>26</c:v>
                </c:pt>
                <c:pt idx="2">
                  <c:v>32</c:v>
                </c:pt>
                <c:pt idx="3">
                  <c:v>9</c:v>
                </c:pt>
              </c:numCache>
            </c:numRef>
          </c:val>
        </c:ser>
        <c:dLbls/>
        <c:shape val="box"/>
        <c:axId val="182982912"/>
        <c:axId val="182988800"/>
        <c:axId val="0"/>
      </c:bar3DChart>
      <c:catAx>
        <c:axId val="182982912"/>
        <c:scaling>
          <c:orientation val="minMax"/>
        </c:scaling>
        <c:axPos val="b"/>
        <c:tickLblPos val="nextTo"/>
        <c:crossAx val="182988800"/>
        <c:crosses val="autoZero"/>
        <c:auto val="1"/>
        <c:lblAlgn val="ctr"/>
        <c:lblOffset val="100"/>
      </c:catAx>
      <c:valAx>
        <c:axId val="1829888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982912"/>
        <c:crosses val="autoZero"/>
        <c:crossBetween val="between"/>
      </c:valAx>
    </c:plotArea>
    <c:plotVisOnly val="1"/>
    <c:dispBlanksAs val="gap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13711405803395582"/>
          <c:y val="2.886592413049566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3'!$AT$12:$AW$12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32</c:v>
                </c:pt>
                <c:pt idx="3">
                  <c:v>8</c:v>
                </c:pt>
              </c:numCache>
            </c:numRef>
          </c:val>
        </c:ser>
        <c:dLbls/>
        <c:shape val="box"/>
        <c:axId val="183033856"/>
        <c:axId val="183035392"/>
        <c:axId val="0"/>
      </c:bar3DChart>
      <c:catAx>
        <c:axId val="183033856"/>
        <c:scaling>
          <c:orientation val="minMax"/>
        </c:scaling>
        <c:axPos val="b"/>
        <c:tickLblPos val="nextTo"/>
        <c:crossAx val="183035392"/>
        <c:crosses val="autoZero"/>
        <c:auto val="1"/>
        <c:lblAlgn val="ctr"/>
        <c:lblOffset val="100"/>
      </c:catAx>
      <c:valAx>
        <c:axId val="1830353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033856"/>
        <c:crosses val="autoZero"/>
        <c:crossBetween val="between"/>
      </c:valAx>
    </c:plotArea>
    <c:plotVisOnly val="1"/>
    <c:dispBlanksAs val="gap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 rtl="0"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ASSUME LE CONSEGUENZE DEI PROPRI COMPORTAMENTI</a:t>
            </a:r>
          </a:p>
        </c:rich>
      </c:tx>
      <c:layout>
        <c:manualLayout>
          <c:xMode val="edge"/>
          <c:yMode val="edge"/>
          <c:x val="0.14037814816477204"/>
          <c:y val="3.135010352383572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3'!$AX$12:$BA$12</c:f>
              <c:numCache>
                <c:formatCode>General</c:formatCode>
                <c:ptCount val="4"/>
                <c:pt idx="0">
                  <c:v>4</c:v>
                </c:pt>
                <c:pt idx="1">
                  <c:v>32</c:v>
                </c:pt>
                <c:pt idx="2">
                  <c:v>26</c:v>
                </c:pt>
                <c:pt idx="3">
                  <c:v>5</c:v>
                </c:pt>
              </c:numCache>
            </c:numRef>
          </c:val>
        </c:ser>
        <c:dLbls/>
        <c:shape val="box"/>
        <c:axId val="182810496"/>
        <c:axId val="182812032"/>
        <c:axId val="0"/>
      </c:bar3DChart>
      <c:catAx>
        <c:axId val="182810496"/>
        <c:scaling>
          <c:orientation val="minMax"/>
        </c:scaling>
        <c:axPos val="b"/>
        <c:tickLblPos val="nextTo"/>
        <c:crossAx val="182812032"/>
        <c:crosses val="autoZero"/>
        <c:auto val="1"/>
        <c:lblAlgn val="ctr"/>
        <c:lblOffset val="100"/>
      </c:catAx>
      <c:valAx>
        <c:axId val="1828120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810496"/>
        <c:crosses val="autoZero"/>
        <c:crossBetween val="between"/>
      </c:valAx>
    </c:plotArea>
    <c:plotVisOnly val="1"/>
    <c:dispBlanksAs val="gap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3'!$BB$12:$BE$12</c:f>
              <c:numCache>
                <c:formatCode>General</c:formatCode>
                <c:ptCount val="4"/>
                <c:pt idx="0">
                  <c:v>6</c:v>
                </c:pt>
                <c:pt idx="1">
                  <c:v>33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82844800"/>
        <c:axId val="183030912"/>
        <c:axId val="0"/>
      </c:bar3DChart>
      <c:catAx>
        <c:axId val="182844800"/>
        <c:scaling>
          <c:orientation val="minMax"/>
        </c:scaling>
        <c:axPos val="b"/>
        <c:tickLblPos val="nextTo"/>
        <c:crossAx val="183030912"/>
        <c:crosses val="autoZero"/>
        <c:auto val="1"/>
        <c:lblAlgn val="ctr"/>
        <c:lblOffset val="100"/>
      </c:catAx>
      <c:valAx>
        <c:axId val="1830309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844800"/>
        <c:crosses val="autoZero"/>
        <c:crossBetween val="between"/>
      </c:valAx>
    </c:plotArea>
    <c:plotVisOnly val="1"/>
    <c:dispBlanksAs val="gap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VALUTA IL PERCORSO</a:t>
            </a:r>
          </a:p>
        </c:rich>
      </c:tx>
      <c:layout>
        <c:manualLayout>
          <c:xMode val="edge"/>
          <c:yMode val="edge"/>
          <c:x val="0.24650083884044041"/>
          <c:y val="3.134996620747203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3'!$BF$12:$BI$12</c:f>
              <c:numCache>
                <c:formatCode>General</c:formatCode>
                <c:ptCount val="4"/>
                <c:pt idx="0">
                  <c:v>4</c:v>
                </c:pt>
                <c:pt idx="1">
                  <c:v>28</c:v>
                </c:pt>
                <c:pt idx="2">
                  <c:v>25</c:v>
                </c:pt>
                <c:pt idx="3">
                  <c:v>10</c:v>
                </c:pt>
              </c:numCache>
            </c:numRef>
          </c:val>
        </c:ser>
        <c:dLbls/>
        <c:shape val="box"/>
        <c:axId val="183076352"/>
        <c:axId val="183077888"/>
        <c:axId val="0"/>
      </c:bar3DChart>
      <c:catAx>
        <c:axId val="183076352"/>
        <c:scaling>
          <c:orientation val="minMax"/>
        </c:scaling>
        <c:axPos val="b"/>
        <c:tickLblPos val="nextTo"/>
        <c:crossAx val="183077888"/>
        <c:crosses val="autoZero"/>
        <c:auto val="1"/>
        <c:lblAlgn val="ctr"/>
        <c:lblOffset val="100"/>
      </c:catAx>
      <c:valAx>
        <c:axId val="183077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076352"/>
        <c:crosses val="autoZero"/>
        <c:crossBetween val="between"/>
      </c:valAx>
    </c:plotArea>
    <c:plotVisOnly val="1"/>
    <c:dispBlanksAs val="gap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1592430735978049"/>
          <c:y val="3.032593801976914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3'!$BJ$12:$BM$12</c:f>
              <c:numCache>
                <c:formatCode>General</c:formatCode>
                <c:ptCount val="4"/>
                <c:pt idx="0">
                  <c:v>4</c:v>
                </c:pt>
                <c:pt idx="1">
                  <c:v>24</c:v>
                </c:pt>
                <c:pt idx="2">
                  <c:v>28</c:v>
                </c:pt>
                <c:pt idx="3">
                  <c:v>11</c:v>
                </c:pt>
              </c:numCache>
            </c:numRef>
          </c:val>
        </c:ser>
        <c:dLbls/>
        <c:shape val="box"/>
        <c:axId val="183180288"/>
        <c:axId val="183206656"/>
        <c:axId val="0"/>
      </c:bar3DChart>
      <c:catAx>
        <c:axId val="183180288"/>
        <c:scaling>
          <c:orientation val="minMax"/>
        </c:scaling>
        <c:axPos val="b"/>
        <c:tickLblPos val="nextTo"/>
        <c:crossAx val="183206656"/>
        <c:crosses val="autoZero"/>
        <c:auto val="1"/>
        <c:lblAlgn val="ctr"/>
        <c:lblOffset val="100"/>
      </c:catAx>
      <c:valAx>
        <c:axId val="1832066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180288"/>
        <c:crosses val="autoZero"/>
        <c:crossBetween val="between"/>
      </c:valAx>
    </c:plotArea>
    <c:plotVisOnly val="1"/>
    <c:dispBlanksAs val="gap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11916318869678982"/>
          <c:y val="3.414964474846710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'!$B$12:$E$12</c:f>
              <c:numCache>
                <c:formatCode>General</c:formatCode>
                <c:ptCount val="4"/>
                <c:pt idx="0">
                  <c:v>1</c:v>
                </c:pt>
                <c:pt idx="1">
                  <c:v>22</c:v>
                </c:pt>
                <c:pt idx="2">
                  <c:v>26</c:v>
                </c:pt>
                <c:pt idx="3">
                  <c:v>6</c:v>
                </c:pt>
              </c:numCache>
            </c:numRef>
          </c:val>
        </c:ser>
        <c:dLbls/>
        <c:shape val="box"/>
        <c:axId val="183452800"/>
        <c:axId val="183454336"/>
        <c:axId val="0"/>
      </c:bar3DChart>
      <c:catAx>
        <c:axId val="183452800"/>
        <c:scaling>
          <c:orientation val="minMax"/>
        </c:scaling>
        <c:axPos val="b"/>
        <c:tickLblPos val="nextTo"/>
        <c:crossAx val="183454336"/>
        <c:crosses val="autoZero"/>
        <c:auto val="1"/>
        <c:lblAlgn val="ctr"/>
        <c:lblOffset val="100"/>
      </c:catAx>
      <c:valAx>
        <c:axId val="1834543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45280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27417153684945084"/>
          <c:y val="3.303385650570977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'!$R$11:$U$11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</c:ser>
        <c:dLbls/>
        <c:shape val="box"/>
        <c:axId val="177485696"/>
        <c:axId val="177487232"/>
        <c:axId val="0"/>
      </c:bar3DChart>
      <c:catAx>
        <c:axId val="177485696"/>
        <c:scaling>
          <c:orientation val="minMax"/>
        </c:scaling>
        <c:axPos val="b"/>
        <c:tickLblPos val="nextTo"/>
        <c:crossAx val="177487232"/>
        <c:crosses val="autoZero"/>
        <c:auto val="1"/>
        <c:lblAlgn val="ctr"/>
        <c:lblOffset val="100"/>
      </c:catAx>
      <c:valAx>
        <c:axId val="1774872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7485696"/>
        <c:crosses val="autoZero"/>
        <c:crossBetween val="between"/>
      </c:valAx>
    </c:plotArea>
    <c:plotVisOnly val="1"/>
    <c:dispBlanksAs val="gap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PADRONEGGIA</a:t>
            </a:r>
            <a:r>
              <a:rPr lang="en-US" baseline="0"/>
              <a:t> E APPLICA LE CONOSCENZE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'!$F$12:$I$12</c:f>
              <c:numCache>
                <c:formatCode>General</c:formatCode>
                <c:ptCount val="4"/>
                <c:pt idx="0">
                  <c:v>1</c:v>
                </c:pt>
                <c:pt idx="1">
                  <c:v>23</c:v>
                </c:pt>
                <c:pt idx="2">
                  <c:v>25</c:v>
                </c:pt>
                <c:pt idx="3">
                  <c:v>6</c:v>
                </c:pt>
              </c:numCache>
            </c:numRef>
          </c:val>
        </c:ser>
        <c:dLbls/>
        <c:shape val="box"/>
        <c:axId val="183483008"/>
        <c:axId val="183497088"/>
        <c:axId val="0"/>
      </c:bar3DChart>
      <c:catAx>
        <c:axId val="183483008"/>
        <c:scaling>
          <c:orientation val="minMax"/>
        </c:scaling>
        <c:axPos val="b"/>
        <c:tickLblPos val="nextTo"/>
        <c:crossAx val="183497088"/>
        <c:crosses val="autoZero"/>
        <c:auto val="1"/>
        <c:lblAlgn val="ctr"/>
        <c:lblOffset val="100"/>
      </c:catAx>
      <c:valAx>
        <c:axId val="1834970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483008"/>
        <c:crosses val="autoZero"/>
        <c:crossBetween val="between"/>
      </c:valAx>
    </c:plotArea>
    <c:plotVisOnly val="1"/>
    <c:dispBlanksAs val="gap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COMPRENDE</a:t>
            </a:r>
          </a:p>
        </c:rich>
      </c:tx>
      <c:layout>
        <c:manualLayout>
          <c:xMode val="edge"/>
          <c:yMode val="edge"/>
          <c:x val="0.32800865620583786"/>
          <c:y val="2.911162428160539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'!$F$12:$I$12</c:f>
              <c:numCache>
                <c:formatCode>General</c:formatCode>
                <c:ptCount val="4"/>
                <c:pt idx="0">
                  <c:v>1</c:v>
                </c:pt>
                <c:pt idx="1">
                  <c:v>23</c:v>
                </c:pt>
                <c:pt idx="2">
                  <c:v>25</c:v>
                </c:pt>
                <c:pt idx="3">
                  <c:v>6</c:v>
                </c:pt>
              </c:numCache>
            </c:numRef>
          </c:val>
        </c:ser>
        <c:dLbls/>
        <c:shape val="box"/>
        <c:axId val="183403264"/>
        <c:axId val="183404800"/>
        <c:axId val="0"/>
      </c:bar3DChart>
      <c:catAx>
        <c:axId val="183403264"/>
        <c:scaling>
          <c:orientation val="minMax"/>
        </c:scaling>
        <c:axPos val="b"/>
        <c:tickLblPos val="nextTo"/>
        <c:crossAx val="183404800"/>
        <c:crosses val="autoZero"/>
        <c:auto val="1"/>
        <c:lblAlgn val="ctr"/>
        <c:lblOffset val="100"/>
      </c:catAx>
      <c:valAx>
        <c:axId val="1834048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403264"/>
        <c:crosses val="autoZero"/>
        <c:crossBetween val="between"/>
      </c:valAx>
    </c:plotArea>
    <c:plotVisOnly val="1"/>
    <c:dispBlanksAs val="gap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25188093527971056"/>
          <c:y val="3.414964474846710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'!$N$12:$Q$12</c:f>
              <c:numCache>
                <c:formatCode>General</c:formatCode>
                <c:ptCount val="4"/>
                <c:pt idx="0">
                  <c:v>4</c:v>
                </c:pt>
                <c:pt idx="1">
                  <c:v>20</c:v>
                </c:pt>
                <c:pt idx="2">
                  <c:v>24</c:v>
                </c:pt>
                <c:pt idx="3">
                  <c:v>7</c:v>
                </c:pt>
              </c:numCache>
            </c:numRef>
          </c:val>
        </c:ser>
        <c:dLbls/>
        <c:shape val="box"/>
        <c:axId val="183417088"/>
        <c:axId val="183578624"/>
        <c:axId val="0"/>
      </c:bar3DChart>
      <c:catAx>
        <c:axId val="183417088"/>
        <c:scaling>
          <c:orientation val="minMax"/>
        </c:scaling>
        <c:axPos val="b"/>
        <c:tickLblPos val="nextTo"/>
        <c:crossAx val="183578624"/>
        <c:crosses val="autoZero"/>
        <c:auto val="1"/>
        <c:lblAlgn val="ctr"/>
        <c:lblOffset val="100"/>
      </c:catAx>
      <c:valAx>
        <c:axId val="1835786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417088"/>
        <c:crosses val="autoZero"/>
        <c:crossBetween val="between"/>
      </c:valAx>
    </c:plotArea>
    <c:plotVisOnly val="1"/>
    <c:dispBlanksAs val="gap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5285801145526193"/>
          <c:y val="4.310632110845884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196220472440946"/>
          <c:y val="0.17394688221408308"/>
          <c:w val="0.88803779527559068"/>
          <c:h val="0.7224906220989052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'!$R$12:$U$12</c:f>
              <c:numCache>
                <c:formatCode>General</c:formatCode>
                <c:ptCount val="4"/>
                <c:pt idx="0">
                  <c:v>2</c:v>
                </c:pt>
                <c:pt idx="1">
                  <c:v>25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83628160"/>
        <c:axId val="183629696"/>
        <c:axId val="0"/>
      </c:bar3DChart>
      <c:catAx>
        <c:axId val="183628160"/>
        <c:scaling>
          <c:orientation val="minMax"/>
        </c:scaling>
        <c:axPos val="b"/>
        <c:tickLblPos val="nextTo"/>
        <c:crossAx val="183629696"/>
        <c:crosses val="autoZero"/>
        <c:auto val="1"/>
        <c:lblAlgn val="ctr"/>
        <c:lblOffset val="100"/>
      </c:catAx>
      <c:valAx>
        <c:axId val="1836296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628160"/>
        <c:crosses val="autoZero"/>
        <c:crossBetween val="between"/>
      </c:valAx>
    </c:plotArea>
    <c:plotVisOnly val="1"/>
    <c:dispBlanksAs val="gap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'!$V$12:$Y$12</c:f>
              <c:numCache>
                <c:formatCode>General</c:formatCode>
                <c:ptCount val="4"/>
                <c:pt idx="0">
                  <c:v>4</c:v>
                </c:pt>
                <c:pt idx="1">
                  <c:v>23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83523200"/>
        <c:axId val="183524736"/>
        <c:axId val="0"/>
      </c:bar3DChart>
      <c:catAx>
        <c:axId val="183523200"/>
        <c:scaling>
          <c:orientation val="minMax"/>
        </c:scaling>
        <c:axPos val="b"/>
        <c:tickLblPos val="nextTo"/>
        <c:crossAx val="183524736"/>
        <c:crosses val="autoZero"/>
        <c:auto val="1"/>
        <c:lblAlgn val="ctr"/>
        <c:lblOffset val="100"/>
      </c:catAx>
      <c:valAx>
        <c:axId val="1835247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523200"/>
        <c:crosses val="autoZero"/>
        <c:crossBetween val="between"/>
      </c:valAx>
    </c:plotArea>
    <c:plotVisOnly val="1"/>
    <c:dispBlanksAs val="gap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14401970197480773"/>
          <c:y val="2.097540632740153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'!$Z$12:$AC$12</c:f>
              <c:numCache>
                <c:formatCode>General</c:formatCode>
                <c:ptCount val="4"/>
                <c:pt idx="0">
                  <c:v>3</c:v>
                </c:pt>
                <c:pt idx="1">
                  <c:v>24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83709696"/>
        <c:axId val="183711232"/>
        <c:axId val="0"/>
      </c:bar3DChart>
      <c:catAx>
        <c:axId val="183709696"/>
        <c:scaling>
          <c:orientation val="minMax"/>
        </c:scaling>
        <c:axPos val="b"/>
        <c:tickLblPos val="nextTo"/>
        <c:crossAx val="183711232"/>
        <c:crosses val="autoZero"/>
        <c:auto val="1"/>
        <c:lblAlgn val="ctr"/>
        <c:lblOffset val="100"/>
      </c:catAx>
      <c:valAx>
        <c:axId val="1837112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709696"/>
        <c:crosses val="autoZero"/>
        <c:crossBetween val="between"/>
      </c:valAx>
    </c:plotArea>
    <c:plotVisOnly val="1"/>
    <c:dispBlanksAs val="gap"/>
  </c:chart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'!$AD$12:$AG$12</c:f>
              <c:numCache>
                <c:formatCode>General</c:formatCode>
                <c:ptCount val="4"/>
                <c:pt idx="0">
                  <c:v>5</c:v>
                </c:pt>
                <c:pt idx="1">
                  <c:v>21</c:v>
                </c:pt>
                <c:pt idx="2">
                  <c:v>25</c:v>
                </c:pt>
                <c:pt idx="3">
                  <c:v>2</c:v>
                </c:pt>
              </c:numCache>
            </c:numRef>
          </c:val>
        </c:ser>
        <c:dLbls/>
        <c:shape val="box"/>
        <c:axId val="183760384"/>
        <c:axId val="183761920"/>
        <c:axId val="0"/>
      </c:bar3DChart>
      <c:catAx>
        <c:axId val="183760384"/>
        <c:scaling>
          <c:orientation val="minMax"/>
        </c:scaling>
        <c:axPos val="b"/>
        <c:tickLblPos val="nextTo"/>
        <c:crossAx val="183761920"/>
        <c:crosses val="autoZero"/>
        <c:auto val="1"/>
        <c:lblAlgn val="ctr"/>
        <c:lblOffset val="100"/>
      </c:catAx>
      <c:valAx>
        <c:axId val="1837619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760384"/>
        <c:crosses val="autoZero"/>
        <c:crossBetween val="between"/>
      </c:valAx>
    </c:plotArea>
    <c:plotVisOnly val="1"/>
    <c:dispBlanksAs val="gap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'!$AH$12:$AK$12</c:f>
              <c:numCache>
                <c:formatCode>General</c:formatCode>
                <c:ptCount val="4"/>
                <c:pt idx="0">
                  <c:v>6</c:v>
                </c:pt>
                <c:pt idx="1">
                  <c:v>20</c:v>
                </c:pt>
                <c:pt idx="2">
                  <c:v>21</c:v>
                </c:pt>
                <c:pt idx="3">
                  <c:v>8</c:v>
                </c:pt>
              </c:numCache>
            </c:numRef>
          </c:val>
        </c:ser>
        <c:dLbls/>
        <c:shape val="box"/>
        <c:axId val="183643520"/>
        <c:axId val="183694464"/>
        <c:axId val="0"/>
      </c:bar3DChart>
      <c:catAx>
        <c:axId val="183643520"/>
        <c:scaling>
          <c:orientation val="minMax"/>
        </c:scaling>
        <c:axPos val="b"/>
        <c:tickLblPos val="nextTo"/>
        <c:crossAx val="183694464"/>
        <c:crosses val="autoZero"/>
        <c:auto val="1"/>
        <c:lblAlgn val="ctr"/>
        <c:lblOffset val="100"/>
      </c:catAx>
      <c:valAx>
        <c:axId val="1836944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643520"/>
        <c:crosses val="autoZero"/>
        <c:crossBetween val="between"/>
      </c:valAx>
    </c:plotArea>
    <c:plotVisOnly val="1"/>
    <c:dispBlanksAs val="gap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'!$AL$12:$AO$12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30</c:v>
                </c:pt>
                <c:pt idx="3">
                  <c:v>2</c:v>
                </c:pt>
              </c:numCache>
            </c:numRef>
          </c:val>
        </c:ser>
        <c:dLbls/>
        <c:shape val="box"/>
        <c:axId val="183850112"/>
        <c:axId val="183851648"/>
        <c:axId val="0"/>
      </c:bar3DChart>
      <c:catAx>
        <c:axId val="183850112"/>
        <c:scaling>
          <c:orientation val="minMax"/>
        </c:scaling>
        <c:axPos val="b"/>
        <c:tickLblPos val="nextTo"/>
        <c:crossAx val="183851648"/>
        <c:crosses val="autoZero"/>
        <c:auto val="1"/>
        <c:lblAlgn val="ctr"/>
        <c:lblOffset val="100"/>
      </c:catAx>
      <c:valAx>
        <c:axId val="1838516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850112"/>
        <c:crosses val="autoZero"/>
        <c:crossBetween val="between"/>
      </c:valAx>
    </c:plotArea>
    <c:plotVisOnly val="1"/>
    <c:dispBlanksAs val="gap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'!$AP$12:$AS$12</c:f>
              <c:numCache>
                <c:formatCode>General</c:formatCode>
                <c:ptCount val="4"/>
                <c:pt idx="0">
                  <c:v>3</c:v>
                </c:pt>
                <c:pt idx="1">
                  <c:v>19</c:v>
                </c:pt>
                <c:pt idx="2">
                  <c:v>27</c:v>
                </c:pt>
                <c:pt idx="3">
                  <c:v>6</c:v>
                </c:pt>
              </c:numCache>
            </c:numRef>
          </c:val>
        </c:ser>
        <c:dLbls/>
        <c:shape val="box"/>
        <c:axId val="183897088"/>
        <c:axId val="183902976"/>
        <c:axId val="0"/>
      </c:bar3DChart>
      <c:catAx>
        <c:axId val="183897088"/>
        <c:scaling>
          <c:orientation val="minMax"/>
        </c:scaling>
        <c:axPos val="b"/>
        <c:tickLblPos val="nextTo"/>
        <c:crossAx val="183902976"/>
        <c:crosses val="autoZero"/>
        <c:auto val="1"/>
        <c:lblAlgn val="ctr"/>
        <c:lblOffset val="100"/>
      </c:catAx>
      <c:valAx>
        <c:axId val="1839029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897088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15022534870129906"/>
          <c:y val="3.135009245633257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'!$V$11:$Y$11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</c:ser>
        <c:dLbls/>
        <c:shape val="box"/>
        <c:axId val="177515904"/>
        <c:axId val="177595520"/>
        <c:axId val="0"/>
      </c:bar3DChart>
      <c:catAx>
        <c:axId val="177515904"/>
        <c:scaling>
          <c:orientation val="minMax"/>
        </c:scaling>
        <c:axPos val="b"/>
        <c:tickLblPos val="nextTo"/>
        <c:crossAx val="177595520"/>
        <c:crosses val="autoZero"/>
        <c:auto val="1"/>
        <c:lblAlgn val="ctr"/>
        <c:lblOffset val="100"/>
      </c:catAx>
      <c:valAx>
        <c:axId val="1775955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7515904"/>
        <c:crosses val="autoZero"/>
        <c:crossBetween val="between"/>
      </c:valAx>
    </c:plotArea>
    <c:plotVisOnly val="1"/>
    <c:dispBlanksAs val="gap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'!$AT$12:$AW$12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29</c:v>
                </c:pt>
                <c:pt idx="3">
                  <c:v>6</c:v>
                </c:pt>
              </c:numCache>
            </c:numRef>
          </c:val>
        </c:ser>
        <c:dLbls/>
        <c:shape val="box"/>
        <c:axId val="183923456"/>
        <c:axId val="183924992"/>
        <c:axId val="0"/>
      </c:bar3DChart>
      <c:catAx>
        <c:axId val="183923456"/>
        <c:scaling>
          <c:orientation val="minMax"/>
        </c:scaling>
        <c:axPos val="b"/>
        <c:tickLblPos val="nextTo"/>
        <c:crossAx val="183924992"/>
        <c:crosses val="autoZero"/>
        <c:auto val="1"/>
        <c:lblAlgn val="ctr"/>
        <c:lblOffset val="100"/>
      </c:catAx>
      <c:valAx>
        <c:axId val="1839249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923456"/>
        <c:crosses val="autoZero"/>
        <c:crossBetween val="between"/>
      </c:valAx>
    </c:plotArea>
    <c:plotVisOnly val="1"/>
    <c:dispBlanksAs val="gap"/>
  </c:chart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LE CONSEGUENZE DEI PROPRI COMPORTAMENTI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'!$AX$12:$BA$12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33</c:v>
                </c:pt>
                <c:pt idx="3">
                  <c:v>3</c:v>
                </c:pt>
              </c:numCache>
            </c:numRef>
          </c:val>
        </c:ser>
        <c:dLbls/>
        <c:shape val="box"/>
        <c:axId val="183978624"/>
        <c:axId val="183988608"/>
        <c:axId val="0"/>
      </c:bar3DChart>
      <c:catAx>
        <c:axId val="183978624"/>
        <c:scaling>
          <c:orientation val="minMax"/>
        </c:scaling>
        <c:axPos val="b"/>
        <c:tickLblPos val="nextTo"/>
        <c:crossAx val="183988608"/>
        <c:crosses val="autoZero"/>
        <c:auto val="1"/>
        <c:lblAlgn val="ctr"/>
        <c:lblOffset val="100"/>
      </c:catAx>
      <c:valAx>
        <c:axId val="1839886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3978624"/>
        <c:crosses val="autoZero"/>
        <c:crossBetween val="between"/>
      </c:valAx>
    </c:plotArea>
    <c:plotVisOnly val="1"/>
    <c:dispBlanksAs val="gap"/>
  </c:chart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'!$BB$12:$BE$12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29</c:v>
                </c:pt>
                <c:pt idx="3">
                  <c:v>6</c:v>
                </c:pt>
              </c:numCache>
            </c:numRef>
          </c:val>
        </c:ser>
        <c:dLbls/>
        <c:shape val="box"/>
        <c:axId val="184025472"/>
        <c:axId val="184027008"/>
        <c:axId val="0"/>
      </c:bar3DChart>
      <c:catAx>
        <c:axId val="184025472"/>
        <c:scaling>
          <c:orientation val="minMax"/>
        </c:scaling>
        <c:axPos val="b"/>
        <c:tickLblPos val="nextTo"/>
        <c:crossAx val="184027008"/>
        <c:crosses val="autoZero"/>
        <c:auto val="1"/>
        <c:lblAlgn val="ctr"/>
        <c:lblOffset val="100"/>
      </c:catAx>
      <c:valAx>
        <c:axId val="184027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4025472"/>
        <c:crosses val="autoZero"/>
        <c:crossBetween val="between"/>
      </c:valAx>
    </c:plotArea>
    <c:plotVisOnly val="1"/>
    <c:dispBlanksAs val="gap"/>
  </c:chart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PROGETTA IL PERCORSO VALUTANDO</a:t>
            </a:r>
            <a:r>
              <a:rPr lang="en-US" baseline="0"/>
              <a:t> TEMPI E RISORSE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'!$BF$12:$BI$12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34</c:v>
                </c:pt>
                <c:pt idx="3">
                  <c:v>7</c:v>
                </c:pt>
              </c:numCache>
            </c:numRef>
          </c:val>
        </c:ser>
        <c:dLbls/>
        <c:shape val="box"/>
        <c:axId val="184064256"/>
        <c:axId val="184086528"/>
        <c:axId val="0"/>
      </c:bar3DChart>
      <c:catAx>
        <c:axId val="184064256"/>
        <c:scaling>
          <c:orientation val="minMax"/>
        </c:scaling>
        <c:axPos val="b"/>
        <c:tickLblPos val="nextTo"/>
        <c:crossAx val="184086528"/>
        <c:crosses val="autoZero"/>
        <c:auto val="1"/>
        <c:lblAlgn val="ctr"/>
        <c:lblOffset val="100"/>
      </c:catAx>
      <c:valAx>
        <c:axId val="1840865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4064256"/>
        <c:crosses val="autoZero"/>
        <c:crossBetween val="between"/>
      </c:valAx>
    </c:plotArea>
    <c:plotVisOnly val="1"/>
    <c:dispBlanksAs val="gap"/>
  </c:chart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20766168269710014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'!$BJ$12:$BM$12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34</c:v>
                </c:pt>
                <c:pt idx="3">
                  <c:v>7</c:v>
                </c:pt>
              </c:numCache>
            </c:numRef>
          </c:val>
        </c:ser>
        <c:dLbls/>
        <c:shape val="box"/>
        <c:axId val="43208704"/>
        <c:axId val="43210240"/>
        <c:axId val="0"/>
      </c:bar3DChart>
      <c:catAx>
        <c:axId val="43208704"/>
        <c:scaling>
          <c:orientation val="minMax"/>
        </c:scaling>
        <c:axPos val="b"/>
        <c:tickLblPos val="nextTo"/>
        <c:crossAx val="43210240"/>
        <c:crosses val="autoZero"/>
        <c:auto val="1"/>
        <c:lblAlgn val="ctr"/>
        <c:lblOffset val="100"/>
      </c:catAx>
      <c:valAx>
        <c:axId val="432102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43208704"/>
        <c:crosses val="autoZero"/>
        <c:crossBetween val="between"/>
      </c:valAx>
    </c:plotArea>
    <c:plotVisOnly val="1"/>
    <c:dispBlanksAs val="gap"/>
  </c:chart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(2)'!$B$12:$E$12</c:f>
              <c:numCache>
                <c:formatCode>General</c:formatCode>
                <c:ptCount val="4"/>
                <c:pt idx="0">
                  <c:v>1</c:v>
                </c:pt>
                <c:pt idx="1">
                  <c:v>24</c:v>
                </c:pt>
                <c:pt idx="2">
                  <c:v>24</c:v>
                </c:pt>
                <c:pt idx="3">
                  <c:v>6</c:v>
                </c:pt>
              </c:numCache>
            </c:numRef>
          </c:val>
        </c:ser>
        <c:dLbls/>
        <c:shape val="box"/>
        <c:axId val="43235200"/>
        <c:axId val="43236736"/>
        <c:axId val="0"/>
      </c:bar3DChart>
      <c:catAx>
        <c:axId val="43235200"/>
        <c:scaling>
          <c:orientation val="minMax"/>
        </c:scaling>
        <c:axPos val="b"/>
        <c:tickLblPos val="nextTo"/>
        <c:crossAx val="43236736"/>
        <c:crosses val="autoZero"/>
        <c:auto val="1"/>
        <c:lblAlgn val="ctr"/>
        <c:lblOffset val="100"/>
      </c:catAx>
      <c:valAx>
        <c:axId val="432367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43235200"/>
        <c:crosses val="autoZero"/>
        <c:crossBetween val="between"/>
      </c:valAx>
    </c:plotArea>
    <c:plotVisOnly val="1"/>
    <c:dispBlanksAs val="gap"/>
  </c:chart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PADRONEGGIA</a:t>
            </a:r>
            <a:r>
              <a:rPr lang="en-US" baseline="0"/>
              <a:t> E APPLICA LE CONOSCENZE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(2)'!$F$12:$I$12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22</c:v>
                </c:pt>
                <c:pt idx="3">
                  <c:v>9</c:v>
                </c:pt>
              </c:numCache>
            </c:numRef>
          </c:val>
        </c:ser>
        <c:dLbls/>
        <c:shape val="box"/>
        <c:axId val="182410624"/>
        <c:axId val="182428800"/>
        <c:axId val="0"/>
      </c:bar3DChart>
      <c:catAx>
        <c:axId val="182410624"/>
        <c:scaling>
          <c:orientation val="minMax"/>
        </c:scaling>
        <c:axPos val="b"/>
        <c:tickLblPos val="nextTo"/>
        <c:crossAx val="182428800"/>
        <c:crosses val="autoZero"/>
        <c:auto val="1"/>
        <c:lblAlgn val="ctr"/>
        <c:lblOffset val="100"/>
      </c:catAx>
      <c:valAx>
        <c:axId val="1824288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2410624"/>
        <c:crosses val="autoZero"/>
        <c:crossBetween val="between"/>
      </c:valAx>
    </c:plotArea>
    <c:plotVisOnly val="1"/>
    <c:dispBlanksAs val="gap"/>
  </c:chart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COMPRENDE</a:t>
            </a:r>
          </a:p>
        </c:rich>
      </c:tx>
      <c:layout>
        <c:manualLayout>
          <c:xMode val="edge"/>
          <c:yMode val="edge"/>
          <c:x val="0.20766168269710014"/>
          <c:y val="2.35125387864320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(2)'!$J$12:$M$12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26</c:v>
                </c:pt>
                <c:pt idx="3">
                  <c:v>9</c:v>
                </c:pt>
              </c:numCache>
            </c:numRef>
          </c:val>
        </c:ser>
        <c:dLbls/>
        <c:shape val="box"/>
        <c:axId val="184374784"/>
        <c:axId val="184376320"/>
        <c:axId val="0"/>
      </c:bar3DChart>
      <c:catAx>
        <c:axId val="184374784"/>
        <c:scaling>
          <c:orientation val="minMax"/>
        </c:scaling>
        <c:axPos val="b"/>
        <c:tickLblPos val="nextTo"/>
        <c:crossAx val="184376320"/>
        <c:crosses val="autoZero"/>
        <c:auto val="1"/>
        <c:lblAlgn val="ctr"/>
        <c:lblOffset val="100"/>
      </c:catAx>
      <c:valAx>
        <c:axId val="1843763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4374784"/>
        <c:crosses val="autoZero"/>
        <c:crossBetween val="between"/>
      </c:valAx>
    </c:plotArea>
    <c:plotVisOnly val="1"/>
    <c:dispBlanksAs val="gap"/>
  </c:chart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(2)'!$N$12:$Q$12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24</c:v>
                </c:pt>
                <c:pt idx="3">
                  <c:v>9</c:v>
                </c:pt>
              </c:numCache>
            </c:numRef>
          </c:val>
        </c:ser>
        <c:dLbls/>
        <c:shape val="box"/>
        <c:axId val="184392704"/>
        <c:axId val="184410880"/>
        <c:axId val="0"/>
      </c:bar3DChart>
      <c:catAx>
        <c:axId val="184392704"/>
        <c:scaling>
          <c:orientation val="minMax"/>
        </c:scaling>
        <c:axPos val="b"/>
        <c:tickLblPos val="nextTo"/>
        <c:crossAx val="184410880"/>
        <c:crosses val="autoZero"/>
        <c:auto val="1"/>
        <c:lblAlgn val="ctr"/>
        <c:lblOffset val="100"/>
      </c:catAx>
      <c:valAx>
        <c:axId val="1844108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4392704"/>
        <c:crosses val="autoZero"/>
        <c:crossBetween val="between"/>
      </c:valAx>
    </c:plotArea>
    <c:plotVisOnly val="1"/>
    <c:dispBlanksAs val="gap"/>
  </c:chart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5285801145526193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(2)'!$R$12:$U$12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24</c:v>
                </c:pt>
                <c:pt idx="3">
                  <c:v>9</c:v>
                </c:pt>
              </c:numCache>
            </c:numRef>
          </c:val>
        </c:ser>
        <c:dLbls/>
        <c:shape val="box"/>
        <c:axId val="187360384"/>
        <c:axId val="187361920"/>
        <c:axId val="0"/>
      </c:bar3DChart>
      <c:catAx>
        <c:axId val="187360384"/>
        <c:scaling>
          <c:orientation val="minMax"/>
        </c:scaling>
        <c:axPos val="b"/>
        <c:tickLblPos val="nextTo"/>
        <c:crossAx val="187361920"/>
        <c:crosses val="autoZero"/>
        <c:auto val="1"/>
        <c:lblAlgn val="ctr"/>
        <c:lblOffset val="100"/>
      </c:catAx>
      <c:valAx>
        <c:axId val="1873619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7360384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15284274096716874"/>
          <c:y val="2.482726182491969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'!$Z$11:$AC$11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24</c:v>
                </c:pt>
                <c:pt idx="3">
                  <c:v>2</c:v>
                </c:pt>
              </c:numCache>
            </c:numRef>
          </c:val>
        </c:ser>
        <c:dLbls/>
        <c:shape val="box"/>
        <c:axId val="177722880"/>
        <c:axId val="177724416"/>
        <c:axId val="0"/>
      </c:bar3DChart>
      <c:catAx>
        <c:axId val="177722880"/>
        <c:scaling>
          <c:orientation val="minMax"/>
        </c:scaling>
        <c:axPos val="b"/>
        <c:tickLblPos val="nextTo"/>
        <c:crossAx val="177724416"/>
        <c:crosses val="autoZero"/>
        <c:auto val="1"/>
        <c:lblAlgn val="ctr"/>
        <c:lblOffset val="100"/>
      </c:catAx>
      <c:valAx>
        <c:axId val="1777244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7722880"/>
        <c:crosses val="autoZero"/>
        <c:crossBetween val="between"/>
      </c:valAx>
    </c:plotArea>
    <c:plotVisOnly val="1"/>
    <c:dispBlanksAs val="gap"/>
  </c:chart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(2)'!$V$12:$Y$12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27</c:v>
                </c:pt>
                <c:pt idx="3">
                  <c:v>4</c:v>
                </c:pt>
              </c:numCache>
            </c:numRef>
          </c:val>
        </c:ser>
        <c:dLbls/>
        <c:shape val="box"/>
        <c:axId val="43268736"/>
        <c:axId val="43286912"/>
        <c:axId val="0"/>
      </c:bar3DChart>
      <c:catAx>
        <c:axId val="43268736"/>
        <c:scaling>
          <c:orientation val="minMax"/>
        </c:scaling>
        <c:axPos val="b"/>
        <c:tickLblPos val="nextTo"/>
        <c:crossAx val="43286912"/>
        <c:crosses val="autoZero"/>
        <c:auto val="1"/>
        <c:lblAlgn val="ctr"/>
        <c:lblOffset val="100"/>
      </c:catAx>
      <c:valAx>
        <c:axId val="432869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43268736"/>
        <c:crosses val="autoZero"/>
        <c:crossBetween val="between"/>
      </c:valAx>
    </c:plotArea>
    <c:plotVisOnly val="1"/>
    <c:dispBlanksAs val="gap"/>
  </c:chart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14032077243942592"/>
          <c:y val="3.135009220615355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(2)'!$Z$12:$AC$12</c:f>
              <c:numCache>
                <c:formatCode>General</c:formatCode>
                <c:ptCount val="4"/>
                <c:pt idx="0">
                  <c:v>0</c:v>
                </c:pt>
                <c:pt idx="1">
                  <c:v>31</c:v>
                </c:pt>
                <c:pt idx="2">
                  <c:v>16</c:v>
                </c:pt>
                <c:pt idx="3">
                  <c:v>7</c:v>
                </c:pt>
              </c:numCache>
            </c:numRef>
          </c:val>
        </c:ser>
        <c:dLbls/>
        <c:shape val="box"/>
        <c:axId val="203756288"/>
        <c:axId val="203757824"/>
        <c:axId val="0"/>
      </c:bar3DChart>
      <c:catAx>
        <c:axId val="203756288"/>
        <c:scaling>
          <c:orientation val="minMax"/>
        </c:scaling>
        <c:axPos val="b"/>
        <c:tickLblPos val="nextTo"/>
        <c:crossAx val="203757824"/>
        <c:crosses val="autoZero"/>
        <c:auto val="1"/>
        <c:lblAlgn val="ctr"/>
        <c:lblOffset val="100"/>
      </c:catAx>
      <c:valAx>
        <c:axId val="2037578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3756288"/>
        <c:crosses val="autoZero"/>
        <c:crossBetween val="between"/>
      </c:valAx>
    </c:plotArea>
    <c:plotVisOnly val="1"/>
    <c:dispBlanksAs val="gap"/>
  </c:chart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(2)'!$AD$12:$AG$12</c:f>
              <c:numCache>
                <c:formatCode>General</c:formatCode>
                <c:ptCount val="4"/>
                <c:pt idx="0">
                  <c:v>0</c:v>
                </c:pt>
                <c:pt idx="1">
                  <c:v>34</c:v>
                </c:pt>
                <c:pt idx="2">
                  <c:v>18</c:v>
                </c:pt>
                <c:pt idx="3">
                  <c:v>3</c:v>
                </c:pt>
              </c:numCache>
            </c:numRef>
          </c:val>
        </c:ser>
        <c:dLbls/>
        <c:shape val="box"/>
        <c:axId val="203802880"/>
        <c:axId val="203804672"/>
        <c:axId val="0"/>
      </c:bar3DChart>
      <c:catAx>
        <c:axId val="203802880"/>
        <c:scaling>
          <c:orientation val="minMax"/>
        </c:scaling>
        <c:axPos val="b"/>
        <c:tickLblPos val="nextTo"/>
        <c:crossAx val="203804672"/>
        <c:crosses val="autoZero"/>
        <c:auto val="1"/>
        <c:lblAlgn val="ctr"/>
        <c:lblOffset val="100"/>
      </c:catAx>
      <c:valAx>
        <c:axId val="2038046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3802880"/>
        <c:crosses val="autoZero"/>
        <c:crossBetween val="between"/>
      </c:valAx>
    </c:plotArea>
    <c:plotVisOnly val="1"/>
    <c:dispBlanksAs val="gap"/>
  </c:chart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(2)'!$AH$12:$AK$12</c:f>
              <c:numCache>
                <c:formatCode>General</c:formatCode>
                <c:ptCount val="4"/>
                <c:pt idx="0">
                  <c:v>0</c:v>
                </c:pt>
                <c:pt idx="1">
                  <c:v>18</c:v>
                </c:pt>
                <c:pt idx="2">
                  <c:v>26</c:v>
                </c:pt>
                <c:pt idx="3">
                  <c:v>10</c:v>
                </c:pt>
              </c:numCache>
            </c:numRef>
          </c:val>
        </c:ser>
        <c:dLbls/>
        <c:shape val="box"/>
        <c:axId val="191852928"/>
        <c:axId val="191854464"/>
        <c:axId val="0"/>
      </c:bar3DChart>
      <c:catAx>
        <c:axId val="191852928"/>
        <c:scaling>
          <c:orientation val="minMax"/>
        </c:scaling>
        <c:axPos val="b"/>
        <c:tickLblPos val="nextTo"/>
        <c:crossAx val="191854464"/>
        <c:crosses val="autoZero"/>
        <c:auto val="1"/>
        <c:lblAlgn val="ctr"/>
        <c:lblOffset val="100"/>
      </c:catAx>
      <c:valAx>
        <c:axId val="1918544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91852928"/>
        <c:crosses val="autoZero"/>
        <c:crossBetween val="between"/>
      </c:valAx>
    </c:plotArea>
    <c:plotVisOnly val="1"/>
    <c:dispBlanksAs val="gap"/>
  </c:chart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(2)'!$AL$12:$AO$12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25</c:v>
                </c:pt>
                <c:pt idx="3">
                  <c:v>10</c:v>
                </c:pt>
              </c:numCache>
            </c:numRef>
          </c:val>
        </c:ser>
        <c:dLbls/>
        <c:shape val="box"/>
        <c:axId val="203831168"/>
        <c:axId val="203832704"/>
        <c:axId val="0"/>
      </c:bar3DChart>
      <c:catAx>
        <c:axId val="203831168"/>
        <c:scaling>
          <c:orientation val="minMax"/>
        </c:scaling>
        <c:axPos val="b"/>
        <c:tickLblPos val="nextTo"/>
        <c:crossAx val="203832704"/>
        <c:crosses val="autoZero"/>
        <c:auto val="1"/>
        <c:lblAlgn val="ctr"/>
        <c:lblOffset val="100"/>
      </c:catAx>
      <c:valAx>
        <c:axId val="2038327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3831168"/>
        <c:crosses val="autoZero"/>
        <c:crossBetween val="between"/>
      </c:valAx>
    </c:plotArea>
    <c:plotVisOnly val="1"/>
    <c:dispBlanksAs val="gap"/>
  </c:chart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(2)'!$AP$12:$AS$12</c:f>
              <c:numCache>
                <c:formatCode>General</c:formatCode>
                <c:ptCount val="4"/>
                <c:pt idx="0">
                  <c:v>0</c:v>
                </c:pt>
                <c:pt idx="1">
                  <c:v>21</c:v>
                </c:pt>
                <c:pt idx="2">
                  <c:v>27</c:v>
                </c:pt>
                <c:pt idx="3">
                  <c:v>7</c:v>
                </c:pt>
              </c:numCache>
            </c:numRef>
          </c:val>
        </c:ser>
        <c:dLbls/>
        <c:shape val="box"/>
        <c:axId val="203878400"/>
        <c:axId val="203879936"/>
        <c:axId val="0"/>
      </c:bar3DChart>
      <c:catAx>
        <c:axId val="203878400"/>
        <c:scaling>
          <c:orientation val="minMax"/>
        </c:scaling>
        <c:axPos val="b"/>
        <c:tickLblPos val="nextTo"/>
        <c:crossAx val="203879936"/>
        <c:crosses val="autoZero"/>
        <c:auto val="1"/>
        <c:lblAlgn val="ctr"/>
        <c:lblOffset val="100"/>
      </c:catAx>
      <c:valAx>
        <c:axId val="2038799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3878400"/>
        <c:crosses val="autoZero"/>
        <c:crossBetween val="between"/>
      </c:valAx>
    </c:plotArea>
    <c:plotVisOnly val="1"/>
    <c:dispBlanksAs val="gap"/>
  </c:chart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(2)'!$AT$12:$AW$12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27</c:v>
                </c:pt>
                <c:pt idx="3">
                  <c:v>6</c:v>
                </c:pt>
              </c:numCache>
            </c:numRef>
          </c:val>
        </c:ser>
        <c:dLbls/>
        <c:shape val="box"/>
        <c:axId val="203908608"/>
        <c:axId val="203910144"/>
        <c:axId val="0"/>
      </c:bar3DChart>
      <c:catAx>
        <c:axId val="203908608"/>
        <c:scaling>
          <c:orientation val="minMax"/>
        </c:scaling>
        <c:axPos val="b"/>
        <c:tickLblPos val="nextTo"/>
        <c:crossAx val="203910144"/>
        <c:crosses val="autoZero"/>
        <c:auto val="1"/>
        <c:lblAlgn val="ctr"/>
        <c:lblOffset val="100"/>
      </c:catAx>
      <c:valAx>
        <c:axId val="2039101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3908608"/>
        <c:crosses val="autoZero"/>
        <c:crossBetween val="between"/>
      </c:valAx>
    </c:plotArea>
    <c:plotVisOnly val="1"/>
    <c:dispBlanksAs val="gap"/>
  </c:chart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LE CONSEGUENZE DEI PROPRI COMPORTAMENTI</a:t>
            </a:r>
          </a:p>
        </c:rich>
      </c:tx>
      <c:layout>
        <c:manualLayout>
          <c:xMode val="edge"/>
          <c:yMode val="edge"/>
          <c:x val="0.15555215909391068"/>
          <c:y val="3.13500705803930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(2)'!$AX$12:$BA$12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21</c:v>
                </c:pt>
                <c:pt idx="3">
                  <c:v>7</c:v>
                </c:pt>
              </c:numCache>
            </c:numRef>
          </c:val>
        </c:ser>
        <c:dLbls/>
        <c:shape val="box"/>
        <c:axId val="203947392"/>
        <c:axId val="204027008"/>
        <c:axId val="0"/>
      </c:bar3DChart>
      <c:catAx>
        <c:axId val="203947392"/>
        <c:scaling>
          <c:orientation val="minMax"/>
        </c:scaling>
        <c:axPos val="b"/>
        <c:tickLblPos val="nextTo"/>
        <c:crossAx val="204027008"/>
        <c:crosses val="autoZero"/>
        <c:auto val="1"/>
        <c:lblAlgn val="ctr"/>
        <c:lblOffset val="100"/>
      </c:catAx>
      <c:valAx>
        <c:axId val="204027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3947392"/>
        <c:crosses val="autoZero"/>
        <c:crossBetween val="between"/>
      </c:valAx>
    </c:plotArea>
    <c:plotVisOnly val="1"/>
    <c:dispBlanksAs val="gap"/>
  </c:chart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(2)'!$BB$12:$BE$12</c:f>
              <c:numCache>
                <c:formatCode>General</c:formatCode>
                <c:ptCount val="4"/>
                <c:pt idx="0">
                  <c:v>0</c:v>
                </c:pt>
                <c:pt idx="1">
                  <c:v>28</c:v>
                </c:pt>
                <c:pt idx="2">
                  <c:v>20</c:v>
                </c:pt>
                <c:pt idx="3">
                  <c:v>6</c:v>
                </c:pt>
              </c:numCache>
            </c:numRef>
          </c:val>
        </c:ser>
        <c:dLbls/>
        <c:shape val="box"/>
        <c:axId val="204047488"/>
        <c:axId val="204049024"/>
        <c:axId val="0"/>
      </c:bar3DChart>
      <c:catAx>
        <c:axId val="204047488"/>
        <c:scaling>
          <c:orientation val="minMax"/>
        </c:scaling>
        <c:axPos val="b"/>
        <c:tickLblPos val="nextTo"/>
        <c:crossAx val="204049024"/>
        <c:crosses val="autoZero"/>
        <c:auto val="1"/>
        <c:lblAlgn val="ctr"/>
        <c:lblOffset val="100"/>
      </c:catAx>
      <c:valAx>
        <c:axId val="2040490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4047488"/>
        <c:crosses val="autoZero"/>
        <c:crossBetween val="between"/>
      </c:valAx>
    </c:plotArea>
    <c:plotVisOnly val="1"/>
    <c:dispBlanksAs val="gap"/>
  </c:chart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PROGETTA IL PERCORSO VALUTANDO</a:t>
            </a:r>
            <a:r>
              <a:rPr lang="en-US" baseline="0"/>
              <a:t> TEMPI E RISORSE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(2)'!$BF$12:$BI$12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22</c:v>
                </c:pt>
                <c:pt idx="3">
                  <c:v>9</c:v>
                </c:pt>
              </c:numCache>
            </c:numRef>
          </c:val>
        </c:ser>
        <c:dLbls/>
        <c:shape val="box"/>
        <c:axId val="191130624"/>
        <c:axId val="191144704"/>
        <c:axId val="0"/>
      </c:bar3DChart>
      <c:catAx>
        <c:axId val="191130624"/>
        <c:scaling>
          <c:orientation val="minMax"/>
        </c:scaling>
        <c:axPos val="b"/>
        <c:tickLblPos val="nextTo"/>
        <c:crossAx val="191144704"/>
        <c:crosses val="autoZero"/>
        <c:auto val="1"/>
        <c:lblAlgn val="ctr"/>
        <c:lblOffset val="100"/>
      </c:catAx>
      <c:valAx>
        <c:axId val="1911447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91130624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3039708211632257"/>
          <c:y val="2.35381969782121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'!$AD$11:$AG$11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23</c:v>
                </c:pt>
                <c:pt idx="3">
                  <c:v>4</c:v>
                </c:pt>
              </c:numCache>
            </c:numRef>
          </c:val>
        </c:ser>
        <c:dLbls/>
        <c:shape val="box"/>
        <c:axId val="178306048"/>
        <c:axId val="178729728"/>
        <c:axId val="0"/>
      </c:bar3DChart>
      <c:catAx>
        <c:axId val="178306048"/>
        <c:scaling>
          <c:orientation val="minMax"/>
        </c:scaling>
        <c:axPos val="b"/>
        <c:tickLblPos val="nextTo"/>
        <c:crossAx val="178729728"/>
        <c:crosses val="autoZero"/>
        <c:auto val="1"/>
        <c:lblAlgn val="ctr"/>
        <c:lblOffset val="100"/>
      </c:catAx>
      <c:valAx>
        <c:axId val="1787297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8306048"/>
        <c:crosses val="autoZero"/>
        <c:crossBetween val="between"/>
      </c:valAx>
    </c:plotArea>
    <c:plotVisOnly val="1"/>
    <c:dispBlanksAs val="gap"/>
  </c:chart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20766168269710014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(2)'!$BJ$12:$BM$12</c:f>
              <c:numCache>
                <c:formatCode>General</c:formatCode>
                <c:ptCount val="4"/>
                <c:pt idx="0">
                  <c:v>1</c:v>
                </c:pt>
                <c:pt idx="1">
                  <c:v>23</c:v>
                </c:pt>
                <c:pt idx="2">
                  <c:v>22</c:v>
                </c:pt>
                <c:pt idx="3">
                  <c:v>9</c:v>
                </c:pt>
              </c:numCache>
            </c:numRef>
          </c:val>
        </c:ser>
        <c:dLbls/>
        <c:shape val="box"/>
        <c:axId val="203956992"/>
        <c:axId val="203958528"/>
        <c:axId val="0"/>
      </c:bar3DChart>
      <c:catAx>
        <c:axId val="203956992"/>
        <c:scaling>
          <c:orientation val="minMax"/>
        </c:scaling>
        <c:axPos val="b"/>
        <c:tickLblPos val="nextTo"/>
        <c:crossAx val="203958528"/>
        <c:crosses val="autoZero"/>
        <c:auto val="1"/>
        <c:lblAlgn val="ctr"/>
        <c:lblOffset val="100"/>
      </c:catAx>
      <c:valAx>
        <c:axId val="2039585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3956992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12143975941082635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'!$AH$11:$AK$11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box"/>
        <c:axId val="178984064"/>
        <c:axId val="178985600"/>
        <c:axId val="0"/>
      </c:bar3DChart>
      <c:catAx>
        <c:axId val="178984064"/>
        <c:scaling>
          <c:orientation val="minMax"/>
        </c:scaling>
        <c:axPos val="b"/>
        <c:tickLblPos val="nextTo"/>
        <c:crossAx val="178985600"/>
        <c:crosses val="autoZero"/>
        <c:auto val="1"/>
        <c:lblAlgn val="ctr"/>
        <c:lblOffset val="100"/>
      </c:catAx>
      <c:valAx>
        <c:axId val="1789856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8984064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0.xml"/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2.xml"/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8.xml"/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0.xml"/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74407" y="4005064"/>
            <a:ext cx="57662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MONITORAGGIO DEL PROCESSO </a:t>
            </a:r>
          </a:p>
          <a:p>
            <a:pPr algn="ctr"/>
            <a:r>
              <a:rPr lang="it-IT" sz="3200" b="1" dirty="0" smtClean="0"/>
              <a:t>DI APPRENDIMENTO</a:t>
            </a:r>
          </a:p>
          <a:p>
            <a:pPr algn="ctr"/>
            <a:r>
              <a:rPr lang="it-IT" sz="3200" b="1" dirty="0" smtClean="0"/>
              <a:t>D’INGRESSO </a:t>
            </a:r>
            <a:endParaRPr lang="it-IT" sz="3200" b="1" dirty="0"/>
          </a:p>
        </p:txBody>
      </p:sp>
      <p:sp>
        <p:nvSpPr>
          <p:cNvPr id="6" name="Rettangolo 5"/>
          <p:cNvSpPr/>
          <p:nvPr/>
        </p:nvSpPr>
        <p:spPr>
          <a:xfrm>
            <a:off x="3254936" y="5657671"/>
            <a:ext cx="260520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Scuola Primaria</a:t>
            </a:r>
          </a:p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A.S. 2016-17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civiche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0815060"/>
              </p:ext>
            </p:extLst>
          </p:nvPr>
        </p:nvGraphicFramePr>
        <p:xfrm>
          <a:off x="563210" y="1052736"/>
          <a:ext cx="393678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3069115"/>
              </p:ext>
            </p:extLst>
          </p:nvPr>
        </p:nvGraphicFramePr>
        <p:xfrm>
          <a:off x="4740969" y="1052736"/>
          <a:ext cx="393869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5665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28501" y="200834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  <a:endParaRPr lang="it-IT" sz="4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70838145"/>
              </p:ext>
            </p:extLst>
          </p:nvPr>
        </p:nvGraphicFramePr>
        <p:xfrm>
          <a:off x="435439" y="1044604"/>
          <a:ext cx="4093336" cy="534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74512219"/>
              </p:ext>
            </p:extLst>
          </p:nvPr>
        </p:nvGraphicFramePr>
        <p:xfrm>
          <a:off x="4691574" y="1031831"/>
          <a:ext cx="4095327" cy="534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7188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23309761"/>
              </p:ext>
            </p:extLst>
          </p:nvPr>
        </p:nvGraphicFramePr>
        <p:xfrm>
          <a:off x="610689" y="1507754"/>
          <a:ext cx="3891769" cy="459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3908334"/>
              </p:ext>
            </p:extLst>
          </p:nvPr>
        </p:nvGraphicFramePr>
        <p:xfrm>
          <a:off x="4790489" y="1507754"/>
          <a:ext cx="3780421" cy="461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ttangolo 12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86564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2660797"/>
              </p:ext>
            </p:extLst>
          </p:nvPr>
        </p:nvGraphicFramePr>
        <p:xfrm>
          <a:off x="618370" y="1700808"/>
          <a:ext cx="388162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8114557"/>
              </p:ext>
            </p:extLst>
          </p:nvPr>
        </p:nvGraphicFramePr>
        <p:xfrm>
          <a:off x="4752018" y="1700808"/>
          <a:ext cx="378042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tangolo 3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11560" y="298731"/>
            <a:ext cx="78488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straniere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17168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9592" y="335576"/>
            <a:ext cx="78522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di base in matematica, scienze e tecnologia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46560782"/>
              </p:ext>
            </p:extLst>
          </p:nvPr>
        </p:nvGraphicFramePr>
        <p:xfrm>
          <a:off x="598863" y="1844824"/>
          <a:ext cx="36174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23446699"/>
              </p:ext>
            </p:extLst>
          </p:nvPr>
        </p:nvGraphicFramePr>
        <p:xfrm>
          <a:off x="4880824" y="1844824"/>
          <a:ext cx="36004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88070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9571" y="69383"/>
            <a:ext cx="72728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culturale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04945499"/>
              </p:ext>
            </p:extLst>
          </p:nvPr>
        </p:nvGraphicFramePr>
        <p:xfrm>
          <a:off x="610170" y="1628800"/>
          <a:ext cx="376216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14910881"/>
              </p:ext>
            </p:extLst>
          </p:nvPr>
        </p:nvGraphicFramePr>
        <p:xfrm>
          <a:off x="4825975" y="1628800"/>
          <a:ext cx="37444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61680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35576"/>
            <a:ext cx="63367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digitale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0724311"/>
              </p:ext>
            </p:extLst>
          </p:nvPr>
        </p:nvGraphicFramePr>
        <p:xfrm>
          <a:off x="614458" y="1556792"/>
          <a:ext cx="376216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01687581"/>
              </p:ext>
            </p:extLst>
          </p:nvPr>
        </p:nvGraphicFramePr>
        <p:xfrm>
          <a:off x="4926196" y="1556792"/>
          <a:ext cx="37444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79050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imparare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27196950"/>
              </p:ext>
            </p:extLst>
          </p:nvPr>
        </p:nvGraphicFramePr>
        <p:xfrm>
          <a:off x="599381" y="1340768"/>
          <a:ext cx="382860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58982617"/>
              </p:ext>
            </p:extLst>
          </p:nvPr>
        </p:nvGraphicFramePr>
        <p:xfrm>
          <a:off x="4680914" y="1340768"/>
          <a:ext cx="386113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93929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civiche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6659191"/>
              </p:ext>
            </p:extLst>
          </p:nvPr>
        </p:nvGraphicFramePr>
        <p:xfrm>
          <a:off x="554368" y="1052736"/>
          <a:ext cx="39604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1389337"/>
              </p:ext>
            </p:extLst>
          </p:nvPr>
        </p:nvGraphicFramePr>
        <p:xfrm>
          <a:off x="4740969" y="1052736"/>
          <a:ext cx="40344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90252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  <a:endParaRPr lang="it-IT" sz="4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5534980"/>
              </p:ext>
            </p:extLst>
          </p:nvPr>
        </p:nvGraphicFramePr>
        <p:xfrm>
          <a:off x="755576" y="1124744"/>
          <a:ext cx="381642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2388344"/>
              </p:ext>
            </p:extLst>
          </p:nvPr>
        </p:nvGraphicFramePr>
        <p:xfrm>
          <a:off x="4860032" y="1124744"/>
          <a:ext cx="360530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2435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4726677"/>
              </p:ext>
            </p:extLst>
          </p:nvPr>
        </p:nvGraphicFramePr>
        <p:xfrm>
          <a:off x="539552" y="908720"/>
          <a:ext cx="8229601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296144"/>
                <a:gridCol w="6429401"/>
              </a:tblGrid>
              <a:tr h="7675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 Black" pitchFamily="34" charset="0"/>
                        </a:rPr>
                        <a:t>LIVELLO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5596" marR="5596" marT="5596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800" u="none" strike="noStrike" dirty="0">
                          <a:effectLst/>
                        </a:rPr>
                        <a:t>INDICATORI ESPLICATIVI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AVANZATO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L’alunno/a svolge compiti e risolve problemi complessi, mostrando padronanza nell’uso delle conoscenze e delle abilità; propone e sostiene le proprie opinioni e  assume in modo responsabile decisioni consapevoli.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INTERMEDIO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L’alunno/a svolge compiti e risolve problemi in situazioni nuove,   compie scelte consapevoli, mostrando di saper utilizzare le conoscenze e le abilità acquisite</a:t>
                      </a:r>
                    </a:p>
                  </a:txBody>
                  <a:tcPr marL="5596" marR="5596" marT="5596" marB="0"/>
                </a:tc>
              </a:tr>
              <a:tr h="109240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800" u="none" strike="noStrike" dirty="0">
                          <a:effectLst/>
                        </a:rPr>
                        <a:t>L’al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unno/a L’alunno/a svolge compiti semplici   anche in situazioni nuove, mostrando di possedere conoscenze e abilità fondamentali e di saper applicare basilari regole e procedure apprese.</a:t>
                      </a:r>
                    </a:p>
                  </a:txBody>
                  <a:tcPr marL="5596" marR="5596" marT="5596" marB="0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INIZIALE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’alunno/a, se opportunamente guidato/a, svolge compiti semplici in situazioni note.</a:t>
                      </a:r>
                    </a:p>
                  </a:txBody>
                  <a:tcPr marL="5596" marR="5596" marT="5596" marB="0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976904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75492966"/>
              </p:ext>
            </p:extLst>
          </p:nvPr>
        </p:nvGraphicFramePr>
        <p:xfrm>
          <a:off x="581590" y="1628800"/>
          <a:ext cx="3846394" cy="464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3970953"/>
              </p:ext>
            </p:extLst>
          </p:nvPr>
        </p:nvGraphicFramePr>
        <p:xfrm>
          <a:off x="4608005" y="1628800"/>
          <a:ext cx="38820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33414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straniere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17324560"/>
              </p:ext>
            </p:extLst>
          </p:nvPr>
        </p:nvGraphicFramePr>
        <p:xfrm>
          <a:off x="611559" y="1628800"/>
          <a:ext cx="392443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4053371"/>
              </p:ext>
            </p:extLst>
          </p:nvPr>
        </p:nvGraphicFramePr>
        <p:xfrm>
          <a:off x="4716016" y="1628800"/>
          <a:ext cx="38987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47429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32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32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tecnologia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69838730"/>
              </p:ext>
            </p:extLst>
          </p:nvPr>
        </p:nvGraphicFramePr>
        <p:xfrm>
          <a:off x="566369" y="1412776"/>
          <a:ext cx="39579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3226888"/>
              </p:ext>
            </p:extLst>
          </p:nvPr>
        </p:nvGraphicFramePr>
        <p:xfrm>
          <a:off x="4685389" y="1412776"/>
          <a:ext cx="396857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5662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culturale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27456652"/>
              </p:ext>
            </p:extLst>
          </p:nvPr>
        </p:nvGraphicFramePr>
        <p:xfrm>
          <a:off x="576122" y="1412776"/>
          <a:ext cx="392386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6287238"/>
              </p:ext>
            </p:extLst>
          </p:nvPr>
        </p:nvGraphicFramePr>
        <p:xfrm>
          <a:off x="4716017" y="1412776"/>
          <a:ext cx="40424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5498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digitale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75781911"/>
              </p:ext>
            </p:extLst>
          </p:nvPr>
        </p:nvGraphicFramePr>
        <p:xfrm>
          <a:off x="576122" y="1052736"/>
          <a:ext cx="399587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8897356"/>
              </p:ext>
            </p:extLst>
          </p:nvPr>
        </p:nvGraphicFramePr>
        <p:xfrm>
          <a:off x="4788024" y="1052736"/>
          <a:ext cx="386223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8840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imparare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52382142"/>
              </p:ext>
            </p:extLst>
          </p:nvPr>
        </p:nvGraphicFramePr>
        <p:xfrm>
          <a:off x="683567" y="1268760"/>
          <a:ext cx="373435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1991841"/>
              </p:ext>
            </p:extLst>
          </p:nvPr>
        </p:nvGraphicFramePr>
        <p:xfrm>
          <a:off x="4572000" y="1268760"/>
          <a:ext cx="396044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36377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74410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civiche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0400060"/>
              </p:ext>
            </p:extLst>
          </p:nvPr>
        </p:nvGraphicFramePr>
        <p:xfrm>
          <a:off x="610832" y="1124744"/>
          <a:ext cx="38891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7561019"/>
              </p:ext>
            </p:extLst>
          </p:nvPr>
        </p:nvGraphicFramePr>
        <p:xfrm>
          <a:off x="4740969" y="1124744"/>
          <a:ext cx="389963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5709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  <a:endParaRPr lang="it-IT" sz="4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8695474"/>
              </p:ext>
            </p:extLst>
          </p:nvPr>
        </p:nvGraphicFramePr>
        <p:xfrm>
          <a:off x="576123" y="1268760"/>
          <a:ext cx="3923869" cy="482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5648752"/>
              </p:ext>
            </p:extLst>
          </p:nvPr>
        </p:nvGraphicFramePr>
        <p:xfrm>
          <a:off x="4740969" y="1268760"/>
          <a:ext cx="393443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95743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45499765"/>
              </p:ext>
            </p:extLst>
          </p:nvPr>
        </p:nvGraphicFramePr>
        <p:xfrm>
          <a:off x="251520" y="1700808"/>
          <a:ext cx="4212467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5666595"/>
              </p:ext>
            </p:extLst>
          </p:nvPr>
        </p:nvGraphicFramePr>
        <p:xfrm>
          <a:off x="4716016" y="1700808"/>
          <a:ext cx="41102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60005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straniere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5097177"/>
              </p:ext>
            </p:extLst>
          </p:nvPr>
        </p:nvGraphicFramePr>
        <p:xfrm>
          <a:off x="525923" y="1700808"/>
          <a:ext cx="401007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03789091"/>
              </p:ext>
            </p:extLst>
          </p:nvPr>
        </p:nvGraphicFramePr>
        <p:xfrm>
          <a:off x="4716016" y="1700808"/>
          <a:ext cx="4020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31020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177255"/>
            <a:ext cx="66311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ESITI MONITORAGGIO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1282452"/>
            <a:ext cx="8424936" cy="40318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ANALIZZANDO I DATI RACCOLTI E TABULATI DEL MONITORAGGIO DEL PROCESSO DI APPRENDIMENTO D’INGRESSO </a:t>
            </a:r>
            <a:r>
              <a:rPr lang="it-IT" sz="1600" b="1" dirty="0" smtClean="0"/>
              <a:t>DELLA SCUOLA PRIMARIA</a:t>
            </a:r>
            <a:r>
              <a:rPr lang="it-IT" sz="1600" dirty="0" smtClean="0"/>
              <a:t> NON EMERGONO PUNTI DI CRITICITA’ RILEVANTI.</a:t>
            </a:r>
          </a:p>
          <a:p>
            <a:r>
              <a:rPr lang="it-IT" sz="1600" dirty="0" smtClean="0"/>
              <a:t>LA MAGGIOR PARTE DEGLI ALUNNI </a:t>
            </a:r>
            <a:r>
              <a:rPr lang="it-IT" sz="1600" b="1" dirty="0" smtClean="0"/>
              <a:t>DELLE CLASSI PRIME </a:t>
            </a:r>
            <a:r>
              <a:rPr lang="it-IT" sz="1600" dirty="0" smtClean="0"/>
              <a:t>HA MOSTRATO DI POSSEDERE CONOSCENZE E ABILITA’ </a:t>
            </a:r>
            <a:r>
              <a:rPr lang="it-IT" sz="1600" b="1" dirty="0" smtClean="0"/>
              <a:t>FONDAMENTALI</a:t>
            </a:r>
            <a:r>
              <a:rPr lang="it-IT" sz="1600" dirty="0" smtClean="0"/>
              <a:t> NELLE DIVERSE COMPETENZE E DI SAPER APPLICARE </a:t>
            </a:r>
            <a:r>
              <a:rPr lang="it-IT" sz="1600" b="1" dirty="0" smtClean="0"/>
              <a:t>BASILARI</a:t>
            </a:r>
            <a:r>
              <a:rPr lang="it-IT" sz="1600" dirty="0" smtClean="0"/>
              <a:t> REGOLE E PROCEDURE APPRESE.</a:t>
            </a:r>
          </a:p>
          <a:p>
            <a:r>
              <a:rPr lang="it-IT" sz="1600" dirty="0" smtClean="0"/>
              <a:t>SI EVIDENZIA UNA MANCATA RILEVAZIONE DEL LIVELLO DI CONOSCENZE E ABILITA’ </a:t>
            </a:r>
            <a:r>
              <a:rPr lang="it-IT" sz="1600" b="1" dirty="0" smtClean="0"/>
              <a:t>NELLA COMPETENZA DIGITALE </a:t>
            </a:r>
            <a:r>
              <a:rPr lang="it-IT" sz="1600" dirty="0" smtClean="0"/>
              <a:t>E NELLA </a:t>
            </a:r>
            <a:r>
              <a:rPr lang="it-IT" sz="1600" b="1" dirty="0" smtClean="0"/>
              <a:t>COMPETENZA DELLE LINGUE STRANIERE</a:t>
            </a:r>
            <a:r>
              <a:rPr lang="it-IT" sz="1600" dirty="0" smtClean="0"/>
              <a:t>.</a:t>
            </a:r>
          </a:p>
          <a:p>
            <a:r>
              <a:rPr lang="it-IT" sz="1600" dirty="0" smtClean="0"/>
              <a:t>LA MAGGIOR PARTE DEGLI ALUNNI DELLE </a:t>
            </a:r>
            <a:r>
              <a:rPr lang="it-IT" sz="1600" b="1" dirty="0" smtClean="0"/>
              <a:t>CLASSI SECONDE  </a:t>
            </a:r>
            <a:r>
              <a:rPr lang="it-IT" sz="1600" dirty="0" smtClean="0"/>
              <a:t>HA MOSTRATO DI POSSEDERE UN </a:t>
            </a:r>
            <a:r>
              <a:rPr lang="it-IT" sz="1600" b="1" dirty="0" smtClean="0"/>
              <a:t>LIVELLO INTERMEDIO  </a:t>
            </a:r>
            <a:r>
              <a:rPr lang="it-IT" sz="1600" dirty="0" smtClean="0"/>
              <a:t>DI CONOSCENZE E ABILITA’ E DI SAPERLE UTILIZZARE.</a:t>
            </a:r>
          </a:p>
          <a:p>
            <a:r>
              <a:rPr lang="it-IT" sz="1600" dirty="0" smtClean="0"/>
              <a:t>LA MAGGIOR PARTE DEGLI ALUNNI DELLE </a:t>
            </a:r>
            <a:r>
              <a:rPr lang="it-IT" sz="1600" b="1" dirty="0" smtClean="0"/>
              <a:t>CLASSI TERZE </a:t>
            </a:r>
            <a:r>
              <a:rPr lang="it-IT" sz="1600" dirty="0" smtClean="0"/>
              <a:t>HA MOSTRATO DI POSSEDERE </a:t>
            </a:r>
            <a:r>
              <a:rPr lang="it-IT" sz="1600" b="1" dirty="0" smtClean="0"/>
              <a:t>LE FONDAMENTALI </a:t>
            </a:r>
            <a:r>
              <a:rPr lang="it-IT" sz="1600" dirty="0" smtClean="0"/>
              <a:t>CONOSCENZE E ABILITA’NELLE DIVERSE COMPETENZE E DI SAPERLE UTILIZZARE.</a:t>
            </a:r>
          </a:p>
          <a:p>
            <a:r>
              <a:rPr lang="it-IT" sz="1600" dirty="0"/>
              <a:t>LA MAGGIOR PARTE DEGLI ALUNNI DELLE </a:t>
            </a:r>
            <a:r>
              <a:rPr lang="it-IT" sz="1600" b="1" dirty="0"/>
              <a:t>CLASSI </a:t>
            </a:r>
            <a:r>
              <a:rPr lang="it-IT" sz="1600" b="1" dirty="0" smtClean="0"/>
              <a:t>QUARTE </a:t>
            </a:r>
            <a:r>
              <a:rPr lang="it-IT" sz="1600" dirty="0" smtClean="0"/>
              <a:t>HA MOSTRATO DI POSSEDERE UN </a:t>
            </a:r>
            <a:r>
              <a:rPr lang="it-IT" sz="1600" b="1" dirty="0" smtClean="0"/>
              <a:t>BUON</a:t>
            </a:r>
            <a:r>
              <a:rPr lang="it-IT" sz="1600" dirty="0" smtClean="0"/>
              <a:t> LIVELLO DI CONOSCENZE E ABILTA’NELLE DIVERSE COMPETENZE.</a:t>
            </a:r>
          </a:p>
          <a:p>
            <a:r>
              <a:rPr lang="it-IT" sz="1600" dirty="0" smtClean="0"/>
              <a:t>LA MAGGIOR PARTE DEGLI ALUNNI DELLE </a:t>
            </a:r>
            <a:r>
              <a:rPr lang="it-IT" sz="1600" b="1" dirty="0" smtClean="0"/>
              <a:t>CLASSI QUINTE </a:t>
            </a:r>
            <a:r>
              <a:rPr lang="it-IT" sz="1600" dirty="0" smtClean="0"/>
              <a:t>HA MOSTRATO DI POSSEDERE UN </a:t>
            </a:r>
            <a:r>
              <a:rPr lang="it-IT" sz="1600" b="1" dirty="0" smtClean="0"/>
              <a:t>LIVELLO INTERMEDIO </a:t>
            </a:r>
            <a:r>
              <a:rPr lang="it-IT" sz="1600" dirty="0" smtClean="0"/>
              <a:t>DI CONOSCENZE E ABILITA’ E</a:t>
            </a:r>
            <a:r>
              <a:rPr lang="it-IT" sz="1600" b="1" dirty="0" smtClean="0"/>
              <a:t> </a:t>
            </a:r>
            <a:r>
              <a:rPr lang="it-IT" sz="1600" dirty="0" smtClean="0"/>
              <a:t>DI SAPERLE UTILIZZARE</a:t>
            </a:r>
            <a:r>
              <a:rPr lang="it-IT" sz="1600" b="1" dirty="0" smtClean="0"/>
              <a:t>.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xmlns="" val="37007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32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32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tecnologia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2611135"/>
              </p:ext>
            </p:extLst>
          </p:nvPr>
        </p:nvGraphicFramePr>
        <p:xfrm>
          <a:off x="323528" y="1340768"/>
          <a:ext cx="41044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0404726"/>
              </p:ext>
            </p:extLst>
          </p:nvPr>
        </p:nvGraphicFramePr>
        <p:xfrm>
          <a:off x="4644008" y="1340768"/>
          <a:ext cx="406635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08450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culturale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3853974"/>
              </p:ext>
            </p:extLst>
          </p:nvPr>
        </p:nvGraphicFramePr>
        <p:xfrm>
          <a:off x="580928" y="1461552"/>
          <a:ext cx="39910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27753876"/>
              </p:ext>
            </p:extLst>
          </p:nvPr>
        </p:nvGraphicFramePr>
        <p:xfrm>
          <a:off x="4824028" y="1484784"/>
          <a:ext cx="385741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900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digitale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59081411"/>
              </p:ext>
            </p:extLst>
          </p:nvPr>
        </p:nvGraphicFramePr>
        <p:xfrm>
          <a:off x="576123" y="1196753"/>
          <a:ext cx="392386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4711471"/>
              </p:ext>
            </p:extLst>
          </p:nvPr>
        </p:nvGraphicFramePr>
        <p:xfrm>
          <a:off x="4788024" y="1196752"/>
          <a:ext cx="382670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44140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imparare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3968635"/>
              </p:ext>
            </p:extLst>
          </p:nvPr>
        </p:nvGraphicFramePr>
        <p:xfrm>
          <a:off x="598614" y="1268760"/>
          <a:ext cx="382937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9235640"/>
              </p:ext>
            </p:extLst>
          </p:nvPr>
        </p:nvGraphicFramePr>
        <p:xfrm>
          <a:off x="4671303" y="1268760"/>
          <a:ext cx="383968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92533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civiche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55497589"/>
              </p:ext>
            </p:extLst>
          </p:nvPr>
        </p:nvGraphicFramePr>
        <p:xfrm>
          <a:off x="576123" y="1052736"/>
          <a:ext cx="385186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0644163"/>
              </p:ext>
            </p:extLst>
          </p:nvPr>
        </p:nvGraphicFramePr>
        <p:xfrm>
          <a:off x="4644008" y="1052736"/>
          <a:ext cx="391669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90151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  <a:endParaRPr lang="it-IT" sz="4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2817541"/>
              </p:ext>
            </p:extLst>
          </p:nvPr>
        </p:nvGraphicFramePr>
        <p:xfrm>
          <a:off x="597185" y="1124744"/>
          <a:ext cx="3830799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23049547"/>
              </p:ext>
            </p:extLst>
          </p:nvPr>
        </p:nvGraphicFramePr>
        <p:xfrm>
          <a:off x="4751883" y="1124744"/>
          <a:ext cx="384111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45741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759339"/>
              </p:ext>
            </p:extLst>
          </p:nvPr>
        </p:nvGraphicFramePr>
        <p:xfrm>
          <a:off x="548185" y="1628800"/>
          <a:ext cx="395180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68112499"/>
              </p:ext>
            </p:extLst>
          </p:nvPr>
        </p:nvGraphicFramePr>
        <p:xfrm>
          <a:off x="4788024" y="1628800"/>
          <a:ext cx="38693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8035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straniere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6824462"/>
              </p:ext>
            </p:extLst>
          </p:nvPr>
        </p:nvGraphicFramePr>
        <p:xfrm>
          <a:off x="580620" y="1628800"/>
          <a:ext cx="38164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72888135"/>
              </p:ext>
            </p:extLst>
          </p:nvPr>
        </p:nvGraphicFramePr>
        <p:xfrm>
          <a:off x="4694483" y="1628800"/>
          <a:ext cx="38267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621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32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32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tecnologia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3769791"/>
              </p:ext>
            </p:extLst>
          </p:nvPr>
        </p:nvGraphicFramePr>
        <p:xfrm>
          <a:off x="467544" y="1484784"/>
          <a:ext cx="406157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27225826"/>
              </p:ext>
            </p:extLst>
          </p:nvPr>
        </p:nvGraphicFramePr>
        <p:xfrm>
          <a:off x="4637700" y="1484784"/>
          <a:ext cx="407251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2686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culturale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9956766"/>
              </p:ext>
            </p:extLst>
          </p:nvPr>
        </p:nvGraphicFramePr>
        <p:xfrm>
          <a:off x="576123" y="1484784"/>
          <a:ext cx="3960440" cy="469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6370310"/>
              </p:ext>
            </p:extLst>
          </p:nvPr>
        </p:nvGraphicFramePr>
        <p:xfrm>
          <a:off x="4644068" y="1480104"/>
          <a:ext cx="3971106" cy="469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8114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84328264"/>
              </p:ext>
            </p:extLst>
          </p:nvPr>
        </p:nvGraphicFramePr>
        <p:xfrm>
          <a:off x="507439" y="1474064"/>
          <a:ext cx="3888432" cy="490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82813534"/>
              </p:ext>
            </p:extLst>
          </p:nvPr>
        </p:nvGraphicFramePr>
        <p:xfrm>
          <a:off x="4860032" y="1474064"/>
          <a:ext cx="3890322" cy="490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digitale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6780847"/>
              </p:ext>
            </p:extLst>
          </p:nvPr>
        </p:nvGraphicFramePr>
        <p:xfrm>
          <a:off x="576123" y="1196752"/>
          <a:ext cx="385186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0415116"/>
              </p:ext>
            </p:extLst>
          </p:nvPr>
        </p:nvGraphicFramePr>
        <p:xfrm>
          <a:off x="4637699" y="1196752"/>
          <a:ext cx="386223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77722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imparare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13713970"/>
              </p:ext>
            </p:extLst>
          </p:nvPr>
        </p:nvGraphicFramePr>
        <p:xfrm>
          <a:off x="576123" y="1268760"/>
          <a:ext cx="385186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76044786"/>
              </p:ext>
            </p:extLst>
          </p:nvPr>
        </p:nvGraphicFramePr>
        <p:xfrm>
          <a:off x="4670194" y="1268760"/>
          <a:ext cx="39312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4694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civiche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542877"/>
              </p:ext>
            </p:extLst>
          </p:nvPr>
        </p:nvGraphicFramePr>
        <p:xfrm>
          <a:off x="528500" y="1124744"/>
          <a:ext cx="389948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04601041"/>
              </p:ext>
            </p:extLst>
          </p:nvPr>
        </p:nvGraphicFramePr>
        <p:xfrm>
          <a:off x="4759815" y="1124744"/>
          <a:ext cx="390998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108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  <a:endParaRPr lang="it-IT" sz="4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4525661"/>
              </p:ext>
            </p:extLst>
          </p:nvPr>
        </p:nvGraphicFramePr>
        <p:xfrm>
          <a:off x="528500" y="1057734"/>
          <a:ext cx="3827475" cy="510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00321496"/>
              </p:ext>
            </p:extLst>
          </p:nvPr>
        </p:nvGraphicFramePr>
        <p:xfrm>
          <a:off x="4637700" y="1031831"/>
          <a:ext cx="3837784" cy="510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7680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straniere</a:t>
            </a:r>
          </a:p>
        </p:txBody>
      </p:sp>
      <p:sp>
        <p:nvSpPr>
          <p:cNvPr id="5" name="Rettangolo 4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06919686"/>
              </p:ext>
            </p:extLst>
          </p:nvPr>
        </p:nvGraphicFramePr>
        <p:xfrm>
          <a:off x="494060" y="1501436"/>
          <a:ext cx="3933924" cy="473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4484214"/>
              </p:ext>
            </p:extLst>
          </p:nvPr>
        </p:nvGraphicFramePr>
        <p:xfrm>
          <a:off x="4788024" y="1532108"/>
          <a:ext cx="3960440" cy="473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5045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di base in matematica, scienze e tecnologia</a:t>
            </a:r>
          </a:p>
        </p:txBody>
      </p:sp>
      <p:sp>
        <p:nvSpPr>
          <p:cNvPr id="15" name="Rettangolo 14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3732998"/>
              </p:ext>
            </p:extLst>
          </p:nvPr>
        </p:nvGraphicFramePr>
        <p:xfrm>
          <a:off x="521873" y="1250817"/>
          <a:ext cx="3978119" cy="504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23898973"/>
              </p:ext>
            </p:extLst>
          </p:nvPr>
        </p:nvGraphicFramePr>
        <p:xfrm>
          <a:off x="4771996" y="1265858"/>
          <a:ext cx="3980054" cy="504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754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culturale</a:t>
            </a:r>
          </a:p>
        </p:txBody>
      </p:sp>
      <p:sp>
        <p:nvSpPr>
          <p:cNvPr id="14" name="Rettangolo 13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8422474"/>
              </p:ext>
            </p:extLst>
          </p:nvPr>
        </p:nvGraphicFramePr>
        <p:xfrm>
          <a:off x="483270" y="1288124"/>
          <a:ext cx="3872706" cy="487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81726273"/>
              </p:ext>
            </p:extLst>
          </p:nvPr>
        </p:nvGraphicFramePr>
        <p:xfrm>
          <a:off x="4824028" y="1288125"/>
          <a:ext cx="3874589" cy="487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digitale</a:t>
            </a:r>
          </a:p>
        </p:txBody>
      </p:sp>
      <p:sp>
        <p:nvSpPr>
          <p:cNvPr id="12" name="Rettangolo 11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4276908"/>
              </p:ext>
            </p:extLst>
          </p:nvPr>
        </p:nvGraphicFramePr>
        <p:xfrm>
          <a:off x="683568" y="923801"/>
          <a:ext cx="3744416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1644207"/>
              </p:ext>
            </p:extLst>
          </p:nvPr>
        </p:nvGraphicFramePr>
        <p:xfrm>
          <a:off x="4788024" y="923801"/>
          <a:ext cx="3816424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7550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imparare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2859938"/>
              </p:ext>
            </p:extLst>
          </p:nvPr>
        </p:nvGraphicFramePr>
        <p:xfrm>
          <a:off x="395536" y="1126899"/>
          <a:ext cx="4059094" cy="513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634758"/>
              </p:ext>
            </p:extLst>
          </p:nvPr>
        </p:nvGraphicFramePr>
        <p:xfrm>
          <a:off x="4668963" y="1096388"/>
          <a:ext cx="4061067" cy="513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68779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1152</Words>
  <Application>Microsoft Office PowerPoint</Application>
  <PresentationFormat>Presentazione su schermo (4:3)</PresentationFormat>
  <Paragraphs>232</Paragraphs>
  <Slides>43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44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enzo</cp:lastModifiedBy>
  <cp:revision>119</cp:revision>
  <dcterms:created xsi:type="dcterms:W3CDTF">2016-11-23T15:24:18Z</dcterms:created>
  <dcterms:modified xsi:type="dcterms:W3CDTF">2016-12-05T21:31:21Z</dcterms:modified>
</cp:coreProperties>
</file>