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6"/>
  </p:notesMasterIdLst>
  <p:sldIdLst>
    <p:sldId id="256" r:id="rId2"/>
    <p:sldId id="266" r:id="rId3"/>
    <p:sldId id="258" r:id="rId4"/>
    <p:sldId id="257" r:id="rId5"/>
    <p:sldId id="301" r:id="rId6"/>
    <p:sldId id="303" r:id="rId7"/>
    <p:sldId id="306" r:id="rId8"/>
    <p:sldId id="334" r:id="rId9"/>
    <p:sldId id="304" r:id="rId10"/>
    <p:sldId id="307" r:id="rId11"/>
    <p:sldId id="333" r:id="rId12"/>
    <p:sldId id="305" r:id="rId13"/>
    <p:sldId id="308" r:id="rId14"/>
    <p:sldId id="267" r:id="rId15"/>
    <p:sldId id="298" r:id="rId16"/>
    <p:sldId id="310" r:id="rId17"/>
    <p:sldId id="311" r:id="rId18"/>
    <p:sldId id="335" r:id="rId19"/>
    <p:sldId id="309" r:id="rId20"/>
    <p:sldId id="312" r:id="rId21"/>
    <p:sldId id="336" r:id="rId22"/>
    <p:sldId id="313" r:id="rId23"/>
    <p:sldId id="314" r:id="rId24"/>
    <p:sldId id="292" r:id="rId25"/>
    <p:sldId id="299" r:id="rId26"/>
    <p:sldId id="315" r:id="rId27"/>
    <p:sldId id="316" r:id="rId28"/>
    <p:sldId id="337" r:id="rId29"/>
    <p:sldId id="317" r:id="rId30"/>
    <p:sldId id="318" r:id="rId31"/>
    <p:sldId id="338" r:id="rId32"/>
    <p:sldId id="319" r:id="rId33"/>
    <p:sldId id="320" r:id="rId34"/>
    <p:sldId id="293" r:id="rId35"/>
    <p:sldId id="300" r:id="rId36"/>
    <p:sldId id="321" r:id="rId37"/>
    <p:sldId id="322" r:id="rId38"/>
    <p:sldId id="339" r:id="rId39"/>
    <p:sldId id="323" r:id="rId40"/>
    <p:sldId id="324" r:id="rId41"/>
    <p:sldId id="340" r:id="rId42"/>
    <p:sldId id="325" r:id="rId43"/>
    <p:sldId id="326" r:id="rId44"/>
    <p:sldId id="294" r:id="rId45"/>
    <p:sldId id="302" r:id="rId46"/>
    <p:sldId id="327" r:id="rId47"/>
    <p:sldId id="328" r:id="rId48"/>
    <p:sldId id="341" r:id="rId49"/>
    <p:sldId id="329" r:id="rId50"/>
    <p:sldId id="330" r:id="rId51"/>
    <p:sldId id="342" r:id="rId52"/>
    <p:sldId id="331" r:id="rId53"/>
    <p:sldId id="332" r:id="rId54"/>
    <p:sldId id="295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77C925"/>
    <a:srgbClr val="164774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23</c:v>
                </c:pt>
                <c:pt idx="3">
                  <c:v>14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22</c:v>
                </c:pt>
                <c:pt idx="3">
                  <c:v>13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55744"/>
        <c:axId val="39271168"/>
      </c:barChart>
      <c:catAx>
        <c:axId val="149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71168"/>
        <c:crosses val="autoZero"/>
        <c:auto val="1"/>
        <c:lblAlgn val="ctr"/>
        <c:lblOffset val="100"/>
        <c:noMultiLvlLbl val="0"/>
      </c:catAx>
      <c:valAx>
        <c:axId val="3927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55744"/>
        <c:crosses val="autoZero"/>
        <c:crossBetween val="between"/>
      </c:valAx>
      <c:spPr>
        <a:solidFill>
          <a:srgbClr val="00CC00"/>
        </a:solidFill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Foglio1!$A$2:$A$8</c:f>
              <c:numCache>
                <c:formatCode>General</c:formatCode>
                <c:ptCount val="7"/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Foglio1!$A$2:$A$8</c:f>
              <c:numCache>
                <c:formatCode>General</c:formatCode>
                <c:ptCount val="7"/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cat>
          <c:val>
            <c:numRef>
              <c:f>Foglio1!$C$2:$C$8</c:f>
              <c:numCache>
                <c:formatCode>General</c:formatCode>
                <c:ptCount val="7"/>
                <c:pt idx="1">
                  <c:v>1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Foglio1!$A$2:$A$8</c:f>
              <c:numCache>
                <c:formatCode>General</c:formatCode>
                <c:ptCount val="7"/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cat>
          <c:val>
            <c:numRef>
              <c:f>Foglio1!$D$2:$D$8</c:f>
              <c:numCache>
                <c:formatCode>General</c:formatCode>
                <c:ptCount val="7"/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Foglio1!$A$2:$A$8</c:f>
              <c:numCache>
                <c:formatCode>General</c:formatCode>
                <c:ptCount val="7"/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cat>
          <c:val>
            <c:numRef>
              <c:f>Foglio1!$E$2:$E$8</c:f>
              <c:numCache>
                <c:formatCode>General</c:formatCode>
                <c:ptCount val="7"/>
                <c:pt idx="1">
                  <c:v>0</c:v>
                </c:pt>
                <c:pt idx="2">
                  <c:v>5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Foglio1!$A$2:$A$8</c:f>
              <c:numCache>
                <c:formatCode>General</c:formatCode>
                <c:ptCount val="7"/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cat>
          <c:val>
            <c:numRef>
              <c:f>Foglio1!$F$2:$F$8</c:f>
              <c:numCache>
                <c:formatCode>General</c:formatCode>
                <c:ptCount val="7"/>
                <c:pt idx="1">
                  <c:v>1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52672"/>
        <c:axId val="39354944"/>
      </c:barChart>
      <c:catAx>
        <c:axId val="1498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354944"/>
        <c:crosses val="autoZero"/>
        <c:auto val="1"/>
        <c:lblAlgn val="ctr"/>
        <c:lblOffset val="100"/>
        <c:noMultiLvlLbl val="0"/>
      </c:catAx>
      <c:valAx>
        <c:axId val="3935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52672"/>
        <c:crosses val="autoZero"/>
        <c:crossBetween val="between"/>
      </c:valAx>
      <c:spPr>
        <a:solidFill>
          <a:srgbClr val="00CC00"/>
        </a:solidFill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18</c:v>
                </c:pt>
                <c:pt idx="3">
                  <c:v>11</c:v>
                </c:pt>
                <c:pt idx="4">
                  <c:v>17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53696"/>
        <c:axId val="39501824"/>
      </c:barChart>
      <c:catAx>
        <c:axId val="1498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01824"/>
        <c:crosses val="autoZero"/>
        <c:auto val="1"/>
        <c:lblAlgn val="ctr"/>
        <c:lblOffset val="100"/>
        <c:noMultiLvlLbl val="0"/>
      </c:catAx>
      <c:valAx>
        <c:axId val="3950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53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24000"/>
        <c:axId val="39504128"/>
      </c:barChart>
      <c:catAx>
        <c:axId val="1514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04128"/>
        <c:crosses val="autoZero"/>
        <c:auto val="1"/>
        <c:lblAlgn val="ctr"/>
        <c:lblOffset val="100"/>
        <c:noMultiLvlLbl val="0"/>
      </c:catAx>
      <c:valAx>
        <c:axId val="395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24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15</c:v>
                </c:pt>
                <c:pt idx="2">
                  <c:v>12</c:v>
                </c:pt>
                <c:pt idx="3">
                  <c:v>19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11</c:v>
                </c:pt>
                <c:pt idx="2">
                  <c:v>15</c:v>
                </c:pt>
                <c:pt idx="3">
                  <c:v>13</c:v>
                </c:pt>
                <c:pt idx="4">
                  <c:v>12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20416"/>
        <c:axId val="39509312"/>
      </c:barChart>
      <c:catAx>
        <c:axId val="1514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09312"/>
        <c:crosses val="autoZero"/>
        <c:auto val="1"/>
        <c:lblAlgn val="ctr"/>
        <c:lblOffset val="100"/>
        <c:noMultiLvlLbl val="0"/>
      </c:catAx>
      <c:valAx>
        <c:axId val="3950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2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27</c:v>
                </c:pt>
                <c:pt idx="2">
                  <c:v>17</c:v>
                </c:pt>
                <c:pt idx="3">
                  <c:v>15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154123537101079"/>
          <c:y val="0.25624100487930451"/>
          <c:w val="0.18458764628989213"/>
          <c:h val="0.48751799024139103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00000"/>
        <c:axId val="39610048"/>
      </c:barChart>
      <c:catAx>
        <c:axId val="1552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10048"/>
        <c:crosses val="autoZero"/>
        <c:auto val="1"/>
        <c:lblAlgn val="ctr"/>
        <c:lblOffset val="100"/>
        <c:noMultiLvlLbl val="0"/>
      </c:catAx>
      <c:valAx>
        <c:axId val="396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200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20</c:v>
                </c:pt>
                <c:pt idx="2">
                  <c:v>20</c:v>
                </c:pt>
                <c:pt idx="3">
                  <c:v>12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14</c:v>
                </c:pt>
                <c:pt idx="3">
                  <c:v>12</c:v>
                </c:pt>
                <c:pt idx="4">
                  <c:v>13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3808"/>
        <c:axId val="39615232"/>
      </c:barChart>
      <c:catAx>
        <c:axId val="15506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15232"/>
        <c:crosses val="autoZero"/>
        <c:auto val="1"/>
        <c:lblAlgn val="ctr"/>
        <c:lblOffset val="100"/>
        <c:noMultiLvlLbl val="0"/>
      </c:catAx>
      <c:valAx>
        <c:axId val="3961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6380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3296"/>
        <c:axId val="39691392"/>
      </c:barChart>
      <c:catAx>
        <c:axId val="1550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91392"/>
        <c:crosses val="autoZero"/>
        <c:auto val="1"/>
        <c:lblAlgn val="ctr"/>
        <c:lblOffset val="100"/>
        <c:noMultiLvlLbl val="0"/>
      </c:catAx>
      <c:valAx>
        <c:axId val="396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6329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13</c:v>
                </c:pt>
                <c:pt idx="3">
                  <c:v>13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36608"/>
        <c:axId val="39697152"/>
      </c:barChart>
      <c:catAx>
        <c:axId val="1560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97152"/>
        <c:crosses val="autoZero"/>
        <c:auto val="1"/>
        <c:lblAlgn val="ctr"/>
        <c:lblOffset val="100"/>
        <c:noMultiLvlLbl val="0"/>
      </c:catAx>
      <c:valAx>
        <c:axId val="3969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03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93782172351233"/>
          <c:y val="7.0603745177738889E-2"/>
          <c:w val="0.1762343170446948"/>
          <c:h val="0.25730893932376098"/>
        </c:manualLayout>
      </c:layout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15808"/>
        <c:axId val="38718848"/>
      </c:barChart>
      <c:catAx>
        <c:axId val="1866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18848"/>
        <c:crosses val="autoZero"/>
        <c:auto val="1"/>
        <c:lblAlgn val="ctr"/>
        <c:lblOffset val="100"/>
        <c:noMultiLvlLbl val="0"/>
      </c:catAx>
      <c:valAx>
        <c:axId val="3871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61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93782172351233"/>
          <c:y val="7.0603745177738889E-2"/>
          <c:w val="0.15443986307601043"/>
          <c:h val="0.23942598331986098"/>
        </c:manualLayout>
      </c:layout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10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54327925827949E-2"/>
          <c:y val="2.7761417448916047E-2"/>
          <c:w val="0.82903524346351454"/>
          <c:h val="0.85561831033278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</c:strCache>
            </c:strRef>
          </c:tx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42496"/>
        <c:axId val="198246400"/>
      </c:barChart>
      <c:catAx>
        <c:axId val="1440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246400"/>
        <c:crosses val="autoZero"/>
        <c:auto val="1"/>
        <c:lblAlgn val="ctr"/>
        <c:lblOffset val="100"/>
        <c:noMultiLvlLbl val="0"/>
      </c:catAx>
      <c:valAx>
        <c:axId val="19824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42496"/>
        <c:crosses val="autoZero"/>
        <c:crossBetween val="between"/>
      </c:valAx>
      <c:spPr>
        <a:solidFill>
          <a:srgbClr val="00CC00"/>
        </a:solidFill>
        <a:ln>
          <a:solidFill>
            <a:srgbClr val="FF0000"/>
          </a:solidFill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1420006620579577"/>
          <c:y val="0.34038267778675935"/>
          <c:w val="0.18579993379420426"/>
          <c:h val="0.31923464442648136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11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28896"/>
        <c:axId val="39803648"/>
      </c:barChart>
      <c:catAx>
        <c:axId val="1589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03648"/>
        <c:crosses val="autoZero"/>
        <c:auto val="1"/>
        <c:lblAlgn val="ctr"/>
        <c:lblOffset val="100"/>
        <c:noMultiLvlLbl val="0"/>
      </c:catAx>
      <c:valAx>
        <c:axId val="398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28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13312"/>
        <c:axId val="39798464"/>
      </c:barChart>
      <c:catAx>
        <c:axId val="190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98464"/>
        <c:crosses val="autoZero"/>
        <c:auto val="1"/>
        <c:lblAlgn val="ctr"/>
        <c:lblOffset val="100"/>
        <c:noMultiLvlLbl val="0"/>
      </c:catAx>
      <c:valAx>
        <c:axId val="3979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13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8544"/>
        <c:axId val="39933568"/>
      </c:barChart>
      <c:catAx>
        <c:axId val="1901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33568"/>
        <c:crosses val="autoZero"/>
        <c:auto val="1"/>
        <c:lblAlgn val="ctr"/>
        <c:lblOffset val="100"/>
        <c:noMultiLvlLbl val="0"/>
      </c:catAx>
      <c:valAx>
        <c:axId val="399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188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151744"/>
        <c:axId val="77735040"/>
      </c:barChart>
      <c:catAx>
        <c:axId val="1971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35040"/>
        <c:crosses val="autoZero"/>
        <c:auto val="1"/>
        <c:lblAlgn val="ctr"/>
        <c:lblOffset val="100"/>
        <c:noMultiLvlLbl val="0"/>
      </c:catAx>
      <c:valAx>
        <c:axId val="7773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151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14</c:v>
                </c:pt>
                <c:pt idx="3">
                  <c:v>12</c:v>
                </c:pt>
                <c:pt idx="4">
                  <c:v>19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58272"/>
        <c:axId val="77740800"/>
      </c:barChart>
      <c:catAx>
        <c:axId val="1975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40800"/>
        <c:crosses val="autoZero"/>
        <c:auto val="1"/>
        <c:lblAlgn val="ctr"/>
        <c:lblOffset val="100"/>
        <c:noMultiLvlLbl val="0"/>
      </c:catAx>
      <c:valAx>
        <c:axId val="7774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58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54327925827949E-2"/>
          <c:y val="2.7761417448916047E-2"/>
          <c:w val="0.82903524346351454"/>
          <c:h val="0.85561831033278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45792"/>
        <c:axId val="198248128"/>
      </c:barChart>
      <c:catAx>
        <c:axId val="1445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248128"/>
        <c:crosses val="autoZero"/>
        <c:auto val="1"/>
        <c:lblAlgn val="ctr"/>
        <c:lblOffset val="100"/>
        <c:noMultiLvlLbl val="0"/>
      </c:catAx>
      <c:valAx>
        <c:axId val="19824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45792"/>
        <c:crosses val="autoZero"/>
        <c:crossBetween val="between"/>
      </c:valAx>
      <c:spPr>
        <a:solidFill>
          <a:srgbClr val="00CC00"/>
        </a:solidFill>
        <a:ln>
          <a:solidFill>
            <a:srgbClr val="FF0000"/>
          </a:solidFill>
        </a:ln>
      </c:spPr>
    </c:plotArea>
    <c:legend>
      <c:legendPos val="r"/>
      <c:legendEntry>
        <c:idx val="4"/>
        <c:delete val="1"/>
      </c:legendEntry>
      <c:overlay val="0"/>
      <c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95872"/>
        <c:axId val="89998464"/>
      </c:barChart>
      <c:catAx>
        <c:axId val="19809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998464"/>
        <c:crosses val="autoZero"/>
        <c:auto val="1"/>
        <c:lblAlgn val="ctr"/>
        <c:lblOffset val="100"/>
        <c:noMultiLvlLbl val="0"/>
      </c:catAx>
      <c:valAx>
        <c:axId val="8999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095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16</c:v>
                </c:pt>
                <c:pt idx="2">
                  <c:v>15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16</c:v>
                </c:pt>
                <c:pt idx="2">
                  <c:v>15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61344"/>
        <c:axId val="77741376"/>
      </c:barChart>
      <c:catAx>
        <c:axId val="19756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41376"/>
        <c:crosses val="autoZero"/>
        <c:auto val="1"/>
        <c:lblAlgn val="ctr"/>
        <c:lblOffset val="100"/>
        <c:noMultiLvlLbl val="0"/>
      </c:catAx>
      <c:valAx>
        <c:axId val="7774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61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61856"/>
        <c:axId val="90000192"/>
      </c:barChart>
      <c:catAx>
        <c:axId val="1975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000192"/>
        <c:crosses val="autoZero"/>
        <c:auto val="1"/>
        <c:lblAlgn val="ctr"/>
        <c:lblOffset val="100"/>
        <c:noMultiLvlLbl val="0"/>
      </c:catAx>
      <c:valAx>
        <c:axId val="9000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6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12</c:v>
                </c:pt>
                <c:pt idx="3">
                  <c:v>12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90240"/>
        <c:axId val="90108992"/>
      </c:barChart>
      <c:catAx>
        <c:axId val="19809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108992"/>
        <c:crosses val="autoZero"/>
        <c:auto val="1"/>
        <c:lblAlgn val="ctr"/>
        <c:lblOffset val="100"/>
        <c:noMultiLvlLbl val="0"/>
      </c:catAx>
      <c:valAx>
        <c:axId val="9010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090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65856"/>
        <c:axId val="90111296"/>
      </c:barChart>
      <c:catAx>
        <c:axId val="2110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111296"/>
        <c:crosses val="autoZero"/>
        <c:auto val="1"/>
        <c:lblAlgn val="ctr"/>
        <c:lblOffset val="100"/>
        <c:noMultiLvlLbl val="0"/>
      </c:catAx>
      <c:valAx>
        <c:axId val="901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65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4264466941619E-2"/>
          <c:y val="0.20692591669146565"/>
          <c:w val="0.6089673165854268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22</c:v>
                </c:pt>
                <c:pt idx="2">
                  <c:v>14</c:v>
                </c:pt>
                <c:pt idx="3">
                  <c:v>11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13</c:v>
                </c:pt>
                <c:pt idx="2">
                  <c:v>30</c:v>
                </c:pt>
                <c:pt idx="3">
                  <c:v>11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4264466941619E-2"/>
          <c:y val="0.20692591669146565"/>
          <c:w val="0.6089673165854268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46944"/>
        <c:axId val="93207872"/>
      </c:barChart>
      <c:catAx>
        <c:axId val="2129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93207872"/>
        <c:crosses val="autoZero"/>
        <c:auto val="1"/>
        <c:lblAlgn val="ctr"/>
        <c:lblOffset val="100"/>
        <c:noMultiLvlLbl val="0"/>
      </c:catAx>
      <c:valAx>
        <c:axId val="932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12946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56768"/>
        <c:axId val="93275264"/>
      </c:barChart>
      <c:catAx>
        <c:axId val="2138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93275264"/>
        <c:crosses val="autoZero"/>
        <c:auto val="1"/>
        <c:lblAlgn val="ctr"/>
        <c:lblOffset val="100"/>
        <c:noMultiLvlLbl val="0"/>
      </c:catAx>
      <c:valAx>
        <c:axId val="9327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13856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20</c:v>
                </c:pt>
                <c:pt idx="1">
                  <c:v>13</c:v>
                </c:pt>
                <c:pt idx="2">
                  <c:v>2</c:v>
                </c:pt>
                <c:pt idx="3">
                  <c:v>23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11</c:v>
                </c:pt>
                <c:pt idx="3">
                  <c:v>22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57280"/>
        <c:axId val="93281024"/>
      </c:barChart>
      <c:catAx>
        <c:axId val="21385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281024"/>
        <c:crosses val="autoZero"/>
        <c:auto val="1"/>
        <c:lblAlgn val="ctr"/>
        <c:lblOffset val="100"/>
        <c:noMultiLvlLbl val="0"/>
      </c:catAx>
      <c:valAx>
        <c:axId val="9328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13857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49024"/>
        <c:axId val="93348416"/>
      </c:barChart>
      <c:catAx>
        <c:axId val="2180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348416"/>
        <c:crosses val="autoZero"/>
        <c:auto val="1"/>
        <c:lblAlgn val="ctr"/>
        <c:lblOffset val="100"/>
        <c:noMultiLvlLbl val="0"/>
      </c:catAx>
      <c:valAx>
        <c:axId val="933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1804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16</c:v>
                </c:pt>
                <c:pt idx="2">
                  <c:v>13</c:v>
                </c:pt>
                <c:pt idx="3">
                  <c:v>21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13</c:v>
                </c:pt>
                <c:pt idx="2">
                  <c:v>20</c:v>
                </c:pt>
                <c:pt idx="3">
                  <c:v>17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47488"/>
        <c:axId val="93354176"/>
      </c:barChart>
      <c:catAx>
        <c:axId val="2180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354176"/>
        <c:crosses val="autoZero"/>
        <c:auto val="1"/>
        <c:lblAlgn val="ctr"/>
        <c:lblOffset val="100"/>
        <c:noMultiLvlLbl val="0"/>
      </c:catAx>
      <c:valAx>
        <c:axId val="933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04748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30</c:v>
                </c:pt>
                <c:pt idx="2">
                  <c:v>24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3630906838443531"/>
          <c:y val="0.2327886603117324"/>
          <c:w val="0.10711964917944128"/>
          <c:h val="0.5344226793765352"/>
        </c:manualLayout>
      </c:layout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5D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50048"/>
        <c:axId val="93725824"/>
      </c:barChart>
      <c:catAx>
        <c:axId val="2180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725824"/>
        <c:crosses val="autoZero"/>
        <c:auto val="1"/>
        <c:lblAlgn val="ctr"/>
        <c:lblOffset val="100"/>
        <c:noMultiLvlLbl val="0"/>
      </c:catAx>
      <c:valAx>
        <c:axId val="9372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05004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1035810835832E-2"/>
          <c:y val="6.6094899902218104E-2"/>
          <c:w val="0.82740700768697661"/>
          <c:h val="0.8262142967423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40448"/>
        <c:axId val="39264256"/>
      </c:barChart>
      <c:catAx>
        <c:axId val="1440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64256"/>
        <c:crosses val="autoZero"/>
        <c:auto val="1"/>
        <c:lblAlgn val="ctr"/>
        <c:lblOffset val="100"/>
        <c:noMultiLvlLbl val="0"/>
      </c:catAx>
      <c:valAx>
        <c:axId val="3926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40448"/>
        <c:crosses val="autoZero"/>
        <c:crossBetween val="between"/>
      </c:valAx>
      <c:spPr>
        <a:solidFill>
          <a:srgbClr val="00CC00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1035810835832E-2"/>
          <c:y val="6.6094899902218104E-2"/>
          <c:w val="0.82740700768697661"/>
          <c:h val="0.8262142967423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6080"/>
        <c:axId val="39265408"/>
      </c:barChart>
      <c:catAx>
        <c:axId val="1494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65408"/>
        <c:crosses val="autoZero"/>
        <c:auto val="1"/>
        <c:lblAlgn val="ctr"/>
        <c:lblOffset val="100"/>
        <c:noMultiLvlLbl val="0"/>
      </c:catAx>
      <c:valAx>
        <c:axId val="3926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86080"/>
        <c:crosses val="autoZero"/>
        <c:crossBetween val="between"/>
      </c:valAx>
      <c:spPr>
        <a:solidFill>
          <a:srgbClr val="00CC00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20</c:v>
                </c:pt>
                <c:pt idx="2">
                  <c:v>16</c:v>
                </c:pt>
                <c:pt idx="3">
                  <c:v>21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4BA20-C148-4421-9ACD-52B022FE8A53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C2E5-0F68-4477-B50E-51E293CC4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75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C2E5-0F68-4477-B50E-51E293CC459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87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C2E5-0F68-4477-B50E-51E293CC459A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10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02BBFE-43B1-477C-9771-8C9031807009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6A40F8-B4AF-489F-9630-DA2B218B25A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488832" cy="1470025"/>
          </a:xfrm>
          <a:solidFill>
            <a:srgbClr val="FF990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DIRIGENTE SCOLASTICO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GIUSEPPINA NUGNES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488832" cy="35283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947245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 smtClean="0"/>
              <a:t>inglese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3744416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2536218"/>
              </p:ext>
            </p:extLst>
          </p:nvPr>
        </p:nvGraphicFramePr>
        <p:xfrm>
          <a:off x="611560" y="2060848"/>
          <a:ext cx="381642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412776"/>
            <a:ext cx="3744416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39205764"/>
              </p:ext>
            </p:extLst>
          </p:nvPr>
        </p:nvGraphicFramePr>
        <p:xfrm>
          <a:off x="4499992" y="2060848"/>
          <a:ext cx="381642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081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414" y="908720"/>
            <a:ext cx="7520940" cy="5616624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PRIME 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 </a:t>
            </a:r>
            <a:r>
              <a:rPr lang="it-IT" sz="2000" b="1" dirty="0" smtClean="0"/>
              <a:t>alla </a:t>
            </a:r>
            <a:r>
              <a:rPr lang="it-IT" sz="2000" b="1" dirty="0" smtClean="0">
                <a:solidFill>
                  <a:srgbClr val="FF0000"/>
                </a:solidFill>
              </a:rPr>
              <a:t>MATEMATICA</a:t>
            </a:r>
            <a:r>
              <a:rPr lang="it-IT" sz="2000" b="1" dirty="0" smtClean="0"/>
              <a:t> ,si </a:t>
            </a:r>
            <a:r>
              <a:rPr lang="it-IT" sz="2000" b="1" dirty="0"/>
              <a:t>evince 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 2% </a:t>
            </a:r>
            <a:r>
              <a:rPr lang="it-IT" sz="2000" b="1" dirty="0"/>
              <a:t>degli alunni non ha raggiunto la </a:t>
            </a:r>
            <a:r>
              <a:rPr lang="it-IT" sz="2000" b="1" dirty="0" smtClean="0"/>
              <a:t>sufficienza nel monitoraggio intermedio </a:t>
            </a:r>
            <a:r>
              <a:rPr lang="it-IT" sz="2000" b="1" dirty="0"/>
              <a:t>,mentre nel </a:t>
            </a:r>
            <a:r>
              <a:rPr lang="it-IT" sz="2000" b="1" dirty="0" smtClean="0"/>
              <a:t>2°quadrimestre nessuno.</a:t>
            </a:r>
            <a:br>
              <a:rPr lang="it-IT" sz="2000" b="1" dirty="0" smtClean="0"/>
            </a:br>
            <a:r>
              <a:rPr lang="it-IT" sz="2000" b="1" dirty="0" smtClean="0"/>
              <a:t>il 6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al 5</a:t>
            </a:r>
            <a:r>
              <a:rPr lang="it-IT" sz="2000" b="1" dirty="0" smtClean="0"/>
              <a:t>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20% </a:t>
            </a:r>
            <a:r>
              <a:rPr lang="it-IT" sz="2000" b="1" dirty="0"/>
              <a:t>ha conseguito il 7 , per le prove intermedie era il voto del </a:t>
            </a:r>
            <a:r>
              <a:rPr lang="it-IT" sz="2000" b="1" dirty="0" smtClean="0"/>
              <a:t>33%.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34%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25%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38% </a:t>
            </a:r>
            <a:r>
              <a:rPr lang="it-IT" sz="2000" b="1" dirty="0"/>
              <a:t>ha conseguito votazione pari a 9 ,presente </a:t>
            </a:r>
            <a:r>
              <a:rPr lang="it-IT" sz="2000" b="1" dirty="0" smtClean="0"/>
              <a:t>per il 32%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solo il 3% degli alunni </a:t>
            </a:r>
            <a:r>
              <a:rPr lang="it-IT" sz="2000" b="1" dirty="0" smtClean="0"/>
              <a:t>aveva ottenuto </a:t>
            </a:r>
            <a:r>
              <a:rPr lang="it-IT" sz="2000" b="1" dirty="0"/>
              <a:t>votazione 10,nel 2°quadrimestre è pari </a:t>
            </a:r>
            <a:r>
              <a:rPr lang="it-IT" sz="2000" b="1" dirty="0" smtClean="0"/>
              <a:t>al 2%.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34023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106984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3816424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7071368"/>
              </p:ext>
            </p:extLst>
          </p:nvPr>
        </p:nvGraphicFramePr>
        <p:xfrm>
          <a:off x="395536" y="2204864"/>
          <a:ext cx="388843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283968" y="1700808"/>
            <a:ext cx="4464496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71340195"/>
              </p:ext>
            </p:extLst>
          </p:nvPr>
        </p:nvGraphicFramePr>
        <p:xfrm>
          <a:off x="4355976" y="2204864"/>
          <a:ext cx="43924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202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3816424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6229044"/>
              </p:ext>
            </p:extLst>
          </p:nvPr>
        </p:nvGraphicFramePr>
        <p:xfrm>
          <a:off x="755576" y="1988840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340768"/>
            <a:ext cx="3672408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69218444"/>
              </p:ext>
            </p:extLst>
          </p:nvPr>
        </p:nvGraphicFramePr>
        <p:xfrm>
          <a:off x="4644008" y="1988840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476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20940" cy="72576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CLASSI SECONDE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632848" cy="3816424"/>
          </a:xfrm>
        </p:spPr>
      </p:pic>
    </p:spTree>
    <p:extLst>
      <p:ext uri="{BB962C8B-B14F-4D97-AF65-F5344CB8AC3E}">
        <p14:creationId xmlns:p14="http://schemas.microsoft.com/office/powerpoint/2010/main" val="18979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20940" cy="4287376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800" dirty="0"/>
              <a:t>ANALIZZANDO I GRAFICI delle prove oggettive parallele delle </a:t>
            </a:r>
            <a:r>
              <a:rPr lang="it-IT" sz="1800" dirty="0">
                <a:solidFill>
                  <a:srgbClr val="77C925"/>
                </a:solidFill>
              </a:rPr>
              <a:t>classi </a:t>
            </a:r>
            <a:r>
              <a:rPr lang="it-IT" sz="1800" dirty="0" smtClean="0">
                <a:solidFill>
                  <a:srgbClr val="77C925"/>
                </a:solidFill>
              </a:rPr>
              <a:t>SECONDE  </a:t>
            </a:r>
            <a:r>
              <a:rPr lang="it-IT" sz="1800" dirty="0"/>
              <a:t>DELLA SCUOLA PRIMARIA ,</a:t>
            </a:r>
            <a:r>
              <a:rPr lang="it-IT" sz="1800" b="1" dirty="0"/>
              <a:t>relativamente </a:t>
            </a:r>
            <a:r>
              <a:rPr lang="it-IT" sz="1800" b="1" dirty="0" smtClean="0"/>
              <a:t>all’</a:t>
            </a:r>
            <a:r>
              <a:rPr lang="it-IT" sz="1800" b="1" dirty="0" err="1" smtClean="0">
                <a:solidFill>
                  <a:srgbClr val="FF0000"/>
                </a:solidFill>
              </a:rPr>
              <a:t>ITALIANO</a:t>
            </a:r>
            <a:r>
              <a:rPr lang="it-IT" sz="1800" b="1" dirty="0" err="1" smtClean="0"/>
              <a:t>,si</a:t>
            </a:r>
            <a:r>
              <a:rPr lang="it-IT" sz="1800" b="1" dirty="0" smtClean="0"/>
              <a:t> </a:t>
            </a:r>
            <a:r>
              <a:rPr lang="it-IT" sz="1800" b="1" dirty="0"/>
              <a:t>evince che: </a:t>
            </a:r>
            <a:br>
              <a:rPr lang="it-IT" sz="1800" b="1" dirty="0"/>
            </a:br>
            <a:r>
              <a:rPr lang="it-IT" sz="1800" b="1" dirty="0"/>
              <a:t>.</a:t>
            </a:r>
            <a:r>
              <a:rPr lang="it-IT" sz="1800" b="1" dirty="0" smtClean="0"/>
              <a:t>il 9% </a:t>
            </a:r>
            <a:r>
              <a:rPr lang="it-IT" sz="1800" b="1" dirty="0"/>
              <a:t>degli alunni non ha raggiunto la sufficienza ,mentre nel 1°quadrimestre era pari al 0</a:t>
            </a:r>
            <a:r>
              <a:rPr lang="it-IT" sz="1800" b="1" dirty="0" smtClean="0"/>
              <a:t>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27 </a:t>
            </a:r>
            <a:r>
              <a:rPr lang="it-IT" sz="1800" b="1" dirty="0"/>
              <a:t>% ha conseguito una valutazione </a:t>
            </a:r>
            <a:r>
              <a:rPr lang="it-IT" sz="1800" b="1" dirty="0" err="1"/>
              <a:t>sufficiente,che</a:t>
            </a:r>
            <a:r>
              <a:rPr lang="it-IT" sz="1800" b="1" dirty="0"/>
              <a:t> per le prove intermedie era pari al </a:t>
            </a:r>
            <a:r>
              <a:rPr lang="it-IT" sz="1800" b="1" dirty="0" smtClean="0"/>
              <a:t>29%.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21 </a:t>
            </a:r>
            <a:r>
              <a:rPr lang="it-IT" sz="1800" b="1" dirty="0"/>
              <a:t>% ha conseguito il 7 , per le prove intermedie era il voto del </a:t>
            </a:r>
            <a:r>
              <a:rPr lang="it-IT" sz="1800" b="1" dirty="0" smtClean="0"/>
              <a:t>19%.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>.Il 20% </a:t>
            </a:r>
            <a:r>
              <a:rPr lang="it-IT" sz="1800" b="1" dirty="0"/>
              <a:t>ha avuto come votazione l’8,presente per il </a:t>
            </a:r>
            <a:r>
              <a:rPr lang="it-IT" sz="1800" b="1" dirty="0" smtClean="0"/>
              <a:t>31% </a:t>
            </a:r>
            <a:r>
              <a:rPr lang="it-IT" sz="1800" b="1" dirty="0"/>
              <a:t>nelle prove intermedie.</a:t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20% </a:t>
            </a:r>
            <a:r>
              <a:rPr lang="it-IT" sz="1800" b="1" dirty="0"/>
              <a:t>ha conseguito votazione pari a 9 ,presente per  </a:t>
            </a:r>
            <a:r>
              <a:rPr lang="it-IT" sz="1800" b="1" dirty="0" smtClean="0"/>
              <a:t>il 21</a:t>
            </a:r>
            <a:r>
              <a:rPr lang="it-IT" sz="1800" b="1" dirty="0"/>
              <a:t>% nelle prove intermedie.</a:t>
            </a:r>
            <a:br>
              <a:rPr lang="it-IT" sz="1800" b="1" dirty="0"/>
            </a:br>
            <a:r>
              <a:rPr lang="it-IT" sz="1800" b="1" dirty="0"/>
              <a:t>.Nel 1°quadrimestre </a:t>
            </a:r>
            <a:r>
              <a:rPr lang="it-IT" sz="1800" b="1" dirty="0" smtClean="0"/>
              <a:t>nessun alunno aveva ottenuto </a:t>
            </a:r>
            <a:r>
              <a:rPr lang="it-IT" sz="1800" b="1" dirty="0"/>
              <a:t>votazione 10,nel 2°quadrimestre è pari </a:t>
            </a:r>
            <a:r>
              <a:rPr lang="it-IT" sz="1800" b="1" dirty="0" smtClean="0"/>
              <a:t>al 3%.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240213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SECONDE</a:t>
            </a:r>
            <a:br>
              <a:rPr lang="it-IT" sz="2000" dirty="0"/>
            </a:br>
            <a:r>
              <a:rPr lang="it-IT" sz="2000" dirty="0"/>
              <a:t>ITALIANO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0" y="1556792"/>
            <a:ext cx="4041648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22569391"/>
              </p:ext>
            </p:extLst>
          </p:nvPr>
        </p:nvGraphicFramePr>
        <p:xfrm>
          <a:off x="467544" y="2132856"/>
          <a:ext cx="4032448" cy="44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1648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10036197"/>
              </p:ext>
            </p:extLst>
          </p:nvPr>
        </p:nvGraphicFramePr>
        <p:xfrm>
          <a:off x="4644008" y="2132856"/>
          <a:ext cx="4032448" cy="44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7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CONFRONTO FRA LE CLASSI  SECONDE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418566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35313099"/>
              </p:ext>
            </p:extLst>
          </p:nvPr>
        </p:nvGraphicFramePr>
        <p:xfrm>
          <a:off x="683568" y="1916832"/>
          <a:ext cx="403244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938057" y="1412776"/>
            <a:ext cx="3954423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2</a:t>
            </a:r>
            <a:r>
              <a:rPr lang="it-IT" dirty="0" smtClean="0"/>
              <a:t>° </a:t>
            </a:r>
            <a:r>
              <a:rPr lang="it-IT" dirty="0"/>
              <a:t>quadrimestre</a:t>
            </a:r>
          </a:p>
          <a:p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51599649"/>
              </p:ext>
            </p:extLst>
          </p:nvPr>
        </p:nvGraphicFramePr>
        <p:xfrm>
          <a:off x="4932040" y="2060848"/>
          <a:ext cx="403244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4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20940" cy="4287376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800" dirty="0"/>
              <a:t>ANALIZZANDO I GRAFICI delle prove oggettive parallele delle </a:t>
            </a:r>
            <a:r>
              <a:rPr lang="it-IT" sz="1800" dirty="0">
                <a:solidFill>
                  <a:srgbClr val="77C925"/>
                </a:solidFill>
              </a:rPr>
              <a:t>classi SECONDE  </a:t>
            </a:r>
            <a:r>
              <a:rPr lang="it-IT" sz="1800" dirty="0"/>
              <a:t>DELLA SCUOLA PRIMARIA ,</a:t>
            </a:r>
            <a:r>
              <a:rPr lang="it-IT" sz="1800" b="1" dirty="0"/>
              <a:t>relativamente </a:t>
            </a:r>
            <a:r>
              <a:rPr lang="it-IT" sz="1800" b="1" dirty="0" smtClean="0"/>
              <a:t>all’ </a:t>
            </a:r>
            <a:r>
              <a:rPr lang="it-IT" sz="1800" b="1" dirty="0" smtClean="0">
                <a:solidFill>
                  <a:srgbClr val="FF0000"/>
                </a:solidFill>
              </a:rPr>
              <a:t>INGLESE </a:t>
            </a:r>
            <a:r>
              <a:rPr lang="it-IT" sz="1800" b="1" dirty="0" smtClean="0"/>
              <a:t>si </a:t>
            </a:r>
            <a:r>
              <a:rPr lang="it-IT" sz="1800" b="1" dirty="0"/>
              <a:t>evince che: </a:t>
            </a:r>
            <a:br>
              <a:rPr lang="it-IT" sz="1800" b="1" dirty="0"/>
            </a:br>
            <a:r>
              <a:rPr lang="it-IT" sz="1800" b="1" dirty="0" smtClean="0"/>
              <a:t>.Nessun alunno non </a:t>
            </a:r>
            <a:r>
              <a:rPr lang="it-IT" sz="1800" b="1" dirty="0"/>
              <a:t>ha raggiunto la sufficienza </a:t>
            </a:r>
            <a:r>
              <a:rPr lang="it-IT" sz="1800" b="1" dirty="0" smtClean="0"/>
              <a:t>nel 1°e 2°quadrimestre 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21 </a:t>
            </a:r>
            <a:r>
              <a:rPr lang="it-IT" sz="1800" b="1" dirty="0"/>
              <a:t>% ha conseguito una valutazione </a:t>
            </a:r>
            <a:r>
              <a:rPr lang="it-IT" sz="1800" b="1" dirty="0" err="1"/>
              <a:t>sufficiente,che</a:t>
            </a:r>
            <a:r>
              <a:rPr lang="it-IT" sz="1800" b="1" dirty="0"/>
              <a:t> per le prove intermedie era pari al </a:t>
            </a:r>
            <a:r>
              <a:rPr lang="it-IT" sz="1800" b="1" dirty="0" smtClean="0"/>
              <a:t>17%.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23 </a:t>
            </a:r>
            <a:r>
              <a:rPr lang="it-IT" sz="1800" b="1" dirty="0"/>
              <a:t>% ha conseguito il 7 , per le prove intermedie era il voto del </a:t>
            </a:r>
            <a:r>
              <a:rPr lang="it-IT" sz="1800" b="1" dirty="0" smtClean="0"/>
              <a:t>33%.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>.Il 26% </a:t>
            </a:r>
            <a:r>
              <a:rPr lang="it-IT" sz="1800" b="1" dirty="0"/>
              <a:t>ha avuto come votazione l’8,presente per il </a:t>
            </a:r>
            <a:r>
              <a:rPr lang="it-IT" sz="1800" b="1" dirty="0" smtClean="0"/>
              <a:t>21% </a:t>
            </a:r>
            <a:r>
              <a:rPr lang="it-IT" sz="1800" b="1" dirty="0"/>
              <a:t>nelle prove intermedie.</a:t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19% </a:t>
            </a:r>
            <a:r>
              <a:rPr lang="it-IT" sz="1800" b="1" dirty="0"/>
              <a:t>ha conseguito votazione pari a 9 ,presente per </a:t>
            </a:r>
            <a:r>
              <a:rPr lang="it-IT" sz="1800" b="1" dirty="0" smtClean="0"/>
              <a:t>il 26% </a:t>
            </a:r>
            <a:r>
              <a:rPr lang="it-IT" sz="1800" b="1" dirty="0"/>
              <a:t>nelle prove intermedie.</a:t>
            </a:r>
            <a:br>
              <a:rPr lang="it-IT" sz="1800" b="1" dirty="0"/>
            </a:br>
            <a:r>
              <a:rPr lang="it-IT" sz="1800" b="1" dirty="0"/>
              <a:t>.Nel 1°quadrimestre solo il 3% degli alunni </a:t>
            </a:r>
            <a:r>
              <a:rPr lang="it-IT" sz="1800" b="1" dirty="0" smtClean="0"/>
              <a:t>aveva ottenuto </a:t>
            </a:r>
            <a:r>
              <a:rPr lang="it-IT" sz="1800" b="1" dirty="0"/>
              <a:t>votazione 10,nel 2°quadrimestre è pari </a:t>
            </a:r>
            <a:r>
              <a:rPr lang="it-IT" sz="1800" b="1" dirty="0" smtClean="0"/>
              <a:t>all’11%.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818899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27984" y="1556792"/>
            <a:ext cx="3672408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  <a:p>
            <a:endParaRPr lang="it-IT" dirty="0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21660707"/>
              </p:ext>
            </p:extLst>
          </p:nvPr>
        </p:nvGraphicFramePr>
        <p:xfrm>
          <a:off x="683568" y="1988840"/>
          <a:ext cx="3456384" cy="38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345638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  <a:p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0271151"/>
              </p:ext>
            </p:extLst>
          </p:nvPr>
        </p:nvGraphicFramePr>
        <p:xfrm>
          <a:off x="4427984" y="2060848"/>
          <a:ext cx="3744416" cy="38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19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13028" cy="3528392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DIRIGENTE SCOLASTICO</a:t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PROF.SSA GIUSEPPINA NUGNES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7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CONFRONTO FRA LE CLASSI  SECONDE</a:t>
            </a:r>
            <a:br>
              <a:rPr lang="it-IT" sz="2400" dirty="0"/>
            </a:br>
            <a:r>
              <a:rPr lang="it-IT" sz="24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4041648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03939918"/>
              </p:ext>
            </p:extLst>
          </p:nvPr>
        </p:nvGraphicFramePr>
        <p:xfrm>
          <a:off x="611560" y="2060848"/>
          <a:ext cx="39604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716016" y="1556792"/>
            <a:ext cx="4041648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0591821"/>
              </p:ext>
            </p:extLst>
          </p:nvPr>
        </p:nvGraphicFramePr>
        <p:xfrm>
          <a:off x="4644008" y="2060848"/>
          <a:ext cx="39604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1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20940" cy="4287376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800" dirty="0"/>
              <a:t>ANALIZZANDO I GRAFICI delle prove oggettive parallele delle </a:t>
            </a:r>
            <a:r>
              <a:rPr lang="it-IT" sz="1800" dirty="0">
                <a:solidFill>
                  <a:srgbClr val="77C925"/>
                </a:solidFill>
              </a:rPr>
              <a:t>classi SECONDE  </a:t>
            </a:r>
            <a:r>
              <a:rPr lang="it-IT" sz="1800" dirty="0"/>
              <a:t>DELLA SCUOLA PRIMARIA ,</a:t>
            </a:r>
            <a:r>
              <a:rPr lang="it-IT" sz="1800" b="1" dirty="0"/>
              <a:t>relativamente </a:t>
            </a:r>
            <a:r>
              <a:rPr lang="it-IT" sz="1800" b="1" dirty="0" smtClean="0"/>
              <a:t>alla </a:t>
            </a:r>
            <a:r>
              <a:rPr lang="it-IT" sz="1800" b="1" dirty="0" smtClean="0">
                <a:solidFill>
                  <a:srgbClr val="FF0000"/>
                </a:solidFill>
              </a:rPr>
              <a:t>MATEMATICA </a:t>
            </a:r>
            <a:r>
              <a:rPr lang="it-IT" sz="1800" b="1" dirty="0" smtClean="0"/>
              <a:t>si </a:t>
            </a:r>
            <a:r>
              <a:rPr lang="it-IT" sz="1800" b="1" dirty="0"/>
              <a:t>evince che: </a:t>
            </a:r>
            <a:br>
              <a:rPr lang="it-IT" sz="1800" b="1" dirty="0"/>
            </a:br>
            <a:r>
              <a:rPr lang="it-IT" sz="1800" b="1" dirty="0" smtClean="0"/>
              <a:t>.Nessun alunno non </a:t>
            </a:r>
            <a:r>
              <a:rPr lang="it-IT" sz="1800" b="1" dirty="0"/>
              <a:t>ha raggiunto la sufficienza </a:t>
            </a:r>
            <a:r>
              <a:rPr lang="it-IT" sz="1800" b="1" dirty="0" smtClean="0"/>
              <a:t>nel 1°e 2°quadrimestre.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24 </a:t>
            </a:r>
            <a:r>
              <a:rPr lang="it-IT" sz="1800" b="1" dirty="0"/>
              <a:t>% ha conseguito una valutazione </a:t>
            </a:r>
            <a:r>
              <a:rPr lang="it-IT" sz="1800" b="1" dirty="0" err="1"/>
              <a:t>sufficiente,che</a:t>
            </a:r>
            <a:r>
              <a:rPr lang="it-IT" sz="1800" b="1" dirty="0"/>
              <a:t> per le prove intermedie era pari al </a:t>
            </a:r>
            <a:r>
              <a:rPr lang="it-IT" sz="1800" b="1" dirty="0" smtClean="0"/>
              <a:t>15%.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22 </a:t>
            </a:r>
            <a:r>
              <a:rPr lang="it-IT" sz="1800" b="1" dirty="0"/>
              <a:t>% ha conseguito il 7 , per le prove intermedie era il voto del </a:t>
            </a:r>
            <a:r>
              <a:rPr lang="it-IT" sz="1800" b="1" dirty="0" smtClean="0"/>
              <a:t>19%.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>.Il 25 % </a:t>
            </a:r>
            <a:r>
              <a:rPr lang="it-IT" sz="1800" b="1" dirty="0"/>
              <a:t>ha avuto come votazione l’8,presente per il </a:t>
            </a:r>
            <a:r>
              <a:rPr lang="it-IT" sz="1800" b="1" dirty="0" smtClean="0"/>
              <a:t>32</a:t>
            </a:r>
            <a:r>
              <a:rPr lang="it-IT" sz="1800" b="1" dirty="0"/>
              <a:t>% nelle prove intermedie.</a:t>
            </a:r>
            <a:br>
              <a:rPr lang="it-IT" sz="1800" b="1" dirty="0"/>
            </a:br>
            <a:r>
              <a:rPr lang="it-IT" sz="1800" b="1" dirty="0"/>
              <a:t>.Il </a:t>
            </a:r>
            <a:r>
              <a:rPr lang="it-IT" sz="1800" b="1" dirty="0" smtClean="0"/>
              <a:t>20% </a:t>
            </a:r>
            <a:r>
              <a:rPr lang="it-IT" sz="1800" b="1" dirty="0"/>
              <a:t>ha conseguito votazione pari a 9 ,presente per </a:t>
            </a:r>
            <a:r>
              <a:rPr lang="it-IT" sz="1800" b="1" dirty="0" smtClean="0"/>
              <a:t>il 32% </a:t>
            </a:r>
            <a:r>
              <a:rPr lang="it-IT" sz="1800" b="1" dirty="0"/>
              <a:t>nelle prove intermedie.</a:t>
            </a:r>
            <a:br>
              <a:rPr lang="it-IT" sz="1800" b="1" dirty="0"/>
            </a:br>
            <a:r>
              <a:rPr lang="it-IT" sz="1800" b="1" dirty="0"/>
              <a:t>.Nel 1°quadrimestre solo il </a:t>
            </a:r>
            <a:r>
              <a:rPr lang="it-IT" sz="1800" b="1" dirty="0" smtClean="0"/>
              <a:t>2% </a:t>
            </a:r>
            <a:r>
              <a:rPr lang="it-IT" sz="1800" b="1" dirty="0"/>
              <a:t>degli alunni </a:t>
            </a:r>
            <a:r>
              <a:rPr lang="it-IT" sz="1800" b="1" dirty="0" smtClean="0"/>
              <a:t>aveva ottenuto </a:t>
            </a:r>
            <a:r>
              <a:rPr lang="it-IT" sz="1800" b="1" dirty="0"/>
              <a:t>votazione 10,nel 2°quadrimestre è pari </a:t>
            </a:r>
            <a:r>
              <a:rPr lang="it-IT" sz="1800" b="1" dirty="0" smtClean="0"/>
              <a:t>al 9%.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323985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0698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27984" y="1844824"/>
            <a:ext cx="4104456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24897612"/>
              </p:ext>
            </p:extLst>
          </p:nvPr>
        </p:nvGraphicFramePr>
        <p:xfrm>
          <a:off x="395536" y="2348881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381642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586994"/>
              </p:ext>
            </p:extLst>
          </p:nvPr>
        </p:nvGraphicFramePr>
        <p:xfrm>
          <a:off x="4355976" y="2348880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7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82000" cy="10698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1800" dirty="0"/>
              <a:t>CONFRONTO FRA LE CLASSI  SECONDE</a:t>
            </a:r>
            <a:br>
              <a:rPr lang="it-IT" sz="1800" dirty="0"/>
            </a:br>
            <a:r>
              <a:rPr lang="it-IT" sz="18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417646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7423331"/>
              </p:ext>
            </p:extLst>
          </p:nvPr>
        </p:nvGraphicFramePr>
        <p:xfrm>
          <a:off x="179512" y="2466692"/>
          <a:ext cx="4248472" cy="384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844824"/>
            <a:ext cx="417646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7197168"/>
              </p:ext>
            </p:extLst>
          </p:nvPr>
        </p:nvGraphicFramePr>
        <p:xfrm>
          <a:off x="4499992" y="2420888"/>
          <a:ext cx="4248472" cy="384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6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</a:rPr>
              <a:t>CLASSI TERZE</a:t>
            </a:r>
            <a:endParaRPr lang="it-I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8" y="2439712"/>
            <a:ext cx="3467584" cy="3943901"/>
          </a:xfrm>
        </p:spPr>
      </p:pic>
    </p:spTree>
    <p:extLst>
      <p:ext uri="{BB962C8B-B14F-4D97-AF65-F5344CB8AC3E}">
        <p14:creationId xmlns:p14="http://schemas.microsoft.com/office/powerpoint/2010/main" val="1438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112568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600" dirty="0"/>
              <a:t>ANALIZZANDO I GRAFICI delle prove oggettive parallele delle </a:t>
            </a:r>
            <a:r>
              <a:rPr lang="it-IT" sz="1600" dirty="0">
                <a:solidFill>
                  <a:srgbClr val="77C925"/>
                </a:solidFill>
              </a:rPr>
              <a:t>classi </a:t>
            </a:r>
            <a:r>
              <a:rPr lang="it-IT" sz="1600" dirty="0" smtClean="0">
                <a:solidFill>
                  <a:srgbClr val="77C925"/>
                </a:solidFill>
              </a:rPr>
              <a:t>TERZE  </a:t>
            </a:r>
            <a:r>
              <a:rPr lang="it-IT" sz="1600" dirty="0"/>
              <a:t>DELLA SCUOLA PRIMARIA ,</a:t>
            </a:r>
            <a:r>
              <a:rPr lang="it-IT" sz="1600" b="1" dirty="0"/>
              <a:t>relativamente </a:t>
            </a:r>
            <a:r>
              <a:rPr lang="it-IT" sz="1600" b="1" dirty="0" smtClean="0"/>
              <a:t>all’</a:t>
            </a:r>
            <a:r>
              <a:rPr lang="it-IT" sz="1600" b="1" dirty="0" err="1" smtClean="0">
                <a:solidFill>
                  <a:srgbClr val="FF0000"/>
                </a:solidFill>
              </a:rPr>
              <a:t>ITALIANO</a:t>
            </a:r>
            <a:r>
              <a:rPr lang="it-IT" sz="1600" b="1" dirty="0" err="1" smtClean="0"/>
              <a:t>,si</a:t>
            </a:r>
            <a:r>
              <a:rPr lang="it-IT" sz="1600" b="1" dirty="0" smtClean="0"/>
              <a:t> </a:t>
            </a:r>
            <a:r>
              <a:rPr lang="it-IT" sz="1600" b="1" dirty="0"/>
              <a:t>evince che: </a:t>
            </a:r>
            <a:br>
              <a:rPr lang="it-IT" sz="1600" b="1" dirty="0"/>
            </a:br>
            <a:r>
              <a:rPr lang="it-IT" sz="1600" b="1" dirty="0" smtClean="0"/>
              <a:t>.Nessun alunno non </a:t>
            </a:r>
            <a:r>
              <a:rPr lang="it-IT" sz="1600" b="1" dirty="0"/>
              <a:t>ha raggiunto la sufficienza .</a:t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12 </a:t>
            </a:r>
            <a:r>
              <a:rPr lang="it-IT" sz="1600" b="1" dirty="0"/>
              <a:t>% ha conseguito una valutazione </a:t>
            </a:r>
            <a:r>
              <a:rPr lang="it-IT" sz="1600" b="1" dirty="0" err="1"/>
              <a:t>sufficiente,che</a:t>
            </a:r>
            <a:r>
              <a:rPr lang="it-IT" sz="1600" b="1" dirty="0"/>
              <a:t> per le prove intermedie era pari al </a:t>
            </a:r>
            <a:r>
              <a:rPr lang="it-IT" sz="1600" b="1" dirty="0" smtClean="0"/>
              <a:t>18%.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>.il 31 % ha conseguito il 7 , per le prove intermedie era il voto del </a:t>
            </a:r>
            <a:r>
              <a:rPr lang="it-IT" sz="1600" b="1" dirty="0" smtClean="0"/>
              <a:t>33%.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 smtClean="0"/>
              <a:t>.Il 31% </a:t>
            </a:r>
            <a:r>
              <a:rPr lang="it-IT" sz="1600" b="1" dirty="0"/>
              <a:t>ha avuto come votazione l’8,presente per il </a:t>
            </a:r>
            <a:r>
              <a:rPr lang="it-IT" sz="1600" b="1" dirty="0" smtClean="0"/>
              <a:t>32</a:t>
            </a:r>
            <a:r>
              <a:rPr lang="it-IT" sz="1600" b="1" dirty="0"/>
              <a:t>% nelle prove intermedie.</a:t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23</a:t>
            </a:r>
            <a:r>
              <a:rPr lang="it-IT" sz="1600" b="1" dirty="0"/>
              <a:t>% ha conseguito votazione pari a 9 ,presente per </a:t>
            </a:r>
            <a:r>
              <a:rPr lang="it-IT" sz="1600" b="1" dirty="0" smtClean="0"/>
              <a:t>il12% </a:t>
            </a:r>
            <a:r>
              <a:rPr lang="it-IT" sz="1600" b="1" dirty="0"/>
              <a:t>nelle prove intermedie.</a:t>
            </a:r>
            <a:br>
              <a:rPr lang="it-IT" sz="1600" b="1" dirty="0"/>
            </a:br>
            <a:r>
              <a:rPr lang="it-IT" sz="1600" b="1" dirty="0"/>
              <a:t>.Nel 1°quadrimestre solo il </a:t>
            </a:r>
            <a:r>
              <a:rPr lang="it-IT" sz="1600" b="1" dirty="0" smtClean="0"/>
              <a:t>5% </a:t>
            </a:r>
            <a:r>
              <a:rPr lang="it-IT" sz="1600" b="1" dirty="0"/>
              <a:t>degli alunni </a:t>
            </a:r>
            <a:r>
              <a:rPr lang="it-IT" sz="1600" b="1" dirty="0" smtClean="0"/>
              <a:t>aveva ottenuto </a:t>
            </a:r>
            <a:r>
              <a:rPr lang="it-IT" sz="1600" b="1" dirty="0"/>
              <a:t>votazione 10,nel 2°quadrimestre è pari </a:t>
            </a:r>
            <a:r>
              <a:rPr lang="it-IT" sz="1600" b="1" dirty="0" smtClean="0"/>
              <a:t>al 3%.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41247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381642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34222377"/>
              </p:ext>
            </p:extLst>
          </p:nvPr>
        </p:nvGraphicFramePr>
        <p:xfrm>
          <a:off x="683568" y="2060848"/>
          <a:ext cx="3816424" cy="38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556792"/>
            <a:ext cx="381642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79856817"/>
              </p:ext>
            </p:extLst>
          </p:nvPr>
        </p:nvGraphicFramePr>
        <p:xfrm>
          <a:off x="4644008" y="2060848"/>
          <a:ext cx="3816424" cy="38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1069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CONFRONTO FRA LE CLASSI  TERZE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3744416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1817605"/>
              </p:ext>
            </p:extLst>
          </p:nvPr>
        </p:nvGraphicFramePr>
        <p:xfrm>
          <a:off x="683568" y="2204864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700808"/>
            <a:ext cx="3744416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33624127"/>
              </p:ext>
            </p:extLst>
          </p:nvPr>
        </p:nvGraphicFramePr>
        <p:xfrm>
          <a:off x="4499992" y="2204864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781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112568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600" dirty="0"/>
              <a:t>ANALIZZANDO I GRAFICI delle prove oggettive parallele delle </a:t>
            </a:r>
            <a:r>
              <a:rPr lang="it-IT" sz="1600" dirty="0">
                <a:solidFill>
                  <a:srgbClr val="77C925"/>
                </a:solidFill>
              </a:rPr>
              <a:t>classi TERZE  </a:t>
            </a:r>
            <a:r>
              <a:rPr lang="it-IT" sz="1600" dirty="0"/>
              <a:t>DELLA SCUOLA PRIMARIA ,</a:t>
            </a:r>
            <a:r>
              <a:rPr lang="it-IT" sz="1600" b="1" dirty="0"/>
              <a:t>relativamente </a:t>
            </a:r>
            <a:r>
              <a:rPr lang="it-IT" sz="1600" b="1" dirty="0" smtClean="0"/>
              <a:t>all’</a:t>
            </a:r>
            <a:r>
              <a:rPr lang="it-IT" sz="1600" b="1" dirty="0" smtClean="0">
                <a:solidFill>
                  <a:srgbClr val="FF0000"/>
                </a:solidFill>
              </a:rPr>
              <a:t>INGLESE</a:t>
            </a:r>
            <a:r>
              <a:rPr lang="it-IT" sz="1600" b="1" dirty="0" smtClean="0"/>
              <a:t>, che</a:t>
            </a:r>
            <a:r>
              <a:rPr lang="it-IT" sz="1600" b="1" dirty="0"/>
              <a:t>: </a:t>
            </a:r>
            <a:br>
              <a:rPr lang="it-IT" sz="1600" b="1" dirty="0"/>
            </a:br>
            <a:r>
              <a:rPr lang="it-IT" sz="1600" b="1" dirty="0" smtClean="0"/>
              <a:t>.Nessun alunno non </a:t>
            </a:r>
            <a:r>
              <a:rPr lang="it-IT" sz="1600" b="1" dirty="0"/>
              <a:t>ha raggiunto la </a:t>
            </a:r>
            <a:r>
              <a:rPr lang="it-IT" sz="1600" b="1" dirty="0" smtClean="0"/>
              <a:t>sufficienza.</a:t>
            </a:r>
            <a:br>
              <a:rPr lang="it-IT" sz="1600" b="1" dirty="0" smtClean="0"/>
            </a:br>
            <a:r>
              <a:rPr lang="it-IT" sz="1600" b="1" dirty="0" smtClean="0"/>
              <a:t>.il 6 </a:t>
            </a:r>
            <a:r>
              <a:rPr lang="it-IT" sz="1600" b="1" dirty="0"/>
              <a:t>% ha conseguito una valutazione </a:t>
            </a:r>
            <a:r>
              <a:rPr lang="it-IT" sz="1600" b="1" dirty="0" err="1"/>
              <a:t>sufficiente,che</a:t>
            </a:r>
            <a:r>
              <a:rPr lang="it-IT" sz="1600" b="1" dirty="0"/>
              <a:t> per le prove intermedie era pari al </a:t>
            </a:r>
            <a:r>
              <a:rPr lang="it-IT" sz="1600" b="1" dirty="0" smtClean="0"/>
              <a:t>18%.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29 </a:t>
            </a:r>
            <a:r>
              <a:rPr lang="it-IT" sz="1600" b="1" dirty="0"/>
              <a:t>% ha conseguito il 7 , per le prove intermedie era il voto del </a:t>
            </a:r>
            <a:r>
              <a:rPr lang="it-IT" sz="1600" b="1" dirty="0" smtClean="0"/>
              <a:t>25%.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 smtClean="0"/>
              <a:t>.Il 32% </a:t>
            </a:r>
            <a:r>
              <a:rPr lang="it-IT" sz="1600" b="1" dirty="0"/>
              <a:t>ha avuto come votazione l’8,presente per il </a:t>
            </a:r>
            <a:r>
              <a:rPr lang="it-IT" sz="1600" b="1" dirty="0" smtClean="0"/>
              <a:t>27% </a:t>
            </a:r>
            <a:r>
              <a:rPr lang="it-IT" sz="1600" b="1" dirty="0"/>
              <a:t>nelle prove intermedie.</a:t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6% </a:t>
            </a:r>
            <a:r>
              <a:rPr lang="it-IT" sz="1600" b="1" dirty="0"/>
              <a:t>ha conseguito votazione pari a 9 ,presente per </a:t>
            </a:r>
            <a:r>
              <a:rPr lang="it-IT" sz="1600" b="1" dirty="0" smtClean="0"/>
              <a:t>il 15% </a:t>
            </a:r>
            <a:r>
              <a:rPr lang="it-IT" sz="1600" b="1" dirty="0"/>
              <a:t>nelle prove intermedie.</a:t>
            </a:r>
            <a:br>
              <a:rPr lang="it-IT" sz="1600" b="1" dirty="0"/>
            </a:br>
            <a:r>
              <a:rPr lang="it-IT" sz="1600" b="1" dirty="0"/>
              <a:t>.Nel 1°quadrimestre solo il </a:t>
            </a:r>
            <a:r>
              <a:rPr lang="it-IT" sz="1600" b="1" dirty="0" smtClean="0"/>
              <a:t>15% </a:t>
            </a:r>
            <a:r>
              <a:rPr lang="it-IT" sz="1600" b="1" dirty="0"/>
              <a:t>degli alunni </a:t>
            </a:r>
            <a:r>
              <a:rPr lang="it-IT" sz="1600" b="1" dirty="0" smtClean="0"/>
              <a:t>aveva ottenuto </a:t>
            </a:r>
            <a:r>
              <a:rPr lang="it-IT" sz="1600" b="1" dirty="0"/>
              <a:t>votazione 10,nel 2°quadrimestre è pari </a:t>
            </a:r>
            <a:r>
              <a:rPr lang="it-IT" sz="1600" b="1" dirty="0" smtClean="0"/>
              <a:t>al 15%.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41640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3672408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1° quadrimestre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2588825"/>
              </p:ext>
            </p:extLst>
          </p:nvPr>
        </p:nvGraphicFramePr>
        <p:xfrm>
          <a:off x="683568" y="2276872"/>
          <a:ext cx="37444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27984" y="1772816"/>
            <a:ext cx="3816424" cy="457200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  <a:p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88754076"/>
              </p:ext>
            </p:extLst>
          </p:nvPr>
        </p:nvGraphicFramePr>
        <p:xfrm>
          <a:off x="4427984" y="2276872"/>
          <a:ext cx="37444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39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PROVE OGGETTIVE PARALLELE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  <a:solidFill>
            <a:schemeClr val="tx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Le Prove oggettive parallele, frutto di una condivisione di obiettivi e finalità, si inseriscono nell’ambito di un dibattito aperto nell’Istituto sul tema della valutazione, momento cruciale dell’attività didattica e del ruolo docente.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                                          Finalità generali: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miglioramento dell’offerta formativa dell’Istituto;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migliorare i livelli di apprendimento di tutte le classi;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la promozione di un confronto aperto sulla didattica delle discipline e sulla valutazione affinché tutti gli alunni in tutte le classi raggiungano gli obiettivi minimi previsti dalla programmazione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l’offerta di pari opportunità formative agli studenti.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90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solidFill>
                  <a:schemeClr val="tx1"/>
                </a:solidFill>
              </a:rPr>
              <a:t>CONFRONTO FRA LE </a:t>
            </a:r>
            <a:r>
              <a:rPr lang="it-IT" sz="2500" dirty="0" smtClean="0">
                <a:solidFill>
                  <a:schemeClr val="tx1"/>
                </a:solidFill>
              </a:rPr>
              <a:t>CLASSI  TERZE</a:t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>INGLESE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3600400" cy="548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it-IT" sz="1300" dirty="0" smtClean="0">
              <a:solidFill>
                <a:prstClr val="white"/>
              </a:solidFill>
            </a:endParaRPr>
          </a:p>
          <a:p>
            <a:r>
              <a:rPr lang="it-IT" sz="1400" dirty="0"/>
              <a:t>Risultati  1° quadrimestre</a:t>
            </a:r>
          </a:p>
          <a:p>
            <a:endParaRPr lang="it-IT" sz="1400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48122909"/>
              </p:ext>
            </p:extLst>
          </p:nvPr>
        </p:nvGraphicFramePr>
        <p:xfrm>
          <a:off x="899592" y="1988840"/>
          <a:ext cx="36004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572000" y="1412776"/>
            <a:ext cx="3600400" cy="5486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it-IT" sz="1300" dirty="0" smtClean="0">
              <a:solidFill>
                <a:prstClr val="white"/>
              </a:solidFill>
            </a:endParaRPr>
          </a:p>
          <a:p>
            <a:r>
              <a:rPr lang="it-IT" sz="1400" dirty="0"/>
              <a:t>Risultati  </a:t>
            </a:r>
            <a:r>
              <a:rPr lang="it-IT" sz="1400" dirty="0" smtClean="0"/>
              <a:t>2° </a:t>
            </a:r>
            <a:r>
              <a:rPr lang="it-IT" sz="1400" dirty="0"/>
              <a:t>quadrimestre</a:t>
            </a:r>
          </a:p>
          <a:p>
            <a:endParaRPr lang="it-IT" sz="1400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7322831"/>
              </p:ext>
            </p:extLst>
          </p:nvPr>
        </p:nvGraphicFramePr>
        <p:xfrm>
          <a:off x="4499992" y="2060848"/>
          <a:ext cx="36004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84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112568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1600" dirty="0"/>
              <a:t>ANALIZZANDO I GRAFICI delle prove oggettive parallele delle </a:t>
            </a:r>
            <a:r>
              <a:rPr lang="it-IT" sz="1600" dirty="0">
                <a:solidFill>
                  <a:srgbClr val="77C925"/>
                </a:solidFill>
              </a:rPr>
              <a:t>classi TERZE  </a:t>
            </a:r>
            <a:r>
              <a:rPr lang="it-IT" sz="1600" dirty="0"/>
              <a:t>DELLA SCUOLA PRIMARIA ,</a:t>
            </a:r>
            <a:r>
              <a:rPr lang="it-IT" sz="1600" b="1" dirty="0"/>
              <a:t>relativamente </a:t>
            </a:r>
            <a:r>
              <a:rPr lang="it-IT" sz="1600" b="1" dirty="0" smtClean="0"/>
              <a:t>alla </a:t>
            </a:r>
            <a:r>
              <a:rPr lang="it-IT" sz="1600" b="1" dirty="0" err="1" smtClean="0">
                <a:solidFill>
                  <a:srgbClr val="FF0000"/>
                </a:solidFill>
              </a:rPr>
              <a:t>MATEMATICA</a:t>
            </a:r>
            <a:r>
              <a:rPr lang="it-IT" sz="1600" b="1" dirty="0" err="1" smtClean="0"/>
              <a:t>,si</a:t>
            </a:r>
            <a:r>
              <a:rPr lang="it-IT" sz="1600" b="1" dirty="0" smtClean="0"/>
              <a:t> </a:t>
            </a:r>
            <a:r>
              <a:rPr lang="it-IT" sz="1600" b="1" dirty="0"/>
              <a:t>evince che: </a:t>
            </a:r>
            <a:br>
              <a:rPr lang="it-IT" sz="1600" b="1" dirty="0"/>
            </a:br>
            <a:r>
              <a:rPr lang="it-IT" sz="1600" b="1" dirty="0" smtClean="0"/>
              <a:t>.Nessun alunno non </a:t>
            </a:r>
            <a:r>
              <a:rPr lang="it-IT" sz="1600" b="1" dirty="0"/>
              <a:t>ha raggiunto la sufficienza .</a:t>
            </a: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>.</a:t>
            </a:r>
            <a:r>
              <a:rPr lang="it-IT" sz="1600" b="1" dirty="0"/>
              <a:t>il </a:t>
            </a:r>
            <a:r>
              <a:rPr lang="it-IT" sz="1600" b="1" dirty="0" smtClean="0"/>
              <a:t>18 </a:t>
            </a:r>
            <a:r>
              <a:rPr lang="it-IT" sz="1600" b="1" dirty="0"/>
              <a:t>% ha conseguito una valutazione </a:t>
            </a:r>
            <a:r>
              <a:rPr lang="it-IT" sz="1600" b="1" dirty="0" err="1"/>
              <a:t>sufficiente,che</a:t>
            </a:r>
            <a:r>
              <a:rPr lang="it-IT" sz="1600" b="1" dirty="0"/>
              <a:t> per le prove intermedie era </a:t>
            </a:r>
            <a:r>
              <a:rPr lang="it-IT" sz="1600" b="1" dirty="0" smtClean="0"/>
              <a:t>sempre pari </a:t>
            </a:r>
            <a:r>
              <a:rPr lang="it-IT" sz="1600" b="1" dirty="0"/>
              <a:t>al </a:t>
            </a:r>
            <a:r>
              <a:rPr lang="it-IT" sz="1600" b="1" dirty="0" smtClean="0"/>
              <a:t>18%.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23 </a:t>
            </a:r>
            <a:r>
              <a:rPr lang="it-IT" sz="1600" b="1" dirty="0"/>
              <a:t>% ha conseguito il 7 , per le prove intermedie era il voto del </a:t>
            </a:r>
            <a:r>
              <a:rPr lang="it-IT" sz="1600" b="1" dirty="0" smtClean="0"/>
              <a:t>30%.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 smtClean="0"/>
              <a:t>.Il 32% </a:t>
            </a:r>
            <a:r>
              <a:rPr lang="it-IT" sz="1600" b="1" dirty="0"/>
              <a:t>ha avuto come votazione l’8,presente per il </a:t>
            </a:r>
            <a:r>
              <a:rPr lang="it-IT" sz="1600" b="1" dirty="0" smtClean="0"/>
              <a:t>28% </a:t>
            </a:r>
            <a:r>
              <a:rPr lang="it-IT" sz="1600" b="1" dirty="0"/>
              <a:t>nelle prove intermedie.</a:t>
            </a:r>
            <a:br>
              <a:rPr lang="it-IT" sz="1600" b="1" dirty="0"/>
            </a:br>
            <a:r>
              <a:rPr lang="it-IT" sz="1600" b="1" dirty="0"/>
              <a:t>.Il </a:t>
            </a:r>
            <a:r>
              <a:rPr lang="it-IT" sz="1600" b="1" dirty="0" smtClean="0"/>
              <a:t>6% </a:t>
            </a:r>
            <a:r>
              <a:rPr lang="it-IT" sz="1600" b="1" dirty="0"/>
              <a:t>ha conseguito votazione pari a 9 ,presente per </a:t>
            </a:r>
            <a:r>
              <a:rPr lang="it-IT" sz="1600" b="1" dirty="0" smtClean="0"/>
              <a:t>il 22% </a:t>
            </a:r>
            <a:r>
              <a:rPr lang="it-IT" sz="1600" b="1" dirty="0"/>
              <a:t>nelle prove intermedie.</a:t>
            </a:r>
            <a:br>
              <a:rPr lang="it-IT" sz="1600" b="1" dirty="0"/>
            </a:br>
            <a:r>
              <a:rPr lang="it-IT" sz="1600" b="1" dirty="0"/>
              <a:t>.Nel 1°quadrimestre solo il </a:t>
            </a:r>
            <a:r>
              <a:rPr lang="it-IT" sz="1600" b="1" dirty="0" smtClean="0"/>
              <a:t>2% </a:t>
            </a:r>
            <a:r>
              <a:rPr lang="it-IT" sz="1600" b="1" dirty="0"/>
              <a:t>degli alunni </a:t>
            </a:r>
            <a:r>
              <a:rPr lang="it-IT" sz="1600" b="1" dirty="0" smtClean="0"/>
              <a:t>aveva ottenuto </a:t>
            </a:r>
            <a:r>
              <a:rPr lang="it-IT" sz="1600" b="1" dirty="0"/>
              <a:t>votazione 10,nel 2°quadrimestre è pari </a:t>
            </a:r>
            <a:r>
              <a:rPr lang="it-IT" sz="1600" b="1" dirty="0" smtClean="0"/>
              <a:t>al 21%.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87804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0940" cy="130182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RISULTATI COMPLESSIVI CLASSE TERZE</a:t>
            </a:r>
            <a:br>
              <a:rPr lang="it-IT" sz="3600" dirty="0"/>
            </a:br>
            <a:r>
              <a:rPr lang="it-IT" sz="3600" dirty="0"/>
              <a:t>MATEMATIC</a:t>
            </a:r>
            <a:r>
              <a:rPr lang="it-IT" dirty="0"/>
              <a:t>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04238497"/>
              </p:ext>
            </p:extLst>
          </p:nvPr>
        </p:nvGraphicFramePr>
        <p:xfrm>
          <a:off x="683568" y="2276872"/>
          <a:ext cx="39604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772816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64084933"/>
              </p:ext>
            </p:extLst>
          </p:nvPr>
        </p:nvGraphicFramePr>
        <p:xfrm>
          <a:off x="4716016" y="2348880"/>
          <a:ext cx="39604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19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6672"/>
            <a:ext cx="7520940" cy="10801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500" dirty="0" smtClean="0">
                <a:solidFill>
                  <a:schemeClr val="tx1"/>
                </a:solidFill>
              </a:rPr>
              <a:t>CONFRONTO FRA LE CLASSI  TERZE</a:t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>MATEMATICA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93313964"/>
              </p:ext>
            </p:extLst>
          </p:nvPr>
        </p:nvGraphicFramePr>
        <p:xfrm>
          <a:off x="755576" y="2132857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556792"/>
            <a:ext cx="4041648" cy="38519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21163101"/>
              </p:ext>
            </p:extLst>
          </p:nvPr>
        </p:nvGraphicFramePr>
        <p:xfrm>
          <a:off x="4788024" y="2132856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344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3600" dirty="0" smtClean="0"/>
              <a:t>CLASSI QUARTE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552728" cy="3913038"/>
          </a:xfrm>
        </p:spPr>
      </p:pic>
    </p:spTree>
    <p:extLst>
      <p:ext uri="{BB962C8B-B14F-4D97-AF65-F5344CB8AC3E}">
        <p14:creationId xmlns:p14="http://schemas.microsoft.com/office/powerpoint/2010/main" val="169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00600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</a:t>
            </a:r>
            <a:r>
              <a:rPr lang="it-IT" sz="2000" dirty="0" smtClean="0">
                <a:solidFill>
                  <a:srgbClr val="77C925"/>
                </a:solidFill>
              </a:rPr>
              <a:t>QUARTE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</a:t>
            </a:r>
            <a:r>
              <a:rPr lang="it-IT" sz="2000" b="1" dirty="0" smtClean="0"/>
              <a:t> </a:t>
            </a:r>
            <a:r>
              <a:rPr lang="it-IT" sz="2000" b="1" dirty="0"/>
              <a:t>all’</a:t>
            </a:r>
            <a:r>
              <a:rPr lang="it-IT" sz="2000" b="1" dirty="0" err="1">
                <a:solidFill>
                  <a:srgbClr val="FF0000"/>
                </a:solidFill>
              </a:rPr>
              <a:t>ITALIANO</a:t>
            </a:r>
            <a:r>
              <a:rPr lang="it-IT" sz="2000" b="1" dirty="0" err="1"/>
              <a:t>,si</a:t>
            </a:r>
            <a:r>
              <a:rPr lang="it-IT" sz="2000" b="1" dirty="0"/>
              <a:t> evince 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 9% </a:t>
            </a:r>
            <a:r>
              <a:rPr lang="it-IT" sz="2000" b="1" dirty="0"/>
              <a:t>degli alunni non ha raggiunto la sufficienza ,mentre nel 1°quadrimestre era pari al </a:t>
            </a:r>
            <a:r>
              <a:rPr lang="it-IT" sz="2000" b="1" dirty="0" smtClean="0"/>
              <a:t>17%.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21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al </a:t>
            </a:r>
            <a:r>
              <a:rPr lang="it-IT" sz="2000" b="1" dirty="0" smtClean="0"/>
              <a:t>32%.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29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20%.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18</a:t>
            </a:r>
            <a:r>
              <a:rPr lang="it-IT" sz="2000" b="1" dirty="0"/>
              <a:t>% ha avuto come votazione l’8,presente per il </a:t>
            </a:r>
            <a:r>
              <a:rPr lang="it-IT" sz="2000" b="1" dirty="0" smtClean="0"/>
              <a:t>24%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9%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7%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</a:t>
            </a:r>
            <a:r>
              <a:rPr lang="it-IT" sz="2000" b="1" dirty="0" smtClean="0"/>
              <a:t>nessun alunno aveva ottenuto </a:t>
            </a:r>
            <a:r>
              <a:rPr lang="it-IT" sz="2000" b="1" dirty="0"/>
              <a:t>votazione 10,nel 2°quadrimestre è pari </a:t>
            </a:r>
            <a:r>
              <a:rPr lang="it-IT" sz="2000" b="1" dirty="0" smtClean="0"/>
              <a:t>al’5%.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9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</a:t>
            </a:r>
            <a:r>
              <a:rPr lang="it-IT" sz="2400" dirty="0"/>
              <a:t>QUARTE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3528392" cy="50405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0735347"/>
              </p:ext>
            </p:extLst>
          </p:nvPr>
        </p:nvGraphicFramePr>
        <p:xfrm>
          <a:off x="683568" y="2492896"/>
          <a:ext cx="352839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844824"/>
            <a:ext cx="3600400" cy="50405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242874"/>
              </p:ext>
            </p:extLst>
          </p:nvPr>
        </p:nvGraphicFramePr>
        <p:xfrm>
          <a:off x="4572000" y="2564904"/>
          <a:ext cx="352839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79776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CONFRONTO FRA LE CLASSI  QUARTE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352839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7230449"/>
              </p:ext>
            </p:extLst>
          </p:nvPr>
        </p:nvGraphicFramePr>
        <p:xfrm>
          <a:off x="755576" y="2132856"/>
          <a:ext cx="36004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556792"/>
            <a:ext cx="352839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11925497"/>
              </p:ext>
            </p:extLst>
          </p:nvPr>
        </p:nvGraphicFramePr>
        <p:xfrm>
          <a:off x="4499992" y="2132856"/>
          <a:ext cx="36004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850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00600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QUARTE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 </a:t>
            </a:r>
            <a:r>
              <a:rPr lang="it-IT" sz="2000" b="1" dirty="0" smtClean="0"/>
              <a:t>all’</a:t>
            </a:r>
            <a:r>
              <a:rPr lang="it-IT" sz="2000" b="1" dirty="0" err="1" smtClean="0">
                <a:solidFill>
                  <a:srgbClr val="FF0000"/>
                </a:solidFill>
              </a:rPr>
              <a:t>INGLESE</a:t>
            </a:r>
            <a:r>
              <a:rPr lang="it-IT" sz="2000" b="1" dirty="0" err="1" smtClean="0"/>
              <a:t>,si</a:t>
            </a:r>
            <a:r>
              <a:rPr lang="it-IT" sz="2000" b="1" dirty="0" smtClean="0"/>
              <a:t> </a:t>
            </a:r>
            <a:r>
              <a:rPr lang="it-IT" sz="2000" b="1" dirty="0"/>
              <a:t>evince che: </a:t>
            </a:r>
            <a:br>
              <a:rPr lang="it-IT" sz="2000" b="1" dirty="0"/>
            </a:br>
            <a:r>
              <a:rPr lang="it-IT" sz="2000" b="1" dirty="0" smtClean="0"/>
              <a:t>.L’8% </a:t>
            </a:r>
            <a:r>
              <a:rPr lang="it-IT" sz="2000" b="1" dirty="0"/>
              <a:t>degli alunni non ha raggiunto la sufficienza ,mentre nel 1°quadrimestre era pari al </a:t>
            </a:r>
            <a:r>
              <a:rPr lang="it-IT" sz="2000" b="1" dirty="0" smtClean="0"/>
              <a:t>14%.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10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</a:t>
            </a:r>
            <a:r>
              <a:rPr lang="it-IT" sz="2000" b="1" dirty="0" smtClean="0"/>
              <a:t>all’ 8%.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16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11%.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24%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24%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Il25%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25%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</a:t>
            </a:r>
            <a:r>
              <a:rPr lang="it-IT" sz="2000" b="1" dirty="0" smtClean="0"/>
              <a:t>il 18% </a:t>
            </a:r>
            <a:r>
              <a:rPr lang="it-IT" sz="2000" b="1" dirty="0"/>
              <a:t>degli alunni </a:t>
            </a:r>
            <a:r>
              <a:rPr lang="it-IT" sz="2000" b="1" dirty="0" smtClean="0"/>
              <a:t>aveva ottenuto </a:t>
            </a:r>
            <a:r>
              <a:rPr lang="it-IT" sz="2000" b="1" dirty="0"/>
              <a:t>votazione 10,nel 2°quadrimestre è pari </a:t>
            </a:r>
            <a:r>
              <a:rPr lang="it-IT" sz="2000" b="1" dirty="0" smtClean="0"/>
              <a:t>al17%.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79776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/>
              <a:t>RISULTATI COMPLESSIVI CLASSE QUARTE</a:t>
            </a:r>
            <a:br>
              <a:rPr lang="it-IT" sz="2800" dirty="0"/>
            </a:br>
            <a:r>
              <a:rPr lang="it-IT" sz="28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331236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1 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58973071"/>
              </p:ext>
            </p:extLst>
          </p:nvPr>
        </p:nvGraphicFramePr>
        <p:xfrm>
          <a:off x="683568" y="1844824"/>
          <a:ext cx="33843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355976" y="1340768"/>
            <a:ext cx="3816424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Risultati2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9317804"/>
              </p:ext>
            </p:extLst>
          </p:nvPr>
        </p:nvGraphicFramePr>
        <p:xfrm>
          <a:off x="4355976" y="1844824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7241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9872" cy="126304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MONITORAGGIO FINALE PROVE OGGETTIVE PARALLELE a.s.2018 2019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888432" cy="2448272"/>
          </a:xfrm>
          <a:ln w="76200">
            <a:solidFill>
              <a:srgbClr val="FF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23528" y="4077072"/>
            <a:ext cx="86409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 PRIME</a:t>
            </a:r>
          </a:p>
        </p:txBody>
      </p:sp>
    </p:spTree>
    <p:extLst>
      <p:ext uri="{BB962C8B-B14F-4D97-AF65-F5344CB8AC3E}">
        <p14:creationId xmlns:p14="http://schemas.microsoft.com/office/powerpoint/2010/main" val="2347755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79776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/>
              <a:t>CONFRONTO FRA LE CLASSI  QUARTE</a:t>
            </a:r>
            <a:br>
              <a:rPr lang="it-IT" sz="2800" dirty="0"/>
            </a:br>
            <a:r>
              <a:rPr lang="it-IT" sz="28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73849105"/>
              </p:ext>
            </p:extLst>
          </p:nvPr>
        </p:nvGraphicFramePr>
        <p:xfrm>
          <a:off x="899592" y="1988840"/>
          <a:ext cx="39604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860032" y="1484784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8283074"/>
              </p:ext>
            </p:extLst>
          </p:nvPr>
        </p:nvGraphicFramePr>
        <p:xfrm>
          <a:off x="4932040" y="1988840"/>
          <a:ext cx="39604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027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00600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QUARTE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 </a:t>
            </a:r>
            <a:r>
              <a:rPr lang="it-IT" sz="2000" b="1" dirty="0" smtClean="0"/>
              <a:t>alla </a:t>
            </a:r>
            <a:r>
              <a:rPr lang="it-IT" sz="2000" b="1" dirty="0" err="1" smtClean="0">
                <a:solidFill>
                  <a:srgbClr val="FF0000"/>
                </a:solidFill>
              </a:rPr>
              <a:t>MATEMATICA</a:t>
            </a:r>
            <a:r>
              <a:rPr lang="it-IT" sz="2000" b="1" dirty="0" err="1" smtClean="0"/>
              <a:t>,si</a:t>
            </a:r>
            <a:r>
              <a:rPr lang="it-IT" sz="2000" b="1" dirty="0" smtClean="0"/>
              <a:t> </a:t>
            </a:r>
            <a:r>
              <a:rPr lang="it-IT" sz="2000" b="1" dirty="0"/>
              <a:t>evince 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il9% </a:t>
            </a:r>
            <a:r>
              <a:rPr lang="it-IT" sz="2000" b="1" dirty="0"/>
              <a:t>degli alunni non ha raggiunto la sufficienza ,mentre nel 1°quadrimestre era pari </a:t>
            </a:r>
            <a:r>
              <a:rPr lang="it-IT" sz="2000" b="1" dirty="0" smtClean="0"/>
              <a:t>all’8%.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9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al </a:t>
            </a:r>
            <a:r>
              <a:rPr lang="it-IT" sz="2000" b="1" dirty="0" smtClean="0"/>
              <a:t>14%.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23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10%.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23%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24%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15%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24%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</a:t>
            </a:r>
            <a:r>
              <a:rPr lang="it-IT" sz="2000" b="1" dirty="0" smtClean="0"/>
              <a:t>il 20% </a:t>
            </a:r>
            <a:r>
              <a:rPr lang="it-IT" sz="2000" b="1" dirty="0"/>
              <a:t>degli alunni </a:t>
            </a:r>
            <a:r>
              <a:rPr lang="it-IT" sz="2000" b="1" dirty="0" smtClean="0"/>
              <a:t>aveva ottenuto </a:t>
            </a:r>
            <a:r>
              <a:rPr lang="it-IT" sz="2000" b="1" dirty="0"/>
              <a:t>votazione 10,nel 2°quadrimestre è </a:t>
            </a:r>
            <a:r>
              <a:rPr lang="it-IT" sz="2000" b="1"/>
              <a:t>pari </a:t>
            </a:r>
            <a:r>
              <a:rPr lang="it-IT" sz="2000" b="1" smtClean="0"/>
              <a:t>al 21%.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5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20940" cy="12298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/>
              <a:t>RISULTATI COMPLESSIVI CLASSE QUARTE</a:t>
            </a:r>
            <a:br>
              <a:rPr lang="it-IT" sz="2800" dirty="0"/>
            </a:br>
            <a:r>
              <a:rPr lang="it-IT" sz="28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388843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7257376"/>
              </p:ext>
            </p:extLst>
          </p:nvPr>
        </p:nvGraphicFramePr>
        <p:xfrm>
          <a:off x="467544" y="2276872"/>
          <a:ext cx="37444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700808"/>
            <a:ext cx="388843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6380988"/>
              </p:ext>
            </p:extLst>
          </p:nvPr>
        </p:nvGraphicFramePr>
        <p:xfrm>
          <a:off x="4427984" y="2204864"/>
          <a:ext cx="37444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377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20940" cy="9144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/>
              <a:t>CONFRONTO FRA LE CLASSI  QUARTE</a:t>
            </a:r>
            <a:br>
              <a:rPr lang="it-IT" sz="2800" dirty="0"/>
            </a:br>
            <a:r>
              <a:rPr lang="it-IT" sz="28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3600400" cy="52920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3790186"/>
              </p:ext>
            </p:extLst>
          </p:nvPr>
        </p:nvGraphicFramePr>
        <p:xfrm>
          <a:off x="827584" y="2276872"/>
          <a:ext cx="38164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860032" y="1700808"/>
            <a:ext cx="3456384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3661378"/>
              </p:ext>
            </p:extLst>
          </p:nvPr>
        </p:nvGraphicFramePr>
        <p:xfrm>
          <a:off x="4788024" y="2276872"/>
          <a:ext cx="38164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321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792088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77C925"/>
                </a:solidFill>
              </a:rPr>
              <a:t>CLASSI QUINTE</a:t>
            </a:r>
            <a:endParaRPr lang="it-IT" dirty="0">
              <a:solidFill>
                <a:srgbClr val="77C925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096587" cy="3820058"/>
          </a:xfrm>
        </p:spPr>
      </p:pic>
    </p:spTree>
    <p:extLst>
      <p:ext uri="{BB962C8B-B14F-4D97-AF65-F5344CB8AC3E}">
        <p14:creationId xmlns:p14="http://schemas.microsoft.com/office/powerpoint/2010/main" val="340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619268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</a:t>
            </a:r>
            <a:r>
              <a:rPr lang="it-IT" sz="2000" dirty="0" smtClean="0">
                <a:solidFill>
                  <a:srgbClr val="77C925"/>
                </a:solidFill>
              </a:rPr>
              <a:t>QUINTE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</a:t>
            </a:r>
            <a:r>
              <a:rPr lang="it-IT" sz="2000" b="1" dirty="0" smtClean="0"/>
              <a:t> </a:t>
            </a:r>
            <a:r>
              <a:rPr lang="it-IT" sz="2000" b="1" dirty="0"/>
              <a:t>all’</a:t>
            </a:r>
            <a:r>
              <a:rPr lang="it-IT" sz="2000" b="1" dirty="0" err="1">
                <a:solidFill>
                  <a:srgbClr val="FF0000"/>
                </a:solidFill>
              </a:rPr>
              <a:t>ITALIANO</a:t>
            </a:r>
            <a:r>
              <a:rPr lang="it-IT" sz="2000" b="1" dirty="0" err="1"/>
              <a:t>,si</a:t>
            </a:r>
            <a:r>
              <a:rPr lang="it-IT" sz="2000" b="1" dirty="0"/>
              <a:t> evince 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il3% </a:t>
            </a:r>
            <a:r>
              <a:rPr lang="it-IT" sz="2000" b="1" dirty="0"/>
              <a:t>degli alunni non ha raggiunto la sufficienza ,mentre nel 1°quadrimestre era pari al </a:t>
            </a:r>
            <a:r>
              <a:rPr lang="it-IT" sz="2000" b="1" dirty="0" smtClean="0"/>
              <a:t>9</a:t>
            </a:r>
            <a:r>
              <a:rPr lang="it-IT" sz="2000" b="1" dirty="0"/>
              <a:t>%.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6 </a:t>
            </a:r>
            <a:r>
              <a:rPr lang="it-IT" sz="2000" b="1" dirty="0"/>
              <a:t>% ha conseguito una valutazione </a:t>
            </a:r>
            <a:r>
              <a:rPr lang="it-IT" sz="2000" b="1" dirty="0" smtClean="0"/>
              <a:t>sufficiente nelle prove </a:t>
            </a:r>
            <a:r>
              <a:rPr lang="it-IT" sz="2000" b="1" dirty="0"/>
              <a:t>intermedie </a:t>
            </a:r>
            <a:r>
              <a:rPr lang="it-IT" sz="2000" b="1" dirty="0" smtClean="0"/>
              <a:t>e finali.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il16% </a:t>
            </a:r>
            <a:r>
              <a:rPr lang="it-IT" sz="2000" b="1" dirty="0"/>
              <a:t>ha conseguito il 7 nelle prove intermedie e finali.</a:t>
            </a:r>
            <a:br>
              <a:rPr lang="it-IT" sz="2000" b="1" dirty="0"/>
            </a:br>
            <a:r>
              <a:rPr lang="it-IT" sz="2000" b="1" dirty="0" smtClean="0"/>
              <a:t>.Il 23%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21%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19%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32%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solo il 3% degli alunni </a:t>
            </a:r>
            <a:r>
              <a:rPr lang="it-IT" sz="2000" b="1" dirty="0" smtClean="0"/>
              <a:t>aveva ottenuto </a:t>
            </a:r>
            <a:r>
              <a:rPr lang="it-IT" sz="2000" b="1" dirty="0"/>
              <a:t>votazione 10,nel 2°quadrimestre è pari </a:t>
            </a:r>
            <a:r>
              <a:rPr lang="it-IT" sz="2000" b="1" dirty="0" smtClean="0"/>
              <a:t>al 20%.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20940" cy="100811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/>
              <a:t>RISULTATI COMPLESSIVI CLASSE QUINTE</a:t>
            </a:r>
            <a:br>
              <a:rPr lang="it-IT" sz="2800" dirty="0"/>
            </a:br>
            <a:r>
              <a:rPr lang="it-IT" sz="28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3456384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61819539"/>
              </p:ext>
            </p:extLst>
          </p:nvPr>
        </p:nvGraphicFramePr>
        <p:xfrm>
          <a:off x="755576" y="2420888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916832"/>
            <a:ext cx="388843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81597228"/>
              </p:ext>
            </p:extLst>
          </p:nvPr>
        </p:nvGraphicFramePr>
        <p:xfrm>
          <a:off x="4499992" y="2420888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38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72576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solidFill>
                  <a:schemeClr val="tx1"/>
                </a:solidFill>
              </a:rPr>
              <a:t>CONFRONTO FRA LE CLASSI  QUINTE</a:t>
            </a:r>
            <a:br>
              <a:rPr lang="it-IT" sz="2500" dirty="0">
                <a:solidFill>
                  <a:schemeClr val="tx1"/>
                </a:solidFill>
              </a:rPr>
            </a:br>
            <a:r>
              <a:rPr lang="it-IT" sz="2500" dirty="0">
                <a:solidFill>
                  <a:schemeClr val="tx1"/>
                </a:solidFill>
              </a:rPr>
              <a:t>ITALIANO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412776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62445590"/>
              </p:ext>
            </p:extLst>
          </p:nvPr>
        </p:nvGraphicFramePr>
        <p:xfrm>
          <a:off x="827584" y="1916833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860032" y="1412776"/>
            <a:ext cx="3744416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03450561"/>
              </p:ext>
            </p:extLst>
          </p:nvPr>
        </p:nvGraphicFramePr>
        <p:xfrm>
          <a:off x="4860032" y="1916832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778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619268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QUINTE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</a:t>
            </a:r>
            <a:r>
              <a:rPr lang="it-IT" sz="2000" b="1" dirty="0" smtClean="0"/>
              <a:t> all’</a:t>
            </a:r>
            <a:r>
              <a:rPr lang="it-IT" sz="2000" b="1" dirty="0" err="1" smtClean="0">
                <a:solidFill>
                  <a:srgbClr val="FF0000"/>
                </a:solidFill>
              </a:rPr>
              <a:t>INGLESE</a:t>
            </a:r>
            <a:r>
              <a:rPr lang="it-IT" sz="2000" b="1" dirty="0" err="1" smtClean="0"/>
              <a:t>,si</a:t>
            </a:r>
            <a:r>
              <a:rPr lang="it-IT" sz="2000" b="1" dirty="0" smtClean="0"/>
              <a:t> </a:t>
            </a:r>
            <a:r>
              <a:rPr lang="it-IT" sz="2000" b="1" dirty="0"/>
              <a:t>evince 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il4% </a:t>
            </a:r>
            <a:r>
              <a:rPr lang="it-IT" sz="2000" b="1" dirty="0"/>
              <a:t>degli alunni non ha raggiunto la sufficienza ,mentre nel 1°quadrimestre era pari al </a:t>
            </a:r>
            <a:r>
              <a:rPr lang="it-IT" sz="2000" b="1" dirty="0" smtClean="0"/>
              <a:t>4%.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7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</a:t>
            </a:r>
            <a:r>
              <a:rPr lang="it-IT" sz="2000" b="1" dirty="0" smtClean="0"/>
              <a:t>all’ 8%.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32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35%.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16%%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3%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3% ha conseguito votazione pari a 9 ,presente per l’11% nelle prove intermedie.</a:t>
            </a:r>
            <a:br>
              <a:rPr lang="it-IT" sz="2000" b="1" dirty="0"/>
            </a:br>
            <a:r>
              <a:rPr lang="it-IT" sz="2000" b="1" dirty="0"/>
              <a:t>.Nel 1°quadrimestre </a:t>
            </a:r>
            <a:r>
              <a:rPr lang="it-IT" sz="2000" b="1" dirty="0" smtClean="0"/>
              <a:t>il 20% </a:t>
            </a:r>
            <a:r>
              <a:rPr lang="it-IT" sz="2000" b="1" dirty="0"/>
              <a:t>degli alunni </a:t>
            </a:r>
            <a:r>
              <a:rPr lang="it-IT" sz="2000" b="1" dirty="0" smtClean="0"/>
              <a:t>aveva ottenuto </a:t>
            </a:r>
            <a:r>
              <a:rPr lang="it-IT" sz="2000" b="1" dirty="0"/>
              <a:t>votazione 10,nel 2°quadrimestre è pari </a:t>
            </a:r>
            <a:r>
              <a:rPr lang="it-IT" sz="2000" b="1" dirty="0" smtClean="0"/>
              <a:t>al30%.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79776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/>
              <a:t>RISULTATI COMPLESSIVI CLASSE QUINTE</a:t>
            </a:r>
            <a:br>
              <a:rPr lang="it-IT" sz="2800" dirty="0"/>
            </a:br>
            <a:r>
              <a:rPr lang="it-IT" sz="28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36004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81894689"/>
              </p:ext>
            </p:extLst>
          </p:nvPr>
        </p:nvGraphicFramePr>
        <p:xfrm>
          <a:off x="683568" y="2060848"/>
          <a:ext cx="3744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427984" y="1556792"/>
            <a:ext cx="36004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26346252"/>
              </p:ext>
            </p:extLst>
          </p:nvPr>
        </p:nvGraphicFramePr>
        <p:xfrm>
          <a:off x="4283968" y="2060848"/>
          <a:ext cx="3744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794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414" y="908720"/>
            <a:ext cx="7520940" cy="5616624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</a:t>
            </a:r>
            <a:r>
              <a:rPr lang="it-IT" sz="2000" dirty="0" smtClean="0">
                <a:solidFill>
                  <a:srgbClr val="77C925"/>
                </a:solidFill>
              </a:rPr>
              <a:t>PRIME  </a:t>
            </a:r>
            <a:r>
              <a:rPr lang="it-IT" sz="2000" dirty="0"/>
              <a:t>DELLA SCUOLA PRIMARIA </a:t>
            </a:r>
            <a:r>
              <a:rPr lang="it-IT" sz="2000" dirty="0" smtClean="0"/>
              <a:t>,</a:t>
            </a:r>
            <a:r>
              <a:rPr lang="it-IT" sz="2000" b="1" dirty="0" smtClean="0"/>
              <a:t>relativamente </a:t>
            </a:r>
            <a:r>
              <a:rPr lang="it-IT" sz="2000" b="1" dirty="0"/>
              <a:t>all’</a:t>
            </a:r>
            <a:r>
              <a:rPr lang="it-IT" sz="2000" b="1" dirty="0" err="1">
                <a:solidFill>
                  <a:srgbClr val="FF0000"/>
                </a:solidFill>
              </a:rPr>
              <a:t>ITALIANO</a:t>
            </a:r>
            <a:r>
              <a:rPr lang="it-IT" sz="2000" b="1" dirty="0" err="1"/>
              <a:t>,si</a:t>
            </a:r>
            <a:r>
              <a:rPr lang="it-IT" sz="2000" b="1" dirty="0"/>
              <a:t> evince che: </a:t>
            </a:r>
            <a:br>
              <a:rPr lang="it-IT" sz="2000" b="1" dirty="0"/>
            </a:br>
            <a:r>
              <a:rPr lang="it-IT" sz="2000" b="1" dirty="0"/>
              <a:t>. Nessun alunno non ha raggiunto la </a:t>
            </a:r>
            <a:r>
              <a:rPr lang="it-IT" sz="2000" b="1" dirty="0" smtClean="0"/>
              <a:t>sufficienza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.L’8 </a:t>
            </a:r>
            <a:r>
              <a:rPr lang="it-IT" sz="2000" b="1" dirty="0"/>
              <a:t>% 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al 3</a:t>
            </a:r>
            <a:r>
              <a:rPr lang="it-IT" sz="2000" b="1" dirty="0" smtClean="0"/>
              <a:t>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23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25%.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26% </a:t>
            </a:r>
            <a:r>
              <a:rPr lang="it-IT" sz="2000" b="1" dirty="0"/>
              <a:t>ha avuto come votazione l’8,presente per il </a:t>
            </a:r>
            <a:r>
              <a:rPr lang="it-IT" sz="2000" b="1" dirty="0" smtClean="0"/>
              <a:t>40%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42% </a:t>
            </a:r>
            <a:r>
              <a:rPr lang="it-IT" sz="2000" b="1" dirty="0"/>
              <a:t>ha conseguito votazione pari a 9 ,presente </a:t>
            </a:r>
            <a:r>
              <a:rPr lang="it-IT" sz="2000" b="1" dirty="0" smtClean="0"/>
              <a:t>per il 32%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</a:t>
            </a:r>
            <a:r>
              <a:rPr lang="it-IT" sz="2000" b="1" dirty="0" smtClean="0"/>
              <a:t>nessun alunno aveva ottenuto </a:t>
            </a:r>
            <a:r>
              <a:rPr lang="it-IT" sz="2000" b="1" dirty="0"/>
              <a:t>votazione 10,nel 2°quadrimestre </a:t>
            </a:r>
            <a:r>
              <a:rPr lang="it-IT" sz="2000" b="1" dirty="0" smtClean="0"/>
              <a:t>l’1%.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7034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20940" cy="100811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CONFRONTO FRA LE CLASSI  QUINTE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248472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74908260"/>
              </p:ext>
            </p:extLst>
          </p:nvPr>
        </p:nvGraphicFramePr>
        <p:xfrm>
          <a:off x="467544" y="2204864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700808"/>
            <a:ext cx="40324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18282714"/>
              </p:ext>
            </p:extLst>
          </p:nvPr>
        </p:nvGraphicFramePr>
        <p:xfrm>
          <a:off x="4572000" y="2204864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337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619268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QUINTE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 </a:t>
            </a:r>
            <a:r>
              <a:rPr lang="it-IT" sz="2000" b="1" dirty="0" smtClean="0"/>
              <a:t>alla</a:t>
            </a:r>
            <a:r>
              <a:rPr lang="it-IT" sz="2000" b="1" dirty="0" smtClean="0">
                <a:solidFill>
                  <a:srgbClr val="FF0000"/>
                </a:solidFill>
              </a:rPr>
              <a:t> MATEMATICA </a:t>
            </a:r>
            <a:r>
              <a:rPr lang="it-IT" sz="2000" b="1" dirty="0" smtClean="0"/>
              <a:t>si evince </a:t>
            </a:r>
            <a:r>
              <a:rPr lang="it-IT" sz="2000" b="1" dirty="0"/>
              <a:t>che: </a:t>
            </a:r>
            <a:br>
              <a:rPr lang="it-IT" sz="2000" b="1" dirty="0"/>
            </a:br>
            <a:r>
              <a:rPr lang="it-IT" sz="2000" b="1" dirty="0"/>
              <a:t>.</a:t>
            </a:r>
            <a:r>
              <a:rPr lang="it-IT" sz="2000" b="1" dirty="0" smtClean="0"/>
              <a:t>il5% </a:t>
            </a:r>
            <a:r>
              <a:rPr lang="it-IT" sz="2000" b="1" dirty="0"/>
              <a:t>degli alunni non ha raggiunto la sufficienza ,mentre nel 1°quadrimestre era pari al </a:t>
            </a:r>
            <a:r>
              <a:rPr lang="it-IT" sz="2000" b="1" dirty="0" smtClean="0"/>
              <a:t>10%.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.L’8% </a:t>
            </a:r>
            <a:r>
              <a:rPr lang="it-IT" sz="2000" b="1" dirty="0"/>
              <a:t>ha conseguito una valutazione </a:t>
            </a:r>
            <a:r>
              <a:rPr lang="it-IT" sz="2000" b="1" dirty="0" err="1"/>
              <a:t>sufficiente,che</a:t>
            </a:r>
            <a:r>
              <a:rPr lang="it-IT" sz="2000" b="1" dirty="0"/>
              <a:t> per le prove intermedie era pari al </a:t>
            </a:r>
            <a:r>
              <a:rPr lang="it-IT" sz="2000" b="1" dirty="0" smtClean="0"/>
              <a:t>6</a:t>
            </a:r>
            <a:r>
              <a:rPr lang="it-IT" sz="2000" b="1" dirty="0"/>
              <a:t>%.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27 </a:t>
            </a:r>
            <a:r>
              <a:rPr lang="it-IT" sz="2000" b="1" dirty="0"/>
              <a:t>% ha conseguito il 7 , per le prove intermedie era il voto del </a:t>
            </a:r>
            <a:r>
              <a:rPr lang="it-IT" sz="2000" b="1" dirty="0" smtClean="0"/>
              <a:t>34%.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32%ha </a:t>
            </a:r>
            <a:r>
              <a:rPr lang="it-IT" sz="2000" b="1" dirty="0"/>
              <a:t>avuto come votazione l’8,presente per il </a:t>
            </a:r>
            <a:r>
              <a:rPr lang="it-IT" sz="2000" b="1" dirty="0" smtClean="0"/>
              <a:t>21%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20%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26%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.Nel 1°quadrimestre solo il 3% degli </a:t>
            </a:r>
            <a:r>
              <a:rPr lang="it-IT" sz="2000" b="1"/>
              <a:t>alunni </a:t>
            </a:r>
            <a:r>
              <a:rPr lang="it-IT" sz="2000" b="1" smtClean="0"/>
              <a:t>aveva ottenuto </a:t>
            </a:r>
            <a:r>
              <a:rPr lang="it-IT" sz="2000" b="1" dirty="0"/>
              <a:t>votazione 10,nel 2°quadrimestre è pari all’8%.</a:t>
            </a:r>
            <a:br>
              <a:rPr lang="it-IT" sz="2000" b="1" dirty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20940" cy="10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/>
              <a:t>RISULTATI COMPLESSIVI CLASSE QUINTE</a:t>
            </a:r>
            <a:br>
              <a:rPr lang="it-IT" sz="2800" dirty="0"/>
            </a:br>
            <a:r>
              <a:rPr lang="it-IT" sz="28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10471006"/>
              </p:ext>
            </p:extLst>
          </p:nvPr>
        </p:nvGraphicFramePr>
        <p:xfrm>
          <a:off x="323528" y="2204864"/>
          <a:ext cx="38884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355976" y="1628800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65829175"/>
              </p:ext>
            </p:extLst>
          </p:nvPr>
        </p:nvGraphicFramePr>
        <p:xfrm>
          <a:off x="4499992" y="2204864"/>
          <a:ext cx="36724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8144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20940" cy="8697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500" dirty="0">
                <a:solidFill>
                  <a:schemeClr val="tx1"/>
                </a:solidFill>
              </a:rPr>
              <a:t>CONFRONTO FRA LE CLASSI  QUINTE</a:t>
            </a:r>
            <a:br>
              <a:rPr lang="it-IT" sz="2500" dirty="0">
                <a:solidFill>
                  <a:schemeClr val="tx1"/>
                </a:solidFill>
              </a:rPr>
            </a:br>
            <a:r>
              <a:rPr lang="it-IT" sz="2500" dirty="0">
                <a:solidFill>
                  <a:schemeClr val="tx1"/>
                </a:solidFill>
              </a:rPr>
              <a:t>MATEMATICA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</a:t>
            </a:r>
            <a:r>
              <a:rPr lang="it-IT" dirty="0" smtClean="0"/>
              <a:t>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29576336"/>
              </p:ext>
            </p:extLst>
          </p:nvPr>
        </p:nvGraphicFramePr>
        <p:xfrm>
          <a:off x="755576" y="1988840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556792"/>
            <a:ext cx="4041648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quadrimestre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8729995"/>
              </p:ext>
            </p:extLst>
          </p:nvPr>
        </p:nvGraphicFramePr>
        <p:xfrm>
          <a:off x="4788024" y="1988840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585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>GRAZIE PER LA COLLABORAZIONE</a:t>
            </a: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 smtClean="0"/>
              <a:t> FS  MARIA PUCA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4868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312368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 1° quadrimestre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163084"/>
              </p:ext>
            </p:extLst>
          </p:nvPr>
        </p:nvGraphicFramePr>
        <p:xfrm>
          <a:off x="683568" y="1988840"/>
          <a:ext cx="3384376" cy="410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13645340"/>
              </p:ext>
            </p:extLst>
          </p:nvPr>
        </p:nvGraphicFramePr>
        <p:xfrm>
          <a:off x="4499992" y="1988840"/>
          <a:ext cx="3384376" cy="410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268760"/>
            <a:ext cx="3312368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 2° quadrimestre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914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3600400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68955894"/>
              </p:ext>
            </p:extLst>
          </p:nvPr>
        </p:nvGraphicFramePr>
        <p:xfrm>
          <a:off x="683568" y="2060848"/>
          <a:ext cx="36724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01896658"/>
              </p:ext>
            </p:extLst>
          </p:nvPr>
        </p:nvGraphicFramePr>
        <p:xfrm>
          <a:off x="4572000" y="2060848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4572000" y="1412776"/>
            <a:ext cx="3816424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</p:spTree>
    <p:extLst>
      <p:ext uri="{BB962C8B-B14F-4D97-AF65-F5344CB8AC3E}">
        <p14:creationId xmlns:p14="http://schemas.microsoft.com/office/powerpoint/2010/main" val="85454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414" y="908720"/>
            <a:ext cx="7520940" cy="5616624"/>
          </a:xfrm>
          <a:ln w="762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ANALIZZANDO I GRAFICI delle prove oggettive parallele delle </a:t>
            </a:r>
            <a:r>
              <a:rPr lang="it-IT" sz="2000" dirty="0">
                <a:solidFill>
                  <a:srgbClr val="77C925"/>
                </a:solidFill>
              </a:rPr>
              <a:t>classi PRIME  </a:t>
            </a:r>
            <a:r>
              <a:rPr lang="it-IT" sz="2000" dirty="0"/>
              <a:t>DELLA SCUOLA PRIMARIA ,</a:t>
            </a:r>
            <a:r>
              <a:rPr lang="it-IT" sz="2000" b="1" dirty="0"/>
              <a:t>relativamente </a:t>
            </a:r>
            <a:r>
              <a:rPr lang="it-IT" sz="2000" b="1" dirty="0" smtClean="0"/>
              <a:t>all’ </a:t>
            </a:r>
            <a:r>
              <a:rPr lang="it-IT" sz="2000" b="1" dirty="0" smtClean="0">
                <a:solidFill>
                  <a:srgbClr val="FF0000"/>
                </a:solidFill>
              </a:rPr>
              <a:t>INGLESE</a:t>
            </a:r>
            <a:r>
              <a:rPr lang="it-IT" sz="2000" b="1" dirty="0" smtClean="0"/>
              <a:t> ,si </a:t>
            </a:r>
            <a:r>
              <a:rPr lang="it-IT" sz="2000" b="1" dirty="0"/>
              <a:t>evince che: </a:t>
            </a:r>
            <a:br>
              <a:rPr lang="it-IT" sz="2000" b="1" dirty="0"/>
            </a:br>
            <a:r>
              <a:rPr lang="it-IT" sz="2000" b="1" dirty="0" smtClean="0"/>
              <a:t>.Nessun alunno non </a:t>
            </a:r>
            <a:r>
              <a:rPr lang="it-IT" sz="2000" b="1" dirty="0"/>
              <a:t>ha raggiunto la sufficienza </a:t>
            </a:r>
            <a:r>
              <a:rPr lang="it-IT" sz="2000" b="1" dirty="0" smtClean="0"/>
              <a:t>sia nel 1 quadrimestre che nel 2°.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5 </a:t>
            </a:r>
            <a:r>
              <a:rPr lang="it-IT" sz="2000" b="1" dirty="0"/>
              <a:t>% ha conseguito una valutazione </a:t>
            </a:r>
            <a:r>
              <a:rPr lang="it-IT" sz="2000" b="1" dirty="0" smtClean="0"/>
              <a:t>sufficiente nelle prove </a:t>
            </a:r>
            <a:r>
              <a:rPr lang="it-IT" sz="2000" b="1" dirty="0"/>
              <a:t>intermedie </a:t>
            </a:r>
            <a:r>
              <a:rPr lang="it-IT" sz="2000" b="1" dirty="0" smtClean="0"/>
              <a:t>e finali.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6 </a:t>
            </a:r>
            <a:r>
              <a:rPr lang="it-IT" sz="2000" b="1" dirty="0"/>
              <a:t>% ha conseguito il 7 , per le prove intermedie era il voto </a:t>
            </a:r>
            <a:r>
              <a:rPr lang="it-IT" sz="2000" b="1" dirty="0" smtClean="0"/>
              <a:t>del 7%.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.Il 38% </a:t>
            </a:r>
            <a:r>
              <a:rPr lang="it-IT" sz="2000" b="1" dirty="0"/>
              <a:t>ha avuto come votazione l’8,presente per </a:t>
            </a:r>
            <a:r>
              <a:rPr lang="it-IT" sz="2000" b="1" dirty="0" smtClean="0"/>
              <a:t>il 48%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/>
              <a:t>.Il </a:t>
            </a:r>
            <a:r>
              <a:rPr lang="it-IT" sz="2000" b="1" dirty="0" smtClean="0"/>
              <a:t>48% </a:t>
            </a:r>
            <a:r>
              <a:rPr lang="it-IT" sz="2000" b="1" dirty="0"/>
              <a:t>ha conseguito votazione pari a 9 ,presente per </a:t>
            </a:r>
            <a:r>
              <a:rPr lang="it-IT" sz="2000" b="1" dirty="0" smtClean="0"/>
              <a:t>il 21% </a:t>
            </a:r>
            <a:r>
              <a:rPr lang="it-IT" sz="2000" b="1" dirty="0"/>
              <a:t>nelle prove intermedie.</a:t>
            </a:r>
            <a:br>
              <a:rPr lang="it-IT" sz="2000" b="1" dirty="0"/>
            </a:br>
            <a:r>
              <a:rPr lang="it-IT" sz="2000" b="1" dirty="0" smtClean="0"/>
              <a:t>. il </a:t>
            </a:r>
            <a:r>
              <a:rPr lang="it-IT" sz="2000" b="1" dirty="0"/>
              <a:t>3% degli alunni </a:t>
            </a:r>
            <a:r>
              <a:rPr lang="it-IT" sz="2000" b="1" dirty="0" smtClean="0"/>
              <a:t>ha ottenuto </a:t>
            </a:r>
            <a:r>
              <a:rPr lang="it-IT" sz="2000" b="1" dirty="0"/>
              <a:t>votazione 10,nel 1</a:t>
            </a:r>
            <a:r>
              <a:rPr lang="it-IT" sz="2000" b="1" dirty="0" smtClean="0"/>
              <a:t>°quadrimestre era </a:t>
            </a:r>
            <a:r>
              <a:rPr lang="it-IT" sz="2000" b="1" dirty="0"/>
              <a:t>pari </a:t>
            </a:r>
            <a:r>
              <a:rPr lang="it-IT" sz="2000" b="1" dirty="0" smtClean="0"/>
              <a:t>al 9%.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1543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82000" cy="106984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960440" cy="5760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1° quadrimestre</a:t>
            </a: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7433827"/>
              </p:ext>
            </p:extLst>
          </p:nvPr>
        </p:nvGraphicFramePr>
        <p:xfrm>
          <a:off x="467544" y="2276872"/>
          <a:ext cx="3960440" cy="37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>
          <a:xfrm>
            <a:off x="4572000" y="1700808"/>
            <a:ext cx="4248472" cy="50405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/>
              <a:t>Risultati  </a:t>
            </a:r>
            <a:r>
              <a:rPr lang="it-IT" dirty="0" smtClean="0"/>
              <a:t>2° </a:t>
            </a:r>
            <a:r>
              <a:rPr lang="it-IT" dirty="0"/>
              <a:t>quadrimestre</a:t>
            </a: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1666735"/>
              </p:ext>
            </p:extLst>
          </p:nvPr>
        </p:nvGraphicFramePr>
        <p:xfrm>
          <a:off x="4572000" y="2276872"/>
          <a:ext cx="4320480" cy="37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744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1936</TotalTime>
  <Words>801</Words>
  <Application>Microsoft Office PowerPoint</Application>
  <PresentationFormat>Presentazione su schermo (4:3)</PresentationFormat>
  <Paragraphs>140</Paragraphs>
  <Slides>54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Tramonto</vt:lpstr>
      <vt:lpstr>Presentazione standard di PowerPoint</vt:lpstr>
      <vt:lpstr>DIRIGENTE SCOLASTICO PROF.SSA GIUSEPPINA NUGNES</vt:lpstr>
      <vt:lpstr> PROVE OGGETTIVE PARALLELE</vt:lpstr>
      <vt:lpstr>MONITORAGGIO FINALE PROVE OGGETTIVE PARALLELE a.s.2018 2019 </vt:lpstr>
      <vt:lpstr>ANALIZZANDO I GRAFICI delle prove oggettive parallele delle classi PRIME  DELLA SCUOLA PRIMARIA ,relativamente all’ITALIANO,si evince che:  . Nessun alunno non ha raggiunto la sufficienza .L’8 % ha conseguito una valutazione sufficiente,che per le prove intermedie era pari al 3%. .il 23 % ha conseguito il 7 , per le prove intermedie era il voto del 25%. .Il 26% ha avuto come votazione l’8,presente per il 40% nelle prove intermedie. .Il 42% ha conseguito votazione pari a 9 ,presente per il 32% nelle prove intermedie. .Nel 1°quadrimestre nessun alunno aveva ottenuto votazione 10,nel 2°quadrimestre l’1%.</vt:lpstr>
      <vt:lpstr>RISULTATI COMPLESSIVI CLASSI PRIME ITALIANO</vt:lpstr>
      <vt:lpstr>CONFRONTO FRA LE CLASSI PRIME Italiano</vt:lpstr>
      <vt:lpstr>ANALIZZANDO I GRAFICI delle prove oggettive parallele delle classi PRIME  DELLA SCUOLA PRIMARIA ,relativamente all’ INGLESE ,si evince che:  .Nessun alunno non ha raggiunto la sufficienza sia nel 1 quadrimestre che nel 2°. .il 5 % ha conseguito una valutazione sufficiente nelle prove intermedie e finali. .il 6 % ha conseguito il 7 , per le prove intermedie era il voto del 7%. .Il 38% ha avuto come votazione l’8,presente per il 48% nelle prove intermedie. .Il 48% ha conseguito votazione pari a 9 ,presente per il 21% nelle prove intermedie. . il 3% degli alunni ha ottenuto votazione 10,nel 1°quadrimestre era pari al 9%.</vt:lpstr>
      <vt:lpstr>RISULTATI COMPLESSIVI CLASSI PRIME INGLESE </vt:lpstr>
      <vt:lpstr>CONFRONTO FRA LE CLASSI PRIME inglese</vt:lpstr>
      <vt:lpstr>ANALIZZANDO I GRAFICI delle prove oggettive parallele delle classi PRIME  DELLA SCUOLA PRIMARIA ,relativamente alla MATEMATICA ,si evince che:  .il 2% degli alunni non ha raggiunto la sufficienza nel monitoraggio intermedio ,mentre nel 2°quadrimestre nessuno. il 6 % ha conseguito una valutazione sufficiente,che per le prove intermedie era pari al 5%. .il 20% ha conseguito il 7 , per le prove intermedie era il voto del 33%. .Il 34% ha avuto come votazione l’8,presente per il 25% nelle prove intermedie. .Il 38% ha conseguito votazione pari a 9 ,presente per il 32% nelle prove intermedie. .Nel 1°quadrimestre solo il 3% degli alunni aveva ottenuto votazione 10,nel 2°quadrimestre è pari al 2%.</vt:lpstr>
      <vt:lpstr>RISULTATI COMPLESSIVI CLASSI PRIME MATEMATICA </vt:lpstr>
      <vt:lpstr>CONFRONTO FRA LE CLASSI PRIME matematica</vt:lpstr>
      <vt:lpstr>CLASSI SECONDE</vt:lpstr>
      <vt:lpstr>ANALIZZANDO I GRAFICI delle prove oggettive parallele delle classi SECONDE  DELLA SCUOLA PRIMARIA ,relativamente all’ITALIANO,si evince che:  .il 9% degli alunni non ha raggiunto la sufficienza ,mentre nel 1°quadrimestre era pari al 0%. .il 27 % ha conseguito una valutazione sufficiente,che per le prove intermedie era pari al 29%. .il 21 % ha conseguito il 7 , per le prove intermedie era il voto del 19%. .Il 20% ha avuto come votazione l’8,presente per il 31% nelle prove intermedie. .Il 20% ha conseguito votazione pari a 9 ,presente per  il 21% nelle prove intermedie. .Nel 1°quadrimestre nessun alunno aveva ottenuto votazione 10,nel 2°quadrimestre è pari al 3%.</vt:lpstr>
      <vt:lpstr>RISULTATI COMPLESSIVI CLASSE SECONDE ITALIANO </vt:lpstr>
      <vt:lpstr>CONFRONTO FRA LE CLASSI  SECONDE ITALIANO</vt:lpstr>
      <vt:lpstr>ANALIZZANDO I GRAFICI delle prove oggettive parallele delle classi SECONDE  DELLA SCUOLA PRIMARIA ,relativamente all’ INGLESE si evince che:  .Nessun alunno non ha raggiunto la sufficienza nel 1°e 2°quadrimestre . .il 21 % ha conseguito una valutazione sufficiente,che per le prove intermedie era pari al 17%. .il 23 % ha conseguito il 7 , per le prove intermedie era il voto del 33%. .Il 26% ha avuto come votazione l’8,presente per il 21% nelle prove intermedie. .Il 19% ha conseguito votazione pari a 9 ,presente per il 26% nelle prove intermedie. .Nel 1°quadrimestre solo il 3% degli alunni aveva ottenuto votazione 10,nel 2°quadrimestre è pari all’11%.</vt:lpstr>
      <vt:lpstr>RISULTATI COMPLESSIVI CLASSE SECONDE INGLESE </vt:lpstr>
      <vt:lpstr>CONFRONTO FRA LE CLASSI  SECONDE INGLESE</vt:lpstr>
      <vt:lpstr>ANALIZZANDO I GRAFICI delle prove oggettive parallele delle classi SECONDE  DELLA SCUOLA PRIMARIA ,relativamente alla MATEMATICA si evince che:  .Nessun alunno non ha raggiunto la sufficienza nel 1°e 2°quadrimestre. .il 24 % ha conseguito una valutazione sufficiente,che per le prove intermedie era pari al 15%. .il 22 % ha conseguito il 7 , per le prove intermedie era il voto del 19%. .Il 25 % ha avuto come votazione l’8,presente per il 32% nelle prove intermedie. .Il 20% ha conseguito votazione pari a 9 ,presente per il 32% nelle prove intermedie. .Nel 1°quadrimestre solo il 2% degli alunni aveva ottenuto votazione 10,nel 2°quadrimestre è pari al 9%.</vt:lpstr>
      <vt:lpstr>RISULTATI COMPLESSIVI CLASSE SECONDE MATEMATICA </vt:lpstr>
      <vt:lpstr>CONFRONTO FRA LE CLASSI  SECONDE MATEMATICA</vt:lpstr>
      <vt:lpstr>CLASSI TERZE</vt:lpstr>
      <vt:lpstr>ANALIZZANDO I GRAFICI delle prove oggettive parallele delle classi TERZE  DELLA SCUOLA PRIMARIA ,relativamente all’ITALIANO,si evince che:  .Nessun alunno non ha raggiunto la sufficienza . .il 12 % ha conseguito una valutazione sufficiente,che per le prove intermedie era pari al 18%. .il 31 % ha conseguito il 7 , per le prove intermedie era il voto del 33%. .Il 31% ha avuto come votazione l’8,presente per il 32% nelle prove intermedie. .Il 23% ha conseguito votazione pari a 9 ,presente per il12% nelle prove intermedie. .Nel 1°quadrimestre solo il 5% degli alunni aveva ottenuto votazione 10,nel 2°quadrimestre è pari al 3%.  </vt:lpstr>
      <vt:lpstr>RISULTATI COMPLESSIVI CLASSE TERZE ITALIANO</vt:lpstr>
      <vt:lpstr>CONFRONTO FRA LE CLASSI  TERZE ITALIANO</vt:lpstr>
      <vt:lpstr>ANALIZZANDO I GRAFICI delle prove oggettive parallele delle classi TERZE  DELLA SCUOLA PRIMARIA ,relativamente all’INGLESE, che:  .Nessun alunno non ha raggiunto la sufficienza. .il 6 % ha conseguito una valutazione sufficiente,che per le prove intermedie era pari al 18%. .il 29 % ha conseguito il 7 , per le prove intermedie era il voto del 25%. .Il 32% ha avuto come votazione l’8,presente per il 27% nelle prove intermedie. .Il 6% ha conseguito votazione pari a 9 ,presente per il 15% nelle prove intermedie. .Nel 1°quadrimestre solo il 15% degli alunni aveva ottenuto votazione 10,nel 2°quadrimestre è pari al 15%.  </vt:lpstr>
      <vt:lpstr>RISULTATI COMPLESSIVI CLASSE TERZE INGLESE</vt:lpstr>
      <vt:lpstr>CONFRONTO FRA LE CLASSI  TERZE INGLESE</vt:lpstr>
      <vt:lpstr>ANALIZZANDO I GRAFICI delle prove oggettive parallele delle classi TERZE  DELLA SCUOLA PRIMARIA ,relativamente alla MATEMATICA,si evince che:  .Nessun alunno non ha raggiunto la sufficienza . .il 18 % ha conseguito una valutazione sufficiente,che per le prove intermedie era sempre pari al 18%. .il 23 % ha conseguito il 7 , per le prove intermedie era il voto del 30%. .Il 32% ha avuto come votazione l’8,presente per il 28% nelle prove intermedie. .Il 6% ha conseguito votazione pari a 9 ,presente per il 22% nelle prove intermedie. .Nel 1°quadrimestre solo il 2% degli alunni aveva ottenuto votazione 10,nel 2°quadrimestre è pari al 21%.  </vt:lpstr>
      <vt:lpstr>RISULTATI COMPLESSIVI CLASSE TERZE MATEMATICA</vt:lpstr>
      <vt:lpstr>CONFRONTO FRA LE CLASSI  TERZE MATEMATICA</vt:lpstr>
      <vt:lpstr>CLASSI QUARTE</vt:lpstr>
      <vt:lpstr>ANALIZZANDO I GRAFICI delle prove oggettive parallele delle classi QUARTE DELLA SCUOLA PRIMARIA ,relativamente all’ITALIANO,si evince che:  .il 9% degli alunni non ha raggiunto la sufficienza ,mentre nel 1°quadrimestre era pari al 17%. .il 21 % ha conseguito una valutazione sufficiente,che per le prove intermedie era pari al 32%. .il 29 % ha conseguito il 7 , per le prove intermedie era il voto del 20%. .Il 18% ha avuto come votazione l’8,presente per il 24% nelle prove intermedie. .Il 9% ha conseguito votazione pari a 9 ,presente per il 7% nelle prove intermedie. .Nel 1°quadrimestre nessun alunno aveva ottenuto votazione 10,nel 2°quadrimestre è pari al’5%. </vt:lpstr>
      <vt:lpstr>RISULTATI COMPLESSIVI CLASSE QUARTE ITALIANO</vt:lpstr>
      <vt:lpstr>CONFRONTO FRA LE CLASSI  QUARTE ITALIANO</vt:lpstr>
      <vt:lpstr>ANALIZZANDO I GRAFICI delle prove oggettive parallele delle classi QUARTE DELLA SCUOLA PRIMARIA ,relativamente all’INGLESE,si evince che:  .L’8% degli alunni non ha raggiunto la sufficienza ,mentre nel 1°quadrimestre era pari al 14%. .il 10 % ha conseguito una valutazione sufficiente,che per le prove intermedie era pari all’ 8%. .il 16 % ha conseguito il 7 , per le prove intermedie era il voto del 11%. .Il 24% ha avuto come votazione l’8,presente per il 24% nelle prove intermedie. .Il25% ha conseguito votazione pari a 9 ,presente per il 25% nelle prove intermedie. .Nel 1°quadrimestre il 18% degli alunni aveva ottenuto votazione 10,nel 2°quadrimestre è pari al17%. </vt:lpstr>
      <vt:lpstr>RISULTATI COMPLESSIVI CLASSE QUARTE INGLESE</vt:lpstr>
      <vt:lpstr>CONFRONTO FRA LE CLASSI  QUARTE INGLESE</vt:lpstr>
      <vt:lpstr>ANALIZZANDO I GRAFICI delle prove oggettive parallele delle classi QUARTE DELLA SCUOLA PRIMARIA ,relativamente alla MATEMATICA,si evince che:  .il9% degli alunni non ha raggiunto la sufficienza ,mentre nel 1°quadrimestre era pari all’8%. .il 9 % ha conseguito una valutazione sufficiente,che per le prove intermedie era pari al 14%. .il 23 % ha conseguito il 7 , per le prove intermedie era il voto del 10%. .IL 23% ha avuto come votazione l’8,presente per il 24% nelle prove intermedie. .Il 15% ha conseguito votazione pari a 9 ,presente per il 24% nelle prove intermedie. .Nel 1°quadrimestre il 20% degli alunni aveva ottenuto votazione 10,nel 2°quadrimestre è pari al 21%. </vt:lpstr>
      <vt:lpstr>RISULTATI COMPLESSIVI CLASSE QUARTE MATEMATICA</vt:lpstr>
      <vt:lpstr>CONFRONTO FRA LE CLASSI  QUARTE MATEMATICA</vt:lpstr>
      <vt:lpstr>CLASSI QUINTE</vt:lpstr>
      <vt:lpstr>ANALIZZANDO I GRAFICI delle prove oggettive parallele delle classi QUINTE DELLA SCUOLA PRIMARIA ,relativamente all’ITALIANO,si evince che:  .il3% degli alunni non ha raggiunto la sufficienza ,mentre nel 1°quadrimestre era pari al 9%. .il 6 % ha conseguito una valutazione sufficiente nelle prove intermedie e finali. .il16% ha conseguito il 7 nelle prove intermedie e finali. .Il 23% ha avuto come votazione l’8,presente per il 21% nelle prove intermedie. .Il 19% ha conseguito votazione pari a 9 ,presente per il 32% nelle prove intermedie. .Nel 1°quadrimestre solo il 3% degli alunni aveva ottenuto votazione 10,nel 2°quadrimestre è pari al 20%. </vt:lpstr>
      <vt:lpstr>RISULTATI COMPLESSIVI CLASSE QUINTE ITALIANO</vt:lpstr>
      <vt:lpstr>CONFRONTO FRA LE CLASSI  QUINTE ITALIANO</vt:lpstr>
      <vt:lpstr>ANALIZZANDO I GRAFICI delle prove oggettive parallele delle classi QUINTE DELLA SCUOLA PRIMARIA ,relativamente all’INGLESE,si evince che:  .il4% degli alunni non ha raggiunto la sufficienza ,mentre nel 1°quadrimestre era pari al 4%. .il 7 % ha conseguito una valutazione sufficiente,che per le prove intermedie era pari all’ 8%. .il 32 % ha conseguito il 7 , per le prove intermedie era il voto del 35%. .Il 16%% ha avuto come votazione l’8,presente per il 3% nelle prove intermedie. .Il 3% ha conseguito votazione pari a 9 ,presente per l’11% nelle prove intermedie. .Nel 1°quadrimestre il 20% degli alunni aveva ottenuto votazione 10,nel 2°quadrimestre è pari al30%. </vt:lpstr>
      <vt:lpstr>RISULTATI COMPLESSIVI CLASSE QUINTE INGLESE</vt:lpstr>
      <vt:lpstr>CONFRONTO FRA LE CLASSI  QUINTE INGLESE</vt:lpstr>
      <vt:lpstr>ANALIZZANDO I GRAFICI delle prove oggettive parallele delle classi QUINTE DELLA SCUOLA PRIMARIA ,relativamente alla MATEMATICA si evince che:  .il5% degli alunni non ha raggiunto la sufficienza ,mentre nel 1°quadrimestre era pari al 10%. .L’8% ha conseguito una valutazione sufficiente,che per le prove intermedie era pari al 6%. .il 27 % ha conseguito il 7 , per le prove intermedie era il voto del 34%. .Il 32%ha avuto come votazione l’8,presente per il 21% nelle prove intermedie. .Il 20% ha conseguito votazione pari a 9 ,presente per il 26% nelle prove intermedie. .Nel 1°quadrimestre solo il 3% degli alunni aveva ottenuto votazione 10,nel 2°quadrimestre è pari all’8%. </vt:lpstr>
      <vt:lpstr>RISULTATI COMPLESSIVI CLASSE QUINTE MATEMATICA</vt:lpstr>
      <vt:lpstr>CONFRONTO FRA LE CLASSI  QUINTE MATEMATICA</vt:lpstr>
      <vt:lpstr>GRAZIE PER LA COLLABORAZIONE  FS  MARIA PUCA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156</cp:revision>
  <dcterms:created xsi:type="dcterms:W3CDTF">2017-09-27T20:28:58Z</dcterms:created>
  <dcterms:modified xsi:type="dcterms:W3CDTF">2019-06-20T07:48:40Z</dcterms:modified>
</cp:coreProperties>
</file>