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57.xml" ContentType="application/vnd.openxmlformats-officedocument.drawingml.chart+xml"/>
  <Override PartName="/ppt/charts/chart68.xml" ContentType="application/vnd.openxmlformats-officedocument.drawingml.chart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charts/chart46.xml" ContentType="application/vnd.openxmlformats-officedocument.drawingml.chart+xml"/>
  <Override PartName="/ppt/charts/chart93.xml" ContentType="application/vnd.openxmlformats-officedocument.drawingml.chart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charts/chart35.xml" ContentType="application/vnd.openxmlformats-officedocument.drawingml.chart+xml"/>
  <Override PartName="/ppt/charts/chart82.xml" ContentType="application/vnd.openxmlformats-officedocument.drawingml.chart+xml"/>
  <Override PartName="/ppt/charts/chart119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60.xml" ContentType="application/vnd.openxmlformats-officedocument.drawingml.chart+xml"/>
  <Override PartName="/ppt/charts/chart71.xml" ContentType="application/vnd.openxmlformats-officedocument.drawingml.chart+xml"/>
  <Override PartName="/ppt/charts/chart108.xml" ContentType="application/vnd.openxmlformats-officedocument.drawingml.chart+xml"/>
  <Override PartName="/ppt/charts/chart155.xml" ContentType="application/vnd.openxmlformats-officedocument.drawingml.chart+xml"/>
  <Override PartName="/ppt/tableStyles.xml" ContentType="application/vnd.openxmlformats-officedocument.presentationml.tableStyles+xml"/>
  <Override PartName="/ppt/charts/chart133.xml" ContentType="application/vnd.openxmlformats-officedocument.drawingml.chart+xml"/>
  <Override PartName="/ppt/charts/chart144.xml" ContentType="application/vnd.openxmlformats-officedocument.drawingml.chart+xml"/>
  <Override PartName="/ppt/charts/chart122.xml" ContentType="application/vnd.openxmlformats-officedocument.drawingml.chart+xml"/>
  <Override PartName="/ppt/charts/chart3.xml" ContentType="application/vnd.openxmlformats-officedocument.drawingml.chart+xml"/>
  <Override PartName="/ppt/charts/chart111.xml" ContentType="application/vnd.openxmlformats-officedocument.drawingml.chart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charts/chart98.xml" ContentType="application/vnd.openxmlformats-officedocument.drawingml.chart+xml"/>
  <Override PartName="/ppt/charts/chart100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charts/chart76.xml" ContentType="application/vnd.openxmlformats-officedocument.drawingml.chart+xml"/>
  <Override PartName="/ppt/charts/chart87.xml" ContentType="application/vnd.openxmlformats-officedocument.drawingml.chart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65.xml" ContentType="application/vnd.openxmlformats-officedocument.drawingml.chart+xml"/>
  <Override PartName="/ppt/charts/chart149.xml" ContentType="application/vnd.openxmlformats-officedocument.drawingml.chart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charts/chart54.xml" ContentType="application/vnd.openxmlformats-officedocument.drawingml.chart+xml"/>
  <Override PartName="/ppt/charts/chart138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90.xml" ContentType="application/vnd.openxmlformats-officedocument.drawingml.chart+xml"/>
  <Override PartName="/ppt/charts/chart127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hart105.xml" ContentType="application/vnd.openxmlformats-officedocument.drawingml.chart+xml"/>
  <Override PartName="/ppt/charts/chart116.xml" ContentType="application/vnd.openxmlformats-officedocument.drawingml.chart+xml"/>
  <Override PartName="/ppt/charts/chart15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charts/chart141.xml" ContentType="application/vnd.openxmlformats-officedocument.drawingml.chart+xml"/>
  <Override PartName="/ppt/charts/chart4.xml" ContentType="application/vnd.openxmlformats-officedocument.drawingml.chart+xml"/>
  <Override PartName="/ppt/charts/chart99.xml" ContentType="application/vnd.openxmlformats-officedocument.drawingml.chart+xml"/>
  <Override PartName="/ppt/charts/chart101.xml" ContentType="application/vnd.openxmlformats-officedocument.drawingml.chart+xml"/>
  <Override PartName="/ppt/charts/chart130.xml" ContentType="application/vnd.openxmlformats-officedocument.drawingml.chart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charts/chart59.xml" ContentType="application/vnd.openxmlformats-officedocument.drawingml.chart+xml"/>
  <Override PartName="/ppt/notesSlides/notesSlide4.xml" ContentType="application/vnd.openxmlformats-officedocument.presentationml.notesSlide+xml"/>
  <Override PartName="/ppt/charts/chart88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charts/chart77.xml" ContentType="application/vnd.openxmlformats-officedocument.drawingml.chart+xml"/>
  <Override PartName="/ppt/charts/chart95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charts/chart66.xml" ContentType="application/vnd.openxmlformats-officedocument.drawingml.chart+xml"/>
  <Override PartName="/ppt/charts/chart84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chart73.xml" ContentType="application/vnd.openxmlformats-officedocument.drawingml.chart+xml"/>
  <Override PartName="/ppt/charts/chart91.xml" ContentType="application/vnd.openxmlformats-officedocument.drawingml.chart+xml"/>
  <Override PartName="/ppt/charts/chart128.xml" ContentType="application/vnd.openxmlformats-officedocument.drawingml.chart+xml"/>
  <Override PartName="/ppt/charts/chart139.xml" ContentType="application/vnd.openxmlformats-officedocument.drawingml.chart+xml"/>
  <Override PartName="/ppt/charts/chart157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charts/chart62.xml" ContentType="application/vnd.openxmlformats-officedocument.drawingml.chart+xml"/>
  <Override PartName="/ppt/charts/chart80.xml" ContentType="application/vnd.openxmlformats-officedocument.drawingml.chart+xml"/>
  <Override PartName="/ppt/charts/chart117.xml" ContentType="application/vnd.openxmlformats-officedocument.drawingml.chart+xml"/>
  <Override PartName="/ppt/charts/chart135.xml" ContentType="application/vnd.openxmlformats-officedocument.drawingml.chart+xml"/>
  <Override PartName="/ppt/charts/chart146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hart106.xml" ContentType="application/vnd.openxmlformats-officedocument.drawingml.chart+xml"/>
  <Override PartName="/ppt/charts/chart124.xml" ContentType="application/vnd.openxmlformats-officedocument.drawingml.chart+xml"/>
  <Override PartName="/ppt/charts/chart153.xml" ContentType="application/vnd.openxmlformats-officedocument.drawingml.chart+xml"/>
  <Override PartName="/ppt/charts/chart113.xml" ContentType="application/vnd.openxmlformats-officedocument.drawingml.chart+xml"/>
  <Override PartName="/ppt/charts/chart131.xml" ContentType="application/vnd.openxmlformats-officedocument.drawingml.chart+xml"/>
  <Override PartName="/ppt/charts/chart142.xml" ContentType="application/vnd.openxmlformats-officedocument.drawingml.chart+xml"/>
  <Override PartName="/ppt/charts/chart160.xml" ContentType="application/vnd.openxmlformats-officedocument.drawingml.chart+xml"/>
  <Override PartName="/ppt/slides/slide79.xml" ContentType="application/vnd.openxmlformats-officedocument.presentationml.slide+xml"/>
  <Override PartName="/ppt/charts/chart5.xml" ContentType="application/vnd.openxmlformats-officedocument.drawingml.chart+xml"/>
  <Override PartName="/ppt/charts/chart102.xml" ContentType="application/vnd.openxmlformats-officedocument.drawingml.chart+xml"/>
  <Override PartName="/ppt/charts/chart120.xml" ContentType="application/vnd.openxmlformats-officedocument.drawingml.chart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78.xml" ContentType="application/vnd.openxmlformats-officedocument.drawingml.chart+xml"/>
  <Override PartName="/ppt/charts/chart89.xml" ContentType="application/vnd.openxmlformats-officedocument.drawingml.char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charts/chart67.xml" ContentType="application/vnd.openxmlformats-officedocument.drawingml.chart+xml"/>
  <Override PartName="/ppt/charts/chart96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charts/chart74.xml" ContentType="application/vnd.openxmlformats-officedocument.drawingml.chart+xml"/>
  <Override PartName="/ppt/charts/chart85.xml" ContentType="application/vnd.openxmlformats-officedocument.drawingml.chart+xml"/>
  <Override PartName="/ppt/charts/chart158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hart63.xml" ContentType="application/vnd.openxmlformats-officedocument.drawingml.chart+xml"/>
  <Override PartName="/ppt/charts/chart81.xml" ContentType="application/vnd.openxmlformats-officedocument.drawingml.chart+xml"/>
  <Override PartName="/ppt/charts/chart92.xml" ContentType="application/vnd.openxmlformats-officedocument.drawingml.chart+xml"/>
  <Override PartName="/ppt/charts/chart129.xml" ContentType="application/vnd.openxmlformats-officedocument.drawingml.chart+xml"/>
  <Override PartName="/ppt/charts/chart147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charts/chart52.xml" ContentType="application/vnd.openxmlformats-officedocument.drawingml.chart+xml"/>
  <Override PartName="/ppt/charts/chart70.xml" ContentType="application/vnd.openxmlformats-officedocument.drawingml.chart+xml"/>
  <Override PartName="/ppt/charts/chart107.xml" ContentType="application/vnd.openxmlformats-officedocument.drawingml.chart+xml"/>
  <Override PartName="/ppt/charts/chart118.xml" ContentType="application/vnd.openxmlformats-officedocument.drawingml.chart+xml"/>
  <Override PartName="/ppt/charts/chart136.xml" ContentType="application/vnd.openxmlformats-officedocument.drawingml.chart+xml"/>
  <Override PartName="/ppt/charts/chart154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125.xml" ContentType="application/vnd.openxmlformats-officedocument.drawingml.chart+xml"/>
  <Override PartName="/ppt/charts/chart143.xml" ContentType="application/vnd.openxmlformats-officedocument.drawingml.chart+xml"/>
  <Override PartName="/ppt/charts/chart6.xml" ContentType="application/vnd.openxmlformats-officedocument.drawingml.chart+xml"/>
  <Override PartName="/ppt/charts/chart103.xml" ContentType="application/vnd.openxmlformats-officedocument.drawingml.chart+xml"/>
  <Override PartName="/ppt/charts/chart114.xml" ContentType="application/vnd.openxmlformats-officedocument.drawingml.chart+xml"/>
  <Override PartName="/ppt/charts/chart132.xml" ContentType="application/vnd.openxmlformats-officedocument.drawingml.chart+xml"/>
  <Override PartName="/ppt/charts/chart150.xml" ContentType="application/vnd.openxmlformats-officedocument.drawingml.chart+xml"/>
  <Override PartName="/ppt/notesSlides/notesSlide6.xml" ContentType="application/vnd.openxmlformats-officedocument.presentationml.notesSlide+xml"/>
  <Override PartName="/ppt/charts/chart110.xml" ContentType="application/vnd.openxmlformats-officedocument.drawingml.chart+xml"/>
  <Override PartName="/ppt/charts/chart121.xml" ContentType="application/vnd.openxmlformats-officedocument.drawingml.chart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charts/chart2.xml" ContentType="application/vnd.openxmlformats-officedocument.drawingml.chart+xml"/>
  <Override PartName="/ppt/charts/chart79.xml" ContentType="application/vnd.openxmlformats-officedocument.drawingml.chart+xml"/>
  <Override PartName="/ppt/charts/chart97.xml" ContentType="application/vnd.openxmlformats-officedocument.drawingml.chart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charts/chart39.xml" ContentType="application/vnd.openxmlformats-officedocument.drawingml.chart+xml"/>
  <Override PartName="/ppt/charts/chart86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75.xml" ContentType="application/vnd.openxmlformats-officedocument.drawingml.chart+xml"/>
  <Override PartName="/ppt/charts/chart159.xml" ContentType="application/vnd.openxmlformats-officedocument.drawingml.chart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charts/chart17.xml" ContentType="application/vnd.openxmlformats-officedocument.drawingml.chart+xml"/>
  <Override PartName="/ppt/charts/chart53.xml" ContentType="application/vnd.openxmlformats-officedocument.drawingml.chart+xml"/>
  <Override PartName="/ppt/charts/chart64.xml" ContentType="application/vnd.openxmlformats-officedocument.drawingml.chart+xml"/>
  <Override PartName="/ppt/charts/chart148.xml" ContentType="application/vnd.openxmlformats-officedocument.drawingml.chart+xml"/>
  <Override PartName="/ppt/slides/slide32.xml" ContentType="application/vnd.openxmlformats-officedocument.presentationml.slide+xml"/>
  <Override PartName="/ppt/charts/chart42.xml" ContentType="application/vnd.openxmlformats-officedocument.drawingml.chart+xml"/>
  <Override PartName="/ppt/charts/chart126.xml" ContentType="application/vnd.openxmlformats-officedocument.drawingml.chart+xml"/>
  <Override PartName="/ppt/charts/chart137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charts/chart31.xml" ContentType="application/vnd.openxmlformats-officedocument.drawingml.chart+xml"/>
  <Override PartName="/ppt/charts/chart115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104.xml" ContentType="application/vnd.openxmlformats-officedocument.drawingml.chart+xml"/>
  <Override PartName="/ppt/charts/chart151.xml" ContentType="application/vnd.openxmlformats-officedocument.drawingml.chart+xml"/>
  <Override PartName="/ppt/charts/chart140.xml" ContentType="application/vnd.openxmlformats-officedocument.drawingml.char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charts/chart69.xml" ContentType="application/vnd.openxmlformats-officedocument.drawingml.chart+xml"/>
  <Override PartName="/ppt/slides/slide48.xml" ContentType="application/vnd.openxmlformats-officedocument.presentationml.slide+xml"/>
  <Override PartName="/ppt/charts/chart58.xml" ContentType="application/vnd.openxmlformats-officedocument.drawingml.char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hart83.xml" ContentType="application/vnd.openxmlformats-officedocument.drawingml.chart+xml"/>
  <Override PartName="/ppt/charts/chart94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charts/chart72.xml" ContentType="application/vnd.openxmlformats-officedocument.drawingml.chart+xml"/>
  <Override PartName="/ppt/charts/chart109.xml" ContentType="application/vnd.openxmlformats-officedocument.drawingml.chart+xml"/>
  <Override PartName="/ppt/charts/chart156.xml" ContentType="application/vnd.openxmlformats-officedocument.drawingml.chart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charts/chart61.xml" ContentType="application/vnd.openxmlformats-officedocument.drawingml.chart+xml"/>
  <Override PartName="/ppt/charts/chart145.xml" ContentType="application/vnd.openxmlformats-officedocument.drawingml.chart+xml"/>
  <Override PartName="/ppt/slides/slide40.xml" ContentType="application/vnd.openxmlformats-officedocument.presentationml.slide+xml"/>
  <Override PartName="/ppt/charts/chart50.xml" ContentType="application/vnd.openxmlformats-officedocument.drawingml.chart+xml"/>
  <Override PartName="/ppt/charts/chart134.xml" ContentType="application/vnd.openxmlformats-officedocument.drawingml.chart+xml"/>
  <Override PartName="/ppt/charts/chart112.xml" ContentType="application/vnd.openxmlformats-officedocument.drawingml.chart+xml"/>
  <Override PartName="/ppt/charts/chart123.xml" ContentType="application/vnd.openxmlformats-officedocument.drawingml.char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256" r:id="rId2"/>
    <p:sldId id="277" r:id="rId3"/>
    <p:sldId id="311" r:id="rId4"/>
    <p:sldId id="312" r:id="rId5"/>
    <p:sldId id="257" r:id="rId6"/>
    <p:sldId id="313" r:id="rId7"/>
    <p:sldId id="285" r:id="rId8"/>
    <p:sldId id="314" r:id="rId9"/>
    <p:sldId id="258" r:id="rId10"/>
    <p:sldId id="315" r:id="rId11"/>
    <p:sldId id="259" r:id="rId12"/>
    <p:sldId id="316" r:id="rId13"/>
    <p:sldId id="260" r:id="rId14"/>
    <p:sldId id="317" r:id="rId15"/>
    <p:sldId id="261" r:id="rId16"/>
    <p:sldId id="318" r:id="rId17"/>
    <p:sldId id="262" r:id="rId18"/>
    <p:sldId id="319" r:id="rId19"/>
    <p:sldId id="264" r:id="rId20"/>
    <p:sldId id="320" r:id="rId21"/>
    <p:sldId id="278" r:id="rId22"/>
    <p:sldId id="321" r:id="rId23"/>
    <p:sldId id="286" r:id="rId24"/>
    <p:sldId id="322" r:id="rId25"/>
    <p:sldId id="279" r:id="rId26"/>
    <p:sldId id="323" r:id="rId27"/>
    <p:sldId id="280" r:id="rId28"/>
    <p:sldId id="324" r:id="rId29"/>
    <p:sldId id="281" r:id="rId30"/>
    <p:sldId id="325" r:id="rId31"/>
    <p:sldId id="282" r:id="rId32"/>
    <p:sldId id="326" r:id="rId33"/>
    <p:sldId id="283" r:id="rId34"/>
    <p:sldId id="327" r:id="rId35"/>
    <p:sldId id="284" r:id="rId36"/>
    <p:sldId id="328" r:id="rId37"/>
    <p:sldId id="287" r:id="rId38"/>
    <p:sldId id="329" r:id="rId39"/>
    <p:sldId id="288" r:id="rId40"/>
    <p:sldId id="330" r:id="rId41"/>
    <p:sldId id="289" r:id="rId42"/>
    <p:sldId id="331" r:id="rId43"/>
    <p:sldId id="290" r:id="rId44"/>
    <p:sldId id="332" r:id="rId45"/>
    <p:sldId id="291" r:id="rId46"/>
    <p:sldId id="333" r:id="rId47"/>
    <p:sldId id="292" r:id="rId48"/>
    <p:sldId id="334" r:id="rId49"/>
    <p:sldId id="293" r:id="rId50"/>
    <p:sldId id="335" r:id="rId51"/>
    <p:sldId id="294" r:id="rId52"/>
    <p:sldId id="336" r:id="rId53"/>
    <p:sldId id="295" r:id="rId54"/>
    <p:sldId id="337" r:id="rId55"/>
    <p:sldId id="296" r:id="rId56"/>
    <p:sldId id="338" r:id="rId57"/>
    <p:sldId id="297" r:id="rId58"/>
    <p:sldId id="339" r:id="rId59"/>
    <p:sldId id="298" r:id="rId60"/>
    <p:sldId id="340" r:id="rId61"/>
    <p:sldId id="299" r:id="rId62"/>
    <p:sldId id="341" r:id="rId63"/>
    <p:sldId id="300" r:id="rId64"/>
    <p:sldId id="342" r:id="rId65"/>
    <p:sldId id="301" r:id="rId66"/>
    <p:sldId id="343" r:id="rId67"/>
    <p:sldId id="302" r:id="rId68"/>
    <p:sldId id="344" r:id="rId69"/>
    <p:sldId id="303" r:id="rId70"/>
    <p:sldId id="345" r:id="rId71"/>
    <p:sldId id="304" r:id="rId72"/>
    <p:sldId id="347" r:id="rId73"/>
    <p:sldId id="305" r:id="rId74"/>
    <p:sldId id="348" r:id="rId75"/>
    <p:sldId id="306" r:id="rId76"/>
    <p:sldId id="349" r:id="rId77"/>
    <p:sldId id="307" r:id="rId78"/>
    <p:sldId id="350" r:id="rId79"/>
    <p:sldId id="308" r:id="rId80"/>
    <p:sldId id="351" r:id="rId81"/>
    <p:sldId id="309" r:id="rId82"/>
    <p:sldId id="352" r:id="rId83"/>
    <p:sldId id="310" r:id="rId84"/>
    <p:sldId id="353" r:id="rId8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000F2E"/>
    <a:srgbClr val="FFCC00"/>
    <a:srgbClr val="FF6600"/>
    <a:srgbClr val="FF7C80"/>
    <a:srgbClr val="CC3399"/>
    <a:srgbClr val="CC0099"/>
    <a:srgbClr val="FF3399"/>
    <a:srgbClr val="0FA9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75" d="100"/>
          <a:sy n="75" d="100"/>
        </p:scale>
        <p:origin x="-124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presentazione%20monitoraggio%20ingresso\TABULAZIONE%20SCUOLA%20PRIMARIA%20E%20SCUOLA%20SECONDARI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0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0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0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0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0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0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0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0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0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0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presentazione%20monitoraggio%20ingresso\TABULAZIONE%20SCUOLA%20PRIMARIA%20E%20SCUOLA%20SECONDARIA.xlsx" TargetMode="External"/></Relationships>
</file>

<file path=ppt/charts/_rels/chart1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1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TABULAZIONE%201&#176;%20QUADRIMESTRE\TABULAZIONE%20SCUOLA%20PRIMARIA%20E%20SCUOLA%20SECONDARIA%201%20quadrimestre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presentazione%20monitoraggio%20ingresso\TABULAZIONE%20SCUOLA%20PRIMARIA%20E%20SCUOLA%20SECONDARIA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8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8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8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8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8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monitoraggio%20ed%20altro\presentazione%20monitoraggio%20ingresso\TABULAZIONE%20SCUOLA%20PRIMARIA%20E%20SCUOLA%20SECONDARIA.xlsx" TargetMode="External"/></Relationships>
</file>

<file path=ppt/charts/_rels/chart9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9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9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9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_rels/chart9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ovanni\Desktop\TABULAZIONE%201&#176;%20QUADRIMESTRE\TABULAZIONE%20SCUOLA%20PRIMARIA%20E%20SCUOLA%20SECONDARIA%201%20quadrimest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9.5314156651331708E-2"/>
          <c:y val="3.135005171524279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'!$B$11:$E$11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24</c:v>
                </c:pt>
                <c:pt idx="3">
                  <c:v>3</c:v>
                </c:pt>
              </c:numCache>
            </c:numRef>
          </c:val>
        </c:ser>
        <c:dLbls/>
        <c:shape val="box"/>
        <c:axId val="127931136"/>
        <c:axId val="127932672"/>
        <c:axId val="0"/>
      </c:bar3DChart>
      <c:catAx>
        <c:axId val="127931136"/>
        <c:scaling>
          <c:orientation val="minMax"/>
        </c:scaling>
        <c:axPos val="b"/>
        <c:tickLblPos val="nextTo"/>
        <c:crossAx val="127932672"/>
        <c:crosses val="autoZero"/>
        <c:auto val="1"/>
        <c:lblAlgn val="ctr"/>
        <c:lblOffset val="100"/>
      </c:catAx>
      <c:valAx>
        <c:axId val="1279326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7931136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15022534870129906"/>
          <c:y val="3.135009245633257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'!$V$11:$Y$11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</c:ser>
        <c:dLbls/>
        <c:shape val="box"/>
        <c:axId val="140812288"/>
        <c:axId val="140813824"/>
        <c:axId val="0"/>
      </c:bar3DChart>
      <c:catAx>
        <c:axId val="140812288"/>
        <c:scaling>
          <c:orientation val="minMax"/>
        </c:scaling>
        <c:axPos val="b"/>
        <c:tickLblPos val="nextTo"/>
        <c:crossAx val="140813824"/>
        <c:crosses val="autoZero"/>
        <c:auto val="1"/>
        <c:lblAlgn val="ctr"/>
        <c:lblOffset val="100"/>
      </c:catAx>
      <c:valAx>
        <c:axId val="140813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812288"/>
        <c:crosses val="autoZero"/>
        <c:crossBetween val="between"/>
      </c:valAx>
    </c:plotArea>
    <c:plotVisOnly val="1"/>
    <c:dispBlanksAs val="gap"/>
  </c:chart>
  <c:externalData r:id="rId1"/>
</c:chartSpace>
</file>

<file path=ppt/charts/chart10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PADRONEGGIA</a:t>
            </a:r>
            <a:r>
              <a:rPr lang="en-US" baseline="0"/>
              <a:t> E APPLICA LE CONOSCENZE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'!$F$12:$I$12</c:f>
              <c:numCache>
                <c:formatCode>General</c:formatCode>
                <c:ptCount val="4"/>
                <c:pt idx="0">
                  <c:v>16</c:v>
                </c:pt>
                <c:pt idx="1">
                  <c:v>15</c:v>
                </c:pt>
                <c:pt idx="2">
                  <c:v>18</c:v>
                </c:pt>
                <c:pt idx="3">
                  <c:v>7</c:v>
                </c:pt>
              </c:numCache>
            </c:numRef>
          </c:val>
        </c:ser>
        <c:dLbls/>
        <c:shape val="box"/>
        <c:axId val="119347072"/>
        <c:axId val="119348608"/>
        <c:axId val="0"/>
      </c:bar3DChart>
      <c:catAx>
        <c:axId val="119347072"/>
        <c:scaling>
          <c:orientation val="minMax"/>
        </c:scaling>
        <c:axPos val="b"/>
        <c:tickLblPos val="nextTo"/>
        <c:crossAx val="119348608"/>
        <c:crosses val="autoZero"/>
        <c:auto val="1"/>
        <c:lblAlgn val="ctr"/>
        <c:lblOffset val="100"/>
      </c:catAx>
      <c:valAx>
        <c:axId val="119348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9347072"/>
        <c:crosses val="autoZero"/>
        <c:crossBetween val="between"/>
      </c:valAx>
    </c:plotArea>
    <c:plotVisOnly val="1"/>
    <c:dispBlanksAs val="gap"/>
  </c:chart>
  <c:externalData r:id="rId1"/>
</c:chartSpace>
</file>

<file path=ppt/charts/chart10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COMPRENDE</a:t>
            </a:r>
          </a:p>
        </c:rich>
      </c:tx>
      <c:layout>
        <c:manualLayout>
          <c:xMode val="edge"/>
          <c:yMode val="edge"/>
          <c:x val="0.32800865620583786"/>
          <c:y val="2.911162428160539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'!$F$12:$I$12</c:f>
              <c:numCache>
                <c:formatCode>General</c:formatCode>
                <c:ptCount val="4"/>
                <c:pt idx="0">
                  <c:v>1</c:v>
                </c:pt>
                <c:pt idx="1">
                  <c:v>23</c:v>
                </c:pt>
                <c:pt idx="2">
                  <c:v>25</c:v>
                </c:pt>
                <c:pt idx="3">
                  <c:v>6</c:v>
                </c:pt>
              </c:numCache>
            </c:numRef>
          </c:val>
        </c:ser>
        <c:dLbls/>
        <c:shape val="box"/>
        <c:axId val="119418880"/>
        <c:axId val="119420416"/>
        <c:axId val="0"/>
      </c:bar3DChart>
      <c:catAx>
        <c:axId val="119418880"/>
        <c:scaling>
          <c:orientation val="minMax"/>
        </c:scaling>
        <c:axPos val="b"/>
        <c:tickLblPos val="nextTo"/>
        <c:crossAx val="119420416"/>
        <c:crosses val="autoZero"/>
        <c:auto val="1"/>
        <c:lblAlgn val="ctr"/>
        <c:lblOffset val="100"/>
      </c:catAx>
      <c:valAx>
        <c:axId val="1194204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9418880"/>
        <c:crosses val="autoZero"/>
        <c:crossBetween val="between"/>
      </c:valAx>
    </c:plotArea>
    <c:plotVisOnly val="1"/>
    <c:dispBlanksAs val="gap"/>
  </c:chart>
  <c:externalData r:id="rId1"/>
</c:chartSpace>
</file>

<file path=ppt/charts/chart10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5188093527971056"/>
          <c:y val="3.414964474846710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'!$N$12:$Q$12</c:f>
              <c:numCache>
                <c:formatCode>General</c:formatCode>
                <c:ptCount val="4"/>
                <c:pt idx="0">
                  <c:v>4</c:v>
                </c:pt>
                <c:pt idx="1">
                  <c:v>20</c:v>
                </c:pt>
                <c:pt idx="2">
                  <c:v>24</c:v>
                </c:pt>
                <c:pt idx="3">
                  <c:v>7</c:v>
                </c:pt>
              </c:numCache>
            </c:numRef>
          </c:val>
        </c:ser>
        <c:dLbls/>
        <c:shape val="box"/>
        <c:axId val="119432704"/>
        <c:axId val="119434240"/>
        <c:axId val="0"/>
      </c:bar3DChart>
      <c:catAx>
        <c:axId val="119432704"/>
        <c:scaling>
          <c:orientation val="minMax"/>
        </c:scaling>
        <c:axPos val="b"/>
        <c:tickLblPos val="nextTo"/>
        <c:crossAx val="119434240"/>
        <c:crosses val="autoZero"/>
        <c:auto val="1"/>
        <c:lblAlgn val="ctr"/>
        <c:lblOffset val="100"/>
      </c:catAx>
      <c:valAx>
        <c:axId val="1194342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9432704"/>
        <c:crosses val="autoZero"/>
        <c:crossBetween val="between"/>
      </c:valAx>
    </c:plotArea>
    <c:plotVisOnly val="1"/>
    <c:dispBlanksAs val="gap"/>
  </c:chart>
  <c:externalData r:id="rId1"/>
</c:chartSpace>
</file>

<file path=ppt/charts/chart10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COMPRENDE</a:t>
            </a:r>
          </a:p>
        </c:rich>
      </c:tx>
      <c:layout>
        <c:manualLayout>
          <c:xMode val="edge"/>
          <c:yMode val="edge"/>
          <c:x val="0.32800865620583786"/>
          <c:y val="2.911162428160539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Ref>
              <c:f>'SC.PRIMARIA 4 '!$J$12:$M$12</c:f>
              <c:numCache>
                <c:formatCode>General</c:formatCode>
                <c:ptCount val="4"/>
                <c:pt idx="0">
                  <c:v>14</c:v>
                </c:pt>
                <c:pt idx="1">
                  <c:v>20</c:v>
                </c:pt>
                <c:pt idx="2">
                  <c:v>17</c:v>
                </c:pt>
                <c:pt idx="3">
                  <c:v>5</c:v>
                </c:pt>
              </c:numCache>
            </c:numRef>
          </c:val>
        </c:ser>
        <c:dLbls/>
        <c:shape val="box"/>
        <c:axId val="119189888"/>
        <c:axId val="119191424"/>
        <c:axId val="0"/>
      </c:bar3DChart>
      <c:catAx>
        <c:axId val="119189888"/>
        <c:scaling>
          <c:orientation val="minMax"/>
        </c:scaling>
        <c:axPos val="b"/>
        <c:tickLblPos val="nextTo"/>
        <c:crossAx val="119191424"/>
        <c:crosses val="autoZero"/>
        <c:auto val="1"/>
        <c:lblAlgn val="ctr"/>
        <c:lblOffset val="100"/>
      </c:catAx>
      <c:valAx>
        <c:axId val="1191914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9189888"/>
        <c:crosses val="autoZero"/>
        <c:crossBetween val="between"/>
      </c:valAx>
    </c:plotArea>
    <c:plotVisOnly val="1"/>
    <c:dispBlanksAs val="gap"/>
  </c:chart>
  <c:externalData r:id="rId1"/>
</c:chartSpace>
</file>

<file path=ppt/charts/chart10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5188093527971056"/>
          <c:y val="3.414964474846710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'!$N$12:$Q$12</c:f>
              <c:numCache>
                <c:formatCode>General</c:formatCode>
                <c:ptCount val="4"/>
                <c:pt idx="0">
                  <c:v>13</c:v>
                </c:pt>
                <c:pt idx="1">
                  <c:v>13</c:v>
                </c:pt>
                <c:pt idx="2">
                  <c:v>22</c:v>
                </c:pt>
                <c:pt idx="3">
                  <c:v>8</c:v>
                </c:pt>
              </c:numCache>
            </c:numRef>
          </c:val>
        </c:ser>
        <c:dLbls/>
        <c:shape val="box"/>
        <c:axId val="135550080"/>
        <c:axId val="135551616"/>
        <c:axId val="0"/>
      </c:bar3DChart>
      <c:catAx>
        <c:axId val="135550080"/>
        <c:scaling>
          <c:orientation val="minMax"/>
        </c:scaling>
        <c:axPos val="b"/>
        <c:tickLblPos val="nextTo"/>
        <c:crossAx val="135551616"/>
        <c:crosses val="autoZero"/>
        <c:auto val="1"/>
        <c:lblAlgn val="ctr"/>
        <c:lblOffset val="100"/>
      </c:catAx>
      <c:valAx>
        <c:axId val="1355516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550080"/>
        <c:crosses val="autoZero"/>
        <c:crossBetween val="between"/>
      </c:valAx>
    </c:plotArea>
    <c:plotVisOnly val="1"/>
    <c:dispBlanksAs val="gap"/>
  </c:chart>
  <c:externalData r:id="rId1"/>
</c:chartSpace>
</file>

<file path=ppt/charts/chart10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196220472440946"/>
          <c:y val="0.17394688221408308"/>
          <c:w val="0.88803779527559068"/>
          <c:h val="0.7224906220989052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'!$R$12:$U$12</c:f>
              <c:numCache>
                <c:formatCode>General</c:formatCode>
                <c:ptCount val="4"/>
                <c:pt idx="0">
                  <c:v>2</c:v>
                </c:pt>
                <c:pt idx="1">
                  <c:v>25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35588864"/>
        <c:axId val="135746304"/>
        <c:axId val="0"/>
      </c:bar3DChart>
      <c:catAx>
        <c:axId val="135588864"/>
        <c:scaling>
          <c:orientation val="minMax"/>
        </c:scaling>
        <c:axPos val="b"/>
        <c:tickLblPos val="nextTo"/>
        <c:crossAx val="135746304"/>
        <c:crosses val="autoZero"/>
        <c:auto val="1"/>
        <c:lblAlgn val="ctr"/>
        <c:lblOffset val="100"/>
      </c:catAx>
      <c:valAx>
        <c:axId val="1357463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588864"/>
        <c:crosses val="autoZero"/>
        <c:crossBetween val="between"/>
      </c:valAx>
    </c:plotArea>
    <c:plotVisOnly val="1"/>
    <c:dispBlanksAs val="gap"/>
  </c:chart>
  <c:externalData r:id="rId1"/>
</c:chartSpace>
</file>

<file path=ppt/charts/chart10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'!$V$12:$Y$12</c:f>
              <c:numCache>
                <c:formatCode>General</c:formatCode>
                <c:ptCount val="4"/>
                <c:pt idx="0">
                  <c:v>4</c:v>
                </c:pt>
                <c:pt idx="1">
                  <c:v>23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35774976"/>
        <c:axId val="135776512"/>
        <c:axId val="0"/>
      </c:bar3DChart>
      <c:catAx>
        <c:axId val="135774976"/>
        <c:scaling>
          <c:orientation val="minMax"/>
        </c:scaling>
        <c:axPos val="b"/>
        <c:tickLblPos val="nextTo"/>
        <c:crossAx val="135776512"/>
        <c:crosses val="autoZero"/>
        <c:auto val="1"/>
        <c:lblAlgn val="ctr"/>
        <c:lblOffset val="100"/>
      </c:catAx>
      <c:valAx>
        <c:axId val="1357765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774976"/>
        <c:crosses val="autoZero"/>
        <c:crossBetween val="between"/>
      </c:valAx>
    </c:plotArea>
    <c:plotVisOnly val="1"/>
    <c:dispBlanksAs val="gap"/>
  </c:chart>
  <c:externalData r:id="rId1"/>
</c:chartSpace>
</file>

<file path=ppt/charts/chart10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196220472440946"/>
          <c:y val="0.17394688221408308"/>
          <c:w val="0.88803779527559068"/>
          <c:h val="0.7224906220989052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'!$R$12:$U$12</c:f>
              <c:numCache>
                <c:formatCode>General</c:formatCode>
                <c:ptCount val="4"/>
                <c:pt idx="0">
                  <c:v>13</c:v>
                </c:pt>
                <c:pt idx="1">
                  <c:v>18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</c:ser>
        <c:dLbls/>
        <c:shape val="box"/>
        <c:axId val="135670400"/>
        <c:axId val="135713152"/>
        <c:axId val="0"/>
      </c:bar3DChart>
      <c:catAx>
        <c:axId val="135670400"/>
        <c:scaling>
          <c:orientation val="minMax"/>
        </c:scaling>
        <c:axPos val="b"/>
        <c:tickLblPos val="nextTo"/>
        <c:crossAx val="135713152"/>
        <c:crosses val="autoZero"/>
        <c:auto val="1"/>
        <c:lblAlgn val="ctr"/>
        <c:lblOffset val="100"/>
      </c:catAx>
      <c:valAx>
        <c:axId val="1357131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670400"/>
        <c:crosses val="autoZero"/>
        <c:crossBetween val="between"/>
      </c:valAx>
    </c:plotArea>
    <c:plotVisOnly val="1"/>
    <c:dispBlanksAs val="gap"/>
  </c:chart>
  <c:externalData r:id="rId1"/>
</c:chartSpace>
</file>

<file path=ppt/charts/chart10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'!$V$12:$Y$12</c:f>
              <c:numCache>
                <c:formatCode>General</c:formatCode>
                <c:ptCount val="4"/>
                <c:pt idx="0">
                  <c:v>12</c:v>
                </c:pt>
                <c:pt idx="1">
                  <c:v>16</c:v>
                </c:pt>
                <c:pt idx="2">
                  <c:v>22</c:v>
                </c:pt>
                <c:pt idx="3">
                  <c:v>6</c:v>
                </c:pt>
              </c:numCache>
            </c:numRef>
          </c:val>
        </c:ser>
        <c:dLbls/>
        <c:shape val="box"/>
        <c:axId val="135872896"/>
        <c:axId val="135874432"/>
        <c:axId val="0"/>
      </c:bar3DChart>
      <c:catAx>
        <c:axId val="135872896"/>
        <c:scaling>
          <c:orientation val="minMax"/>
        </c:scaling>
        <c:axPos val="b"/>
        <c:tickLblPos val="nextTo"/>
        <c:crossAx val="135874432"/>
        <c:crosses val="autoZero"/>
        <c:auto val="1"/>
        <c:lblAlgn val="ctr"/>
        <c:lblOffset val="100"/>
      </c:catAx>
      <c:valAx>
        <c:axId val="1358744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872896"/>
        <c:crosses val="autoZero"/>
        <c:crossBetween val="between"/>
      </c:valAx>
    </c:plotArea>
    <c:plotVisOnly val="1"/>
    <c:dispBlanksAs val="gap"/>
  </c:chart>
  <c:externalData r:id="rId1"/>
</c:chartSpace>
</file>

<file path=ppt/charts/chart10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4401970197480773"/>
          <c:y val="2.097540632740153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'!$Z$12:$AC$12</c:f>
              <c:numCache>
                <c:formatCode>General</c:formatCode>
                <c:ptCount val="4"/>
                <c:pt idx="0">
                  <c:v>3</c:v>
                </c:pt>
                <c:pt idx="1">
                  <c:v>24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35993600"/>
        <c:axId val="136007680"/>
        <c:axId val="0"/>
      </c:bar3DChart>
      <c:catAx>
        <c:axId val="135993600"/>
        <c:scaling>
          <c:orientation val="minMax"/>
        </c:scaling>
        <c:axPos val="b"/>
        <c:tickLblPos val="nextTo"/>
        <c:crossAx val="136007680"/>
        <c:crosses val="autoZero"/>
        <c:auto val="1"/>
        <c:lblAlgn val="ctr"/>
        <c:lblOffset val="100"/>
      </c:catAx>
      <c:valAx>
        <c:axId val="1360076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99360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27417153684945084"/>
          <c:y val="3.303385650570977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'!$R$11:$U$11</c:f>
              <c:numCache>
                <c:formatCode>General</c:formatCode>
                <c:ptCount val="4"/>
                <c:pt idx="0">
                  <c:v>9</c:v>
                </c:pt>
                <c:pt idx="1">
                  <c:v>18</c:v>
                </c:pt>
                <c:pt idx="2">
                  <c:v>12</c:v>
                </c:pt>
              </c:numCache>
            </c:numRef>
          </c:val>
        </c:ser>
        <c:dLbls/>
        <c:shape val="box"/>
        <c:axId val="140834688"/>
        <c:axId val="140836224"/>
        <c:axId val="0"/>
      </c:bar3DChart>
      <c:catAx>
        <c:axId val="140834688"/>
        <c:scaling>
          <c:orientation val="minMax"/>
        </c:scaling>
        <c:axPos val="b"/>
        <c:tickLblPos val="nextTo"/>
        <c:crossAx val="140836224"/>
        <c:crosses val="autoZero"/>
        <c:auto val="1"/>
        <c:lblAlgn val="ctr"/>
        <c:lblOffset val="100"/>
      </c:catAx>
      <c:valAx>
        <c:axId val="1408362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834688"/>
        <c:crosses val="autoZero"/>
        <c:crossBetween val="between"/>
      </c:valAx>
    </c:plotArea>
    <c:plotVisOnly val="1"/>
    <c:dispBlanksAs val="gap"/>
  </c:chart>
  <c:externalData r:id="rId1"/>
</c:chartSpace>
</file>

<file path=ppt/charts/chart1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'!$AD$12:$AG$12</c:f>
              <c:numCache>
                <c:formatCode>General</c:formatCode>
                <c:ptCount val="4"/>
                <c:pt idx="0">
                  <c:v>5</c:v>
                </c:pt>
                <c:pt idx="1">
                  <c:v>21</c:v>
                </c:pt>
                <c:pt idx="2">
                  <c:v>25</c:v>
                </c:pt>
                <c:pt idx="3">
                  <c:v>2</c:v>
                </c:pt>
              </c:numCache>
            </c:numRef>
          </c:val>
        </c:ser>
        <c:dLbls/>
        <c:shape val="box"/>
        <c:axId val="136040448"/>
        <c:axId val="136041984"/>
        <c:axId val="0"/>
      </c:bar3DChart>
      <c:catAx>
        <c:axId val="136040448"/>
        <c:scaling>
          <c:orientation val="minMax"/>
        </c:scaling>
        <c:axPos val="b"/>
        <c:tickLblPos val="nextTo"/>
        <c:crossAx val="136041984"/>
        <c:crosses val="autoZero"/>
        <c:auto val="1"/>
        <c:lblAlgn val="ctr"/>
        <c:lblOffset val="100"/>
      </c:catAx>
      <c:valAx>
        <c:axId val="1360419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040448"/>
        <c:crosses val="autoZero"/>
        <c:crossBetween val="between"/>
      </c:valAx>
    </c:plotArea>
    <c:plotVisOnly val="1"/>
    <c:dispBlanksAs val="gap"/>
  </c:chart>
  <c:externalData r:id="rId1"/>
</c:chartSpace>
</file>

<file path=ppt/charts/chart1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4401970197480773"/>
          <c:y val="2.097540632740153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'!$Z$12:$AC$12</c:f>
              <c:numCache>
                <c:formatCode>General</c:formatCode>
                <c:ptCount val="4"/>
                <c:pt idx="0">
                  <c:v>13</c:v>
                </c:pt>
                <c:pt idx="1">
                  <c:v>15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35952256"/>
        <c:axId val="135953792"/>
        <c:axId val="0"/>
      </c:bar3DChart>
      <c:catAx>
        <c:axId val="135952256"/>
        <c:scaling>
          <c:orientation val="minMax"/>
        </c:scaling>
        <c:axPos val="b"/>
        <c:tickLblPos val="nextTo"/>
        <c:crossAx val="135953792"/>
        <c:crosses val="autoZero"/>
        <c:auto val="1"/>
        <c:lblAlgn val="ctr"/>
        <c:lblOffset val="100"/>
      </c:catAx>
      <c:valAx>
        <c:axId val="1359537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952256"/>
        <c:crosses val="autoZero"/>
        <c:crossBetween val="between"/>
      </c:valAx>
    </c:plotArea>
    <c:plotVisOnly val="1"/>
    <c:dispBlanksAs val="gap"/>
  </c:chart>
  <c:externalData r:id="rId1"/>
</c:chartSpace>
</file>

<file path=ppt/charts/chart1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'!$AD$12:$AG$12</c:f>
              <c:numCache>
                <c:formatCode>General</c:formatCode>
                <c:ptCount val="4"/>
                <c:pt idx="0">
                  <c:v>13</c:v>
                </c:pt>
                <c:pt idx="1">
                  <c:v>19</c:v>
                </c:pt>
                <c:pt idx="2">
                  <c:v>19</c:v>
                </c:pt>
                <c:pt idx="3">
                  <c:v>5</c:v>
                </c:pt>
              </c:numCache>
            </c:numRef>
          </c:val>
        </c:ser>
        <c:dLbls/>
        <c:shape val="box"/>
        <c:axId val="135970176"/>
        <c:axId val="135980160"/>
        <c:axId val="0"/>
      </c:bar3DChart>
      <c:catAx>
        <c:axId val="135970176"/>
        <c:scaling>
          <c:orientation val="minMax"/>
        </c:scaling>
        <c:axPos val="b"/>
        <c:tickLblPos val="nextTo"/>
        <c:crossAx val="135980160"/>
        <c:crosses val="autoZero"/>
        <c:auto val="1"/>
        <c:lblAlgn val="ctr"/>
        <c:lblOffset val="100"/>
      </c:catAx>
      <c:valAx>
        <c:axId val="1359801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970176"/>
        <c:crosses val="autoZero"/>
        <c:crossBetween val="between"/>
      </c:valAx>
    </c:plotArea>
    <c:plotVisOnly val="1"/>
    <c:dispBlanksAs val="gap"/>
  </c:chart>
  <c:externalData r:id="rId1"/>
</c:chartSpace>
</file>

<file path=ppt/charts/chart1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'!$AH$12:$AK$12</c:f>
              <c:numCache>
                <c:formatCode>General</c:formatCode>
                <c:ptCount val="4"/>
                <c:pt idx="0">
                  <c:v>6</c:v>
                </c:pt>
                <c:pt idx="1">
                  <c:v>20</c:v>
                </c:pt>
                <c:pt idx="2">
                  <c:v>21</c:v>
                </c:pt>
                <c:pt idx="3">
                  <c:v>8</c:v>
                </c:pt>
              </c:numCache>
            </c:numRef>
          </c:val>
        </c:ser>
        <c:dLbls/>
        <c:shape val="box"/>
        <c:axId val="135640576"/>
        <c:axId val="135642112"/>
        <c:axId val="0"/>
      </c:bar3DChart>
      <c:catAx>
        <c:axId val="135640576"/>
        <c:scaling>
          <c:orientation val="minMax"/>
        </c:scaling>
        <c:axPos val="b"/>
        <c:tickLblPos val="nextTo"/>
        <c:crossAx val="135642112"/>
        <c:crosses val="autoZero"/>
        <c:auto val="1"/>
        <c:lblAlgn val="ctr"/>
        <c:lblOffset val="100"/>
      </c:catAx>
      <c:valAx>
        <c:axId val="1356421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5640576"/>
        <c:crosses val="autoZero"/>
        <c:crossBetween val="between"/>
      </c:valAx>
    </c:plotArea>
    <c:plotVisOnly val="1"/>
    <c:dispBlanksAs val="gap"/>
  </c:chart>
  <c:externalData r:id="rId1"/>
</c:chartSpace>
</file>

<file path=ppt/charts/chart1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'!$AL$12:$AO$12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30</c:v>
                </c:pt>
                <c:pt idx="3">
                  <c:v>2</c:v>
                </c:pt>
              </c:numCache>
            </c:numRef>
          </c:val>
        </c:ser>
        <c:dLbls/>
        <c:shape val="box"/>
        <c:axId val="136125440"/>
        <c:axId val="136147712"/>
        <c:axId val="0"/>
      </c:bar3DChart>
      <c:catAx>
        <c:axId val="136125440"/>
        <c:scaling>
          <c:orientation val="minMax"/>
        </c:scaling>
        <c:axPos val="b"/>
        <c:tickLblPos val="nextTo"/>
        <c:crossAx val="136147712"/>
        <c:crosses val="autoZero"/>
        <c:auto val="1"/>
        <c:lblAlgn val="ctr"/>
        <c:lblOffset val="100"/>
      </c:catAx>
      <c:valAx>
        <c:axId val="1361477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125440"/>
        <c:crosses val="autoZero"/>
        <c:crossBetween val="between"/>
      </c:valAx>
    </c:plotArea>
    <c:plotVisOnly val="1"/>
    <c:dispBlanksAs val="gap"/>
  </c:chart>
  <c:externalData r:id="rId1"/>
</c:chartSpace>
</file>

<file path=ppt/charts/chart1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'!$AH$12:$AK$12</c:f>
              <c:numCache>
                <c:formatCode>General</c:formatCode>
                <c:ptCount val="4"/>
                <c:pt idx="0">
                  <c:v>11</c:v>
                </c:pt>
                <c:pt idx="1">
                  <c:v>20</c:v>
                </c:pt>
                <c:pt idx="2">
                  <c:v>18</c:v>
                </c:pt>
                <c:pt idx="3">
                  <c:v>7</c:v>
                </c:pt>
              </c:numCache>
            </c:numRef>
          </c:val>
        </c:ser>
        <c:dLbls/>
        <c:shape val="box"/>
        <c:axId val="136180864"/>
        <c:axId val="136182400"/>
        <c:axId val="0"/>
      </c:bar3DChart>
      <c:catAx>
        <c:axId val="136180864"/>
        <c:scaling>
          <c:orientation val="minMax"/>
        </c:scaling>
        <c:axPos val="b"/>
        <c:tickLblPos val="nextTo"/>
        <c:crossAx val="136182400"/>
        <c:crosses val="autoZero"/>
        <c:auto val="1"/>
        <c:lblAlgn val="ctr"/>
        <c:lblOffset val="100"/>
      </c:catAx>
      <c:valAx>
        <c:axId val="1361824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180864"/>
        <c:crosses val="autoZero"/>
        <c:crossBetween val="between"/>
      </c:valAx>
    </c:plotArea>
    <c:plotVisOnly val="1"/>
    <c:dispBlanksAs val="gap"/>
  </c:chart>
  <c:externalData r:id="rId1"/>
</c:chartSpace>
</file>

<file path=ppt/charts/chart1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'!$AL$12:$AO$12</c:f>
              <c:numCache>
                <c:formatCode>General</c:formatCode>
                <c:ptCount val="4"/>
                <c:pt idx="0">
                  <c:v>11</c:v>
                </c:pt>
                <c:pt idx="1">
                  <c:v>16</c:v>
                </c:pt>
                <c:pt idx="2">
                  <c:v>24</c:v>
                </c:pt>
                <c:pt idx="3">
                  <c:v>5</c:v>
                </c:pt>
              </c:numCache>
            </c:numRef>
          </c:val>
        </c:ser>
        <c:dLbls/>
        <c:shape val="box"/>
        <c:axId val="136292992"/>
        <c:axId val="136302976"/>
        <c:axId val="0"/>
      </c:bar3DChart>
      <c:catAx>
        <c:axId val="136292992"/>
        <c:scaling>
          <c:orientation val="minMax"/>
        </c:scaling>
        <c:axPos val="b"/>
        <c:tickLblPos val="nextTo"/>
        <c:crossAx val="136302976"/>
        <c:crosses val="autoZero"/>
        <c:auto val="1"/>
        <c:lblAlgn val="ctr"/>
        <c:lblOffset val="100"/>
      </c:catAx>
      <c:valAx>
        <c:axId val="1363029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292992"/>
        <c:crosses val="autoZero"/>
        <c:crossBetween val="between"/>
      </c:valAx>
    </c:plotArea>
    <c:plotVisOnly val="1"/>
    <c:dispBlanksAs val="gap"/>
  </c:chart>
  <c:externalData r:id="rId1"/>
</c:chartSpace>
</file>

<file path=ppt/charts/chart1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'!$AP$12:$AS$12</c:f>
              <c:numCache>
                <c:formatCode>General</c:formatCode>
                <c:ptCount val="4"/>
                <c:pt idx="0">
                  <c:v>3</c:v>
                </c:pt>
                <c:pt idx="1">
                  <c:v>19</c:v>
                </c:pt>
                <c:pt idx="2">
                  <c:v>27</c:v>
                </c:pt>
                <c:pt idx="3">
                  <c:v>6</c:v>
                </c:pt>
              </c:numCache>
            </c:numRef>
          </c:val>
        </c:ser>
        <c:dLbls/>
        <c:shape val="box"/>
        <c:axId val="136221440"/>
        <c:axId val="136222976"/>
        <c:axId val="0"/>
      </c:bar3DChart>
      <c:catAx>
        <c:axId val="136221440"/>
        <c:scaling>
          <c:orientation val="minMax"/>
        </c:scaling>
        <c:axPos val="b"/>
        <c:tickLblPos val="nextTo"/>
        <c:crossAx val="136222976"/>
        <c:crosses val="autoZero"/>
        <c:auto val="1"/>
        <c:lblAlgn val="ctr"/>
        <c:lblOffset val="100"/>
      </c:catAx>
      <c:valAx>
        <c:axId val="1362229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221440"/>
        <c:crosses val="autoZero"/>
        <c:crossBetween val="between"/>
      </c:valAx>
    </c:plotArea>
    <c:plotVisOnly val="1"/>
    <c:dispBlanksAs val="gap"/>
  </c:chart>
  <c:externalData r:id="rId1"/>
</c:chartSpace>
</file>

<file path=ppt/charts/chart1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'!$AT$12:$AW$12</c:f>
              <c:numCache>
                <c:formatCode>General</c:formatCode>
                <c:ptCount val="4"/>
                <c:pt idx="0">
                  <c:v>5</c:v>
                </c:pt>
                <c:pt idx="1">
                  <c:v>15</c:v>
                </c:pt>
                <c:pt idx="2">
                  <c:v>29</c:v>
                </c:pt>
                <c:pt idx="3">
                  <c:v>6</c:v>
                </c:pt>
              </c:numCache>
            </c:numRef>
          </c:val>
        </c:ser>
        <c:dLbls/>
        <c:shape val="box"/>
        <c:axId val="136235264"/>
        <c:axId val="136237056"/>
        <c:axId val="0"/>
      </c:bar3DChart>
      <c:catAx>
        <c:axId val="136235264"/>
        <c:scaling>
          <c:orientation val="minMax"/>
        </c:scaling>
        <c:axPos val="b"/>
        <c:tickLblPos val="nextTo"/>
        <c:crossAx val="136237056"/>
        <c:crosses val="autoZero"/>
        <c:auto val="1"/>
        <c:lblAlgn val="ctr"/>
        <c:lblOffset val="100"/>
      </c:catAx>
      <c:valAx>
        <c:axId val="1362370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235264"/>
        <c:crosses val="autoZero"/>
        <c:crossBetween val="between"/>
      </c:valAx>
    </c:plotArea>
    <c:plotVisOnly val="1"/>
    <c:dispBlanksAs val="gap"/>
  </c:chart>
  <c:externalData r:id="rId1"/>
</c:chartSpace>
</file>

<file path=ppt/charts/chart1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'!$AP$12:$AS$12</c:f>
              <c:numCache>
                <c:formatCode>General</c:formatCode>
                <c:ptCount val="4"/>
                <c:pt idx="0">
                  <c:v>13</c:v>
                </c:pt>
                <c:pt idx="1">
                  <c:v>15</c:v>
                </c:pt>
                <c:pt idx="2">
                  <c:v>21</c:v>
                </c:pt>
                <c:pt idx="3">
                  <c:v>7</c:v>
                </c:pt>
              </c:numCache>
            </c:numRef>
          </c:val>
        </c:ser>
        <c:dLbls/>
        <c:shape val="box"/>
        <c:axId val="136098176"/>
        <c:axId val="136099712"/>
        <c:axId val="0"/>
      </c:bar3DChart>
      <c:catAx>
        <c:axId val="136098176"/>
        <c:scaling>
          <c:orientation val="minMax"/>
        </c:scaling>
        <c:axPos val="b"/>
        <c:tickLblPos val="nextTo"/>
        <c:crossAx val="136099712"/>
        <c:crosses val="autoZero"/>
        <c:auto val="1"/>
        <c:lblAlgn val="ctr"/>
        <c:lblOffset val="100"/>
      </c:catAx>
      <c:valAx>
        <c:axId val="1360997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098176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15022534870129906"/>
          <c:y val="3.135009245633257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'!$V$11:$Y$11</c:f>
              <c:numCache>
                <c:formatCode>General</c:formatCode>
                <c:ptCount val="4"/>
                <c:pt idx="0">
                  <c:v>6</c:v>
                </c:pt>
                <c:pt idx="1">
                  <c:v>25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</c:ser>
        <c:dLbls/>
        <c:shape val="box"/>
        <c:axId val="140878208"/>
        <c:axId val="140879744"/>
        <c:axId val="0"/>
      </c:bar3DChart>
      <c:catAx>
        <c:axId val="140878208"/>
        <c:scaling>
          <c:orientation val="minMax"/>
        </c:scaling>
        <c:axPos val="b"/>
        <c:tickLblPos val="nextTo"/>
        <c:crossAx val="140879744"/>
        <c:crosses val="autoZero"/>
        <c:auto val="1"/>
        <c:lblAlgn val="ctr"/>
        <c:lblOffset val="100"/>
      </c:catAx>
      <c:valAx>
        <c:axId val="1408797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878208"/>
        <c:crosses val="autoZero"/>
        <c:crossBetween val="between"/>
      </c:valAx>
    </c:plotArea>
    <c:plotVisOnly val="1"/>
    <c:dispBlanksAs val="gap"/>
  </c:chart>
  <c:externalData r:id="rId1"/>
</c:chartSpace>
</file>

<file path=ppt/charts/chart1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'!$AT$12:$AW$12</c:f>
              <c:numCache>
                <c:formatCode>General</c:formatCode>
                <c:ptCount val="4"/>
                <c:pt idx="0">
                  <c:v>13</c:v>
                </c:pt>
                <c:pt idx="1">
                  <c:v>16</c:v>
                </c:pt>
                <c:pt idx="2">
                  <c:v>20</c:v>
                </c:pt>
                <c:pt idx="3">
                  <c:v>7</c:v>
                </c:pt>
              </c:numCache>
            </c:numRef>
          </c:val>
        </c:ser>
        <c:dLbls/>
        <c:shape val="box"/>
        <c:axId val="136398720"/>
        <c:axId val="136400256"/>
        <c:axId val="0"/>
      </c:bar3DChart>
      <c:catAx>
        <c:axId val="136398720"/>
        <c:scaling>
          <c:orientation val="minMax"/>
        </c:scaling>
        <c:axPos val="b"/>
        <c:tickLblPos val="nextTo"/>
        <c:crossAx val="136400256"/>
        <c:crosses val="autoZero"/>
        <c:auto val="1"/>
        <c:lblAlgn val="ctr"/>
        <c:lblOffset val="100"/>
      </c:catAx>
      <c:valAx>
        <c:axId val="1364002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398720"/>
        <c:crosses val="autoZero"/>
        <c:crossBetween val="between"/>
      </c:valAx>
    </c:plotArea>
    <c:plotVisOnly val="1"/>
    <c:dispBlanksAs val="gap"/>
  </c:chart>
  <c:externalData r:id="rId1"/>
</c:chartSpace>
</file>

<file path=ppt/charts/chart1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LE CONSEGUENZE DEI PROPRI COMPORTAMENTI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'!$AX$12:$BA$12</c:f>
              <c:numCache>
                <c:formatCode>General</c:formatCode>
                <c:ptCount val="4"/>
                <c:pt idx="0">
                  <c:v>0</c:v>
                </c:pt>
                <c:pt idx="1">
                  <c:v>19</c:v>
                </c:pt>
                <c:pt idx="2">
                  <c:v>33</c:v>
                </c:pt>
                <c:pt idx="3">
                  <c:v>3</c:v>
                </c:pt>
              </c:numCache>
            </c:numRef>
          </c:val>
        </c:ser>
        <c:dLbls/>
        <c:shape val="box"/>
        <c:axId val="136527872"/>
        <c:axId val="136529408"/>
        <c:axId val="0"/>
      </c:bar3DChart>
      <c:catAx>
        <c:axId val="136527872"/>
        <c:scaling>
          <c:orientation val="minMax"/>
        </c:scaling>
        <c:axPos val="b"/>
        <c:tickLblPos val="nextTo"/>
        <c:crossAx val="136529408"/>
        <c:crosses val="autoZero"/>
        <c:auto val="1"/>
        <c:lblAlgn val="ctr"/>
        <c:lblOffset val="100"/>
      </c:catAx>
      <c:valAx>
        <c:axId val="1365294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527872"/>
        <c:crosses val="autoZero"/>
        <c:crossBetween val="between"/>
      </c:valAx>
    </c:plotArea>
    <c:plotVisOnly val="1"/>
    <c:dispBlanksAs val="gap"/>
  </c:chart>
  <c:externalData r:id="rId1"/>
</c:chartSpace>
</file>

<file path=ppt/charts/chart1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'!$BB$12:$BE$12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29</c:v>
                </c:pt>
                <c:pt idx="3">
                  <c:v>6</c:v>
                </c:pt>
              </c:numCache>
            </c:numRef>
          </c:val>
        </c:ser>
        <c:dLbls/>
        <c:shape val="box"/>
        <c:axId val="136553984"/>
        <c:axId val="136555520"/>
        <c:axId val="0"/>
      </c:bar3DChart>
      <c:catAx>
        <c:axId val="136553984"/>
        <c:scaling>
          <c:orientation val="minMax"/>
        </c:scaling>
        <c:axPos val="b"/>
        <c:tickLblPos val="nextTo"/>
        <c:crossAx val="136555520"/>
        <c:crosses val="autoZero"/>
        <c:auto val="1"/>
        <c:lblAlgn val="ctr"/>
        <c:lblOffset val="100"/>
      </c:catAx>
      <c:valAx>
        <c:axId val="136555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553984"/>
        <c:crosses val="autoZero"/>
        <c:crossBetween val="between"/>
      </c:valAx>
    </c:plotArea>
    <c:plotVisOnly val="1"/>
    <c:dispBlanksAs val="gap"/>
  </c:chart>
  <c:externalData r:id="rId1"/>
</c:chartSpace>
</file>

<file path=ppt/charts/chart1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LE CONSEGUENZE DEI PROPRI COMPORTAMENTI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'!$AX$12:$BA$12</c:f>
              <c:numCache>
                <c:formatCode>General</c:formatCode>
                <c:ptCount val="4"/>
                <c:pt idx="0">
                  <c:v>14</c:v>
                </c:pt>
                <c:pt idx="1">
                  <c:v>18</c:v>
                </c:pt>
                <c:pt idx="2">
                  <c:v>18</c:v>
                </c:pt>
                <c:pt idx="3">
                  <c:v>6</c:v>
                </c:pt>
              </c:numCache>
            </c:numRef>
          </c:val>
        </c:ser>
        <c:dLbls/>
        <c:shape val="box"/>
        <c:axId val="136571904"/>
        <c:axId val="136340608"/>
        <c:axId val="0"/>
      </c:bar3DChart>
      <c:catAx>
        <c:axId val="136571904"/>
        <c:scaling>
          <c:orientation val="minMax"/>
        </c:scaling>
        <c:axPos val="b"/>
        <c:tickLblPos val="nextTo"/>
        <c:crossAx val="136340608"/>
        <c:crosses val="autoZero"/>
        <c:auto val="1"/>
        <c:lblAlgn val="ctr"/>
        <c:lblOffset val="100"/>
      </c:catAx>
      <c:valAx>
        <c:axId val="136340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571904"/>
        <c:crosses val="autoZero"/>
        <c:crossBetween val="between"/>
      </c:valAx>
    </c:plotArea>
    <c:plotVisOnly val="1"/>
    <c:dispBlanksAs val="gap"/>
  </c:chart>
  <c:externalData r:id="rId1"/>
</c:chartSpace>
</file>

<file path=ppt/charts/chart1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'!$BB$12:$BE$12</c:f>
              <c:numCache>
                <c:formatCode>General</c:formatCode>
                <c:ptCount val="4"/>
                <c:pt idx="0">
                  <c:v>13</c:v>
                </c:pt>
                <c:pt idx="1">
                  <c:v>18</c:v>
                </c:pt>
                <c:pt idx="2">
                  <c:v>19</c:v>
                </c:pt>
                <c:pt idx="3">
                  <c:v>6</c:v>
                </c:pt>
              </c:numCache>
            </c:numRef>
          </c:val>
        </c:ser>
        <c:dLbls/>
        <c:shape val="box"/>
        <c:axId val="136377472"/>
        <c:axId val="136379008"/>
        <c:axId val="0"/>
      </c:bar3DChart>
      <c:catAx>
        <c:axId val="136377472"/>
        <c:scaling>
          <c:orientation val="minMax"/>
        </c:scaling>
        <c:axPos val="b"/>
        <c:tickLblPos val="nextTo"/>
        <c:crossAx val="136379008"/>
        <c:crosses val="autoZero"/>
        <c:auto val="1"/>
        <c:lblAlgn val="ctr"/>
        <c:lblOffset val="100"/>
      </c:catAx>
      <c:valAx>
        <c:axId val="136379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377472"/>
        <c:crosses val="autoZero"/>
        <c:crossBetween val="between"/>
      </c:valAx>
    </c:plotArea>
    <c:plotVisOnly val="1"/>
    <c:dispBlanksAs val="gap"/>
  </c:chart>
  <c:externalData r:id="rId1"/>
</c:chartSpace>
</file>

<file path=ppt/charts/chart1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PROGETTA IL PERCORSO VALUTANDO</a:t>
            </a:r>
            <a:r>
              <a:rPr lang="en-US" baseline="0"/>
              <a:t> TEMPI E RISORSE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'!$BF$12:$BI$12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34</c:v>
                </c:pt>
                <c:pt idx="3">
                  <c:v>7</c:v>
                </c:pt>
              </c:numCache>
            </c:numRef>
          </c:val>
        </c:ser>
        <c:dLbls/>
        <c:shape val="box"/>
        <c:axId val="136461312"/>
        <c:axId val="136647424"/>
        <c:axId val="0"/>
      </c:bar3DChart>
      <c:catAx>
        <c:axId val="136461312"/>
        <c:scaling>
          <c:orientation val="minMax"/>
        </c:scaling>
        <c:axPos val="b"/>
        <c:tickLblPos val="nextTo"/>
        <c:crossAx val="136647424"/>
        <c:crosses val="autoZero"/>
        <c:auto val="1"/>
        <c:lblAlgn val="ctr"/>
        <c:lblOffset val="100"/>
      </c:catAx>
      <c:valAx>
        <c:axId val="1366474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461312"/>
        <c:crosses val="autoZero"/>
        <c:crossBetween val="between"/>
      </c:valAx>
    </c:plotArea>
    <c:plotVisOnly val="1"/>
    <c:dispBlanksAs val="gap"/>
  </c:chart>
  <c:externalData r:id="rId1"/>
</c:chartSpace>
</file>

<file path=ppt/charts/chart1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20766168269710014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'!$BJ$12:$BM$12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34</c:v>
                </c:pt>
                <c:pt idx="3">
                  <c:v>7</c:v>
                </c:pt>
              </c:numCache>
            </c:numRef>
          </c:val>
        </c:ser>
        <c:dLbls/>
        <c:shape val="box"/>
        <c:axId val="136663808"/>
        <c:axId val="136665344"/>
        <c:axId val="0"/>
      </c:bar3DChart>
      <c:catAx>
        <c:axId val="136663808"/>
        <c:scaling>
          <c:orientation val="minMax"/>
        </c:scaling>
        <c:axPos val="b"/>
        <c:tickLblPos val="nextTo"/>
        <c:crossAx val="136665344"/>
        <c:crosses val="autoZero"/>
        <c:auto val="1"/>
        <c:lblAlgn val="ctr"/>
        <c:lblOffset val="100"/>
      </c:catAx>
      <c:valAx>
        <c:axId val="1366653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663808"/>
        <c:crosses val="autoZero"/>
        <c:crossBetween val="between"/>
      </c:valAx>
    </c:plotArea>
    <c:plotVisOnly val="1"/>
    <c:dispBlanksAs val="gap"/>
  </c:chart>
  <c:externalData r:id="rId1"/>
</c:chartSpace>
</file>

<file path=ppt/charts/chart1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PROGETTA IL PERCORSO VALUTANDO</a:t>
            </a:r>
            <a:r>
              <a:rPr lang="en-US" baseline="0"/>
              <a:t> TEMPI E RISORSE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'!$BF$12:$BI$12</c:f>
              <c:numCache>
                <c:formatCode>General</c:formatCode>
                <c:ptCount val="4"/>
                <c:pt idx="0">
                  <c:v>11</c:v>
                </c:pt>
                <c:pt idx="1">
                  <c:v>20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</c:ser>
        <c:dLbls/>
        <c:shape val="box"/>
        <c:axId val="136788608"/>
        <c:axId val="136794496"/>
        <c:axId val="0"/>
      </c:bar3DChart>
      <c:catAx>
        <c:axId val="136788608"/>
        <c:scaling>
          <c:orientation val="minMax"/>
        </c:scaling>
        <c:axPos val="b"/>
        <c:tickLblPos val="nextTo"/>
        <c:crossAx val="136794496"/>
        <c:crosses val="autoZero"/>
        <c:auto val="1"/>
        <c:lblAlgn val="ctr"/>
        <c:lblOffset val="100"/>
      </c:catAx>
      <c:valAx>
        <c:axId val="1367944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788608"/>
        <c:crosses val="autoZero"/>
        <c:crossBetween val="between"/>
      </c:valAx>
    </c:plotArea>
    <c:plotVisOnly val="1"/>
    <c:dispBlanksAs val="gap"/>
  </c:chart>
  <c:externalData r:id="rId1"/>
</c:chartSpace>
</file>

<file path=ppt/charts/chart1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20766168269710014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'!$BJ$12:$BM$12</c:f>
              <c:numCache>
                <c:formatCode>General</c:formatCode>
                <c:ptCount val="4"/>
                <c:pt idx="0">
                  <c:v>11</c:v>
                </c:pt>
                <c:pt idx="1">
                  <c:v>20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</c:ser>
        <c:dLbls/>
        <c:shape val="box"/>
        <c:axId val="136831360"/>
        <c:axId val="136832896"/>
        <c:axId val="0"/>
      </c:bar3DChart>
      <c:catAx>
        <c:axId val="136831360"/>
        <c:scaling>
          <c:orientation val="minMax"/>
        </c:scaling>
        <c:axPos val="b"/>
        <c:tickLblPos val="nextTo"/>
        <c:crossAx val="136832896"/>
        <c:crosses val="autoZero"/>
        <c:auto val="1"/>
        <c:lblAlgn val="ctr"/>
        <c:lblOffset val="100"/>
      </c:catAx>
      <c:valAx>
        <c:axId val="1368328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831360"/>
        <c:crosses val="autoZero"/>
        <c:crossBetween val="between"/>
      </c:valAx>
    </c:plotArea>
    <c:plotVisOnly val="1"/>
    <c:dispBlanksAs val="gap"/>
  </c:chart>
  <c:externalData r:id="rId1"/>
</c:chartSpace>
</file>

<file path=ppt/charts/chart1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(2)'!$B$12:$E$12</c:f>
              <c:numCache>
                <c:formatCode>General</c:formatCode>
                <c:ptCount val="4"/>
                <c:pt idx="0">
                  <c:v>1</c:v>
                </c:pt>
                <c:pt idx="1">
                  <c:v>24</c:v>
                </c:pt>
                <c:pt idx="2">
                  <c:v>24</c:v>
                </c:pt>
                <c:pt idx="3">
                  <c:v>6</c:v>
                </c:pt>
              </c:numCache>
            </c:numRef>
          </c:val>
        </c:ser>
        <c:dLbls/>
        <c:shape val="box"/>
        <c:axId val="136763648"/>
        <c:axId val="136777728"/>
        <c:axId val="0"/>
      </c:bar3DChart>
      <c:catAx>
        <c:axId val="136763648"/>
        <c:scaling>
          <c:orientation val="minMax"/>
        </c:scaling>
        <c:axPos val="b"/>
        <c:tickLblPos val="nextTo"/>
        <c:crossAx val="136777728"/>
        <c:crosses val="autoZero"/>
        <c:auto val="1"/>
        <c:lblAlgn val="ctr"/>
        <c:lblOffset val="100"/>
      </c:catAx>
      <c:valAx>
        <c:axId val="1367777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763648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5284274096716874"/>
          <c:y val="2.482726182491969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'!$Z$11:$AC$11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24</c:v>
                </c:pt>
                <c:pt idx="3">
                  <c:v>2</c:v>
                </c:pt>
              </c:numCache>
            </c:numRef>
          </c:val>
        </c:ser>
        <c:dLbls/>
        <c:shape val="box"/>
        <c:axId val="140929280"/>
        <c:axId val="140943360"/>
        <c:axId val="0"/>
      </c:bar3DChart>
      <c:catAx>
        <c:axId val="140929280"/>
        <c:scaling>
          <c:orientation val="minMax"/>
        </c:scaling>
        <c:axPos val="b"/>
        <c:tickLblPos val="nextTo"/>
        <c:crossAx val="140943360"/>
        <c:crosses val="autoZero"/>
        <c:auto val="1"/>
        <c:lblAlgn val="ctr"/>
        <c:lblOffset val="100"/>
      </c:catAx>
      <c:valAx>
        <c:axId val="1409433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929280"/>
        <c:crosses val="autoZero"/>
        <c:crossBetween val="between"/>
      </c:valAx>
    </c:plotArea>
    <c:plotVisOnly val="1"/>
    <c:dispBlanksAs val="gap"/>
  </c:chart>
  <c:externalData r:id="rId1"/>
</c:chartSpace>
</file>

<file path=ppt/charts/chart1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PADRONEGGIA</a:t>
            </a:r>
            <a:r>
              <a:rPr lang="en-US" baseline="0"/>
              <a:t> E APPLICA LE CONOSCENZE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(2)'!$F$12:$I$12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22</c:v>
                </c:pt>
                <c:pt idx="3">
                  <c:v>9</c:v>
                </c:pt>
              </c:numCache>
            </c:numRef>
          </c:val>
        </c:ser>
        <c:dLbls/>
        <c:shape val="box"/>
        <c:axId val="136855552"/>
        <c:axId val="136857088"/>
        <c:axId val="0"/>
      </c:bar3DChart>
      <c:catAx>
        <c:axId val="136855552"/>
        <c:scaling>
          <c:orientation val="minMax"/>
        </c:scaling>
        <c:axPos val="b"/>
        <c:tickLblPos val="nextTo"/>
        <c:crossAx val="136857088"/>
        <c:crosses val="autoZero"/>
        <c:auto val="1"/>
        <c:lblAlgn val="ctr"/>
        <c:lblOffset val="100"/>
      </c:catAx>
      <c:valAx>
        <c:axId val="1368570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855552"/>
        <c:crosses val="autoZero"/>
        <c:crossBetween val="between"/>
      </c:valAx>
    </c:plotArea>
    <c:plotVisOnly val="1"/>
    <c:dispBlanksAs val="gap"/>
  </c:chart>
  <c:externalData r:id="rId1"/>
</c:chartSpace>
</file>

<file path=ppt/charts/chart1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(2)'!$B$12:$E$12</c:f>
              <c:numCache>
                <c:formatCode>General</c:formatCode>
                <c:ptCount val="4"/>
                <c:pt idx="0">
                  <c:v>4</c:v>
                </c:pt>
                <c:pt idx="1">
                  <c:v>28</c:v>
                </c:pt>
                <c:pt idx="2">
                  <c:v>23</c:v>
                </c:pt>
                <c:pt idx="3">
                  <c:v>2</c:v>
                </c:pt>
              </c:numCache>
            </c:numRef>
          </c:val>
        </c:ser>
        <c:dLbls/>
        <c:shape val="box"/>
        <c:axId val="136890240"/>
        <c:axId val="136891776"/>
        <c:axId val="0"/>
      </c:bar3DChart>
      <c:catAx>
        <c:axId val="136890240"/>
        <c:scaling>
          <c:orientation val="minMax"/>
        </c:scaling>
        <c:axPos val="b"/>
        <c:tickLblPos val="nextTo"/>
        <c:crossAx val="136891776"/>
        <c:crosses val="autoZero"/>
        <c:auto val="1"/>
        <c:lblAlgn val="ctr"/>
        <c:lblOffset val="100"/>
      </c:catAx>
      <c:valAx>
        <c:axId val="1368917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890240"/>
        <c:crosses val="autoZero"/>
        <c:crossBetween val="between"/>
      </c:valAx>
    </c:plotArea>
    <c:plotVisOnly val="1"/>
    <c:dispBlanksAs val="gap"/>
  </c:chart>
  <c:externalData r:id="rId1"/>
</c:chartSpace>
</file>

<file path=ppt/charts/chart1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PADRONEGGIA</a:t>
            </a:r>
            <a:r>
              <a:rPr lang="en-US" baseline="0"/>
              <a:t> E APPLICA LE CONOSCENZE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(2)'!$F$12:$I$12</c:f>
              <c:numCache>
                <c:formatCode>General</c:formatCode>
                <c:ptCount val="4"/>
                <c:pt idx="0">
                  <c:v>3</c:v>
                </c:pt>
                <c:pt idx="1">
                  <c:v>26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</c:ser>
        <c:dLbls/>
        <c:shape val="box"/>
        <c:axId val="136932736"/>
        <c:axId val="136955008"/>
        <c:axId val="0"/>
      </c:bar3DChart>
      <c:catAx>
        <c:axId val="136932736"/>
        <c:scaling>
          <c:orientation val="minMax"/>
        </c:scaling>
        <c:axPos val="b"/>
        <c:tickLblPos val="nextTo"/>
        <c:crossAx val="136955008"/>
        <c:crosses val="autoZero"/>
        <c:auto val="1"/>
        <c:lblAlgn val="ctr"/>
        <c:lblOffset val="100"/>
      </c:catAx>
      <c:valAx>
        <c:axId val="136955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932736"/>
        <c:crosses val="autoZero"/>
        <c:crossBetween val="between"/>
      </c:valAx>
    </c:plotArea>
    <c:plotVisOnly val="1"/>
    <c:dispBlanksAs val="gap"/>
  </c:chart>
  <c:externalData r:id="rId1"/>
</c:chartSpace>
</file>

<file path=ppt/charts/chart1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COMPRENDE</a:t>
            </a:r>
          </a:p>
        </c:rich>
      </c:tx>
      <c:layout>
        <c:manualLayout>
          <c:xMode val="edge"/>
          <c:yMode val="edge"/>
          <c:x val="0.20766168269710014"/>
          <c:y val="2.35125387864320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(2)'!$J$12:$M$12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26</c:v>
                </c:pt>
                <c:pt idx="3">
                  <c:v>9</c:v>
                </c:pt>
              </c:numCache>
            </c:numRef>
          </c:val>
        </c:ser>
        <c:dLbls/>
        <c:shape val="box"/>
        <c:axId val="137049600"/>
        <c:axId val="137051136"/>
        <c:axId val="0"/>
      </c:bar3DChart>
      <c:catAx>
        <c:axId val="137049600"/>
        <c:scaling>
          <c:orientation val="minMax"/>
        </c:scaling>
        <c:axPos val="b"/>
        <c:tickLblPos val="nextTo"/>
        <c:crossAx val="137051136"/>
        <c:crosses val="autoZero"/>
        <c:auto val="1"/>
        <c:lblAlgn val="ctr"/>
        <c:lblOffset val="100"/>
      </c:catAx>
      <c:valAx>
        <c:axId val="1370511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049600"/>
        <c:crosses val="autoZero"/>
        <c:crossBetween val="between"/>
      </c:valAx>
    </c:plotArea>
    <c:plotVisOnly val="1"/>
    <c:dispBlanksAs val="gap"/>
  </c:chart>
  <c:externalData r:id="rId1"/>
</c:chartSpace>
</file>

<file path=ppt/charts/chart1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(2)'!$N$12:$Q$12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</c:ser>
        <c:dLbls/>
        <c:shape val="box"/>
        <c:axId val="137092096"/>
        <c:axId val="137093888"/>
        <c:axId val="0"/>
      </c:bar3DChart>
      <c:catAx>
        <c:axId val="137092096"/>
        <c:scaling>
          <c:orientation val="minMax"/>
        </c:scaling>
        <c:axPos val="b"/>
        <c:tickLblPos val="nextTo"/>
        <c:crossAx val="137093888"/>
        <c:crosses val="autoZero"/>
        <c:auto val="1"/>
        <c:lblAlgn val="ctr"/>
        <c:lblOffset val="100"/>
      </c:catAx>
      <c:valAx>
        <c:axId val="137093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092096"/>
        <c:crosses val="autoZero"/>
        <c:crossBetween val="between"/>
      </c:valAx>
    </c:plotArea>
    <c:plotVisOnly val="1"/>
    <c:dispBlanksAs val="gap"/>
  </c:chart>
  <c:externalData r:id="rId1"/>
</c:chartSpace>
</file>

<file path=ppt/charts/chart1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COMPRENDE</a:t>
            </a:r>
          </a:p>
        </c:rich>
      </c:tx>
      <c:layout>
        <c:manualLayout>
          <c:xMode val="edge"/>
          <c:yMode val="edge"/>
          <c:x val="0.20766168269710014"/>
          <c:y val="2.35125387864320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(2)'!$J$12:$M$12</c:f>
              <c:numCache>
                <c:formatCode>General</c:formatCode>
                <c:ptCount val="4"/>
                <c:pt idx="0">
                  <c:v>1</c:v>
                </c:pt>
                <c:pt idx="1">
                  <c:v>34</c:v>
                </c:pt>
                <c:pt idx="2">
                  <c:v>22</c:v>
                </c:pt>
                <c:pt idx="3">
                  <c:v>0</c:v>
                </c:pt>
              </c:numCache>
            </c:numRef>
          </c:val>
        </c:ser>
        <c:dLbls/>
        <c:shape val="box"/>
        <c:axId val="136636288"/>
        <c:axId val="136637824"/>
        <c:axId val="0"/>
      </c:bar3DChart>
      <c:catAx>
        <c:axId val="136636288"/>
        <c:scaling>
          <c:orientation val="minMax"/>
        </c:scaling>
        <c:axPos val="b"/>
        <c:tickLblPos val="nextTo"/>
        <c:crossAx val="136637824"/>
        <c:crosses val="autoZero"/>
        <c:auto val="1"/>
        <c:lblAlgn val="ctr"/>
        <c:lblOffset val="100"/>
      </c:catAx>
      <c:valAx>
        <c:axId val="136637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6636288"/>
        <c:crosses val="autoZero"/>
        <c:crossBetween val="between"/>
      </c:valAx>
    </c:plotArea>
    <c:plotVisOnly val="1"/>
    <c:dispBlanksAs val="gap"/>
  </c:chart>
  <c:externalData r:id="rId1"/>
</c:chartSpace>
</file>

<file path=ppt/charts/chart1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(2)'!$N$12:$Q$12</c:f>
              <c:numCache>
                <c:formatCode>General</c:formatCode>
                <c:ptCount val="4"/>
                <c:pt idx="0">
                  <c:v>1</c:v>
                </c:pt>
                <c:pt idx="1">
                  <c:v>33</c:v>
                </c:pt>
                <c:pt idx="2">
                  <c:v>23</c:v>
                </c:pt>
                <c:pt idx="3">
                  <c:v>0</c:v>
                </c:pt>
              </c:numCache>
            </c:numRef>
          </c:val>
        </c:ser>
        <c:dLbls/>
        <c:shape val="box"/>
        <c:axId val="137112960"/>
        <c:axId val="137131136"/>
        <c:axId val="0"/>
      </c:bar3DChart>
      <c:catAx>
        <c:axId val="137112960"/>
        <c:scaling>
          <c:orientation val="minMax"/>
        </c:scaling>
        <c:axPos val="b"/>
        <c:tickLblPos val="nextTo"/>
        <c:crossAx val="137131136"/>
        <c:crosses val="autoZero"/>
        <c:auto val="1"/>
        <c:lblAlgn val="ctr"/>
        <c:lblOffset val="100"/>
      </c:catAx>
      <c:valAx>
        <c:axId val="1371311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112960"/>
        <c:crosses val="autoZero"/>
        <c:crossBetween val="between"/>
      </c:valAx>
    </c:plotArea>
    <c:plotVisOnly val="1"/>
    <c:dispBlanksAs val="gap"/>
  </c:chart>
  <c:externalData r:id="rId1"/>
</c:chartSpace>
</file>

<file path=ppt/charts/chart1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(2)'!$R$12:$U$12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</c:ser>
        <c:dLbls/>
        <c:shape val="box"/>
        <c:axId val="137188096"/>
        <c:axId val="137189632"/>
        <c:axId val="0"/>
      </c:bar3DChart>
      <c:catAx>
        <c:axId val="137188096"/>
        <c:scaling>
          <c:orientation val="minMax"/>
        </c:scaling>
        <c:axPos val="b"/>
        <c:tickLblPos val="nextTo"/>
        <c:crossAx val="137189632"/>
        <c:crosses val="autoZero"/>
        <c:auto val="1"/>
        <c:lblAlgn val="ctr"/>
        <c:lblOffset val="100"/>
      </c:catAx>
      <c:valAx>
        <c:axId val="1371896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188096"/>
        <c:crosses val="autoZero"/>
        <c:crossBetween val="between"/>
      </c:valAx>
    </c:plotArea>
    <c:plotVisOnly val="1"/>
    <c:dispBlanksAs val="gap"/>
  </c:chart>
  <c:externalData r:id="rId1"/>
</c:chartSpace>
</file>

<file path=ppt/charts/chart1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(2)'!$V$12:$Y$12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27</c:v>
                </c:pt>
                <c:pt idx="3">
                  <c:v>4</c:v>
                </c:pt>
              </c:numCache>
            </c:numRef>
          </c:val>
        </c:ser>
        <c:dLbls/>
        <c:shape val="box"/>
        <c:axId val="137206016"/>
        <c:axId val="137240576"/>
        <c:axId val="0"/>
      </c:bar3DChart>
      <c:catAx>
        <c:axId val="137206016"/>
        <c:scaling>
          <c:orientation val="minMax"/>
        </c:scaling>
        <c:axPos val="b"/>
        <c:tickLblPos val="nextTo"/>
        <c:crossAx val="137240576"/>
        <c:crosses val="autoZero"/>
        <c:auto val="1"/>
        <c:lblAlgn val="ctr"/>
        <c:lblOffset val="100"/>
      </c:catAx>
      <c:valAx>
        <c:axId val="1372405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206016"/>
        <c:crosses val="autoZero"/>
        <c:crossBetween val="between"/>
      </c:valAx>
    </c:plotArea>
    <c:plotVisOnly val="1"/>
    <c:dispBlanksAs val="gap"/>
  </c:chart>
  <c:externalData r:id="rId1"/>
</c:chartSpace>
</file>

<file path=ppt/charts/chart1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(2)'!$R$12:$U$12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30</c:v>
                </c:pt>
                <c:pt idx="3">
                  <c:v>0</c:v>
                </c:pt>
              </c:numCache>
            </c:numRef>
          </c:val>
        </c:ser>
        <c:dLbls/>
        <c:shape val="box"/>
        <c:axId val="137282688"/>
        <c:axId val="137284224"/>
        <c:axId val="0"/>
      </c:bar3DChart>
      <c:catAx>
        <c:axId val="137282688"/>
        <c:scaling>
          <c:orientation val="minMax"/>
        </c:scaling>
        <c:axPos val="b"/>
        <c:tickLblPos val="nextTo"/>
        <c:crossAx val="137284224"/>
        <c:crosses val="autoZero"/>
        <c:auto val="1"/>
        <c:lblAlgn val="ctr"/>
        <c:lblOffset val="100"/>
      </c:catAx>
      <c:valAx>
        <c:axId val="1372842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282688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3039708211632257"/>
          <c:y val="2.35381969782121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'!$AD$11:$AG$11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23</c:v>
                </c:pt>
                <c:pt idx="3">
                  <c:v>4</c:v>
                </c:pt>
              </c:numCache>
            </c:numRef>
          </c:val>
        </c:ser>
        <c:dLbls/>
        <c:shape val="box"/>
        <c:axId val="140950528"/>
        <c:axId val="140980992"/>
        <c:axId val="0"/>
      </c:bar3DChart>
      <c:catAx>
        <c:axId val="140950528"/>
        <c:scaling>
          <c:orientation val="minMax"/>
        </c:scaling>
        <c:axPos val="b"/>
        <c:tickLblPos val="nextTo"/>
        <c:crossAx val="140980992"/>
        <c:crosses val="autoZero"/>
        <c:auto val="1"/>
        <c:lblAlgn val="ctr"/>
        <c:lblOffset val="100"/>
      </c:catAx>
      <c:valAx>
        <c:axId val="1409809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950528"/>
        <c:crosses val="autoZero"/>
        <c:crossBetween val="between"/>
      </c:valAx>
    </c:plotArea>
    <c:plotVisOnly val="1"/>
    <c:dispBlanksAs val="gap"/>
  </c:chart>
  <c:externalData r:id="rId1"/>
</c:chartSpace>
</file>

<file path=ppt/charts/chart1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(2)'!$V$12:$Y$12</c:f>
              <c:numCache>
                <c:formatCode>General</c:formatCode>
                <c:ptCount val="4"/>
                <c:pt idx="0">
                  <c:v>0</c:v>
                </c:pt>
                <c:pt idx="1">
                  <c:v>28</c:v>
                </c:pt>
                <c:pt idx="2">
                  <c:v>29</c:v>
                </c:pt>
                <c:pt idx="3">
                  <c:v>0</c:v>
                </c:pt>
              </c:numCache>
            </c:numRef>
          </c:val>
        </c:ser>
        <c:dLbls/>
        <c:shape val="box"/>
        <c:axId val="137316992"/>
        <c:axId val="137322880"/>
        <c:axId val="0"/>
      </c:bar3DChart>
      <c:catAx>
        <c:axId val="137316992"/>
        <c:scaling>
          <c:orientation val="minMax"/>
        </c:scaling>
        <c:axPos val="b"/>
        <c:tickLblPos val="nextTo"/>
        <c:crossAx val="137322880"/>
        <c:crosses val="autoZero"/>
        <c:auto val="1"/>
        <c:lblAlgn val="ctr"/>
        <c:lblOffset val="100"/>
      </c:catAx>
      <c:valAx>
        <c:axId val="1373228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316992"/>
        <c:crosses val="autoZero"/>
        <c:crossBetween val="between"/>
      </c:valAx>
    </c:plotArea>
    <c:plotVisOnly val="1"/>
    <c:dispBlanksAs val="gap"/>
  </c:chart>
  <c:externalData r:id="rId1"/>
</c:chartSpace>
</file>

<file path=ppt/charts/chart1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4032077243942592"/>
          <c:y val="3.135009220615355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(2)'!$Z$12:$AC$12</c:f>
              <c:numCache>
                <c:formatCode>General</c:formatCode>
                <c:ptCount val="4"/>
                <c:pt idx="0">
                  <c:v>0</c:v>
                </c:pt>
                <c:pt idx="1">
                  <c:v>31</c:v>
                </c:pt>
                <c:pt idx="2">
                  <c:v>16</c:v>
                </c:pt>
                <c:pt idx="3">
                  <c:v>7</c:v>
                </c:pt>
              </c:numCache>
            </c:numRef>
          </c:val>
        </c:ser>
        <c:dLbls/>
        <c:shape val="box"/>
        <c:axId val="137437184"/>
        <c:axId val="137438720"/>
        <c:axId val="0"/>
      </c:bar3DChart>
      <c:catAx>
        <c:axId val="137437184"/>
        <c:scaling>
          <c:orientation val="minMax"/>
        </c:scaling>
        <c:axPos val="b"/>
        <c:tickLblPos val="nextTo"/>
        <c:crossAx val="137438720"/>
        <c:crosses val="autoZero"/>
        <c:auto val="1"/>
        <c:lblAlgn val="ctr"/>
        <c:lblOffset val="100"/>
      </c:catAx>
      <c:valAx>
        <c:axId val="1374387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437184"/>
        <c:crosses val="autoZero"/>
        <c:crossBetween val="between"/>
      </c:valAx>
    </c:plotArea>
    <c:plotVisOnly val="1"/>
    <c:dispBlanksAs val="gap"/>
  </c:chart>
  <c:externalData r:id="rId1"/>
</c:chartSpace>
</file>

<file path=ppt/charts/chart1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(2)'!$AD$12:$AG$12</c:f>
              <c:numCache>
                <c:formatCode>General</c:formatCode>
                <c:ptCount val="4"/>
                <c:pt idx="0">
                  <c:v>0</c:v>
                </c:pt>
                <c:pt idx="1">
                  <c:v>34</c:v>
                </c:pt>
                <c:pt idx="2">
                  <c:v>18</c:v>
                </c:pt>
                <c:pt idx="3">
                  <c:v>3</c:v>
                </c:pt>
              </c:numCache>
            </c:numRef>
          </c:val>
        </c:ser>
        <c:dLbls/>
        <c:shape val="box"/>
        <c:axId val="137479680"/>
        <c:axId val="137481216"/>
        <c:axId val="0"/>
      </c:bar3DChart>
      <c:catAx>
        <c:axId val="137479680"/>
        <c:scaling>
          <c:orientation val="minMax"/>
        </c:scaling>
        <c:axPos val="b"/>
        <c:tickLblPos val="nextTo"/>
        <c:crossAx val="137481216"/>
        <c:crosses val="autoZero"/>
        <c:auto val="1"/>
        <c:lblAlgn val="ctr"/>
        <c:lblOffset val="100"/>
      </c:catAx>
      <c:valAx>
        <c:axId val="1374812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479680"/>
        <c:crosses val="autoZero"/>
        <c:crossBetween val="between"/>
      </c:valAx>
    </c:plotArea>
    <c:plotVisOnly val="1"/>
    <c:dispBlanksAs val="gap"/>
  </c:chart>
  <c:externalData r:id="rId1"/>
</c:chartSpace>
</file>

<file path=ppt/charts/chart1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4032077243942592"/>
          <c:y val="3.135009220615355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(2)'!$Z$12:$AC$12</c:f>
              <c:numCache>
                <c:formatCode>General</c:formatCode>
                <c:ptCount val="4"/>
                <c:pt idx="0">
                  <c:v>1</c:v>
                </c:pt>
                <c:pt idx="1">
                  <c:v>37</c:v>
                </c:pt>
                <c:pt idx="2">
                  <c:v>19</c:v>
                </c:pt>
                <c:pt idx="3">
                  <c:v>0</c:v>
                </c:pt>
              </c:numCache>
            </c:numRef>
          </c:val>
        </c:ser>
        <c:dLbls/>
        <c:shape val="box"/>
        <c:axId val="137011584"/>
        <c:axId val="137013120"/>
        <c:axId val="0"/>
      </c:bar3DChart>
      <c:catAx>
        <c:axId val="137011584"/>
        <c:scaling>
          <c:orientation val="minMax"/>
        </c:scaling>
        <c:axPos val="b"/>
        <c:tickLblPos val="nextTo"/>
        <c:crossAx val="137013120"/>
        <c:crosses val="autoZero"/>
        <c:auto val="1"/>
        <c:lblAlgn val="ctr"/>
        <c:lblOffset val="100"/>
      </c:catAx>
      <c:valAx>
        <c:axId val="1370131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011584"/>
        <c:crosses val="autoZero"/>
        <c:crossBetween val="between"/>
      </c:valAx>
    </c:plotArea>
    <c:plotVisOnly val="1"/>
    <c:dispBlanksAs val="gap"/>
  </c:chart>
  <c:externalData r:id="rId1"/>
</c:chartSpace>
</file>

<file path=ppt/charts/chart1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(2)'!$AD$12:$AG$12</c:f>
              <c:numCache>
                <c:formatCode>General</c:formatCode>
                <c:ptCount val="4"/>
                <c:pt idx="0">
                  <c:v>1</c:v>
                </c:pt>
                <c:pt idx="1">
                  <c:v>39</c:v>
                </c:pt>
                <c:pt idx="2">
                  <c:v>18</c:v>
                </c:pt>
                <c:pt idx="3">
                  <c:v>0</c:v>
                </c:pt>
              </c:numCache>
            </c:numRef>
          </c:val>
        </c:ser>
        <c:dLbls/>
        <c:shape val="box"/>
        <c:axId val="137504640"/>
        <c:axId val="137506176"/>
        <c:axId val="0"/>
      </c:bar3DChart>
      <c:catAx>
        <c:axId val="137504640"/>
        <c:scaling>
          <c:orientation val="minMax"/>
        </c:scaling>
        <c:axPos val="b"/>
        <c:tickLblPos val="nextTo"/>
        <c:crossAx val="137506176"/>
        <c:crosses val="autoZero"/>
        <c:auto val="1"/>
        <c:lblAlgn val="ctr"/>
        <c:lblOffset val="100"/>
      </c:catAx>
      <c:valAx>
        <c:axId val="1375061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504640"/>
        <c:crosses val="autoZero"/>
        <c:crossBetween val="between"/>
      </c:valAx>
    </c:plotArea>
    <c:plotVisOnly val="1"/>
    <c:dispBlanksAs val="gap"/>
  </c:chart>
  <c:externalData r:id="rId1"/>
</c:chartSpace>
</file>

<file path=ppt/charts/chart1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(2)'!$AH$12:$AK$12</c:f>
              <c:numCache>
                <c:formatCode>General</c:formatCode>
                <c:ptCount val="4"/>
                <c:pt idx="0">
                  <c:v>0</c:v>
                </c:pt>
                <c:pt idx="1">
                  <c:v>18</c:v>
                </c:pt>
                <c:pt idx="2">
                  <c:v>26</c:v>
                </c:pt>
                <c:pt idx="3">
                  <c:v>10</c:v>
                </c:pt>
              </c:numCache>
            </c:numRef>
          </c:val>
        </c:ser>
        <c:dLbls/>
        <c:shape val="box"/>
        <c:axId val="137559040"/>
        <c:axId val="137569024"/>
        <c:axId val="0"/>
      </c:bar3DChart>
      <c:catAx>
        <c:axId val="137559040"/>
        <c:scaling>
          <c:orientation val="minMax"/>
        </c:scaling>
        <c:axPos val="b"/>
        <c:tickLblPos val="nextTo"/>
        <c:crossAx val="137569024"/>
        <c:crosses val="autoZero"/>
        <c:auto val="1"/>
        <c:lblAlgn val="ctr"/>
        <c:lblOffset val="100"/>
      </c:catAx>
      <c:valAx>
        <c:axId val="1375690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559040"/>
        <c:crosses val="autoZero"/>
        <c:crossBetween val="between"/>
      </c:valAx>
    </c:plotArea>
    <c:plotVisOnly val="1"/>
    <c:dispBlanksAs val="gap"/>
  </c:chart>
  <c:externalData r:id="rId1"/>
</c:chartSpace>
</file>

<file path=ppt/charts/chart1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(2)'!$AL$12:$AO$12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25</c:v>
                </c:pt>
                <c:pt idx="3">
                  <c:v>10</c:v>
                </c:pt>
              </c:numCache>
            </c:numRef>
          </c:val>
        </c:ser>
        <c:dLbls/>
        <c:shape val="box"/>
        <c:axId val="137589504"/>
        <c:axId val="137591040"/>
        <c:axId val="0"/>
      </c:bar3DChart>
      <c:catAx>
        <c:axId val="137589504"/>
        <c:scaling>
          <c:orientation val="minMax"/>
        </c:scaling>
        <c:axPos val="b"/>
        <c:tickLblPos val="nextTo"/>
        <c:crossAx val="137591040"/>
        <c:crosses val="autoZero"/>
        <c:auto val="1"/>
        <c:lblAlgn val="ctr"/>
        <c:lblOffset val="100"/>
      </c:catAx>
      <c:valAx>
        <c:axId val="1375910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589504"/>
        <c:crosses val="autoZero"/>
        <c:crossBetween val="between"/>
      </c:valAx>
    </c:plotArea>
    <c:plotVisOnly val="1"/>
    <c:dispBlanksAs val="gap"/>
  </c:chart>
  <c:externalData r:id="rId1"/>
</c:chartSpace>
</file>

<file path=ppt/charts/chart1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(2)'!$AH$12:$AK$12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32</c:v>
                </c:pt>
                <c:pt idx="3">
                  <c:v>0</c:v>
                </c:pt>
              </c:numCache>
            </c:numRef>
          </c:val>
        </c:ser>
        <c:dLbls/>
        <c:shape val="box"/>
        <c:axId val="137707520"/>
        <c:axId val="137709056"/>
        <c:axId val="0"/>
      </c:bar3DChart>
      <c:catAx>
        <c:axId val="137707520"/>
        <c:scaling>
          <c:orientation val="minMax"/>
        </c:scaling>
        <c:axPos val="b"/>
        <c:tickLblPos val="nextTo"/>
        <c:crossAx val="137709056"/>
        <c:crosses val="autoZero"/>
        <c:auto val="1"/>
        <c:lblAlgn val="ctr"/>
        <c:lblOffset val="100"/>
      </c:catAx>
      <c:valAx>
        <c:axId val="1377090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707520"/>
        <c:crosses val="autoZero"/>
        <c:crossBetween val="between"/>
      </c:valAx>
    </c:plotArea>
    <c:plotVisOnly val="1"/>
    <c:dispBlanksAs val="gap"/>
  </c:chart>
  <c:externalData r:id="rId1"/>
</c:chartSpace>
</file>

<file path=ppt/charts/chart1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(2)'!$AL$12:$AO$12</c:f>
              <c:numCache>
                <c:formatCode>General</c:formatCode>
                <c:ptCount val="4"/>
                <c:pt idx="0">
                  <c:v>0</c:v>
                </c:pt>
                <c:pt idx="1">
                  <c:v>30</c:v>
                </c:pt>
                <c:pt idx="2">
                  <c:v>27</c:v>
                </c:pt>
                <c:pt idx="3">
                  <c:v>0</c:v>
                </c:pt>
              </c:numCache>
            </c:numRef>
          </c:val>
        </c:ser>
        <c:dLbls/>
        <c:shape val="box"/>
        <c:axId val="137737728"/>
        <c:axId val="137739264"/>
        <c:axId val="0"/>
      </c:bar3DChart>
      <c:catAx>
        <c:axId val="137737728"/>
        <c:scaling>
          <c:orientation val="minMax"/>
        </c:scaling>
        <c:axPos val="b"/>
        <c:tickLblPos val="nextTo"/>
        <c:crossAx val="137739264"/>
        <c:crosses val="autoZero"/>
        <c:auto val="1"/>
        <c:lblAlgn val="ctr"/>
        <c:lblOffset val="100"/>
      </c:catAx>
      <c:valAx>
        <c:axId val="1377392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737728"/>
        <c:crosses val="autoZero"/>
        <c:crossBetween val="between"/>
      </c:valAx>
    </c:plotArea>
    <c:plotVisOnly val="1"/>
    <c:dispBlanksAs val="gap"/>
  </c:chart>
  <c:externalData r:id="rId1"/>
</c:chartSpace>
</file>

<file path=ppt/charts/chart1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(2)'!$AP$12:$AS$12</c:f>
              <c:numCache>
                <c:formatCode>General</c:formatCode>
                <c:ptCount val="4"/>
                <c:pt idx="0">
                  <c:v>0</c:v>
                </c:pt>
                <c:pt idx="1">
                  <c:v>21</c:v>
                </c:pt>
                <c:pt idx="2">
                  <c:v>27</c:v>
                </c:pt>
                <c:pt idx="3">
                  <c:v>7</c:v>
                </c:pt>
              </c:numCache>
            </c:numRef>
          </c:val>
        </c:ser>
        <c:dLbls/>
        <c:shape val="box"/>
        <c:axId val="137747072"/>
        <c:axId val="137675136"/>
        <c:axId val="0"/>
      </c:bar3DChart>
      <c:catAx>
        <c:axId val="137747072"/>
        <c:scaling>
          <c:orientation val="minMax"/>
        </c:scaling>
        <c:axPos val="b"/>
        <c:tickLblPos val="nextTo"/>
        <c:crossAx val="137675136"/>
        <c:crosses val="autoZero"/>
        <c:auto val="1"/>
        <c:lblAlgn val="ctr"/>
        <c:lblOffset val="100"/>
      </c:catAx>
      <c:valAx>
        <c:axId val="1376751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747072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5284274096716874"/>
          <c:y val="2.482726182491969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'!$Z$11:$AC$11</c:f>
              <c:numCache>
                <c:formatCode>General</c:formatCode>
                <c:ptCount val="4"/>
                <c:pt idx="0">
                  <c:v>6</c:v>
                </c:pt>
                <c:pt idx="1">
                  <c:v>30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dLbls/>
        <c:shape val="box"/>
        <c:axId val="141023104"/>
        <c:axId val="141024640"/>
        <c:axId val="0"/>
      </c:bar3DChart>
      <c:catAx>
        <c:axId val="141023104"/>
        <c:scaling>
          <c:orientation val="minMax"/>
        </c:scaling>
        <c:axPos val="b"/>
        <c:tickLblPos val="nextTo"/>
        <c:crossAx val="141024640"/>
        <c:crosses val="autoZero"/>
        <c:auto val="1"/>
        <c:lblAlgn val="ctr"/>
        <c:lblOffset val="100"/>
      </c:catAx>
      <c:valAx>
        <c:axId val="1410246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023104"/>
        <c:crosses val="autoZero"/>
        <c:crossBetween val="between"/>
      </c:valAx>
    </c:plotArea>
    <c:plotVisOnly val="1"/>
    <c:dispBlanksAs val="gap"/>
  </c:chart>
  <c:externalData r:id="rId1"/>
</c:chartSpace>
</file>

<file path=ppt/charts/chart1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(2)'!$AT$12:$AW$12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27</c:v>
                </c:pt>
                <c:pt idx="3">
                  <c:v>6</c:v>
                </c:pt>
              </c:numCache>
            </c:numRef>
          </c:val>
        </c:ser>
        <c:dLbls/>
        <c:shape val="box"/>
        <c:axId val="137777536"/>
        <c:axId val="137779072"/>
        <c:axId val="0"/>
      </c:bar3DChart>
      <c:catAx>
        <c:axId val="137777536"/>
        <c:scaling>
          <c:orientation val="minMax"/>
        </c:scaling>
        <c:axPos val="b"/>
        <c:tickLblPos val="nextTo"/>
        <c:crossAx val="137779072"/>
        <c:crosses val="autoZero"/>
        <c:auto val="1"/>
        <c:lblAlgn val="ctr"/>
        <c:lblOffset val="100"/>
      </c:catAx>
      <c:valAx>
        <c:axId val="1377790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777536"/>
        <c:crosses val="autoZero"/>
        <c:crossBetween val="between"/>
      </c:valAx>
    </c:plotArea>
    <c:plotVisOnly val="1"/>
    <c:dispBlanksAs val="gap"/>
  </c:chart>
  <c:externalData r:id="rId1"/>
</c:chartSpace>
</file>

<file path=ppt/charts/chart1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(2)'!$AP$12:$AS$12</c:f>
              <c:numCache>
                <c:formatCode>General</c:formatCode>
                <c:ptCount val="4"/>
                <c:pt idx="0">
                  <c:v>0</c:v>
                </c:pt>
                <c:pt idx="1">
                  <c:v>29</c:v>
                </c:pt>
                <c:pt idx="2">
                  <c:v>27</c:v>
                </c:pt>
                <c:pt idx="3">
                  <c:v>0</c:v>
                </c:pt>
              </c:numCache>
            </c:numRef>
          </c:val>
        </c:ser>
        <c:dLbls/>
        <c:shape val="box"/>
        <c:axId val="137796608"/>
        <c:axId val="137806592"/>
        <c:axId val="0"/>
      </c:bar3DChart>
      <c:catAx>
        <c:axId val="137796608"/>
        <c:scaling>
          <c:orientation val="minMax"/>
        </c:scaling>
        <c:axPos val="b"/>
        <c:tickLblPos val="nextTo"/>
        <c:crossAx val="137806592"/>
        <c:crosses val="autoZero"/>
        <c:auto val="1"/>
        <c:lblAlgn val="ctr"/>
        <c:lblOffset val="100"/>
      </c:catAx>
      <c:valAx>
        <c:axId val="1378065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796608"/>
        <c:crosses val="autoZero"/>
        <c:crossBetween val="between"/>
      </c:valAx>
    </c:plotArea>
    <c:plotVisOnly val="1"/>
    <c:dispBlanksAs val="gap"/>
  </c:chart>
  <c:externalData r:id="rId1"/>
</c:chartSpace>
</file>

<file path=ppt/charts/chart1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(2)'!$AT$12:$AW$12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29</c:v>
                </c:pt>
                <c:pt idx="3">
                  <c:v>1</c:v>
                </c:pt>
              </c:numCache>
            </c:numRef>
          </c:val>
        </c:ser>
        <c:dLbls/>
        <c:shape val="box"/>
        <c:axId val="137392896"/>
        <c:axId val="137394432"/>
        <c:axId val="0"/>
      </c:bar3DChart>
      <c:catAx>
        <c:axId val="137392896"/>
        <c:scaling>
          <c:orientation val="minMax"/>
        </c:scaling>
        <c:axPos val="b"/>
        <c:tickLblPos val="nextTo"/>
        <c:crossAx val="137394432"/>
        <c:crosses val="autoZero"/>
        <c:auto val="1"/>
        <c:lblAlgn val="ctr"/>
        <c:lblOffset val="100"/>
      </c:catAx>
      <c:valAx>
        <c:axId val="1373944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392896"/>
        <c:crosses val="autoZero"/>
        <c:crossBetween val="between"/>
      </c:valAx>
    </c:plotArea>
    <c:plotVisOnly val="1"/>
    <c:dispBlanksAs val="gap"/>
  </c:chart>
  <c:externalData r:id="rId1"/>
</c:chartSpace>
</file>

<file path=ppt/charts/chart1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LE CONSEGUENZE DEI PROPRI COMPORTAMENTI</a:t>
            </a:r>
          </a:p>
        </c:rich>
      </c:tx>
      <c:layout>
        <c:manualLayout>
          <c:xMode val="edge"/>
          <c:yMode val="edge"/>
          <c:x val="0.15555215909391068"/>
          <c:y val="3.13500705803930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(2)'!$AX$12:$BA$12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21</c:v>
                </c:pt>
                <c:pt idx="3">
                  <c:v>7</c:v>
                </c:pt>
              </c:numCache>
            </c:numRef>
          </c:val>
        </c:ser>
        <c:dLbls/>
        <c:shape val="box"/>
        <c:axId val="137901952"/>
        <c:axId val="137903488"/>
        <c:axId val="0"/>
      </c:bar3DChart>
      <c:catAx>
        <c:axId val="137901952"/>
        <c:scaling>
          <c:orientation val="minMax"/>
        </c:scaling>
        <c:axPos val="b"/>
        <c:tickLblPos val="nextTo"/>
        <c:crossAx val="137903488"/>
        <c:crosses val="autoZero"/>
        <c:auto val="1"/>
        <c:lblAlgn val="ctr"/>
        <c:lblOffset val="100"/>
      </c:catAx>
      <c:valAx>
        <c:axId val="1379034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901952"/>
        <c:crosses val="autoZero"/>
        <c:crossBetween val="between"/>
      </c:valAx>
    </c:plotArea>
    <c:plotVisOnly val="1"/>
    <c:dispBlanksAs val="gap"/>
  </c:chart>
  <c:externalData r:id="rId1"/>
</c:chartSpace>
</file>

<file path=ppt/charts/chart1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(2)'!$BB$12:$BE$12</c:f>
              <c:numCache>
                <c:formatCode>General</c:formatCode>
                <c:ptCount val="4"/>
                <c:pt idx="0">
                  <c:v>0</c:v>
                </c:pt>
                <c:pt idx="1">
                  <c:v>28</c:v>
                </c:pt>
                <c:pt idx="2">
                  <c:v>20</c:v>
                </c:pt>
                <c:pt idx="3">
                  <c:v>6</c:v>
                </c:pt>
              </c:numCache>
            </c:numRef>
          </c:val>
        </c:ser>
        <c:dLbls/>
        <c:shape val="box"/>
        <c:axId val="137919872"/>
        <c:axId val="137933952"/>
        <c:axId val="0"/>
      </c:bar3DChart>
      <c:catAx>
        <c:axId val="137919872"/>
        <c:scaling>
          <c:orientation val="minMax"/>
        </c:scaling>
        <c:axPos val="b"/>
        <c:tickLblPos val="nextTo"/>
        <c:crossAx val="137933952"/>
        <c:crosses val="autoZero"/>
        <c:auto val="1"/>
        <c:lblAlgn val="ctr"/>
        <c:lblOffset val="100"/>
      </c:catAx>
      <c:valAx>
        <c:axId val="1379339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919872"/>
        <c:crosses val="autoZero"/>
        <c:crossBetween val="between"/>
      </c:valAx>
    </c:plotArea>
    <c:plotVisOnly val="1"/>
    <c:dispBlanksAs val="gap"/>
  </c:chart>
  <c:externalData r:id="rId1"/>
</c:chartSpace>
</file>

<file path=ppt/charts/chart1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LE CONSEGUENZE DEI PROPRI COMPORTAMENTI</a:t>
            </a:r>
          </a:p>
        </c:rich>
      </c:tx>
      <c:layout>
        <c:manualLayout>
          <c:xMode val="edge"/>
          <c:yMode val="edge"/>
          <c:x val="0.15555215909391068"/>
          <c:y val="3.13500705803930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(2)'!$AX$12:$BA$12</c:f>
              <c:numCache>
                <c:formatCode>General</c:formatCode>
                <c:ptCount val="4"/>
                <c:pt idx="0">
                  <c:v>1</c:v>
                </c:pt>
                <c:pt idx="1">
                  <c:v>34</c:v>
                </c:pt>
                <c:pt idx="2">
                  <c:v>21</c:v>
                </c:pt>
                <c:pt idx="3">
                  <c:v>1</c:v>
                </c:pt>
              </c:numCache>
            </c:numRef>
          </c:val>
        </c:ser>
        <c:dLbls/>
        <c:shape val="box"/>
        <c:axId val="137860608"/>
        <c:axId val="137862144"/>
        <c:axId val="0"/>
      </c:bar3DChart>
      <c:catAx>
        <c:axId val="137860608"/>
        <c:scaling>
          <c:orientation val="minMax"/>
        </c:scaling>
        <c:axPos val="b"/>
        <c:tickLblPos val="nextTo"/>
        <c:crossAx val="137862144"/>
        <c:crosses val="autoZero"/>
        <c:auto val="1"/>
        <c:lblAlgn val="ctr"/>
        <c:lblOffset val="100"/>
      </c:catAx>
      <c:valAx>
        <c:axId val="1378621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860608"/>
        <c:crosses val="autoZero"/>
        <c:crossBetween val="between"/>
      </c:valAx>
    </c:plotArea>
    <c:plotVisOnly val="1"/>
    <c:dispBlanksAs val="gap"/>
  </c:chart>
  <c:externalData r:id="rId1"/>
</c:chartSpace>
</file>

<file path=ppt/charts/chart15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(2)'!$BB$12:$BE$12</c:f>
              <c:numCache>
                <c:formatCode>General</c:formatCode>
                <c:ptCount val="4"/>
                <c:pt idx="0">
                  <c:v>5</c:v>
                </c:pt>
                <c:pt idx="1">
                  <c:v>32</c:v>
                </c:pt>
                <c:pt idx="2">
                  <c:v>19</c:v>
                </c:pt>
                <c:pt idx="3">
                  <c:v>1</c:v>
                </c:pt>
              </c:numCache>
            </c:numRef>
          </c:val>
        </c:ser>
        <c:dLbls/>
        <c:shape val="box"/>
        <c:axId val="137874432"/>
        <c:axId val="137962240"/>
        <c:axId val="0"/>
      </c:bar3DChart>
      <c:catAx>
        <c:axId val="137874432"/>
        <c:scaling>
          <c:orientation val="minMax"/>
        </c:scaling>
        <c:axPos val="b"/>
        <c:tickLblPos val="nextTo"/>
        <c:crossAx val="137962240"/>
        <c:crosses val="autoZero"/>
        <c:auto val="1"/>
        <c:lblAlgn val="ctr"/>
        <c:lblOffset val="100"/>
      </c:catAx>
      <c:valAx>
        <c:axId val="1379622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7874432"/>
        <c:crosses val="autoZero"/>
        <c:crossBetween val="between"/>
      </c:valAx>
    </c:plotArea>
    <c:plotVisOnly val="1"/>
    <c:dispBlanksAs val="gap"/>
  </c:chart>
  <c:externalData r:id="rId1"/>
</c:chartSpace>
</file>

<file path=ppt/charts/chart1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PROGETTA IL PERCORSO VALUTANDO</a:t>
            </a:r>
            <a:r>
              <a:rPr lang="en-US" baseline="0"/>
              <a:t> TEMPI E RISORSE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(2)'!$BF$12:$BI$12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22</c:v>
                </c:pt>
                <c:pt idx="3">
                  <c:v>9</c:v>
                </c:pt>
              </c:numCache>
            </c:numRef>
          </c:val>
        </c:ser>
        <c:dLbls/>
        <c:shape val="box"/>
        <c:axId val="138167424"/>
        <c:axId val="138168960"/>
        <c:axId val="0"/>
      </c:bar3DChart>
      <c:catAx>
        <c:axId val="138167424"/>
        <c:scaling>
          <c:orientation val="minMax"/>
        </c:scaling>
        <c:axPos val="b"/>
        <c:tickLblPos val="nextTo"/>
        <c:crossAx val="138168960"/>
        <c:crosses val="autoZero"/>
        <c:auto val="1"/>
        <c:lblAlgn val="ctr"/>
        <c:lblOffset val="100"/>
      </c:catAx>
      <c:valAx>
        <c:axId val="1381689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8167424"/>
        <c:crosses val="autoZero"/>
        <c:crossBetween val="between"/>
      </c:valAx>
    </c:plotArea>
    <c:plotVisOnly val="1"/>
    <c:dispBlanksAs val="gap"/>
  </c:chart>
  <c:externalData r:id="rId1"/>
</c:chartSpace>
</file>

<file path=ppt/charts/chart1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20766168269710014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(2)'!$BJ$12:$BM$12</c:f>
              <c:numCache>
                <c:formatCode>General</c:formatCode>
                <c:ptCount val="4"/>
                <c:pt idx="0">
                  <c:v>1</c:v>
                </c:pt>
                <c:pt idx="1">
                  <c:v>23</c:v>
                </c:pt>
                <c:pt idx="2">
                  <c:v>22</c:v>
                </c:pt>
                <c:pt idx="3">
                  <c:v>9</c:v>
                </c:pt>
              </c:numCache>
            </c:numRef>
          </c:val>
        </c:ser>
        <c:dLbls/>
        <c:shape val="box"/>
        <c:axId val="138193536"/>
        <c:axId val="138019200"/>
        <c:axId val="0"/>
      </c:bar3DChart>
      <c:catAx>
        <c:axId val="138193536"/>
        <c:scaling>
          <c:orientation val="minMax"/>
        </c:scaling>
        <c:axPos val="b"/>
        <c:tickLblPos val="nextTo"/>
        <c:crossAx val="138019200"/>
        <c:crosses val="autoZero"/>
        <c:auto val="1"/>
        <c:lblAlgn val="ctr"/>
        <c:lblOffset val="100"/>
      </c:catAx>
      <c:valAx>
        <c:axId val="1380192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8193536"/>
        <c:crosses val="autoZero"/>
        <c:crossBetween val="between"/>
      </c:valAx>
    </c:plotArea>
    <c:plotVisOnly val="1"/>
    <c:dispBlanksAs val="gap"/>
  </c:chart>
  <c:externalData r:id="rId1"/>
</c:chartSpace>
</file>

<file path=ppt/charts/chart15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PROGETTA IL PERCORSO VALUTANDO</a:t>
            </a:r>
            <a:r>
              <a:rPr lang="en-US" baseline="0"/>
              <a:t> TEMPI E RISORSE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(2)'!$BF$12:$BI$12</c:f>
              <c:numCache>
                <c:formatCode>General</c:formatCode>
                <c:ptCount val="4"/>
                <c:pt idx="0">
                  <c:v>6</c:v>
                </c:pt>
                <c:pt idx="1">
                  <c:v>26</c:v>
                </c:pt>
                <c:pt idx="2">
                  <c:v>23</c:v>
                </c:pt>
                <c:pt idx="3">
                  <c:v>1</c:v>
                </c:pt>
              </c:numCache>
            </c:numRef>
          </c:val>
        </c:ser>
        <c:dLbls/>
        <c:shape val="box"/>
        <c:axId val="138052352"/>
        <c:axId val="138053888"/>
        <c:axId val="0"/>
      </c:bar3DChart>
      <c:catAx>
        <c:axId val="138052352"/>
        <c:scaling>
          <c:orientation val="minMax"/>
        </c:scaling>
        <c:axPos val="b"/>
        <c:tickLblPos val="nextTo"/>
        <c:crossAx val="138053888"/>
        <c:crosses val="autoZero"/>
        <c:auto val="1"/>
        <c:lblAlgn val="ctr"/>
        <c:lblOffset val="100"/>
      </c:catAx>
      <c:valAx>
        <c:axId val="138053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8052352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3039708211632257"/>
          <c:y val="2.35381969782121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'!$AD$11:$AG$11</c:f>
              <c:numCache>
                <c:formatCode>General</c:formatCode>
                <c:ptCount val="4"/>
                <c:pt idx="0">
                  <c:v>8</c:v>
                </c:pt>
                <c:pt idx="1">
                  <c:v>26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dLbls/>
        <c:shape val="box"/>
        <c:axId val="126635392"/>
        <c:axId val="126641280"/>
        <c:axId val="0"/>
      </c:bar3DChart>
      <c:catAx>
        <c:axId val="126635392"/>
        <c:scaling>
          <c:orientation val="minMax"/>
        </c:scaling>
        <c:axPos val="b"/>
        <c:tickLblPos val="nextTo"/>
        <c:crossAx val="126641280"/>
        <c:crosses val="autoZero"/>
        <c:auto val="1"/>
        <c:lblAlgn val="ctr"/>
        <c:lblOffset val="100"/>
      </c:catAx>
      <c:valAx>
        <c:axId val="1266412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6635392"/>
        <c:crosses val="autoZero"/>
        <c:crossBetween val="between"/>
      </c:valAx>
    </c:plotArea>
    <c:plotVisOnly val="1"/>
    <c:dispBlanksAs val="gap"/>
  </c:chart>
  <c:externalData r:id="rId1"/>
</c:chartSpace>
</file>

<file path=ppt/charts/chart16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20766168269710014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(2)'!$BJ$12:$BM$12</c:f>
              <c:numCache>
                <c:formatCode>General</c:formatCode>
                <c:ptCount val="4"/>
                <c:pt idx="0">
                  <c:v>5</c:v>
                </c:pt>
                <c:pt idx="1">
                  <c:v>25</c:v>
                </c:pt>
                <c:pt idx="2">
                  <c:v>26</c:v>
                </c:pt>
                <c:pt idx="3">
                  <c:v>1</c:v>
                </c:pt>
              </c:numCache>
            </c:numRef>
          </c:val>
        </c:ser>
        <c:dLbls/>
        <c:shape val="box"/>
        <c:axId val="138217728"/>
        <c:axId val="138231808"/>
        <c:axId val="0"/>
      </c:bar3DChart>
      <c:catAx>
        <c:axId val="138217728"/>
        <c:scaling>
          <c:orientation val="minMax"/>
        </c:scaling>
        <c:axPos val="b"/>
        <c:tickLblPos val="nextTo"/>
        <c:crossAx val="138231808"/>
        <c:crosses val="autoZero"/>
        <c:auto val="1"/>
        <c:lblAlgn val="ctr"/>
        <c:lblOffset val="100"/>
      </c:catAx>
      <c:valAx>
        <c:axId val="1382318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8217728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12143975941082635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'!$AH$11:$AK$11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shape val="box"/>
        <c:axId val="141173504"/>
        <c:axId val="141175040"/>
        <c:axId val="0"/>
      </c:bar3DChart>
      <c:catAx>
        <c:axId val="141173504"/>
        <c:scaling>
          <c:orientation val="minMax"/>
        </c:scaling>
        <c:axPos val="b"/>
        <c:tickLblPos val="nextTo"/>
        <c:crossAx val="141175040"/>
        <c:crosses val="autoZero"/>
        <c:auto val="1"/>
        <c:lblAlgn val="ctr"/>
        <c:lblOffset val="100"/>
      </c:catAx>
      <c:valAx>
        <c:axId val="1411750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173504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7473067906415077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'!$AL$11:$AO$11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shape val="box"/>
        <c:axId val="141211904"/>
        <c:axId val="141217792"/>
        <c:axId val="0"/>
      </c:bar3DChart>
      <c:catAx>
        <c:axId val="141211904"/>
        <c:scaling>
          <c:orientation val="minMax"/>
        </c:scaling>
        <c:axPos val="b"/>
        <c:tickLblPos val="nextTo"/>
        <c:crossAx val="141217792"/>
        <c:crosses val="autoZero"/>
        <c:auto val="1"/>
        <c:lblAlgn val="ctr"/>
        <c:lblOffset val="100"/>
      </c:catAx>
      <c:valAx>
        <c:axId val="1412177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211904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12143975941082635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'!$AH$11:$AK$11</c:f>
              <c:numCache>
                <c:formatCode>General</c:formatCode>
                <c:ptCount val="4"/>
                <c:pt idx="0">
                  <c:v>0</c:v>
                </c:pt>
                <c:pt idx="1">
                  <c:v>21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dLbls/>
        <c:shape val="box"/>
        <c:axId val="141055104"/>
        <c:axId val="141056640"/>
        <c:axId val="0"/>
      </c:bar3DChart>
      <c:catAx>
        <c:axId val="141055104"/>
        <c:scaling>
          <c:orientation val="minMax"/>
        </c:scaling>
        <c:axPos val="b"/>
        <c:tickLblPos val="nextTo"/>
        <c:crossAx val="141056640"/>
        <c:crosses val="autoZero"/>
        <c:auto val="1"/>
        <c:lblAlgn val="ctr"/>
        <c:lblOffset val="100"/>
      </c:catAx>
      <c:valAx>
        <c:axId val="1410566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05510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4054388544220312"/>
          <c:y val="2.35125387864320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'!$F$11:$I$11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24</c:v>
                </c:pt>
                <c:pt idx="3">
                  <c:v>3</c:v>
                </c:pt>
              </c:numCache>
            </c:numRef>
          </c:val>
        </c:ser>
        <c:dLbls/>
        <c:shape val="box"/>
        <c:axId val="127956480"/>
        <c:axId val="127958016"/>
        <c:axId val="0"/>
      </c:bar3DChart>
      <c:catAx>
        <c:axId val="127956480"/>
        <c:scaling>
          <c:orientation val="minMax"/>
        </c:scaling>
        <c:axPos val="b"/>
        <c:tickLblPos val="nextTo"/>
        <c:crossAx val="127958016"/>
        <c:crosses val="autoZero"/>
        <c:auto val="1"/>
        <c:lblAlgn val="ctr"/>
        <c:lblOffset val="100"/>
      </c:catAx>
      <c:valAx>
        <c:axId val="1279580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7956480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7473067906415077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'!$AL$11:$AO$11</c:f>
              <c:numCache>
                <c:formatCode>General</c:formatCode>
                <c:ptCount val="4"/>
                <c:pt idx="0">
                  <c:v>5</c:v>
                </c:pt>
                <c:pt idx="1">
                  <c:v>32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dLbls/>
        <c:shape val="box"/>
        <c:axId val="141097600"/>
        <c:axId val="141103488"/>
        <c:axId val="0"/>
      </c:bar3DChart>
      <c:catAx>
        <c:axId val="141097600"/>
        <c:scaling>
          <c:orientation val="minMax"/>
        </c:scaling>
        <c:axPos val="b"/>
        <c:tickLblPos val="nextTo"/>
        <c:crossAx val="141103488"/>
        <c:crosses val="autoZero"/>
        <c:auto val="1"/>
        <c:lblAlgn val="ctr"/>
        <c:lblOffset val="100"/>
      </c:catAx>
      <c:valAx>
        <c:axId val="1411034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097600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'!$AP$11:$AS$11</c:f>
              <c:numCache>
                <c:formatCode>General</c:formatCode>
                <c:ptCount val="4"/>
                <c:pt idx="0">
                  <c:v>0</c:v>
                </c:pt>
                <c:pt idx="1">
                  <c:v>11</c:v>
                </c:pt>
                <c:pt idx="2">
                  <c:v>27</c:v>
                </c:pt>
                <c:pt idx="3">
                  <c:v>2</c:v>
                </c:pt>
              </c:numCache>
            </c:numRef>
          </c:val>
        </c:ser>
        <c:dLbls/>
        <c:shape val="box"/>
        <c:axId val="141160448"/>
        <c:axId val="141161984"/>
        <c:axId val="0"/>
      </c:bar3DChart>
      <c:catAx>
        <c:axId val="141160448"/>
        <c:scaling>
          <c:orientation val="minMax"/>
        </c:scaling>
        <c:axPos val="b"/>
        <c:tickLblPos val="nextTo"/>
        <c:crossAx val="141161984"/>
        <c:crosses val="autoZero"/>
        <c:auto val="1"/>
        <c:lblAlgn val="ctr"/>
        <c:lblOffset val="100"/>
      </c:catAx>
      <c:valAx>
        <c:axId val="1411619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160448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'!$AT$11:$AW$11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18</c:v>
                </c:pt>
                <c:pt idx="3">
                  <c:v>0</c:v>
                </c:pt>
              </c:numCache>
            </c:numRef>
          </c:val>
        </c:ser>
        <c:dLbls/>
        <c:shape val="box"/>
        <c:axId val="141305344"/>
        <c:axId val="141306880"/>
        <c:axId val="0"/>
      </c:bar3DChart>
      <c:catAx>
        <c:axId val="141305344"/>
        <c:scaling>
          <c:orientation val="minMax"/>
        </c:scaling>
        <c:axPos val="b"/>
        <c:tickLblPos val="nextTo"/>
        <c:crossAx val="141306880"/>
        <c:crosses val="autoZero"/>
        <c:auto val="1"/>
        <c:lblAlgn val="ctr"/>
        <c:lblOffset val="100"/>
      </c:catAx>
      <c:valAx>
        <c:axId val="1413068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305344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'!$AP$11:$AS$11</c:f>
              <c:numCache>
                <c:formatCode>General</c:formatCode>
                <c:ptCount val="4"/>
                <c:pt idx="0">
                  <c:v>9</c:v>
                </c:pt>
                <c:pt idx="1">
                  <c:v>19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</c:ser>
        <c:dLbls/>
        <c:shape val="box"/>
        <c:axId val="141348224"/>
        <c:axId val="141366400"/>
        <c:axId val="0"/>
      </c:bar3DChart>
      <c:catAx>
        <c:axId val="141348224"/>
        <c:scaling>
          <c:orientation val="minMax"/>
        </c:scaling>
        <c:axPos val="b"/>
        <c:tickLblPos val="nextTo"/>
        <c:crossAx val="141366400"/>
        <c:crosses val="autoZero"/>
        <c:auto val="1"/>
        <c:lblAlgn val="ctr"/>
        <c:lblOffset val="100"/>
      </c:catAx>
      <c:valAx>
        <c:axId val="1413664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348224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'!$AT$11:$AW$11</c:f>
              <c:numCache>
                <c:formatCode>General</c:formatCode>
                <c:ptCount val="4"/>
                <c:pt idx="0">
                  <c:v>7</c:v>
                </c:pt>
                <c:pt idx="1">
                  <c:v>15</c:v>
                </c:pt>
                <c:pt idx="2">
                  <c:v>15</c:v>
                </c:pt>
                <c:pt idx="3">
                  <c:v>2</c:v>
                </c:pt>
              </c:numCache>
            </c:numRef>
          </c:val>
        </c:ser>
        <c:dLbls/>
        <c:shape val="box"/>
        <c:axId val="141399168"/>
        <c:axId val="141400704"/>
        <c:axId val="0"/>
      </c:bar3DChart>
      <c:catAx>
        <c:axId val="141399168"/>
        <c:scaling>
          <c:orientation val="minMax"/>
        </c:scaling>
        <c:axPos val="b"/>
        <c:tickLblPos val="nextTo"/>
        <c:crossAx val="141400704"/>
        <c:crosses val="autoZero"/>
        <c:auto val="1"/>
        <c:lblAlgn val="ctr"/>
        <c:lblOffset val="100"/>
      </c:catAx>
      <c:valAx>
        <c:axId val="141400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399168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RUOLI E REGOLE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'!$AX$11:$BA$11</c:f>
              <c:numCache>
                <c:formatCode>General</c:formatCode>
                <c:ptCount val="4"/>
                <c:pt idx="0">
                  <c:v>0</c:v>
                </c:pt>
                <c:pt idx="1">
                  <c:v>17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</c:ser>
        <c:dLbls/>
        <c:shape val="box"/>
        <c:axId val="141417472"/>
        <c:axId val="141452032"/>
        <c:axId val="0"/>
      </c:bar3DChart>
      <c:catAx>
        <c:axId val="141417472"/>
        <c:scaling>
          <c:orientation val="minMax"/>
        </c:scaling>
        <c:axPos val="b"/>
        <c:tickLblPos val="nextTo"/>
        <c:crossAx val="141452032"/>
        <c:crosses val="autoZero"/>
        <c:auto val="1"/>
        <c:lblAlgn val="ctr"/>
        <c:lblOffset val="100"/>
      </c:catAx>
      <c:valAx>
        <c:axId val="1414520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417472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'!$BB$11:$BE$11</c:f>
              <c:numCache>
                <c:formatCode>General</c:formatCode>
                <c:ptCount val="4"/>
                <c:pt idx="0">
                  <c:v>0</c:v>
                </c:pt>
                <c:pt idx="1">
                  <c:v>16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</c:ser>
        <c:dLbls/>
        <c:shape val="box"/>
        <c:axId val="141488896"/>
        <c:axId val="141490432"/>
        <c:axId val="0"/>
      </c:bar3DChart>
      <c:catAx>
        <c:axId val="141488896"/>
        <c:scaling>
          <c:orientation val="minMax"/>
        </c:scaling>
        <c:axPos val="b"/>
        <c:tickLblPos val="nextTo"/>
        <c:crossAx val="141490432"/>
        <c:crosses val="autoZero"/>
        <c:auto val="1"/>
        <c:lblAlgn val="ctr"/>
        <c:lblOffset val="100"/>
      </c:catAx>
      <c:valAx>
        <c:axId val="1414904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488896"/>
        <c:crosses val="autoZero"/>
        <c:crossBetween val="between"/>
      </c:valAx>
    </c:plotArea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RUOLI E REGOLE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'!$AX$11:$BA$11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16</c:v>
                </c:pt>
              </c:numCache>
            </c:numRef>
          </c:val>
        </c:ser>
        <c:dLbls/>
        <c:shape val="box"/>
        <c:axId val="141240960"/>
        <c:axId val="141275520"/>
        <c:axId val="0"/>
      </c:bar3DChart>
      <c:catAx>
        <c:axId val="141240960"/>
        <c:scaling>
          <c:orientation val="minMax"/>
        </c:scaling>
        <c:axPos val="b"/>
        <c:tickLblPos val="nextTo"/>
        <c:crossAx val="141275520"/>
        <c:crosses val="autoZero"/>
        <c:auto val="1"/>
        <c:lblAlgn val="ctr"/>
        <c:lblOffset val="100"/>
      </c:catAx>
      <c:valAx>
        <c:axId val="141275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240960"/>
        <c:crosses val="autoZero"/>
        <c:crossBetween val="between"/>
      </c:valAx>
    </c:plotArea>
    <c:plotVisOnly val="1"/>
    <c:dispBlanksAs val="gap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'!$BB$11:$BE$11</c:f>
              <c:numCache>
                <c:formatCode>General</c:formatCode>
                <c:ptCount val="4"/>
                <c:pt idx="0">
                  <c:v>6</c:v>
                </c:pt>
                <c:pt idx="1">
                  <c:v>22</c:v>
                </c:pt>
                <c:pt idx="2">
                  <c:v>9</c:v>
                </c:pt>
                <c:pt idx="3">
                  <c:v>2</c:v>
                </c:pt>
              </c:numCache>
            </c:numRef>
          </c:val>
        </c:ser>
        <c:dLbls/>
        <c:shape val="box"/>
        <c:axId val="141578624"/>
        <c:axId val="141580160"/>
        <c:axId val="0"/>
      </c:bar3DChart>
      <c:catAx>
        <c:axId val="141578624"/>
        <c:scaling>
          <c:orientation val="minMax"/>
        </c:scaling>
        <c:axPos val="b"/>
        <c:tickLblPos val="nextTo"/>
        <c:crossAx val="141580160"/>
        <c:crosses val="autoZero"/>
        <c:auto val="1"/>
        <c:lblAlgn val="ctr"/>
        <c:lblOffset val="100"/>
      </c:catAx>
      <c:valAx>
        <c:axId val="1415801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578624"/>
        <c:crosses val="autoZero"/>
        <c:crossBetween val="between"/>
      </c:valAx>
    </c:plotArea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716327896482881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'!$BF$11:$BI$11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29</c:v>
                </c:pt>
                <c:pt idx="3">
                  <c:v>0</c:v>
                </c:pt>
              </c:numCache>
            </c:numRef>
          </c:val>
        </c:ser>
        <c:dLbls/>
        <c:shape val="box"/>
        <c:axId val="141633792"/>
        <c:axId val="141643776"/>
        <c:axId val="0"/>
      </c:bar3DChart>
      <c:catAx>
        <c:axId val="141633792"/>
        <c:scaling>
          <c:orientation val="minMax"/>
        </c:scaling>
        <c:axPos val="b"/>
        <c:tickLblPos val="nextTo"/>
        <c:crossAx val="141643776"/>
        <c:crosses val="autoZero"/>
        <c:auto val="1"/>
        <c:lblAlgn val="ctr"/>
        <c:lblOffset val="100"/>
      </c:catAx>
      <c:valAx>
        <c:axId val="1416437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633792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9.5314156651331694E-2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19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'!$B$11:$E$11</c:f>
              <c:numCache>
                <c:formatCode>General</c:formatCode>
                <c:ptCount val="4"/>
                <c:pt idx="0">
                  <c:v>12</c:v>
                </c:pt>
                <c:pt idx="1">
                  <c:v>19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dLbls/>
        <c:shape val="box"/>
        <c:axId val="127991168"/>
        <c:axId val="140588160"/>
        <c:axId val="0"/>
      </c:bar3DChart>
      <c:catAx>
        <c:axId val="127991168"/>
        <c:scaling>
          <c:orientation val="minMax"/>
        </c:scaling>
        <c:axPos val="b"/>
        <c:tickLblPos val="nextTo"/>
        <c:crossAx val="140588160"/>
        <c:crosses val="autoZero"/>
        <c:auto val="1"/>
        <c:lblAlgn val="ctr"/>
        <c:lblOffset val="100"/>
      </c:catAx>
      <c:valAx>
        <c:axId val="1405881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7991168"/>
        <c:crosses val="autoZero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4338731926543691"/>
          <c:y val="4.310636977935664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'!$BJ$11:$BM$11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41668352"/>
        <c:axId val="141669888"/>
        <c:axId val="0"/>
      </c:bar3DChart>
      <c:catAx>
        <c:axId val="141668352"/>
        <c:scaling>
          <c:orientation val="minMax"/>
        </c:scaling>
        <c:axPos val="b"/>
        <c:tickLblPos val="nextTo"/>
        <c:crossAx val="141669888"/>
        <c:crosses val="autoZero"/>
        <c:auto val="1"/>
        <c:lblAlgn val="ctr"/>
        <c:lblOffset val="100"/>
      </c:catAx>
      <c:valAx>
        <c:axId val="141669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668352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716327896482881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'!$BF$11:$BI$11</c:f>
              <c:numCache>
                <c:formatCode>General</c:formatCode>
                <c:ptCount val="4"/>
                <c:pt idx="0">
                  <c:v>6</c:v>
                </c:pt>
                <c:pt idx="1">
                  <c:v>16</c:v>
                </c:pt>
                <c:pt idx="2">
                  <c:v>13</c:v>
                </c:pt>
                <c:pt idx="3">
                  <c:v>5</c:v>
                </c:pt>
              </c:numCache>
            </c:numRef>
          </c:val>
        </c:ser>
        <c:dLbls/>
        <c:shape val="box"/>
        <c:axId val="141780864"/>
        <c:axId val="141782400"/>
        <c:axId val="0"/>
      </c:bar3DChart>
      <c:catAx>
        <c:axId val="141780864"/>
        <c:scaling>
          <c:orientation val="minMax"/>
        </c:scaling>
        <c:axPos val="b"/>
        <c:tickLblPos val="nextTo"/>
        <c:crossAx val="141782400"/>
        <c:crosses val="autoZero"/>
        <c:auto val="1"/>
        <c:lblAlgn val="ctr"/>
        <c:lblOffset val="100"/>
      </c:catAx>
      <c:valAx>
        <c:axId val="1417824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780864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4338731926543691"/>
          <c:y val="4.310636977935664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'!$BJ$11:$BM$11</c:f>
              <c:numCache>
                <c:formatCode>General</c:formatCode>
                <c:ptCount val="4"/>
                <c:pt idx="0">
                  <c:v>8</c:v>
                </c:pt>
                <c:pt idx="1">
                  <c:v>20</c:v>
                </c:pt>
                <c:pt idx="2">
                  <c:v>10</c:v>
                </c:pt>
                <c:pt idx="3">
                  <c:v>1</c:v>
                </c:pt>
              </c:numCache>
            </c:numRef>
          </c:val>
        </c:ser>
        <c:dLbls/>
        <c:shape val="box"/>
        <c:axId val="141794688"/>
        <c:axId val="141710464"/>
        <c:axId val="0"/>
      </c:bar3DChart>
      <c:catAx>
        <c:axId val="141794688"/>
        <c:scaling>
          <c:orientation val="minMax"/>
        </c:scaling>
        <c:axPos val="b"/>
        <c:tickLblPos val="nextTo"/>
        <c:crossAx val="141710464"/>
        <c:crosses val="autoZero"/>
        <c:auto val="1"/>
        <c:lblAlgn val="ctr"/>
        <c:lblOffset val="100"/>
      </c:catAx>
      <c:valAx>
        <c:axId val="1417104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794688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194800873330357"/>
          <c:y val="6.011371211703697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2'!$B$11:$E$11</c:f>
              <c:numCache>
                <c:formatCode>General</c:formatCode>
                <c:ptCount val="4"/>
                <c:pt idx="0">
                  <c:v>0</c:v>
                </c:pt>
                <c:pt idx="1">
                  <c:v>34</c:v>
                </c:pt>
                <c:pt idx="2">
                  <c:v>19</c:v>
                </c:pt>
                <c:pt idx="3">
                  <c:v>6</c:v>
                </c:pt>
              </c:numCache>
            </c:numRef>
          </c:val>
        </c:ser>
        <c:dLbls/>
        <c:shape val="box"/>
        <c:axId val="141747712"/>
        <c:axId val="141749248"/>
        <c:axId val="0"/>
      </c:bar3DChart>
      <c:catAx>
        <c:axId val="141747712"/>
        <c:scaling>
          <c:orientation val="minMax"/>
        </c:scaling>
        <c:axPos val="b"/>
        <c:tickLblPos val="nextTo"/>
        <c:crossAx val="141749248"/>
        <c:crosses val="autoZero"/>
        <c:auto val="1"/>
        <c:lblAlgn val="ctr"/>
        <c:lblOffset val="100"/>
      </c:catAx>
      <c:valAx>
        <c:axId val="1417492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747712"/>
        <c:crosses val="autoZero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0138841679273292"/>
          <c:y val="5.045489093787151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2'!$F$11:$I$11</c:f>
              <c:numCache>
                <c:formatCode>General</c:formatCode>
                <c:ptCount val="4"/>
                <c:pt idx="0">
                  <c:v>0</c:v>
                </c:pt>
                <c:pt idx="1">
                  <c:v>33</c:v>
                </c:pt>
                <c:pt idx="2">
                  <c:v>17</c:v>
                </c:pt>
                <c:pt idx="3">
                  <c:v>9</c:v>
                </c:pt>
              </c:numCache>
            </c:numRef>
          </c:val>
        </c:ser>
        <c:dLbls/>
        <c:shape val="box"/>
        <c:axId val="141859840"/>
        <c:axId val="141869824"/>
        <c:axId val="0"/>
      </c:bar3DChart>
      <c:catAx>
        <c:axId val="141859840"/>
        <c:scaling>
          <c:orientation val="minMax"/>
        </c:scaling>
        <c:axPos val="b"/>
        <c:tickLblPos val="nextTo"/>
        <c:crossAx val="141869824"/>
        <c:crosses val="autoZero"/>
        <c:auto val="1"/>
        <c:lblAlgn val="ctr"/>
        <c:lblOffset val="100"/>
      </c:catAx>
      <c:valAx>
        <c:axId val="141869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1859840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194800873330357"/>
          <c:y val="6.011371211703697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2'!$B$11:$E$11</c:f>
              <c:numCache>
                <c:formatCode>General</c:formatCode>
                <c:ptCount val="4"/>
                <c:pt idx="0">
                  <c:v>10</c:v>
                </c:pt>
                <c:pt idx="1">
                  <c:v>30</c:v>
                </c:pt>
                <c:pt idx="2">
                  <c:v>13</c:v>
                </c:pt>
                <c:pt idx="3">
                  <c:v>5</c:v>
                </c:pt>
              </c:numCache>
            </c:numRef>
          </c:val>
        </c:ser>
        <c:dLbls/>
        <c:shape val="box"/>
        <c:axId val="142083200"/>
        <c:axId val="142084736"/>
        <c:axId val="0"/>
      </c:bar3DChart>
      <c:catAx>
        <c:axId val="142083200"/>
        <c:scaling>
          <c:orientation val="minMax"/>
        </c:scaling>
        <c:axPos val="b"/>
        <c:tickLblPos val="nextTo"/>
        <c:crossAx val="142084736"/>
        <c:crosses val="autoZero"/>
        <c:auto val="1"/>
        <c:lblAlgn val="ctr"/>
        <c:lblOffset val="100"/>
      </c:catAx>
      <c:valAx>
        <c:axId val="1420847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083200"/>
        <c:crosses val="autoZero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0138841679273292"/>
          <c:y val="5.045489093787151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2'!$F$11:$I$11</c:f>
              <c:numCache>
                <c:formatCode>General</c:formatCode>
                <c:ptCount val="4"/>
                <c:pt idx="0">
                  <c:v>9</c:v>
                </c:pt>
                <c:pt idx="1">
                  <c:v>25</c:v>
                </c:pt>
                <c:pt idx="2">
                  <c:v>15</c:v>
                </c:pt>
                <c:pt idx="3">
                  <c:v>9</c:v>
                </c:pt>
              </c:numCache>
            </c:numRef>
          </c:val>
        </c:ser>
        <c:dLbls/>
        <c:shape val="box"/>
        <c:axId val="142121600"/>
        <c:axId val="142143872"/>
        <c:axId val="0"/>
      </c:bar3DChart>
      <c:catAx>
        <c:axId val="142121600"/>
        <c:scaling>
          <c:orientation val="minMax"/>
        </c:scaling>
        <c:axPos val="b"/>
        <c:tickLblPos val="nextTo"/>
        <c:crossAx val="142143872"/>
        <c:crosses val="autoZero"/>
        <c:auto val="1"/>
        <c:lblAlgn val="ctr"/>
        <c:lblOffset val="100"/>
      </c:catAx>
      <c:valAx>
        <c:axId val="1421438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121600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6063606682604332"/>
          <c:y val="3.540197201531954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2'!$J$11:$M$11</c:f>
              <c:numCache>
                <c:formatCode>General</c:formatCode>
                <c:ptCount val="4"/>
                <c:pt idx="0">
                  <c:v>0</c:v>
                </c:pt>
                <c:pt idx="1">
                  <c:v>26</c:v>
                </c:pt>
                <c:pt idx="2">
                  <c:v>22</c:v>
                </c:pt>
                <c:pt idx="3">
                  <c:v>11</c:v>
                </c:pt>
              </c:numCache>
            </c:numRef>
          </c:val>
        </c:ser>
        <c:dLbls/>
        <c:shape val="box"/>
        <c:axId val="142019968"/>
        <c:axId val="142062720"/>
        <c:axId val="0"/>
      </c:bar3DChart>
      <c:catAx>
        <c:axId val="142019968"/>
        <c:scaling>
          <c:orientation val="minMax"/>
        </c:scaling>
        <c:axPos val="b"/>
        <c:tickLblPos val="nextTo"/>
        <c:crossAx val="142062720"/>
        <c:crosses val="autoZero"/>
        <c:auto val="1"/>
        <c:lblAlgn val="ctr"/>
        <c:lblOffset val="100"/>
      </c:catAx>
      <c:valAx>
        <c:axId val="1420627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019968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2'!$N$11:$Q$11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21</c:v>
                </c:pt>
                <c:pt idx="3">
                  <c:v>13</c:v>
                </c:pt>
              </c:numCache>
            </c:numRef>
          </c:val>
        </c:ser>
        <c:dLbls/>
        <c:shape val="box"/>
        <c:axId val="142079104"/>
        <c:axId val="142080640"/>
        <c:axId val="0"/>
      </c:bar3DChart>
      <c:catAx>
        <c:axId val="142079104"/>
        <c:scaling>
          <c:orientation val="minMax"/>
        </c:scaling>
        <c:axPos val="b"/>
        <c:tickLblPos val="nextTo"/>
        <c:crossAx val="142080640"/>
        <c:crosses val="autoZero"/>
        <c:auto val="1"/>
        <c:lblAlgn val="ctr"/>
        <c:lblOffset val="100"/>
      </c:catAx>
      <c:valAx>
        <c:axId val="1420806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079104"/>
        <c:crosses val="autoZero"/>
        <c:crossBetween val="between"/>
      </c:valAx>
    </c:plotArea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6063606682604332"/>
          <c:y val="3.540197201531954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2'!$J$11:$M$11</c:f>
              <c:numCache>
                <c:formatCode>General</c:formatCode>
                <c:ptCount val="4"/>
                <c:pt idx="0">
                  <c:v>8</c:v>
                </c:pt>
                <c:pt idx="1">
                  <c:v>22</c:v>
                </c:pt>
                <c:pt idx="2">
                  <c:v>22</c:v>
                </c:pt>
                <c:pt idx="3">
                  <c:v>6</c:v>
                </c:pt>
              </c:numCache>
            </c:numRef>
          </c:val>
        </c:ser>
        <c:dLbls/>
        <c:shape val="box"/>
        <c:axId val="142195712"/>
        <c:axId val="142201600"/>
        <c:axId val="0"/>
      </c:bar3DChart>
      <c:catAx>
        <c:axId val="142195712"/>
        <c:scaling>
          <c:orientation val="minMax"/>
        </c:scaling>
        <c:axPos val="b"/>
        <c:tickLblPos val="nextTo"/>
        <c:crossAx val="142201600"/>
        <c:crosses val="autoZero"/>
        <c:auto val="1"/>
        <c:lblAlgn val="ctr"/>
        <c:lblOffset val="100"/>
      </c:catAx>
      <c:valAx>
        <c:axId val="1422016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195712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4054388544220312"/>
          <c:y val="2.35125387864320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'!$F$11:$I$11</c:f>
              <c:numCache>
                <c:formatCode>General</c:formatCode>
                <c:ptCount val="4"/>
                <c:pt idx="0">
                  <c:v>9</c:v>
                </c:pt>
                <c:pt idx="1">
                  <c:v>15</c:v>
                </c:pt>
                <c:pt idx="2">
                  <c:v>12</c:v>
                </c:pt>
                <c:pt idx="3">
                  <c:v>3</c:v>
                </c:pt>
              </c:numCache>
            </c:numRef>
          </c:val>
        </c:ser>
        <c:dLbls/>
        <c:shape val="box"/>
        <c:axId val="140604544"/>
        <c:axId val="140606080"/>
        <c:axId val="0"/>
      </c:bar3DChart>
      <c:catAx>
        <c:axId val="140604544"/>
        <c:scaling>
          <c:orientation val="minMax"/>
        </c:scaling>
        <c:axPos val="b"/>
        <c:tickLblPos val="nextTo"/>
        <c:crossAx val="140606080"/>
        <c:crosses val="autoZero"/>
        <c:auto val="1"/>
        <c:lblAlgn val="ctr"/>
        <c:lblOffset val="100"/>
      </c:catAx>
      <c:valAx>
        <c:axId val="1406060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604544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2'!$N$11:$Q$11</c:f>
              <c:numCache>
                <c:formatCode>General</c:formatCode>
                <c:ptCount val="4"/>
                <c:pt idx="0">
                  <c:v>8</c:v>
                </c:pt>
                <c:pt idx="1">
                  <c:v>22</c:v>
                </c:pt>
                <c:pt idx="2">
                  <c:v>21</c:v>
                </c:pt>
                <c:pt idx="3">
                  <c:v>7</c:v>
                </c:pt>
              </c:numCache>
            </c:numRef>
          </c:val>
        </c:ser>
        <c:dLbls/>
        <c:shape val="box"/>
        <c:axId val="142226176"/>
        <c:axId val="142227712"/>
        <c:axId val="0"/>
      </c:bar3DChart>
      <c:catAx>
        <c:axId val="142226176"/>
        <c:scaling>
          <c:orientation val="minMax"/>
        </c:scaling>
        <c:axPos val="b"/>
        <c:tickLblPos val="nextTo"/>
        <c:crossAx val="142227712"/>
        <c:crosses val="autoZero"/>
        <c:auto val="1"/>
        <c:lblAlgn val="ctr"/>
        <c:lblOffset val="100"/>
      </c:catAx>
      <c:valAx>
        <c:axId val="1422277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226176"/>
        <c:crosses val="autoZero"/>
        <c:crossBetween val="between"/>
      </c:valAx>
    </c:plotArea>
    <c:plotVisOnly val="1"/>
    <c:dispBlanksAs val="gap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9849767848672056"/>
          <c:y val="3.443242189847758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2'!$R$11:$U$11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21</c:v>
                </c:pt>
                <c:pt idx="3">
                  <c:v>11</c:v>
                </c:pt>
              </c:numCache>
            </c:numRef>
          </c:val>
        </c:ser>
        <c:dLbls/>
        <c:shape val="box"/>
        <c:axId val="142376960"/>
        <c:axId val="142378496"/>
        <c:axId val="0"/>
      </c:bar3DChart>
      <c:catAx>
        <c:axId val="142376960"/>
        <c:scaling>
          <c:orientation val="minMax"/>
        </c:scaling>
        <c:axPos val="b"/>
        <c:tickLblPos val="nextTo"/>
        <c:crossAx val="142378496"/>
        <c:crosses val="autoZero"/>
        <c:auto val="1"/>
        <c:lblAlgn val="ctr"/>
        <c:lblOffset val="100"/>
      </c:catAx>
      <c:valAx>
        <c:axId val="1423784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376960"/>
        <c:crosses val="autoZero"/>
        <c:crossBetween val="between"/>
      </c:valAx>
    </c:plotArea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13358654593934008"/>
          <c:y val="3.135011410389737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2'!$V$11:$Y$11</c:f>
              <c:numCache>
                <c:formatCode>General</c:formatCode>
                <c:ptCount val="4"/>
                <c:pt idx="0">
                  <c:v>0</c:v>
                </c:pt>
                <c:pt idx="1">
                  <c:v>35</c:v>
                </c:pt>
                <c:pt idx="2">
                  <c:v>15</c:v>
                </c:pt>
                <c:pt idx="3">
                  <c:v>9</c:v>
                </c:pt>
              </c:numCache>
            </c:numRef>
          </c:val>
        </c:ser>
        <c:dLbls/>
        <c:shape val="box"/>
        <c:axId val="142394880"/>
        <c:axId val="142396416"/>
        <c:axId val="0"/>
      </c:bar3DChart>
      <c:catAx>
        <c:axId val="142394880"/>
        <c:scaling>
          <c:orientation val="minMax"/>
        </c:scaling>
        <c:axPos val="b"/>
        <c:tickLblPos val="nextTo"/>
        <c:crossAx val="142396416"/>
        <c:crosses val="autoZero"/>
        <c:auto val="1"/>
        <c:lblAlgn val="ctr"/>
        <c:lblOffset val="100"/>
      </c:catAx>
      <c:valAx>
        <c:axId val="1423964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394880"/>
        <c:crosses val="autoZero"/>
        <c:crossBetween val="between"/>
      </c:valAx>
    </c:plotArea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9849767848672056"/>
          <c:y val="3.443242189847758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2'!$R$11:$U$11</c:f>
              <c:numCache>
                <c:formatCode>General</c:formatCode>
                <c:ptCount val="4"/>
                <c:pt idx="0">
                  <c:v>10</c:v>
                </c:pt>
                <c:pt idx="1">
                  <c:v>22</c:v>
                </c:pt>
                <c:pt idx="2">
                  <c:v>18</c:v>
                </c:pt>
                <c:pt idx="3">
                  <c:v>8</c:v>
                </c:pt>
              </c:numCache>
            </c:numRef>
          </c:val>
        </c:ser>
        <c:dLbls/>
        <c:shape val="box"/>
        <c:axId val="142408704"/>
        <c:axId val="141534336"/>
        <c:axId val="0"/>
      </c:bar3DChart>
      <c:catAx>
        <c:axId val="142408704"/>
        <c:scaling>
          <c:orientation val="minMax"/>
        </c:scaling>
        <c:axPos val="b"/>
        <c:tickLblPos val="nextTo"/>
        <c:crossAx val="141534336"/>
        <c:crosses val="autoZero"/>
        <c:auto val="1"/>
        <c:lblAlgn val="ctr"/>
        <c:lblOffset val="100"/>
      </c:catAx>
      <c:valAx>
        <c:axId val="1415343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408704"/>
        <c:crosses val="autoZero"/>
        <c:crossBetween val="between"/>
      </c:valAx>
    </c:plotArea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13358654593934008"/>
          <c:y val="3.135011410389737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2'!$V$11:$Y$11</c:f>
              <c:numCache>
                <c:formatCode>General</c:formatCode>
                <c:ptCount val="4"/>
                <c:pt idx="0">
                  <c:v>12</c:v>
                </c:pt>
                <c:pt idx="1">
                  <c:v>31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</c:ser>
        <c:dLbls/>
        <c:shape val="box"/>
        <c:axId val="142423168"/>
        <c:axId val="142424704"/>
        <c:axId val="0"/>
      </c:bar3DChart>
      <c:catAx>
        <c:axId val="142423168"/>
        <c:scaling>
          <c:orientation val="minMax"/>
        </c:scaling>
        <c:axPos val="b"/>
        <c:tickLblPos val="nextTo"/>
        <c:crossAx val="142424704"/>
        <c:crosses val="autoZero"/>
        <c:auto val="1"/>
        <c:lblAlgn val="ctr"/>
        <c:lblOffset val="100"/>
      </c:catAx>
      <c:valAx>
        <c:axId val="142424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423168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2'!$Z$11:$AC$11</c:f>
              <c:numCache>
                <c:formatCode>General</c:formatCode>
                <c:ptCount val="4"/>
                <c:pt idx="0">
                  <c:v>0</c:v>
                </c:pt>
                <c:pt idx="1">
                  <c:v>37</c:v>
                </c:pt>
                <c:pt idx="2">
                  <c:v>14</c:v>
                </c:pt>
                <c:pt idx="3">
                  <c:v>8</c:v>
                </c:pt>
              </c:numCache>
            </c:numRef>
          </c:val>
        </c:ser>
        <c:dLbls/>
        <c:shape val="box"/>
        <c:axId val="142441472"/>
        <c:axId val="142484224"/>
        <c:axId val="0"/>
      </c:bar3DChart>
      <c:catAx>
        <c:axId val="142441472"/>
        <c:scaling>
          <c:orientation val="minMax"/>
        </c:scaling>
        <c:axPos val="b"/>
        <c:tickLblPos val="nextTo"/>
        <c:crossAx val="142484224"/>
        <c:crosses val="autoZero"/>
        <c:auto val="1"/>
        <c:lblAlgn val="ctr"/>
        <c:lblOffset val="100"/>
      </c:catAx>
      <c:valAx>
        <c:axId val="1424842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441472"/>
        <c:crosses val="autoZero"/>
        <c:crossBetween val="between"/>
      </c:valAx>
    </c:plotArea>
    <c:plotVisOnly val="1"/>
    <c:dispBlanksAs val="gap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2'!$AD$11:$AG$11</c:f>
              <c:numCache>
                <c:formatCode>General</c:formatCode>
                <c:ptCount val="4"/>
                <c:pt idx="0">
                  <c:v>2</c:v>
                </c:pt>
                <c:pt idx="1">
                  <c:v>33</c:v>
                </c:pt>
                <c:pt idx="2">
                  <c:v>16</c:v>
                </c:pt>
                <c:pt idx="3">
                  <c:v>9</c:v>
                </c:pt>
              </c:numCache>
            </c:numRef>
          </c:val>
        </c:ser>
        <c:dLbls/>
        <c:shape val="box"/>
        <c:axId val="142512896"/>
        <c:axId val="142514432"/>
        <c:axId val="0"/>
      </c:bar3DChart>
      <c:catAx>
        <c:axId val="142512896"/>
        <c:scaling>
          <c:orientation val="minMax"/>
        </c:scaling>
        <c:axPos val="b"/>
        <c:tickLblPos val="nextTo"/>
        <c:crossAx val="142514432"/>
        <c:crosses val="autoZero"/>
        <c:auto val="1"/>
        <c:lblAlgn val="ctr"/>
        <c:lblOffset val="100"/>
      </c:catAx>
      <c:valAx>
        <c:axId val="1425144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512896"/>
        <c:crosses val="autoZero"/>
        <c:crossBetween val="between"/>
      </c:valAx>
    </c:plotArea>
    <c:plotVisOnly val="1"/>
    <c:dispBlanksAs val="gap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2'!$Z$11:$AC$11</c:f>
              <c:numCache>
                <c:formatCode>General</c:formatCode>
                <c:ptCount val="4"/>
                <c:pt idx="0">
                  <c:v>8</c:v>
                </c:pt>
                <c:pt idx="1">
                  <c:v>30</c:v>
                </c:pt>
                <c:pt idx="2">
                  <c:v>14</c:v>
                </c:pt>
                <c:pt idx="3">
                  <c:v>6</c:v>
                </c:pt>
              </c:numCache>
            </c:numRef>
          </c:val>
        </c:ser>
        <c:dLbls/>
        <c:shape val="box"/>
        <c:axId val="142613120"/>
        <c:axId val="142619008"/>
        <c:axId val="0"/>
      </c:bar3DChart>
      <c:catAx>
        <c:axId val="142613120"/>
        <c:scaling>
          <c:orientation val="minMax"/>
        </c:scaling>
        <c:axPos val="b"/>
        <c:tickLblPos val="nextTo"/>
        <c:crossAx val="142619008"/>
        <c:crosses val="autoZero"/>
        <c:auto val="1"/>
        <c:lblAlgn val="ctr"/>
        <c:lblOffset val="100"/>
      </c:catAx>
      <c:valAx>
        <c:axId val="142619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613120"/>
        <c:crosses val="autoZero"/>
        <c:crossBetween val="between"/>
      </c:valAx>
    </c:plotArea>
    <c:plotVisOnly val="1"/>
    <c:dispBlanksAs val="gap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2'!$AD$11:$AG$11</c:f>
              <c:numCache>
                <c:formatCode>General</c:formatCode>
                <c:ptCount val="4"/>
                <c:pt idx="0">
                  <c:v>5</c:v>
                </c:pt>
                <c:pt idx="1">
                  <c:v>33</c:v>
                </c:pt>
                <c:pt idx="2">
                  <c:v>14</c:v>
                </c:pt>
                <c:pt idx="3">
                  <c:v>6</c:v>
                </c:pt>
              </c:numCache>
            </c:numRef>
          </c:val>
        </c:ser>
        <c:dLbls/>
        <c:shape val="box"/>
        <c:axId val="142643584"/>
        <c:axId val="142645120"/>
        <c:axId val="0"/>
      </c:bar3DChart>
      <c:catAx>
        <c:axId val="142643584"/>
        <c:scaling>
          <c:orientation val="minMax"/>
        </c:scaling>
        <c:axPos val="b"/>
        <c:tickLblPos val="nextTo"/>
        <c:crossAx val="142645120"/>
        <c:crosses val="autoZero"/>
        <c:auto val="1"/>
        <c:lblAlgn val="ctr"/>
        <c:lblOffset val="100"/>
      </c:catAx>
      <c:valAx>
        <c:axId val="1426451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643584"/>
        <c:crosses val="autoZero"/>
        <c:crossBetween val="between"/>
      </c:valAx>
    </c:plotArea>
    <c:plotVisOnly val="1"/>
    <c:dispBlanksAs val="gap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12700246423443604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2'!$AH$11:$AK$11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26</c:v>
                </c:pt>
                <c:pt idx="3">
                  <c:v>11</c:v>
                </c:pt>
              </c:numCache>
            </c:numRef>
          </c:val>
        </c:ser>
        <c:dLbls/>
        <c:shape val="box"/>
        <c:axId val="142813440"/>
        <c:axId val="142827520"/>
        <c:axId val="0"/>
      </c:bar3DChart>
      <c:catAx>
        <c:axId val="142813440"/>
        <c:scaling>
          <c:orientation val="minMax"/>
        </c:scaling>
        <c:axPos val="b"/>
        <c:tickLblPos val="nextTo"/>
        <c:crossAx val="142827520"/>
        <c:crosses val="autoZero"/>
        <c:auto val="1"/>
        <c:lblAlgn val="ctr"/>
        <c:lblOffset val="100"/>
      </c:catAx>
      <c:valAx>
        <c:axId val="142827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813440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7755306354679868"/>
          <c:y val="3.91875646440534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'!$J$11:$M$11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19</c:v>
                </c:pt>
                <c:pt idx="3">
                  <c:v>5</c:v>
                </c:pt>
              </c:numCache>
            </c:numRef>
          </c:val>
        </c:ser>
        <c:dLbls/>
        <c:shape val="box"/>
        <c:axId val="140656640"/>
        <c:axId val="140658176"/>
        <c:axId val="0"/>
      </c:bar3DChart>
      <c:catAx>
        <c:axId val="140656640"/>
        <c:scaling>
          <c:orientation val="minMax"/>
        </c:scaling>
        <c:axPos val="b"/>
        <c:tickLblPos val="nextTo"/>
        <c:crossAx val="140658176"/>
        <c:crosses val="autoZero"/>
        <c:auto val="1"/>
        <c:lblAlgn val="ctr"/>
        <c:lblOffset val="100"/>
      </c:catAx>
      <c:valAx>
        <c:axId val="1406581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656640"/>
        <c:crosses val="autoZero"/>
        <c:crossBetween val="between"/>
      </c:valAx>
    </c:plotArea>
    <c:plotVisOnly val="1"/>
    <c:dispBlanksAs val="gap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2'!$AL$11:$AO$11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28</c:v>
                </c:pt>
                <c:pt idx="3">
                  <c:v>11</c:v>
                </c:pt>
              </c:numCache>
            </c:numRef>
          </c:val>
        </c:ser>
        <c:dLbls/>
        <c:shape val="box"/>
        <c:axId val="142860288"/>
        <c:axId val="142861824"/>
        <c:axId val="0"/>
      </c:bar3DChart>
      <c:catAx>
        <c:axId val="142860288"/>
        <c:scaling>
          <c:orientation val="minMax"/>
        </c:scaling>
        <c:axPos val="b"/>
        <c:tickLblPos val="nextTo"/>
        <c:crossAx val="142861824"/>
        <c:crosses val="autoZero"/>
        <c:auto val="1"/>
        <c:lblAlgn val="ctr"/>
        <c:lblOffset val="100"/>
      </c:catAx>
      <c:valAx>
        <c:axId val="142861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860288"/>
        <c:crosses val="autoZero"/>
        <c:crossBetween val="between"/>
      </c:valAx>
    </c:plotArea>
    <c:plotVisOnly val="1"/>
    <c:dispBlanksAs val="gap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12700246423443604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2'!$AH$11:$AK$11</c:f>
              <c:numCache>
                <c:formatCode>General</c:formatCode>
                <c:ptCount val="4"/>
                <c:pt idx="0">
                  <c:v>6</c:v>
                </c:pt>
                <c:pt idx="1">
                  <c:v>28</c:v>
                </c:pt>
                <c:pt idx="2">
                  <c:v>20</c:v>
                </c:pt>
                <c:pt idx="3">
                  <c:v>4</c:v>
                </c:pt>
              </c:numCache>
            </c:numRef>
          </c:val>
        </c:ser>
        <c:dLbls/>
        <c:shape val="box"/>
        <c:axId val="142301056"/>
        <c:axId val="142302592"/>
        <c:axId val="0"/>
      </c:bar3DChart>
      <c:catAx>
        <c:axId val="142301056"/>
        <c:scaling>
          <c:orientation val="minMax"/>
        </c:scaling>
        <c:axPos val="b"/>
        <c:tickLblPos val="nextTo"/>
        <c:crossAx val="142302592"/>
        <c:crosses val="autoZero"/>
        <c:auto val="1"/>
        <c:lblAlgn val="ctr"/>
        <c:lblOffset val="100"/>
      </c:catAx>
      <c:valAx>
        <c:axId val="1423025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301056"/>
        <c:crosses val="autoZero"/>
        <c:crossBetween val="between"/>
      </c:valAx>
    </c:plotArea>
    <c:plotVisOnly val="1"/>
    <c:dispBlanksAs val="gap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2'!$AL$11:$AO$11</c:f>
              <c:numCache>
                <c:formatCode>General</c:formatCode>
                <c:ptCount val="4"/>
                <c:pt idx="0">
                  <c:v>5</c:v>
                </c:pt>
                <c:pt idx="1">
                  <c:v>21</c:v>
                </c:pt>
                <c:pt idx="2">
                  <c:v>23</c:v>
                </c:pt>
                <c:pt idx="3">
                  <c:v>9</c:v>
                </c:pt>
              </c:numCache>
            </c:numRef>
          </c:val>
        </c:ser>
        <c:dLbls/>
        <c:shape val="box"/>
        <c:axId val="142335360"/>
        <c:axId val="142742656"/>
        <c:axId val="0"/>
      </c:bar3DChart>
      <c:catAx>
        <c:axId val="142335360"/>
        <c:scaling>
          <c:orientation val="minMax"/>
        </c:scaling>
        <c:axPos val="b"/>
        <c:tickLblPos val="nextTo"/>
        <c:crossAx val="142742656"/>
        <c:crosses val="autoZero"/>
        <c:auto val="1"/>
        <c:lblAlgn val="ctr"/>
        <c:lblOffset val="100"/>
      </c:catAx>
      <c:valAx>
        <c:axId val="1427426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335360"/>
        <c:crosses val="autoZero"/>
        <c:crossBetween val="between"/>
      </c:valAx>
    </c:plotArea>
    <c:plotVisOnly val="1"/>
    <c:dispBlanksAs val="gap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1612217302237918"/>
          <c:y val="3.135014912872929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2'!$AP$11:$AS$11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28</c:v>
                </c:pt>
                <c:pt idx="3">
                  <c:v>9</c:v>
                </c:pt>
              </c:numCache>
            </c:numRef>
          </c:val>
        </c:ser>
        <c:dLbls/>
        <c:shape val="box"/>
        <c:axId val="142796288"/>
        <c:axId val="142797824"/>
        <c:axId val="0"/>
      </c:bar3DChart>
      <c:catAx>
        <c:axId val="142796288"/>
        <c:scaling>
          <c:orientation val="minMax"/>
        </c:scaling>
        <c:axPos val="b"/>
        <c:tickLblPos val="nextTo"/>
        <c:crossAx val="142797824"/>
        <c:crosses val="autoZero"/>
        <c:auto val="1"/>
        <c:lblAlgn val="ctr"/>
        <c:lblOffset val="100"/>
      </c:catAx>
      <c:valAx>
        <c:axId val="142797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796288"/>
        <c:crosses val="autoZero"/>
        <c:crossBetween val="between"/>
      </c:valAx>
    </c:plotArea>
    <c:plotVisOnly val="1"/>
    <c:dispBlanksAs val="gap"/>
  </c:chart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15832383051935223"/>
          <c:y val="3.135014912872929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2'!$AT$11:$AW$11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25</c:v>
                </c:pt>
                <c:pt idx="3">
                  <c:v>11</c:v>
                </c:pt>
              </c:numCache>
            </c:numRef>
          </c:val>
        </c:ser>
        <c:dLbls/>
        <c:shape val="box"/>
        <c:axId val="143031296"/>
        <c:axId val="143033088"/>
        <c:axId val="0"/>
      </c:bar3DChart>
      <c:catAx>
        <c:axId val="143031296"/>
        <c:scaling>
          <c:orientation val="minMax"/>
        </c:scaling>
        <c:axPos val="b"/>
        <c:tickLblPos val="nextTo"/>
        <c:crossAx val="143033088"/>
        <c:crosses val="autoZero"/>
        <c:auto val="1"/>
        <c:lblAlgn val="ctr"/>
        <c:lblOffset val="100"/>
      </c:catAx>
      <c:valAx>
        <c:axId val="1430330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031296"/>
        <c:crosses val="autoZero"/>
        <c:crossBetween val="between"/>
      </c:valAx>
    </c:plotArea>
    <c:plotVisOnly val="1"/>
    <c:dispBlanksAs val="gap"/>
  </c:chart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1612217302237918"/>
          <c:y val="3.135014912872929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2'!$AP$11:$AS$11</c:f>
              <c:numCache>
                <c:formatCode>General</c:formatCode>
                <c:ptCount val="4"/>
                <c:pt idx="0">
                  <c:v>11</c:v>
                </c:pt>
                <c:pt idx="1">
                  <c:v>18</c:v>
                </c:pt>
                <c:pt idx="2">
                  <c:v>23</c:v>
                </c:pt>
                <c:pt idx="3">
                  <c:v>6</c:v>
                </c:pt>
              </c:numCache>
            </c:numRef>
          </c:val>
        </c:ser>
        <c:dLbls/>
        <c:shape val="box"/>
        <c:axId val="142967936"/>
        <c:axId val="142969472"/>
        <c:axId val="0"/>
      </c:bar3DChart>
      <c:catAx>
        <c:axId val="142967936"/>
        <c:scaling>
          <c:orientation val="minMax"/>
        </c:scaling>
        <c:axPos val="b"/>
        <c:tickLblPos val="nextTo"/>
        <c:crossAx val="142969472"/>
        <c:crosses val="autoZero"/>
        <c:auto val="1"/>
        <c:lblAlgn val="ctr"/>
        <c:lblOffset val="100"/>
      </c:catAx>
      <c:valAx>
        <c:axId val="1429694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967936"/>
        <c:crosses val="autoZero"/>
        <c:crossBetween val="between"/>
      </c:valAx>
    </c:plotArea>
    <c:plotVisOnly val="1"/>
    <c:dispBlanksAs val="gap"/>
  </c:chart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15832383051935223"/>
          <c:y val="3.135014912872929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2'!$AT$11:$AW$11</c:f>
              <c:numCache>
                <c:formatCode>General</c:formatCode>
                <c:ptCount val="4"/>
                <c:pt idx="0">
                  <c:v>5</c:v>
                </c:pt>
                <c:pt idx="1">
                  <c:v>21</c:v>
                </c:pt>
                <c:pt idx="2">
                  <c:v>22</c:v>
                </c:pt>
                <c:pt idx="3">
                  <c:v>10</c:v>
                </c:pt>
              </c:numCache>
            </c:numRef>
          </c:val>
        </c:ser>
        <c:dLbls/>
        <c:shape val="box"/>
        <c:axId val="143067776"/>
        <c:axId val="143077760"/>
        <c:axId val="0"/>
      </c:bar3DChart>
      <c:catAx>
        <c:axId val="143067776"/>
        <c:scaling>
          <c:orientation val="minMax"/>
        </c:scaling>
        <c:axPos val="b"/>
        <c:tickLblPos val="nextTo"/>
        <c:crossAx val="143077760"/>
        <c:crosses val="autoZero"/>
        <c:auto val="1"/>
        <c:lblAlgn val="ctr"/>
        <c:lblOffset val="100"/>
      </c:catAx>
      <c:valAx>
        <c:axId val="1430777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067776"/>
        <c:crosses val="autoZero"/>
        <c:crossBetween val="between"/>
      </c:valAx>
    </c:plotArea>
    <c:plotVisOnly val="1"/>
    <c:dispBlanksAs val="gap"/>
  </c:chart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RUOLI E REGOLE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2'!$AX$11:$BA$11</c:f>
              <c:numCache>
                <c:formatCode>General</c:formatCode>
                <c:ptCount val="4"/>
                <c:pt idx="0">
                  <c:v>8</c:v>
                </c:pt>
                <c:pt idx="1">
                  <c:v>33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</c:ser>
        <c:dLbls/>
        <c:shape val="box"/>
        <c:axId val="143102720"/>
        <c:axId val="143104256"/>
        <c:axId val="0"/>
      </c:bar3DChart>
      <c:catAx>
        <c:axId val="143102720"/>
        <c:scaling>
          <c:orientation val="minMax"/>
        </c:scaling>
        <c:axPos val="b"/>
        <c:tickLblPos val="nextTo"/>
        <c:crossAx val="143104256"/>
        <c:crosses val="autoZero"/>
        <c:auto val="1"/>
        <c:lblAlgn val="ctr"/>
        <c:lblOffset val="100"/>
      </c:catAx>
      <c:valAx>
        <c:axId val="1431042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102720"/>
        <c:crosses val="autoZero"/>
        <c:crossBetween val="between"/>
      </c:valAx>
    </c:plotArea>
    <c:plotVisOnly val="1"/>
    <c:dispBlanksAs val="gap"/>
  </c:chart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2'!$BB$11:$BE$11</c:f>
              <c:numCache>
                <c:formatCode>General</c:formatCode>
                <c:ptCount val="4"/>
                <c:pt idx="0">
                  <c:v>4</c:v>
                </c:pt>
                <c:pt idx="1">
                  <c:v>35</c:v>
                </c:pt>
                <c:pt idx="2">
                  <c:v>12</c:v>
                </c:pt>
                <c:pt idx="3">
                  <c:v>9</c:v>
                </c:pt>
              </c:numCache>
            </c:numRef>
          </c:val>
        </c:ser>
        <c:dLbls/>
        <c:shape val="box"/>
        <c:axId val="143128832"/>
        <c:axId val="142700544"/>
        <c:axId val="0"/>
      </c:bar3DChart>
      <c:catAx>
        <c:axId val="143128832"/>
        <c:scaling>
          <c:orientation val="minMax"/>
        </c:scaling>
        <c:axPos val="b"/>
        <c:tickLblPos val="nextTo"/>
        <c:crossAx val="142700544"/>
        <c:crosses val="autoZero"/>
        <c:auto val="1"/>
        <c:lblAlgn val="ctr"/>
        <c:lblOffset val="100"/>
      </c:catAx>
      <c:valAx>
        <c:axId val="1427005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128832"/>
        <c:crosses val="autoZero"/>
        <c:crossBetween val="between"/>
      </c:valAx>
    </c:plotArea>
    <c:plotVisOnly val="1"/>
    <c:dispBlanksAs val="gap"/>
  </c:chart>
  <c:externalData r:id="rId1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RUOLI E REGOLE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2'!$AX$11:$BA$11</c:f>
              <c:numCache>
                <c:formatCode>General</c:formatCode>
                <c:ptCount val="4"/>
                <c:pt idx="0">
                  <c:v>8</c:v>
                </c:pt>
                <c:pt idx="1">
                  <c:v>31</c:v>
                </c:pt>
                <c:pt idx="2">
                  <c:v>13</c:v>
                </c:pt>
                <c:pt idx="3">
                  <c:v>6</c:v>
                </c:pt>
              </c:numCache>
            </c:numRef>
          </c:val>
        </c:ser>
        <c:dLbls/>
        <c:shape val="box"/>
        <c:axId val="142733696"/>
        <c:axId val="142735232"/>
        <c:axId val="0"/>
      </c:bar3DChart>
      <c:catAx>
        <c:axId val="142733696"/>
        <c:scaling>
          <c:orientation val="minMax"/>
        </c:scaling>
        <c:axPos val="b"/>
        <c:tickLblPos val="nextTo"/>
        <c:crossAx val="142735232"/>
        <c:crosses val="autoZero"/>
        <c:auto val="1"/>
        <c:lblAlgn val="ctr"/>
        <c:lblOffset val="100"/>
      </c:catAx>
      <c:valAx>
        <c:axId val="1427352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733696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30630829093240908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'!$N$11:$Q$11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shape val="box"/>
        <c:axId val="140698368"/>
        <c:axId val="140699904"/>
        <c:axId val="0"/>
      </c:bar3DChart>
      <c:catAx>
        <c:axId val="140698368"/>
        <c:scaling>
          <c:orientation val="minMax"/>
        </c:scaling>
        <c:axPos val="b"/>
        <c:tickLblPos val="nextTo"/>
        <c:crossAx val="140699904"/>
        <c:crosses val="autoZero"/>
        <c:auto val="1"/>
        <c:lblAlgn val="ctr"/>
        <c:lblOffset val="100"/>
      </c:catAx>
      <c:valAx>
        <c:axId val="1406999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698368"/>
        <c:crosses val="autoZero"/>
        <c:crossBetween val="between"/>
      </c:valAx>
    </c:plotArea>
    <c:plotVisOnly val="1"/>
    <c:dispBlanksAs val="gap"/>
  </c:chart>
  <c:externalData r:id="rId1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2'!$BB$11:$BE$11</c:f>
              <c:numCache>
                <c:formatCode>General</c:formatCode>
                <c:ptCount val="4"/>
                <c:pt idx="0">
                  <c:v>7</c:v>
                </c:pt>
                <c:pt idx="1">
                  <c:v>31</c:v>
                </c:pt>
                <c:pt idx="2">
                  <c:v>11</c:v>
                </c:pt>
                <c:pt idx="3">
                  <c:v>9</c:v>
                </c:pt>
              </c:numCache>
            </c:numRef>
          </c:val>
        </c:ser>
        <c:dLbls/>
        <c:shape val="box"/>
        <c:axId val="143878016"/>
        <c:axId val="143879552"/>
        <c:axId val="0"/>
      </c:bar3DChart>
      <c:catAx>
        <c:axId val="143878016"/>
        <c:scaling>
          <c:orientation val="minMax"/>
        </c:scaling>
        <c:axPos val="b"/>
        <c:tickLblPos val="nextTo"/>
        <c:crossAx val="143879552"/>
        <c:crosses val="autoZero"/>
        <c:auto val="1"/>
        <c:lblAlgn val="ctr"/>
        <c:lblOffset val="100"/>
      </c:catAx>
      <c:valAx>
        <c:axId val="1438795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878016"/>
        <c:crosses val="autoZero"/>
        <c:crossBetween val="between"/>
      </c:valAx>
    </c:plotArea>
    <c:plotVisOnly val="1"/>
    <c:dispBlanksAs val="gap"/>
  </c:chart>
  <c:externalData r:id="rId1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2'!$BF$11:$BI$11</c:f>
              <c:numCache>
                <c:formatCode>General</c:formatCode>
                <c:ptCount val="4"/>
                <c:pt idx="0">
                  <c:v>0</c:v>
                </c:pt>
                <c:pt idx="1">
                  <c:v>32</c:v>
                </c:pt>
                <c:pt idx="2">
                  <c:v>16</c:v>
                </c:pt>
                <c:pt idx="3">
                  <c:v>11</c:v>
                </c:pt>
              </c:numCache>
            </c:numRef>
          </c:val>
        </c:ser>
        <c:dLbls/>
        <c:shape val="box"/>
        <c:axId val="143998976"/>
        <c:axId val="144000512"/>
        <c:axId val="0"/>
      </c:bar3DChart>
      <c:catAx>
        <c:axId val="143998976"/>
        <c:scaling>
          <c:orientation val="minMax"/>
        </c:scaling>
        <c:axPos val="b"/>
        <c:tickLblPos val="nextTo"/>
        <c:crossAx val="144000512"/>
        <c:crosses val="autoZero"/>
        <c:auto val="1"/>
        <c:lblAlgn val="ctr"/>
        <c:lblOffset val="100"/>
      </c:catAx>
      <c:valAx>
        <c:axId val="1440005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998976"/>
        <c:crosses val="autoZero"/>
        <c:crossBetween val="between"/>
      </c:valAx>
    </c:plotArea>
    <c:plotVisOnly val="1"/>
    <c:dispBlanksAs val="gap"/>
  </c:chart>
  <c:externalData r:id="rId1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4897639583336544"/>
          <c:y val="4.310636977935664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2'!$BJ$11:$BM$11</c:f>
              <c:numCache>
                <c:formatCode>General</c:formatCode>
                <c:ptCount val="4"/>
                <c:pt idx="0">
                  <c:v>10</c:v>
                </c:pt>
                <c:pt idx="1">
                  <c:v>29</c:v>
                </c:pt>
                <c:pt idx="2">
                  <c:v>9</c:v>
                </c:pt>
                <c:pt idx="3">
                  <c:v>11</c:v>
                </c:pt>
              </c:numCache>
            </c:numRef>
          </c:val>
        </c:ser>
        <c:dLbls/>
        <c:shape val="box"/>
        <c:axId val="144041472"/>
        <c:axId val="144043008"/>
        <c:axId val="0"/>
      </c:bar3DChart>
      <c:catAx>
        <c:axId val="144041472"/>
        <c:scaling>
          <c:orientation val="minMax"/>
        </c:scaling>
        <c:axPos val="b"/>
        <c:tickLblPos val="nextTo"/>
        <c:crossAx val="144043008"/>
        <c:crosses val="autoZero"/>
        <c:auto val="1"/>
        <c:lblAlgn val="ctr"/>
        <c:lblOffset val="100"/>
      </c:catAx>
      <c:valAx>
        <c:axId val="144043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041472"/>
        <c:crosses val="autoZero"/>
        <c:crossBetween val="between"/>
      </c:valAx>
    </c:plotArea>
    <c:plotVisOnly val="1"/>
    <c:dispBlanksAs val="gap"/>
  </c:chart>
  <c:externalData r:id="rId1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2'!$BF$11:$BI$11</c:f>
              <c:numCache>
                <c:formatCode>General</c:formatCode>
                <c:ptCount val="4"/>
                <c:pt idx="0">
                  <c:v>6</c:v>
                </c:pt>
                <c:pt idx="1">
                  <c:v>25</c:v>
                </c:pt>
                <c:pt idx="2">
                  <c:v>20</c:v>
                </c:pt>
                <c:pt idx="3">
                  <c:v>7</c:v>
                </c:pt>
              </c:numCache>
            </c:numRef>
          </c:val>
        </c:ser>
        <c:dLbls/>
        <c:shape val="box"/>
        <c:axId val="143928704"/>
        <c:axId val="144032896"/>
        <c:axId val="0"/>
      </c:bar3DChart>
      <c:catAx>
        <c:axId val="143928704"/>
        <c:scaling>
          <c:orientation val="minMax"/>
        </c:scaling>
        <c:axPos val="b"/>
        <c:tickLblPos val="nextTo"/>
        <c:crossAx val="144032896"/>
        <c:crosses val="autoZero"/>
        <c:auto val="1"/>
        <c:lblAlgn val="ctr"/>
        <c:lblOffset val="100"/>
      </c:catAx>
      <c:valAx>
        <c:axId val="1440328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3928704"/>
        <c:crosses val="autoZero"/>
        <c:crossBetween val="between"/>
      </c:valAx>
    </c:plotArea>
    <c:plotVisOnly val="1"/>
    <c:dispBlanksAs val="gap"/>
  </c:chart>
  <c:externalData r:id="rId1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4897639583336544"/>
          <c:y val="4.310636977935664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2'!$BJ$11:$BM$11</c:f>
              <c:numCache>
                <c:formatCode>General</c:formatCode>
                <c:ptCount val="4"/>
                <c:pt idx="0">
                  <c:v>12</c:v>
                </c:pt>
                <c:pt idx="1">
                  <c:v>25</c:v>
                </c:pt>
                <c:pt idx="2">
                  <c:v>17</c:v>
                </c:pt>
                <c:pt idx="3">
                  <c:v>4</c:v>
                </c:pt>
              </c:numCache>
            </c:numRef>
          </c:val>
        </c:ser>
        <c:dLbls/>
        <c:shape val="box"/>
        <c:axId val="144069760"/>
        <c:axId val="144071296"/>
        <c:axId val="0"/>
      </c:bar3DChart>
      <c:catAx>
        <c:axId val="144069760"/>
        <c:scaling>
          <c:orientation val="minMax"/>
        </c:scaling>
        <c:axPos val="b"/>
        <c:tickLblPos val="nextTo"/>
        <c:crossAx val="144071296"/>
        <c:crosses val="autoZero"/>
        <c:auto val="1"/>
        <c:lblAlgn val="ctr"/>
        <c:lblOffset val="100"/>
      </c:catAx>
      <c:valAx>
        <c:axId val="1440712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069760"/>
        <c:crosses val="autoZero"/>
        <c:crossBetween val="between"/>
      </c:valAx>
    </c:plotArea>
    <c:plotVisOnly val="1"/>
    <c:dispBlanksAs val="gap"/>
  </c:chart>
  <c:externalData r:id="rId1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99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3'!$B$12:$E$12</c:f>
              <c:numCache>
                <c:formatCode>General</c:formatCode>
                <c:ptCount val="4"/>
                <c:pt idx="0">
                  <c:v>3</c:v>
                </c:pt>
                <c:pt idx="1">
                  <c:v>30</c:v>
                </c:pt>
                <c:pt idx="2">
                  <c:v>25</c:v>
                </c:pt>
                <c:pt idx="3">
                  <c:v>9</c:v>
                </c:pt>
              </c:numCache>
            </c:numRef>
          </c:val>
        </c:ser>
        <c:dLbls/>
        <c:shape val="box"/>
        <c:axId val="144108544"/>
        <c:axId val="144184064"/>
        <c:axId val="0"/>
      </c:bar3DChart>
      <c:catAx>
        <c:axId val="144108544"/>
        <c:scaling>
          <c:orientation val="minMax"/>
        </c:scaling>
        <c:axPos val="b"/>
        <c:tickLblPos val="nextTo"/>
        <c:crossAx val="144184064"/>
        <c:crosses val="autoZero"/>
        <c:auto val="1"/>
        <c:lblAlgn val="ctr"/>
        <c:lblOffset val="100"/>
      </c:catAx>
      <c:valAx>
        <c:axId val="1441840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108544"/>
        <c:crosses val="autoZero"/>
        <c:crossBetween val="between"/>
      </c:valAx>
    </c:plotArea>
    <c:plotVisOnly val="1"/>
    <c:dispBlanksAs val="gap"/>
  </c:chart>
  <c:externalData r:id="rId1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3'!$F$12:$I$12</c:f>
              <c:numCache>
                <c:formatCode>General</c:formatCode>
                <c:ptCount val="4"/>
                <c:pt idx="0">
                  <c:v>0</c:v>
                </c:pt>
                <c:pt idx="1">
                  <c:v>33</c:v>
                </c:pt>
                <c:pt idx="2">
                  <c:v>24</c:v>
                </c:pt>
                <c:pt idx="3">
                  <c:v>10</c:v>
                </c:pt>
              </c:numCache>
            </c:numRef>
          </c:val>
        </c:ser>
        <c:dLbls/>
        <c:shape val="box"/>
        <c:axId val="144225024"/>
        <c:axId val="144226560"/>
        <c:axId val="0"/>
      </c:bar3DChart>
      <c:catAx>
        <c:axId val="144225024"/>
        <c:scaling>
          <c:orientation val="minMax"/>
        </c:scaling>
        <c:axPos val="b"/>
        <c:tickLblPos val="nextTo"/>
        <c:crossAx val="144226560"/>
        <c:crosses val="autoZero"/>
        <c:auto val="1"/>
        <c:lblAlgn val="ctr"/>
        <c:lblOffset val="100"/>
      </c:catAx>
      <c:valAx>
        <c:axId val="1442265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225024"/>
        <c:crosses val="autoZero"/>
        <c:crossBetween val="between"/>
      </c:valAx>
    </c:plotArea>
    <c:plotVisOnly val="1"/>
    <c:dispBlanksAs val="gap"/>
  </c:chart>
  <c:externalData r:id="rId1"/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99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3'!$B$12:$E$12</c:f>
              <c:numCache>
                <c:formatCode>General</c:formatCode>
                <c:ptCount val="4"/>
                <c:pt idx="0">
                  <c:v>10</c:v>
                </c:pt>
                <c:pt idx="1">
                  <c:v>24</c:v>
                </c:pt>
                <c:pt idx="2">
                  <c:v>26</c:v>
                </c:pt>
                <c:pt idx="3">
                  <c:v>7</c:v>
                </c:pt>
              </c:numCache>
            </c:numRef>
          </c:val>
        </c:ser>
        <c:dLbls/>
        <c:shape val="box"/>
        <c:axId val="142875264"/>
        <c:axId val="142901632"/>
        <c:axId val="0"/>
      </c:bar3DChart>
      <c:catAx>
        <c:axId val="142875264"/>
        <c:scaling>
          <c:orientation val="minMax"/>
        </c:scaling>
        <c:axPos val="b"/>
        <c:tickLblPos val="nextTo"/>
        <c:crossAx val="142901632"/>
        <c:crosses val="autoZero"/>
        <c:auto val="1"/>
        <c:lblAlgn val="ctr"/>
        <c:lblOffset val="100"/>
      </c:catAx>
      <c:valAx>
        <c:axId val="1429016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875264"/>
        <c:crosses val="autoZero"/>
        <c:crossBetween val="between"/>
      </c:valAx>
    </c:plotArea>
    <c:plotVisOnly val="1"/>
    <c:dispBlanksAs val="gap"/>
  </c:chart>
  <c:externalData r:id="rId1"/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3'!$F$12:$I$12</c:f>
              <c:numCache>
                <c:formatCode>General</c:formatCode>
                <c:ptCount val="4"/>
                <c:pt idx="0">
                  <c:v>14</c:v>
                </c:pt>
                <c:pt idx="1">
                  <c:v>27</c:v>
                </c:pt>
                <c:pt idx="2">
                  <c:v>28</c:v>
                </c:pt>
                <c:pt idx="3">
                  <c:v>5</c:v>
                </c:pt>
              </c:numCache>
            </c:numRef>
          </c:val>
        </c:ser>
        <c:dLbls/>
        <c:shape val="box"/>
        <c:axId val="142930304"/>
        <c:axId val="142931840"/>
        <c:axId val="0"/>
      </c:bar3DChart>
      <c:catAx>
        <c:axId val="142930304"/>
        <c:scaling>
          <c:orientation val="minMax"/>
        </c:scaling>
        <c:axPos val="b"/>
        <c:tickLblPos val="nextTo"/>
        <c:crossAx val="142931840"/>
        <c:crosses val="autoZero"/>
        <c:auto val="1"/>
        <c:lblAlgn val="ctr"/>
        <c:lblOffset val="100"/>
      </c:catAx>
      <c:valAx>
        <c:axId val="1429318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2930304"/>
        <c:crosses val="autoZero"/>
        <c:crossBetween val="between"/>
      </c:valAx>
    </c:plotArea>
    <c:plotVisOnly val="1"/>
    <c:dispBlanksAs val="gap"/>
  </c:chart>
  <c:externalData r:id="rId1"/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468155288595684"/>
          <c:y val="2.902411884790578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3'!$J$12:$M$12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33</c:v>
                </c:pt>
                <c:pt idx="3">
                  <c:v>11</c:v>
                </c:pt>
              </c:numCache>
            </c:numRef>
          </c:val>
        </c:ser>
        <c:dLbls/>
        <c:shape val="box"/>
        <c:axId val="144353536"/>
        <c:axId val="144379904"/>
        <c:axId val="0"/>
      </c:bar3DChart>
      <c:catAx>
        <c:axId val="144353536"/>
        <c:scaling>
          <c:orientation val="minMax"/>
        </c:scaling>
        <c:axPos val="b"/>
        <c:tickLblPos val="nextTo"/>
        <c:crossAx val="144379904"/>
        <c:crosses val="autoZero"/>
        <c:auto val="1"/>
        <c:lblAlgn val="ctr"/>
        <c:lblOffset val="100"/>
      </c:catAx>
      <c:valAx>
        <c:axId val="1443799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353536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7755306354679868"/>
          <c:y val="3.91875646440534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'!$J$11:$M$11</c:f>
              <c:numCache>
                <c:formatCode>General</c:formatCode>
                <c:ptCount val="4"/>
                <c:pt idx="0">
                  <c:v>6</c:v>
                </c:pt>
                <c:pt idx="1">
                  <c:v>18</c:v>
                </c:pt>
                <c:pt idx="2">
                  <c:v>12</c:v>
                </c:pt>
                <c:pt idx="3">
                  <c:v>3</c:v>
                </c:pt>
              </c:numCache>
            </c:numRef>
          </c:val>
        </c:ser>
        <c:dLbls/>
        <c:shape val="box"/>
        <c:axId val="139750016"/>
        <c:axId val="139755904"/>
        <c:axId val="0"/>
      </c:bar3DChart>
      <c:catAx>
        <c:axId val="139750016"/>
        <c:scaling>
          <c:orientation val="minMax"/>
        </c:scaling>
        <c:axPos val="b"/>
        <c:tickLblPos val="nextTo"/>
        <c:crossAx val="139755904"/>
        <c:crosses val="autoZero"/>
        <c:auto val="1"/>
        <c:lblAlgn val="ctr"/>
        <c:lblOffset val="100"/>
      </c:catAx>
      <c:valAx>
        <c:axId val="1397559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9750016"/>
        <c:crosses val="autoZero"/>
        <c:crossBetween val="between"/>
      </c:valAx>
    </c:plotArea>
    <c:plotVisOnly val="1"/>
    <c:dispBlanksAs val="gap"/>
  </c:chart>
  <c:externalData r:id="rId1"/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7606886582030177"/>
          <c:y val="3.135003228807910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3'!$N$12:$Q$12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23</c:v>
                </c:pt>
                <c:pt idx="3">
                  <c:v>11</c:v>
                </c:pt>
              </c:numCache>
            </c:numRef>
          </c:val>
        </c:ser>
        <c:dLbls/>
        <c:shape val="box"/>
        <c:axId val="144396288"/>
        <c:axId val="144397824"/>
        <c:axId val="0"/>
      </c:bar3DChart>
      <c:catAx>
        <c:axId val="144396288"/>
        <c:scaling>
          <c:orientation val="minMax"/>
        </c:scaling>
        <c:axPos val="b"/>
        <c:tickLblPos val="nextTo"/>
        <c:crossAx val="144397824"/>
        <c:crosses val="autoZero"/>
        <c:auto val="1"/>
        <c:lblAlgn val="ctr"/>
        <c:lblOffset val="100"/>
      </c:catAx>
      <c:valAx>
        <c:axId val="144397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396288"/>
        <c:crosses val="autoZero"/>
        <c:crossBetween val="between"/>
      </c:valAx>
    </c:plotArea>
    <c:plotVisOnly val="1"/>
    <c:dispBlanksAs val="gap"/>
  </c:chart>
  <c:externalData r:id="rId1"/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468155288595684"/>
          <c:y val="2.902411884790578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3'!$J$12:$M$12</c:f>
              <c:numCache>
                <c:formatCode>General</c:formatCode>
                <c:ptCount val="4"/>
                <c:pt idx="0">
                  <c:v>10</c:v>
                </c:pt>
                <c:pt idx="1">
                  <c:v>25</c:v>
                </c:pt>
                <c:pt idx="2">
                  <c:v>26</c:v>
                </c:pt>
                <c:pt idx="3">
                  <c:v>6</c:v>
                </c:pt>
              </c:numCache>
            </c:numRef>
          </c:val>
        </c:ser>
        <c:dLbls/>
        <c:shape val="box"/>
        <c:axId val="144512896"/>
        <c:axId val="144514432"/>
        <c:axId val="0"/>
      </c:bar3DChart>
      <c:catAx>
        <c:axId val="144512896"/>
        <c:scaling>
          <c:orientation val="minMax"/>
        </c:scaling>
        <c:axPos val="b"/>
        <c:tickLblPos val="nextTo"/>
        <c:crossAx val="144514432"/>
        <c:crosses val="autoZero"/>
        <c:auto val="1"/>
        <c:lblAlgn val="ctr"/>
        <c:lblOffset val="100"/>
      </c:catAx>
      <c:valAx>
        <c:axId val="1445144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512896"/>
        <c:crosses val="autoZero"/>
        <c:crossBetween val="between"/>
      </c:valAx>
    </c:plotArea>
    <c:plotVisOnly val="1"/>
    <c:dispBlanksAs val="gap"/>
  </c:chart>
  <c:externalData r:id="rId1"/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7606886582030177"/>
          <c:y val="3.135003228807910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3'!$N$12:$Q$12</c:f>
              <c:numCache>
                <c:formatCode>General</c:formatCode>
                <c:ptCount val="4"/>
                <c:pt idx="0">
                  <c:v>10</c:v>
                </c:pt>
                <c:pt idx="1">
                  <c:v>24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</c:ser>
        <c:dLbls/>
        <c:shape val="box"/>
        <c:axId val="144559488"/>
        <c:axId val="144569472"/>
        <c:axId val="0"/>
      </c:bar3DChart>
      <c:catAx>
        <c:axId val="144559488"/>
        <c:scaling>
          <c:orientation val="minMax"/>
        </c:scaling>
        <c:axPos val="b"/>
        <c:tickLblPos val="nextTo"/>
        <c:crossAx val="144569472"/>
        <c:crosses val="autoZero"/>
        <c:auto val="1"/>
        <c:lblAlgn val="ctr"/>
        <c:lblOffset val="100"/>
      </c:catAx>
      <c:valAx>
        <c:axId val="1445694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559488"/>
        <c:crosses val="autoZero"/>
        <c:crossBetween val="between"/>
      </c:valAx>
    </c:plotArea>
    <c:plotVisOnly val="1"/>
    <c:dispBlanksAs val="gap"/>
  </c:chart>
  <c:externalData r:id="rId1"/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3'!$R$12:$U$12</c:f>
              <c:numCache>
                <c:formatCode>General</c:formatCode>
                <c:ptCount val="4"/>
                <c:pt idx="0">
                  <c:v>0</c:v>
                </c:pt>
                <c:pt idx="1">
                  <c:v>31</c:v>
                </c:pt>
                <c:pt idx="2">
                  <c:v>26</c:v>
                </c:pt>
                <c:pt idx="3">
                  <c:v>10</c:v>
                </c:pt>
              </c:numCache>
            </c:numRef>
          </c:val>
        </c:ser>
        <c:dLbls/>
        <c:shape val="box"/>
        <c:axId val="144299520"/>
        <c:axId val="144301056"/>
        <c:axId val="0"/>
      </c:bar3DChart>
      <c:catAx>
        <c:axId val="144299520"/>
        <c:scaling>
          <c:orientation val="minMax"/>
        </c:scaling>
        <c:axPos val="b"/>
        <c:tickLblPos val="nextTo"/>
        <c:crossAx val="144301056"/>
        <c:crosses val="autoZero"/>
        <c:auto val="1"/>
        <c:lblAlgn val="ctr"/>
        <c:lblOffset val="100"/>
      </c:catAx>
      <c:valAx>
        <c:axId val="1443010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299520"/>
        <c:crosses val="autoZero"/>
        <c:crossBetween val="between"/>
      </c:valAx>
    </c:plotArea>
    <c:plotVisOnly val="1"/>
    <c:dispBlanksAs val="gap"/>
  </c:chart>
  <c:externalData r:id="rId1"/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3'!$V$12:$Y$12</c:f>
              <c:numCache>
                <c:formatCode>General</c:formatCode>
                <c:ptCount val="4"/>
                <c:pt idx="0">
                  <c:v>0</c:v>
                </c:pt>
                <c:pt idx="1">
                  <c:v>34</c:v>
                </c:pt>
                <c:pt idx="2">
                  <c:v>25</c:v>
                </c:pt>
                <c:pt idx="3">
                  <c:v>8</c:v>
                </c:pt>
              </c:numCache>
            </c:numRef>
          </c:val>
        </c:ser>
        <c:dLbls/>
        <c:shape val="box"/>
        <c:axId val="144591872"/>
        <c:axId val="144601856"/>
        <c:axId val="0"/>
      </c:bar3DChart>
      <c:catAx>
        <c:axId val="144591872"/>
        <c:scaling>
          <c:orientation val="minMax"/>
        </c:scaling>
        <c:axPos val="b"/>
        <c:tickLblPos val="nextTo"/>
        <c:crossAx val="144601856"/>
        <c:crosses val="autoZero"/>
        <c:auto val="1"/>
        <c:lblAlgn val="ctr"/>
        <c:lblOffset val="100"/>
      </c:catAx>
      <c:valAx>
        <c:axId val="1446018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591872"/>
        <c:crosses val="autoZero"/>
        <c:crossBetween val="between"/>
      </c:valAx>
    </c:plotArea>
    <c:plotVisOnly val="1"/>
    <c:dispBlanksAs val="gap"/>
  </c:chart>
  <c:externalData r:id="rId1"/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3'!$R$12:$U$12</c:f>
              <c:numCache>
                <c:formatCode>General</c:formatCode>
                <c:ptCount val="4"/>
                <c:pt idx="0">
                  <c:v>9</c:v>
                </c:pt>
                <c:pt idx="1">
                  <c:v>31</c:v>
                </c:pt>
                <c:pt idx="2">
                  <c:v>20</c:v>
                </c:pt>
                <c:pt idx="3">
                  <c:v>7</c:v>
                </c:pt>
              </c:numCache>
            </c:numRef>
          </c:val>
        </c:ser>
        <c:dLbls/>
        <c:shape val="box"/>
        <c:axId val="144729216"/>
        <c:axId val="144730752"/>
        <c:axId val="0"/>
      </c:bar3DChart>
      <c:catAx>
        <c:axId val="144729216"/>
        <c:scaling>
          <c:orientation val="minMax"/>
        </c:scaling>
        <c:axPos val="b"/>
        <c:tickLblPos val="nextTo"/>
        <c:crossAx val="144730752"/>
        <c:crosses val="autoZero"/>
        <c:auto val="1"/>
        <c:lblAlgn val="ctr"/>
        <c:lblOffset val="100"/>
      </c:catAx>
      <c:valAx>
        <c:axId val="1447307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729216"/>
        <c:crosses val="autoZero"/>
        <c:crossBetween val="between"/>
      </c:valAx>
    </c:plotArea>
    <c:plotVisOnly val="1"/>
    <c:dispBlanksAs val="gap"/>
  </c:chart>
  <c:externalData r:id="rId1"/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3'!$V$12:$Y$12</c:f>
              <c:numCache>
                <c:formatCode>General</c:formatCode>
                <c:ptCount val="4"/>
                <c:pt idx="0">
                  <c:v>10</c:v>
                </c:pt>
                <c:pt idx="1">
                  <c:v>30</c:v>
                </c:pt>
                <c:pt idx="2">
                  <c:v>21</c:v>
                </c:pt>
                <c:pt idx="3">
                  <c:v>5</c:v>
                </c:pt>
              </c:numCache>
            </c:numRef>
          </c:val>
        </c:ser>
        <c:dLbls/>
        <c:shape val="box"/>
        <c:axId val="144751232"/>
        <c:axId val="144642432"/>
        <c:axId val="0"/>
      </c:bar3DChart>
      <c:catAx>
        <c:axId val="144751232"/>
        <c:scaling>
          <c:orientation val="minMax"/>
        </c:scaling>
        <c:axPos val="b"/>
        <c:tickLblPos val="nextTo"/>
        <c:crossAx val="144642432"/>
        <c:crosses val="autoZero"/>
        <c:auto val="1"/>
        <c:lblAlgn val="ctr"/>
        <c:lblOffset val="100"/>
      </c:catAx>
      <c:valAx>
        <c:axId val="1446424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751232"/>
        <c:crosses val="autoZero"/>
        <c:crossBetween val="between"/>
      </c:valAx>
    </c:plotArea>
    <c:plotVisOnly val="1"/>
    <c:dispBlanksAs val="gap"/>
  </c:chart>
  <c:externalData r:id="rId1"/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 smtClean="0"/>
              <a:t>INDIVIDUA LA RELAZIONE SPAZIO-TEMPO</a:t>
            </a:r>
            <a:endParaRPr lang="en-US" dirty="0"/>
          </a:p>
        </c:rich>
      </c:tx>
      <c:layout>
        <c:manualLayout>
          <c:xMode val="edge"/>
          <c:yMode val="edge"/>
          <c:x val="0.1914786146020675"/>
          <c:y val="2.85303266957266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3'!$Z$12:$AC$12</c:f>
              <c:numCache>
                <c:formatCode>General</c:formatCode>
                <c:ptCount val="4"/>
                <c:pt idx="0">
                  <c:v>0</c:v>
                </c:pt>
                <c:pt idx="1">
                  <c:v>37</c:v>
                </c:pt>
                <c:pt idx="2">
                  <c:v>24</c:v>
                </c:pt>
                <c:pt idx="3">
                  <c:v>6</c:v>
                </c:pt>
              </c:numCache>
            </c:numRef>
          </c:val>
        </c:ser>
        <c:dLbls/>
        <c:shape val="box"/>
        <c:axId val="144696064"/>
        <c:axId val="144697600"/>
        <c:axId val="0"/>
      </c:bar3DChart>
      <c:catAx>
        <c:axId val="144696064"/>
        <c:scaling>
          <c:orientation val="minMax"/>
        </c:scaling>
        <c:axPos val="b"/>
        <c:tickLblPos val="nextTo"/>
        <c:crossAx val="144697600"/>
        <c:crosses val="autoZero"/>
        <c:auto val="1"/>
        <c:lblAlgn val="ctr"/>
        <c:lblOffset val="100"/>
      </c:catAx>
      <c:valAx>
        <c:axId val="1446976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696064"/>
        <c:crosses val="autoZero"/>
        <c:crossBetween val="between"/>
      </c:valAx>
    </c:plotArea>
    <c:plotVisOnly val="1"/>
    <c:dispBlanksAs val="gap"/>
  </c:chart>
  <c:externalData r:id="rId1"/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sz="1800" b="1" i="0" u="none" strike="noStrike" baseline="0" dirty="0" smtClean="0">
                <a:effectLst/>
              </a:rPr>
              <a:t>DISTINGUE E CLASSIFICA GLI ELEMENTI DEI VARI LINGUAGGI</a:t>
            </a:r>
            <a:endParaRPr lang="en-US" dirty="0"/>
          </a:p>
        </c:rich>
      </c:tx>
      <c:layout>
        <c:manualLayout>
          <c:xMode val="edge"/>
          <c:yMode val="edge"/>
          <c:x val="0.16053688260182941"/>
          <c:y val="3.13500705803930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3'!$AD$12:$AG$12</c:f>
              <c:numCache>
                <c:formatCode>General</c:formatCode>
                <c:ptCount val="4"/>
                <c:pt idx="0">
                  <c:v>0</c:v>
                </c:pt>
                <c:pt idx="1">
                  <c:v>39</c:v>
                </c:pt>
                <c:pt idx="2">
                  <c:v>22</c:v>
                </c:pt>
                <c:pt idx="3">
                  <c:v>6</c:v>
                </c:pt>
              </c:numCache>
            </c:numRef>
          </c:val>
        </c:ser>
        <c:dLbls/>
        <c:shape val="box"/>
        <c:axId val="90773760"/>
        <c:axId val="90779648"/>
        <c:axId val="0"/>
      </c:bar3DChart>
      <c:catAx>
        <c:axId val="90773760"/>
        <c:scaling>
          <c:orientation val="minMax"/>
        </c:scaling>
        <c:axPos val="b"/>
        <c:tickLblPos val="nextTo"/>
        <c:crossAx val="90779648"/>
        <c:crosses val="autoZero"/>
        <c:auto val="1"/>
        <c:lblAlgn val="ctr"/>
        <c:lblOffset val="100"/>
      </c:catAx>
      <c:valAx>
        <c:axId val="907796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0773760"/>
        <c:crosses val="autoZero"/>
        <c:crossBetween val="between"/>
      </c:valAx>
    </c:plotArea>
    <c:plotVisOnly val="1"/>
    <c:dispBlanksAs val="gap"/>
  </c:chart>
  <c:externalData r:id="rId1"/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 smtClean="0"/>
              <a:t>INDIVIDUA LA RELAZIONE SPAZIO-TEMPO</a:t>
            </a:r>
            <a:endParaRPr lang="en-US" dirty="0"/>
          </a:p>
        </c:rich>
      </c:tx>
      <c:layout>
        <c:manualLayout>
          <c:xMode val="edge"/>
          <c:yMode val="edge"/>
          <c:x val="0.1914786146020675"/>
          <c:y val="2.85303266957266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3'!$Z$12:$AC$12</c:f>
              <c:numCache>
                <c:formatCode>General</c:formatCode>
                <c:ptCount val="4"/>
                <c:pt idx="0">
                  <c:v>7</c:v>
                </c:pt>
                <c:pt idx="1">
                  <c:v>36</c:v>
                </c:pt>
                <c:pt idx="2">
                  <c:v>21</c:v>
                </c:pt>
                <c:pt idx="3">
                  <c:v>3</c:v>
                </c:pt>
              </c:numCache>
            </c:numRef>
          </c:val>
        </c:ser>
        <c:dLbls/>
        <c:shape val="box"/>
        <c:axId val="90833280"/>
        <c:axId val="90834816"/>
        <c:axId val="0"/>
      </c:bar3DChart>
      <c:catAx>
        <c:axId val="90833280"/>
        <c:scaling>
          <c:orientation val="minMax"/>
        </c:scaling>
        <c:axPos val="b"/>
        <c:tickLblPos val="nextTo"/>
        <c:crossAx val="90834816"/>
        <c:crosses val="autoZero"/>
        <c:auto val="1"/>
        <c:lblAlgn val="ctr"/>
        <c:lblOffset val="100"/>
      </c:catAx>
      <c:valAx>
        <c:axId val="908348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0833280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30630829093240908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'!$N$11:$Q$11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</c:ser>
        <c:dLbls/>
        <c:shape val="box"/>
        <c:axId val="140722560"/>
        <c:axId val="140724096"/>
        <c:axId val="0"/>
      </c:bar3DChart>
      <c:catAx>
        <c:axId val="140722560"/>
        <c:scaling>
          <c:orientation val="minMax"/>
        </c:scaling>
        <c:axPos val="b"/>
        <c:tickLblPos val="nextTo"/>
        <c:crossAx val="140724096"/>
        <c:crosses val="autoZero"/>
        <c:auto val="1"/>
        <c:lblAlgn val="ctr"/>
        <c:lblOffset val="100"/>
      </c:catAx>
      <c:valAx>
        <c:axId val="1407240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722560"/>
        <c:crosses val="autoZero"/>
        <c:crossBetween val="between"/>
      </c:valAx>
    </c:plotArea>
    <c:plotVisOnly val="1"/>
    <c:dispBlanksAs val="gap"/>
  </c:chart>
  <c:externalData r:id="rId1"/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sz="1800" b="1" i="0" u="none" strike="noStrike" baseline="0" dirty="0" smtClean="0">
                <a:effectLst/>
              </a:rPr>
              <a:t>DISTINGUE E CLASSIFICA GLI ELEMENTI DEI VARI LINGUAGGI</a:t>
            </a:r>
            <a:endParaRPr lang="en-US" dirty="0"/>
          </a:p>
        </c:rich>
      </c:tx>
      <c:layout>
        <c:manualLayout>
          <c:xMode val="edge"/>
          <c:yMode val="edge"/>
          <c:x val="0.16053688260182941"/>
          <c:y val="3.13500705803930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3'!$AD$12:$AG$12</c:f>
              <c:numCache>
                <c:formatCode>General</c:formatCode>
                <c:ptCount val="4"/>
                <c:pt idx="0">
                  <c:v>6</c:v>
                </c:pt>
                <c:pt idx="1">
                  <c:v>36</c:v>
                </c:pt>
                <c:pt idx="2">
                  <c:v>23</c:v>
                </c:pt>
                <c:pt idx="3">
                  <c:v>2</c:v>
                </c:pt>
              </c:numCache>
            </c:numRef>
          </c:val>
        </c:ser>
        <c:dLbls/>
        <c:shape val="box"/>
        <c:axId val="90871680"/>
        <c:axId val="90873216"/>
        <c:axId val="0"/>
      </c:bar3DChart>
      <c:catAx>
        <c:axId val="90871680"/>
        <c:scaling>
          <c:orientation val="minMax"/>
        </c:scaling>
        <c:axPos val="b"/>
        <c:tickLblPos val="nextTo"/>
        <c:crossAx val="90873216"/>
        <c:crosses val="autoZero"/>
        <c:auto val="1"/>
        <c:lblAlgn val="ctr"/>
        <c:lblOffset val="100"/>
      </c:catAx>
      <c:valAx>
        <c:axId val="908732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0871680"/>
        <c:crosses val="autoZero"/>
        <c:crossBetween val="between"/>
      </c:valAx>
    </c:plotArea>
    <c:plotVisOnly val="1"/>
    <c:dispBlanksAs val="gap"/>
  </c:chart>
  <c:externalData r:id="rId1"/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3'!$AH$12:$AK$12</c:f>
              <c:numCache>
                <c:formatCode>General</c:formatCode>
                <c:ptCount val="4"/>
                <c:pt idx="0">
                  <c:v>0</c:v>
                </c:pt>
                <c:pt idx="1">
                  <c:v>18</c:v>
                </c:pt>
                <c:pt idx="2">
                  <c:v>36</c:v>
                </c:pt>
                <c:pt idx="3">
                  <c:v>13</c:v>
                </c:pt>
              </c:numCache>
            </c:numRef>
          </c:val>
        </c:ser>
        <c:dLbls/>
        <c:shape val="box"/>
        <c:axId val="90923008"/>
        <c:axId val="90924544"/>
        <c:axId val="0"/>
      </c:bar3DChart>
      <c:catAx>
        <c:axId val="90923008"/>
        <c:scaling>
          <c:orientation val="minMax"/>
        </c:scaling>
        <c:axPos val="b"/>
        <c:tickLblPos val="nextTo"/>
        <c:crossAx val="90924544"/>
        <c:crosses val="autoZero"/>
        <c:auto val="1"/>
        <c:lblAlgn val="ctr"/>
        <c:lblOffset val="100"/>
      </c:catAx>
      <c:valAx>
        <c:axId val="909245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0923008"/>
        <c:crosses val="autoZero"/>
        <c:crossBetween val="between"/>
      </c:valAx>
    </c:plotArea>
    <c:plotVisOnly val="1"/>
    <c:dispBlanksAs val="gap"/>
  </c:chart>
  <c:externalData r:id="rId1"/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3'!$AL$12:$AO$12</c:f>
              <c:numCache>
                <c:formatCode>General</c:formatCode>
                <c:ptCount val="4"/>
                <c:pt idx="0">
                  <c:v>0</c:v>
                </c:pt>
                <c:pt idx="1">
                  <c:v>19</c:v>
                </c:pt>
                <c:pt idx="2">
                  <c:v>38</c:v>
                </c:pt>
                <c:pt idx="3">
                  <c:v>10</c:v>
                </c:pt>
              </c:numCache>
            </c:numRef>
          </c:val>
        </c:ser>
        <c:dLbls/>
        <c:shape val="box"/>
        <c:axId val="90957312"/>
        <c:axId val="90958848"/>
        <c:axId val="0"/>
      </c:bar3DChart>
      <c:catAx>
        <c:axId val="90957312"/>
        <c:scaling>
          <c:orientation val="minMax"/>
        </c:scaling>
        <c:axPos val="b"/>
        <c:tickLblPos val="nextTo"/>
        <c:crossAx val="90958848"/>
        <c:crosses val="autoZero"/>
        <c:auto val="1"/>
        <c:lblAlgn val="ctr"/>
        <c:lblOffset val="100"/>
      </c:catAx>
      <c:valAx>
        <c:axId val="909588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0957312"/>
        <c:crosses val="autoZero"/>
        <c:crossBetween val="between"/>
      </c:valAx>
    </c:plotArea>
    <c:plotVisOnly val="1"/>
    <c:dispBlanksAs val="gap"/>
  </c:chart>
  <c:externalData r:id="rId1"/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3'!$AH$12:$AK$12</c:f>
              <c:numCache>
                <c:formatCode>General</c:formatCode>
                <c:ptCount val="4"/>
                <c:pt idx="0">
                  <c:v>8</c:v>
                </c:pt>
                <c:pt idx="1">
                  <c:v>35</c:v>
                </c:pt>
                <c:pt idx="2">
                  <c:v>18</c:v>
                </c:pt>
                <c:pt idx="3">
                  <c:v>6</c:v>
                </c:pt>
              </c:numCache>
            </c:numRef>
          </c:val>
        </c:ser>
        <c:dLbls/>
        <c:shape val="box"/>
        <c:axId val="91008384"/>
        <c:axId val="91022464"/>
        <c:axId val="0"/>
      </c:bar3DChart>
      <c:catAx>
        <c:axId val="91008384"/>
        <c:scaling>
          <c:orientation val="minMax"/>
        </c:scaling>
        <c:axPos val="b"/>
        <c:tickLblPos val="nextTo"/>
        <c:crossAx val="91022464"/>
        <c:crosses val="autoZero"/>
        <c:auto val="1"/>
        <c:lblAlgn val="ctr"/>
        <c:lblOffset val="100"/>
      </c:catAx>
      <c:valAx>
        <c:axId val="910224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1008384"/>
        <c:crosses val="autoZero"/>
        <c:crossBetween val="between"/>
      </c:valAx>
    </c:plotArea>
    <c:plotVisOnly val="1"/>
    <c:dispBlanksAs val="gap"/>
  </c:chart>
  <c:externalData r:id="rId1"/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3'!$AL$12:$AO$12</c:f>
              <c:numCache>
                <c:formatCode>General</c:formatCode>
                <c:ptCount val="4"/>
                <c:pt idx="0">
                  <c:v>8</c:v>
                </c:pt>
                <c:pt idx="1">
                  <c:v>36</c:v>
                </c:pt>
                <c:pt idx="2">
                  <c:v>21</c:v>
                </c:pt>
                <c:pt idx="3">
                  <c:v>2</c:v>
                </c:pt>
              </c:numCache>
            </c:numRef>
          </c:val>
        </c:ser>
        <c:dLbls/>
        <c:shape val="box"/>
        <c:axId val="118436992"/>
        <c:axId val="118438528"/>
        <c:axId val="0"/>
      </c:bar3DChart>
      <c:catAx>
        <c:axId val="118436992"/>
        <c:scaling>
          <c:orientation val="minMax"/>
        </c:scaling>
        <c:axPos val="b"/>
        <c:tickLblPos val="nextTo"/>
        <c:crossAx val="118438528"/>
        <c:crosses val="autoZero"/>
        <c:auto val="1"/>
        <c:lblAlgn val="ctr"/>
        <c:lblOffset val="100"/>
      </c:catAx>
      <c:valAx>
        <c:axId val="1184385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436992"/>
        <c:crosses val="autoZero"/>
        <c:crossBetween val="between"/>
      </c:valAx>
    </c:plotArea>
    <c:plotVisOnly val="1"/>
    <c:dispBlanksAs val="gap"/>
  </c:chart>
  <c:externalData r:id="rId1"/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15664883852891492"/>
          <c:y val="2.886592413049567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3'!$AP$12:$AS$12</c:f>
              <c:numCache>
                <c:formatCode>General</c:formatCode>
                <c:ptCount val="4"/>
                <c:pt idx="0">
                  <c:v>0</c:v>
                </c:pt>
                <c:pt idx="1">
                  <c:v>26</c:v>
                </c:pt>
                <c:pt idx="2">
                  <c:v>32</c:v>
                </c:pt>
                <c:pt idx="3">
                  <c:v>9</c:v>
                </c:pt>
              </c:numCache>
            </c:numRef>
          </c:val>
        </c:ser>
        <c:dLbls/>
        <c:shape val="box"/>
        <c:axId val="118479872"/>
        <c:axId val="118498048"/>
        <c:axId val="0"/>
      </c:bar3DChart>
      <c:catAx>
        <c:axId val="118479872"/>
        <c:scaling>
          <c:orientation val="minMax"/>
        </c:scaling>
        <c:axPos val="b"/>
        <c:tickLblPos val="nextTo"/>
        <c:crossAx val="118498048"/>
        <c:crosses val="autoZero"/>
        <c:auto val="1"/>
        <c:lblAlgn val="ctr"/>
        <c:lblOffset val="100"/>
      </c:catAx>
      <c:valAx>
        <c:axId val="1184980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479872"/>
        <c:crosses val="autoZero"/>
        <c:crossBetween val="between"/>
      </c:valAx>
    </c:plotArea>
    <c:plotVisOnly val="1"/>
    <c:dispBlanksAs val="gap"/>
  </c:chart>
  <c:externalData r:id="rId1"/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13711405803395582"/>
          <c:y val="2.886592413049566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3'!$AT$12:$AW$12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32</c:v>
                </c:pt>
                <c:pt idx="3">
                  <c:v>8</c:v>
                </c:pt>
              </c:numCache>
            </c:numRef>
          </c:val>
        </c:ser>
        <c:dLbls/>
        <c:shape val="box"/>
        <c:axId val="118534912"/>
        <c:axId val="118536448"/>
        <c:axId val="0"/>
      </c:bar3DChart>
      <c:catAx>
        <c:axId val="118534912"/>
        <c:scaling>
          <c:orientation val="minMax"/>
        </c:scaling>
        <c:axPos val="b"/>
        <c:tickLblPos val="nextTo"/>
        <c:crossAx val="118536448"/>
        <c:crosses val="autoZero"/>
        <c:auto val="1"/>
        <c:lblAlgn val="ctr"/>
        <c:lblOffset val="100"/>
      </c:catAx>
      <c:valAx>
        <c:axId val="1185364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534912"/>
        <c:crosses val="autoZero"/>
        <c:crossBetween val="between"/>
      </c:valAx>
    </c:plotArea>
    <c:plotVisOnly val="1"/>
    <c:dispBlanksAs val="gap"/>
  </c:chart>
  <c:externalData r:id="rId1"/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15664883852891492"/>
          <c:y val="2.886592413049567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3'!$AP$12:$AS$12</c:f>
              <c:numCache>
                <c:formatCode>General</c:formatCode>
                <c:ptCount val="4"/>
                <c:pt idx="0">
                  <c:v>9</c:v>
                </c:pt>
                <c:pt idx="1">
                  <c:v>31</c:v>
                </c:pt>
                <c:pt idx="2">
                  <c:v>21</c:v>
                </c:pt>
                <c:pt idx="3">
                  <c:v>6</c:v>
                </c:pt>
              </c:numCache>
            </c:numRef>
          </c:val>
        </c:ser>
        <c:dLbls/>
        <c:shape val="box"/>
        <c:axId val="144456320"/>
        <c:axId val="144478592"/>
        <c:axId val="0"/>
      </c:bar3DChart>
      <c:catAx>
        <c:axId val="144456320"/>
        <c:scaling>
          <c:orientation val="minMax"/>
        </c:scaling>
        <c:axPos val="b"/>
        <c:tickLblPos val="nextTo"/>
        <c:crossAx val="144478592"/>
        <c:crosses val="autoZero"/>
        <c:auto val="1"/>
        <c:lblAlgn val="ctr"/>
        <c:lblOffset val="100"/>
      </c:catAx>
      <c:valAx>
        <c:axId val="1444785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4456320"/>
        <c:crosses val="autoZero"/>
        <c:crossBetween val="between"/>
      </c:valAx>
    </c:plotArea>
    <c:plotVisOnly val="1"/>
    <c:dispBlanksAs val="gap"/>
  </c:chart>
  <c:externalData r:id="rId1"/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13711405803395582"/>
          <c:y val="2.886592413049566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3'!$AT$12:$AW$12</c:f>
              <c:numCache>
                <c:formatCode>General</c:formatCode>
                <c:ptCount val="4"/>
                <c:pt idx="0">
                  <c:v>9</c:v>
                </c:pt>
                <c:pt idx="1">
                  <c:v>30</c:v>
                </c:pt>
                <c:pt idx="2">
                  <c:v>22</c:v>
                </c:pt>
                <c:pt idx="3">
                  <c:v>6</c:v>
                </c:pt>
              </c:numCache>
            </c:numRef>
          </c:val>
        </c:ser>
        <c:dLbls/>
        <c:shape val="box"/>
        <c:axId val="118632832"/>
        <c:axId val="118634368"/>
        <c:axId val="0"/>
      </c:bar3DChart>
      <c:catAx>
        <c:axId val="118632832"/>
        <c:scaling>
          <c:orientation val="minMax"/>
        </c:scaling>
        <c:axPos val="b"/>
        <c:tickLblPos val="nextTo"/>
        <c:crossAx val="118634368"/>
        <c:crosses val="autoZero"/>
        <c:auto val="1"/>
        <c:lblAlgn val="ctr"/>
        <c:lblOffset val="100"/>
      </c:catAx>
      <c:valAx>
        <c:axId val="1186343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632832"/>
        <c:crosses val="autoZero"/>
        <c:crossBetween val="between"/>
      </c:valAx>
    </c:plotArea>
    <c:plotVisOnly val="1"/>
    <c:dispBlanksAs val="gap"/>
  </c:chart>
  <c:externalData r:id="rId1"/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 rtl="0">
              <a:defRPr lang="en-US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ASSUME LE CONSEGUENZE DEI PROPRI COMPORTAMENTI</a:t>
            </a:r>
          </a:p>
        </c:rich>
      </c:tx>
      <c:layout>
        <c:manualLayout>
          <c:xMode val="edge"/>
          <c:yMode val="edge"/>
          <c:x val="0.14037814816477204"/>
          <c:y val="3.135010352383572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3'!$AX$12:$BA$12</c:f>
              <c:numCache>
                <c:formatCode>General</c:formatCode>
                <c:ptCount val="4"/>
                <c:pt idx="0">
                  <c:v>4</c:v>
                </c:pt>
                <c:pt idx="1">
                  <c:v>32</c:v>
                </c:pt>
                <c:pt idx="2">
                  <c:v>26</c:v>
                </c:pt>
                <c:pt idx="3">
                  <c:v>5</c:v>
                </c:pt>
              </c:numCache>
            </c:numRef>
          </c:val>
        </c:ser>
        <c:dLbls/>
        <c:shape val="box"/>
        <c:axId val="118655232"/>
        <c:axId val="118759424"/>
        <c:axId val="0"/>
      </c:bar3DChart>
      <c:catAx>
        <c:axId val="118655232"/>
        <c:scaling>
          <c:orientation val="minMax"/>
        </c:scaling>
        <c:axPos val="b"/>
        <c:tickLblPos val="nextTo"/>
        <c:crossAx val="118759424"/>
        <c:crosses val="autoZero"/>
        <c:auto val="1"/>
        <c:lblAlgn val="ctr"/>
        <c:lblOffset val="100"/>
      </c:catAx>
      <c:valAx>
        <c:axId val="1187594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655232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27417153684945084"/>
          <c:y val="3.303385650570977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'!$R$11:$U$11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</c:ser>
        <c:dLbls/>
        <c:shape val="box"/>
        <c:axId val="140741632"/>
        <c:axId val="140788480"/>
        <c:axId val="0"/>
      </c:bar3DChart>
      <c:catAx>
        <c:axId val="140741632"/>
        <c:scaling>
          <c:orientation val="minMax"/>
        </c:scaling>
        <c:axPos val="b"/>
        <c:tickLblPos val="nextTo"/>
        <c:crossAx val="140788480"/>
        <c:crosses val="autoZero"/>
        <c:auto val="1"/>
        <c:lblAlgn val="ctr"/>
        <c:lblOffset val="100"/>
      </c:catAx>
      <c:valAx>
        <c:axId val="1407884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40741632"/>
        <c:crosses val="autoZero"/>
        <c:crossBetween val="between"/>
      </c:valAx>
    </c:plotArea>
    <c:plotVisOnly val="1"/>
    <c:dispBlanksAs val="gap"/>
  </c:chart>
  <c:externalData r:id="rId1"/>
</c:chartSpace>
</file>

<file path=ppt/charts/chart9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3'!$BB$12:$BE$12</c:f>
              <c:numCache>
                <c:formatCode>General</c:formatCode>
                <c:ptCount val="4"/>
                <c:pt idx="0">
                  <c:v>6</c:v>
                </c:pt>
                <c:pt idx="1">
                  <c:v>33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18779904"/>
        <c:axId val="118781440"/>
        <c:axId val="0"/>
      </c:bar3DChart>
      <c:catAx>
        <c:axId val="118779904"/>
        <c:scaling>
          <c:orientation val="minMax"/>
        </c:scaling>
        <c:axPos val="b"/>
        <c:tickLblPos val="nextTo"/>
        <c:crossAx val="118781440"/>
        <c:crosses val="autoZero"/>
        <c:auto val="1"/>
        <c:lblAlgn val="ctr"/>
        <c:lblOffset val="100"/>
      </c:catAx>
      <c:valAx>
        <c:axId val="1187814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779904"/>
        <c:crosses val="autoZero"/>
        <c:crossBetween val="between"/>
      </c:valAx>
    </c:plotArea>
    <c:plotVisOnly val="1"/>
    <c:dispBlanksAs val="gap"/>
  </c:chart>
  <c:externalData r:id="rId1"/>
</c:chartSpace>
</file>

<file path=ppt/charts/chart9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 rtl="0">
              <a:defRPr lang="en-US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ASSUME LE CONSEGUENZE DEI PROPRI COMPORTAMENTI</a:t>
            </a:r>
          </a:p>
        </c:rich>
      </c:tx>
      <c:layout>
        <c:manualLayout>
          <c:xMode val="edge"/>
          <c:yMode val="edge"/>
          <c:x val="0.14037814816477204"/>
          <c:y val="3.135010352383572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3'!$AX$12:$BA$12</c:f>
              <c:numCache>
                <c:formatCode>General</c:formatCode>
                <c:ptCount val="4"/>
                <c:pt idx="0">
                  <c:v>9</c:v>
                </c:pt>
                <c:pt idx="1">
                  <c:v>32</c:v>
                </c:pt>
                <c:pt idx="2">
                  <c:v>23</c:v>
                </c:pt>
                <c:pt idx="3">
                  <c:v>3</c:v>
                </c:pt>
              </c:numCache>
            </c:numRef>
          </c:val>
        </c:ser>
        <c:dLbls/>
        <c:shape val="box"/>
        <c:axId val="118896512"/>
        <c:axId val="118898048"/>
        <c:axId val="0"/>
      </c:bar3DChart>
      <c:catAx>
        <c:axId val="118896512"/>
        <c:scaling>
          <c:orientation val="minMax"/>
        </c:scaling>
        <c:axPos val="b"/>
        <c:tickLblPos val="nextTo"/>
        <c:crossAx val="118898048"/>
        <c:crosses val="autoZero"/>
        <c:auto val="1"/>
        <c:lblAlgn val="ctr"/>
        <c:lblOffset val="100"/>
      </c:catAx>
      <c:valAx>
        <c:axId val="1188980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896512"/>
        <c:crosses val="autoZero"/>
        <c:crossBetween val="between"/>
      </c:valAx>
    </c:plotArea>
    <c:plotVisOnly val="1"/>
    <c:dispBlanksAs val="gap"/>
  </c:chart>
  <c:externalData r:id="rId1"/>
</c:chartSpace>
</file>

<file path=ppt/charts/chart9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3'!$BB$12:$BE$12</c:f>
              <c:numCache>
                <c:formatCode>General</c:formatCode>
                <c:ptCount val="4"/>
                <c:pt idx="0">
                  <c:v>9</c:v>
                </c:pt>
                <c:pt idx="1">
                  <c:v>33</c:v>
                </c:pt>
                <c:pt idx="2">
                  <c:v>21</c:v>
                </c:pt>
                <c:pt idx="3">
                  <c:v>4</c:v>
                </c:pt>
              </c:numCache>
            </c:numRef>
          </c:val>
        </c:ser>
        <c:dLbls/>
        <c:shape val="box"/>
        <c:axId val="118910336"/>
        <c:axId val="118928512"/>
        <c:axId val="0"/>
      </c:bar3DChart>
      <c:catAx>
        <c:axId val="118910336"/>
        <c:scaling>
          <c:orientation val="minMax"/>
        </c:scaling>
        <c:axPos val="b"/>
        <c:tickLblPos val="nextTo"/>
        <c:crossAx val="118928512"/>
        <c:crosses val="autoZero"/>
        <c:auto val="1"/>
        <c:lblAlgn val="ctr"/>
        <c:lblOffset val="100"/>
      </c:catAx>
      <c:valAx>
        <c:axId val="1189285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910336"/>
        <c:crosses val="autoZero"/>
        <c:crossBetween val="between"/>
      </c:valAx>
    </c:plotArea>
    <c:plotVisOnly val="1"/>
    <c:dispBlanksAs val="gap"/>
  </c:chart>
  <c:externalData r:id="rId1"/>
</c:chartSpace>
</file>

<file path=ppt/charts/chart9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4650083884044041"/>
          <c:y val="3.134996620747203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3'!$BF$12:$BI$12</c:f>
              <c:numCache>
                <c:formatCode>General</c:formatCode>
                <c:ptCount val="4"/>
                <c:pt idx="0">
                  <c:v>4</c:v>
                </c:pt>
                <c:pt idx="1">
                  <c:v>28</c:v>
                </c:pt>
                <c:pt idx="2">
                  <c:v>25</c:v>
                </c:pt>
                <c:pt idx="3">
                  <c:v>10</c:v>
                </c:pt>
              </c:numCache>
            </c:numRef>
          </c:val>
        </c:ser>
        <c:dLbls/>
        <c:shape val="box"/>
        <c:axId val="118601216"/>
        <c:axId val="118602752"/>
        <c:axId val="0"/>
      </c:bar3DChart>
      <c:catAx>
        <c:axId val="118601216"/>
        <c:scaling>
          <c:orientation val="minMax"/>
        </c:scaling>
        <c:axPos val="b"/>
        <c:tickLblPos val="nextTo"/>
        <c:crossAx val="118602752"/>
        <c:crosses val="autoZero"/>
        <c:auto val="1"/>
        <c:lblAlgn val="ctr"/>
        <c:lblOffset val="100"/>
      </c:catAx>
      <c:valAx>
        <c:axId val="1186027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601216"/>
        <c:crosses val="autoZero"/>
        <c:crossBetween val="between"/>
      </c:valAx>
    </c:plotArea>
    <c:plotVisOnly val="1"/>
    <c:dispBlanksAs val="gap"/>
  </c:chart>
  <c:externalData r:id="rId1"/>
</c:chartSpace>
</file>

<file path=ppt/charts/chart9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592430735978049"/>
          <c:y val="3.032593801976914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3'!$BJ$12:$BM$12</c:f>
              <c:numCache>
                <c:formatCode>General</c:formatCode>
                <c:ptCount val="4"/>
                <c:pt idx="0">
                  <c:v>4</c:v>
                </c:pt>
                <c:pt idx="1">
                  <c:v>24</c:v>
                </c:pt>
                <c:pt idx="2">
                  <c:v>28</c:v>
                </c:pt>
                <c:pt idx="3">
                  <c:v>11</c:v>
                </c:pt>
              </c:numCache>
            </c:numRef>
          </c:val>
        </c:ser>
        <c:dLbls/>
        <c:shape val="box"/>
        <c:axId val="118955008"/>
        <c:axId val="118964992"/>
        <c:axId val="0"/>
      </c:bar3DChart>
      <c:catAx>
        <c:axId val="118955008"/>
        <c:scaling>
          <c:orientation val="minMax"/>
        </c:scaling>
        <c:axPos val="b"/>
        <c:tickLblPos val="nextTo"/>
        <c:crossAx val="118964992"/>
        <c:crosses val="autoZero"/>
        <c:auto val="1"/>
        <c:lblAlgn val="ctr"/>
        <c:lblOffset val="100"/>
      </c:catAx>
      <c:valAx>
        <c:axId val="1189649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955008"/>
        <c:crosses val="autoZero"/>
        <c:crossBetween val="between"/>
      </c:valAx>
    </c:plotArea>
    <c:plotVisOnly val="1"/>
    <c:dispBlanksAs val="gap"/>
  </c:chart>
  <c:externalData r:id="rId1"/>
</c:chartSpace>
</file>

<file path=ppt/charts/chart9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4650083884044041"/>
          <c:y val="3.134996620747203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3'!$BF$12:$BI$12</c:f>
              <c:numCache>
                <c:formatCode>General</c:formatCode>
                <c:ptCount val="4"/>
                <c:pt idx="0">
                  <c:v>9</c:v>
                </c:pt>
                <c:pt idx="1">
                  <c:v>25</c:v>
                </c:pt>
                <c:pt idx="2">
                  <c:v>27</c:v>
                </c:pt>
                <c:pt idx="3">
                  <c:v>6</c:v>
                </c:pt>
              </c:numCache>
            </c:numRef>
          </c:val>
        </c:ser>
        <c:dLbls/>
        <c:shape val="box"/>
        <c:axId val="119006336"/>
        <c:axId val="119007872"/>
        <c:axId val="0"/>
      </c:bar3DChart>
      <c:catAx>
        <c:axId val="119006336"/>
        <c:scaling>
          <c:orientation val="minMax"/>
        </c:scaling>
        <c:axPos val="b"/>
        <c:tickLblPos val="nextTo"/>
        <c:crossAx val="119007872"/>
        <c:crosses val="autoZero"/>
        <c:auto val="1"/>
        <c:lblAlgn val="ctr"/>
        <c:lblOffset val="100"/>
      </c:catAx>
      <c:valAx>
        <c:axId val="1190078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9006336"/>
        <c:crosses val="autoZero"/>
        <c:crossBetween val="between"/>
      </c:valAx>
    </c:plotArea>
    <c:plotVisOnly val="1"/>
    <c:dispBlanksAs val="gap"/>
  </c:chart>
  <c:externalData r:id="rId1"/>
</c:chartSpace>
</file>

<file path=ppt/charts/chart9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592430735978049"/>
          <c:y val="3.032593801976914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3'!$BJ$12:$BM$12</c:f>
              <c:numCache>
                <c:formatCode>General</c:formatCode>
                <c:ptCount val="4"/>
                <c:pt idx="0">
                  <c:v>7</c:v>
                </c:pt>
                <c:pt idx="1">
                  <c:v>25</c:v>
                </c:pt>
                <c:pt idx="2">
                  <c:v>26</c:v>
                </c:pt>
                <c:pt idx="3">
                  <c:v>9</c:v>
                </c:pt>
              </c:numCache>
            </c:numRef>
          </c:val>
        </c:ser>
        <c:dLbls/>
        <c:shape val="box"/>
        <c:axId val="119126656"/>
        <c:axId val="119132544"/>
        <c:axId val="0"/>
      </c:bar3DChart>
      <c:catAx>
        <c:axId val="119126656"/>
        <c:scaling>
          <c:orientation val="minMax"/>
        </c:scaling>
        <c:axPos val="b"/>
        <c:tickLblPos val="nextTo"/>
        <c:crossAx val="119132544"/>
        <c:crosses val="autoZero"/>
        <c:auto val="1"/>
        <c:lblAlgn val="ctr"/>
        <c:lblOffset val="100"/>
      </c:catAx>
      <c:valAx>
        <c:axId val="1191325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9126656"/>
        <c:crosses val="autoZero"/>
        <c:crossBetween val="between"/>
      </c:valAx>
    </c:plotArea>
    <c:plotVisOnly val="1"/>
    <c:dispBlanksAs val="gap"/>
  </c:chart>
  <c:externalData r:id="rId1"/>
</c:chartSpace>
</file>

<file path=ppt/charts/chart9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11916318869678982"/>
          <c:y val="3.414964474846710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'!$B$12:$E$12</c:f>
              <c:numCache>
                <c:formatCode>General</c:formatCode>
                <c:ptCount val="4"/>
                <c:pt idx="0">
                  <c:v>1</c:v>
                </c:pt>
                <c:pt idx="1">
                  <c:v>22</c:v>
                </c:pt>
                <c:pt idx="2">
                  <c:v>26</c:v>
                </c:pt>
                <c:pt idx="3">
                  <c:v>6</c:v>
                </c:pt>
              </c:numCache>
            </c:numRef>
          </c:val>
        </c:ser>
        <c:dLbls/>
        <c:shape val="box"/>
        <c:axId val="118842112"/>
        <c:axId val="118843648"/>
        <c:axId val="0"/>
      </c:bar3DChart>
      <c:catAx>
        <c:axId val="118842112"/>
        <c:scaling>
          <c:orientation val="minMax"/>
        </c:scaling>
        <c:axPos val="b"/>
        <c:tickLblPos val="nextTo"/>
        <c:crossAx val="118843648"/>
        <c:crosses val="autoZero"/>
        <c:auto val="1"/>
        <c:lblAlgn val="ctr"/>
        <c:lblOffset val="100"/>
      </c:catAx>
      <c:valAx>
        <c:axId val="1188436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842112"/>
        <c:crosses val="autoZero"/>
        <c:crossBetween val="between"/>
      </c:valAx>
    </c:plotArea>
    <c:plotVisOnly val="1"/>
    <c:dispBlanksAs val="gap"/>
  </c:chart>
  <c:externalData r:id="rId1"/>
</c:chartSpace>
</file>

<file path=ppt/charts/chart9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PADRONEGGIA</a:t>
            </a:r>
            <a:r>
              <a:rPr lang="en-US" baseline="0"/>
              <a:t> E APPLICA LE CONOSCENZE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'!$F$12:$I$12</c:f>
              <c:numCache>
                <c:formatCode>General</c:formatCode>
                <c:ptCount val="4"/>
                <c:pt idx="0">
                  <c:v>1</c:v>
                </c:pt>
                <c:pt idx="1">
                  <c:v>23</c:v>
                </c:pt>
                <c:pt idx="2">
                  <c:v>25</c:v>
                </c:pt>
                <c:pt idx="3">
                  <c:v>6</c:v>
                </c:pt>
              </c:numCache>
            </c:numRef>
          </c:val>
        </c:ser>
        <c:dLbls/>
        <c:shape val="box"/>
        <c:axId val="118872320"/>
        <c:axId val="119214080"/>
        <c:axId val="0"/>
      </c:bar3DChart>
      <c:catAx>
        <c:axId val="118872320"/>
        <c:scaling>
          <c:orientation val="minMax"/>
        </c:scaling>
        <c:axPos val="b"/>
        <c:tickLblPos val="nextTo"/>
        <c:crossAx val="119214080"/>
        <c:crosses val="autoZero"/>
        <c:auto val="1"/>
        <c:lblAlgn val="ctr"/>
        <c:lblOffset val="100"/>
      </c:catAx>
      <c:valAx>
        <c:axId val="1192140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8872320"/>
        <c:crosses val="autoZero"/>
        <c:crossBetween val="between"/>
      </c:valAx>
    </c:plotArea>
    <c:plotVisOnly val="1"/>
    <c:dispBlanksAs val="gap"/>
  </c:chart>
  <c:externalData r:id="rId1"/>
</c:chartSpace>
</file>

<file path=ppt/charts/chart9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11916318869678982"/>
          <c:y val="3.414964474846710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'!$B$12:$E$12</c:f>
              <c:numCache>
                <c:formatCode>General</c:formatCode>
                <c:ptCount val="4"/>
                <c:pt idx="0">
                  <c:v>12</c:v>
                </c:pt>
                <c:pt idx="1">
                  <c:v>18</c:v>
                </c:pt>
                <c:pt idx="2">
                  <c:v>21</c:v>
                </c:pt>
                <c:pt idx="3">
                  <c:v>5</c:v>
                </c:pt>
              </c:numCache>
            </c:numRef>
          </c:val>
        </c:ser>
        <c:dLbls/>
        <c:shape val="box"/>
        <c:axId val="119251328"/>
        <c:axId val="119252864"/>
        <c:axId val="0"/>
      </c:bar3DChart>
      <c:catAx>
        <c:axId val="119251328"/>
        <c:scaling>
          <c:orientation val="minMax"/>
        </c:scaling>
        <c:axPos val="b"/>
        <c:tickLblPos val="nextTo"/>
        <c:crossAx val="119252864"/>
        <c:crosses val="autoZero"/>
        <c:auto val="1"/>
        <c:lblAlgn val="ctr"/>
        <c:lblOffset val="100"/>
      </c:catAx>
      <c:valAx>
        <c:axId val="1192528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9251328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21/02/2017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8.xml"/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0.xml"/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4.xml"/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8.xml"/><Relationship Id="rId2" Type="http://schemas.openxmlformats.org/officeDocument/2006/relationships/chart" Target="../charts/chart6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4.xml"/><Relationship Id="rId2" Type="http://schemas.openxmlformats.org/officeDocument/2006/relationships/chart" Target="../charts/chart7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6.xml"/><Relationship Id="rId2" Type="http://schemas.openxmlformats.org/officeDocument/2006/relationships/chart" Target="../charts/chart75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8.xml"/><Relationship Id="rId2" Type="http://schemas.openxmlformats.org/officeDocument/2006/relationships/chart" Target="../charts/chart7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0.xml"/><Relationship Id="rId2" Type="http://schemas.openxmlformats.org/officeDocument/2006/relationships/chart" Target="../charts/chart7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2.xml"/><Relationship Id="rId2" Type="http://schemas.openxmlformats.org/officeDocument/2006/relationships/chart" Target="../charts/chart8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4.xml"/><Relationship Id="rId2" Type="http://schemas.openxmlformats.org/officeDocument/2006/relationships/chart" Target="../charts/chart8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6.xml"/><Relationship Id="rId2" Type="http://schemas.openxmlformats.org/officeDocument/2006/relationships/chart" Target="../charts/chart8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8.xml"/><Relationship Id="rId2" Type="http://schemas.openxmlformats.org/officeDocument/2006/relationships/chart" Target="../charts/chart8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0.xml"/><Relationship Id="rId2" Type="http://schemas.openxmlformats.org/officeDocument/2006/relationships/chart" Target="../charts/chart8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2.xml"/><Relationship Id="rId2" Type="http://schemas.openxmlformats.org/officeDocument/2006/relationships/chart" Target="../charts/chart9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4.xml"/><Relationship Id="rId2" Type="http://schemas.openxmlformats.org/officeDocument/2006/relationships/chart" Target="../charts/chart93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6.xml"/><Relationship Id="rId2" Type="http://schemas.openxmlformats.org/officeDocument/2006/relationships/chart" Target="../charts/chart95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8.xml"/><Relationship Id="rId2" Type="http://schemas.openxmlformats.org/officeDocument/2006/relationships/chart" Target="../charts/chart97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0.xml"/><Relationship Id="rId2" Type="http://schemas.openxmlformats.org/officeDocument/2006/relationships/chart" Target="../charts/chart99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6.xml"/><Relationship Id="rId2" Type="http://schemas.openxmlformats.org/officeDocument/2006/relationships/chart" Target="../charts/chart10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8.xml"/><Relationship Id="rId2" Type="http://schemas.openxmlformats.org/officeDocument/2006/relationships/chart" Target="../charts/chart10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0.xml"/><Relationship Id="rId2" Type="http://schemas.openxmlformats.org/officeDocument/2006/relationships/chart" Target="../charts/chart10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2.xml"/><Relationship Id="rId2" Type="http://schemas.openxmlformats.org/officeDocument/2006/relationships/chart" Target="../charts/chart111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4.xml"/><Relationship Id="rId2" Type="http://schemas.openxmlformats.org/officeDocument/2006/relationships/chart" Target="../charts/chart113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6.xml"/><Relationship Id="rId2" Type="http://schemas.openxmlformats.org/officeDocument/2006/relationships/chart" Target="../charts/chart115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8.xml"/><Relationship Id="rId2" Type="http://schemas.openxmlformats.org/officeDocument/2006/relationships/chart" Target="../charts/chart117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0.xml"/><Relationship Id="rId2" Type="http://schemas.openxmlformats.org/officeDocument/2006/relationships/chart" Target="../charts/chart119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2.xml"/><Relationship Id="rId2" Type="http://schemas.openxmlformats.org/officeDocument/2006/relationships/chart" Target="../charts/chart12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4.xml"/><Relationship Id="rId2" Type="http://schemas.openxmlformats.org/officeDocument/2006/relationships/chart" Target="../charts/chart123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6.xml"/><Relationship Id="rId2" Type="http://schemas.openxmlformats.org/officeDocument/2006/relationships/chart" Target="../charts/chart125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8.xml"/><Relationship Id="rId2" Type="http://schemas.openxmlformats.org/officeDocument/2006/relationships/chart" Target="../charts/chart127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0.xml"/><Relationship Id="rId2" Type="http://schemas.openxmlformats.org/officeDocument/2006/relationships/chart" Target="../charts/chart12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2.xml"/><Relationship Id="rId2" Type="http://schemas.openxmlformats.org/officeDocument/2006/relationships/chart" Target="../charts/chart131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4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6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8.xml"/><Relationship Id="rId2" Type="http://schemas.openxmlformats.org/officeDocument/2006/relationships/chart" Target="../charts/chart137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0.xml"/><Relationship Id="rId2" Type="http://schemas.openxmlformats.org/officeDocument/2006/relationships/chart" Target="../charts/chart139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2.xml"/><Relationship Id="rId2" Type="http://schemas.openxmlformats.org/officeDocument/2006/relationships/chart" Target="../charts/chart141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4.xml"/><Relationship Id="rId2" Type="http://schemas.openxmlformats.org/officeDocument/2006/relationships/chart" Target="../charts/chart143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6.xml"/><Relationship Id="rId2" Type="http://schemas.openxmlformats.org/officeDocument/2006/relationships/chart" Target="../charts/chart145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8.xml"/><Relationship Id="rId2" Type="http://schemas.openxmlformats.org/officeDocument/2006/relationships/chart" Target="../charts/chart147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0.xml"/><Relationship Id="rId2" Type="http://schemas.openxmlformats.org/officeDocument/2006/relationships/chart" Target="../charts/chart14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2.xml"/><Relationship Id="rId2" Type="http://schemas.openxmlformats.org/officeDocument/2006/relationships/chart" Target="../charts/chart151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4.xml"/><Relationship Id="rId2" Type="http://schemas.openxmlformats.org/officeDocument/2006/relationships/chart" Target="../charts/chart153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6.xml"/><Relationship Id="rId2" Type="http://schemas.openxmlformats.org/officeDocument/2006/relationships/chart" Target="../charts/chart155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8.xml"/><Relationship Id="rId2" Type="http://schemas.openxmlformats.org/officeDocument/2006/relationships/chart" Target="../charts/chart157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0.xml"/><Relationship Id="rId2" Type="http://schemas.openxmlformats.org/officeDocument/2006/relationships/chart" Target="../charts/chart15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74407" y="4005064"/>
            <a:ext cx="57662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MONITORAGGIO DEL PROCESSO </a:t>
            </a:r>
          </a:p>
          <a:p>
            <a:pPr algn="ctr"/>
            <a:r>
              <a:rPr lang="it-IT" sz="3200" b="1" dirty="0" smtClean="0"/>
              <a:t>DI APPRENDIMENTO</a:t>
            </a:r>
          </a:p>
          <a:p>
            <a:pPr algn="ctr"/>
            <a:r>
              <a:rPr lang="it-IT" sz="3200" b="1" dirty="0" smtClean="0"/>
              <a:t>1°QUADRIMESTRE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54936" y="5657671"/>
            <a:ext cx="260520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Primaria</a:t>
            </a:r>
          </a:p>
          <a:p>
            <a:pPr algn="ctr"/>
            <a:r>
              <a:rPr lang="it-IT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2016-17</a:t>
            </a:r>
            <a:endParaRPr lang="it-IT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70640013"/>
              </p:ext>
            </p:extLst>
          </p:nvPr>
        </p:nvGraphicFramePr>
        <p:xfrm>
          <a:off x="514310" y="1268760"/>
          <a:ext cx="3978119" cy="504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9643913"/>
              </p:ext>
            </p:extLst>
          </p:nvPr>
        </p:nvGraphicFramePr>
        <p:xfrm>
          <a:off x="4771996" y="1265858"/>
          <a:ext cx="3980054" cy="504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73403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29962356"/>
              </p:ext>
            </p:extLst>
          </p:nvPr>
        </p:nvGraphicFramePr>
        <p:xfrm>
          <a:off x="483270" y="1288124"/>
          <a:ext cx="3872706" cy="487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81726273"/>
              </p:ext>
            </p:extLst>
          </p:nvPr>
        </p:nvGraphicFramePr>
        <p:xfrm>
          <a:off x="4824028" y="1288125"/>
          <a:ext cx="3874589" cy="487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27371367"/>
              </p:ext>
            </p:extLst>
          </p:nvPr>
        </p:nvGraphicFramePr>
        <p:xfrm>
          <a:off x="483270" y="1288124"/>
          <a:ext cx="3872706" cy="487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4556201"/>
              </p:ext>
            </p:extLst>
          </p:nvPr>
        </p:nvGraphicFramePr>
        <p:xfrm>
          <a:off x="4824028" y="1288125"/>
          <a:ext cx="3874589" cy="487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91869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</a:p>
          <a:p>
            <a:pPr algn="ctr"/>
            <a:endParaRPr lang="it-IT" sz="2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4276908"/>
              </p:ext>
            </p:extLst>
          </p:nvPr>
        </p:nvGraphicFramePr>
        <p:xfrm>
          <a:off x="683568" y="923801"/>
          <a:ext cx="3744416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91644207"/>
              </p:ext>
            </p:extLst>
          </p:nvPr>
        </p:nvGraphicFramePr>
        <p:xfrm>
          <a:off x="4788024" y="923801"/>
          <a:ext cx="3816424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7550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49565806"/>
              </p:ext>
            </p:extLst>
          </p:nvPr>
        </p:nvGraphicFramePr>
        <p:xfrm>
          <a:off x="683568" y="923801"/>
          <a:ext cx="3744416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46465060"/>
              </p:ext>
            </p:extLst>
          </p:nvPr>
        </p:nvGraphicFramePr>
        <p:xfrm>
          <a:off x="4788024" y="923801"/>
          <a:ext cx="3816424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46402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02859938"/>
              </p:ext>
            </p:extLst>
          </p:nvPr>
        </p:nvGraphicFramePr>
        <p:xfrm>
          <a:off x="395536" y="1126899"/>
          <a:ext cx="4059094" cy="513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2634758"/>
              </p:ext>
            </p:extLst>
          </p:nvPr>
        </p:nvGraphicFramePr>
        <p:xfrm>
          <a:off x="4668963" y="1096388"/>
          <a:ext cx="4061067" cy="513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68779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95777293"/>
              </p:ext>
            </p:extLst>
          </p:nvPr>
        </p:nvGraphicFramePr>
        <p:xfrm>
          <a:off x="395536" y="1126899"/>
          <a:ext cx="4059094" cy="513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00589328"/>
              </p:ext>
            </p:extLst>
          </p:nvPr>
        </p:nvGraphicFramePr>
        <p:xfrm>
          <a:off x="4668963" y="1096388"/>
          <a:ext cx="4061067" cy="513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085006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90815060"/>
              </p:ext>
            </p:extLst>
          </p:nvPr>
        </p:nvGraphicFramePr>
        <p:xfrm>
          <a:off x="563210" y="1052736"/>
          <a:ext cx="393678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33069115"/>
              </p:ext>
            </p:extLst>
          </p:nvPr>
        </p:nvGraphicFramePr>
        <p:xfrm>
          <a:off x="4740969" y="1052736"/>
          <a:ext cx="393869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5665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8111704"/>
              </p:ext>
            </p:extLst>
          </p:nvPr>
        </p:nvGraphicFramePr>
        <p:xfrm>
          <a:off x="563210" y="1052736"/>
          <a:ext cx="393678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26602313"/>
              </p:ext>
            </p:extLst>
          </p:nvPr>
        </p:nvGraphicFramePr>
        <p:xfrm>
          <a:off x="4740969" y="1052736"/>
          <a:ext cx="393869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00125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70838145"/>
              </p:ext>
            </p:extLst>
          </p:nvPr>
        </p:nvGraphicFramePr>
        <p:xfrm>
          <a:off x="435439" y="1044604"/>
          <a:ext cx="4093336" cy="5349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74512219"/>
              </p:ext>
            </p:extLst>
          </p:nvPr>
        </p:nvGraphicFramePr>
        <p:xfrm>
          <a:off x="4691574" y="1031831"/>
          <a:ext cx="4095327" cy="5349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7188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287545"/>
              </p:ext>
            </p:extLst>
          </p:nvPr>
        </p:nvGraphicFramePr>
        <p:xfrm>
          <a:off x="539552" y="908720"/>
          <a:ext cx="8229601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1368152"/>
                <a:gridCol w="6357393"/>
              </a:tblGrid>
              <a:tr h="7675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 Black" pitchFamily="34" charset="0"/>
                        </a:rPr>
                        <a:t>LIVELLO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596" marR="5596" marT="5596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2800" u="none" strike="noStrike" dirty="0">
                          <a:effectLst/>
                        </a:rPr>
                        <a:t>INDICATORI ESPLICATIVI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AVANZATO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L’alunno/a svolge compiti e risolve problemi complessi, mostrando padronanza nell’uso delle conoscenze e delle abilità; propone e sostiene le proprie opinioni e  assume in modo responsabile decisioni consapevoli.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INTERMEDIO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L’alunno/a svolge compiti e risolve problemi in situazioni nuove,   compie scelte consapevoli, mostrando di saper utilizzare le conoscenze e le abilità acquisite</a:t>
                      </a:r>
                    </a:p>
                  </a:txBody>
                  <a:tcPr marL="5596" marR="5596" marT="5596" marB="0"/>
                </a:tc>
              </a:tr>
              <a:tr h="109240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t-IT" sz="1800" u="none" strike="noStrike" dirty="0">
                          <a:effectLst/>
                        </a:rPr>
                        <a:t>L’al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unno/a L’alunno/a svolge compiti semplici   anche in situazioni nuove, mostrando di possedere conoscenze e abilità fondamentali e di saper applicare basilari regole e procedure apprese.</a:t>
                      </a:r>
                    </a:p>
                  </a:txBody>
                  <a:tcPr marL="5596" marR="5596" marT="5596" marB="0"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INIZIALE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’alunno/a, se opportunamente guidato/a, svolge compiti semplici in situazioni note.</a:t>
                      </a:r>
                    </a:p>
                  </a:txBody>
                  <a:tcPr marL="5596" marR="5596" marT="5596" marB="0"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976904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04873565"/>
              </p:ext>
            </p:extLst>
          </p:nvPr>
        </p:nvGraphicFramePr>
        <p:xfrm>
          <a:off x="435439" y="1044604"/>
          <a:ext cx="4093336" cy="5349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27915290"/>
              </p:ext>
            </p:extLst>
          </p:nvPr>
        </p:nvGraphicFramePr>
        <p:xfrm>
          <a:off x="4691574" y="1031831"/>
          <a:ext cx="4095327" cy="5349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41544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23309761"/>
              </p:ext>
            </p:extLst>
          </p:nvPr>
        </p:nvGraphicFramePr>
        <p:xfrm>
          <a:off x="610689" y="1507754"/>
          <a:ext cx="3891769" cy="4595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03908334"/>
              </p:ext>
            </p:extLst>
          </p:nvPr>
        </p:nvGraphicFramePr>
        <p:xfrm>
          <a:off x="4790489" y="1507754"/>
          <a:ext cx="3780421" cy="4612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ttangolo 12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86564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87114268"/>
              </p:ext>
            </p:extLst>
          </p:nvPr>
        </p:nvGraphicFramePr>
        <p:xfrm>
          <a:off x="610689" y="1507754"/>
          <a:ext cx="3891769" cy="4595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54826020"/>
              </p:ext>
            </p:extLst>
          </p:nvPr>
        </p:nvGraphicFramePr>
        <p:xfrm>
          <a:off x="4790489" y="1507754"/>
          <a:ext cx="3780421" cy="4612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ttangolo 12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349606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2660797"/>
              </p:ext>
            </p:extLst>
          </p:nvPr>
        </p:nvGraphicFramePr>
        <p:xfrm>
          <a:off x="618370" y="1700808"/>
          <a:ext cx="388162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68114557"/>
              </p:ext>
            </p:extLst>
          </p:nvPr>
        </p:nvGraphicFramePr>
        <p:xfrm>
          <a:off x="4752018" y="1700808"/>
          <a:ext cx="378042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ttangolo 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171680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368641"/>
              </p:ext>
            </p:extLst>
          </p:nvPr>
        </p:nvGraphicFramePr>
        <p:xfrm>
          <a:off x="618370" y="1700808"/>
          <a:ext cx="388162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21523200"/>
              </p:ext>
            </p:extLst>
          </p:nvPr>
        </p:nvGraphicFramePr>
        <p:xfrm>
          <a:off x="4752018" y="1700808"/>
          <a:ext cx="378042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ttangolo 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61396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9592" y="335576"/>
            <a:ext cx="785220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46560782"/>
              </p:ext>
            </p:extLst>
          </p:nvPr>
        </p:nvGraphicFramePr>
        <p:xfrm>
          <a:off x="598863" y="1844824"/>
          <a:ext cx="361746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23446699"/>
              </p:ext>
            </p:extLst>
          </p:nvPr>
        </p:nvGraphicFramePr>
        <p:xfrm>
          <a:off x="4880824" y="1844824"/>
          <a:ext cx="36004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88070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9592" y="335576"/>
            <a:ext cx="785220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0739743"/>
              </p:ext>
            </p:extLst>
          </p:nvPr>
        </p:nvGraphicFramePr>
        <p:xfrm>
          <a:off x="598863" y="1844824"/>
          <a:ext cx="361746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23467768"/>
              </p:ext>
            </p:extLst>
          </p:nvPr>
        </p:nvGraphicFramePr>
        <p:xfrm>
          <a:off x="4880824" y="1844824"/>
          <a:ext cx="36004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21364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9571" y="69383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04945499"/>
              </p:ext>
            </p:extLst>
          </p:nvPr>
        </p:nvGraphicFramePr>
        <p:xfrm>
          <a:off x="610170" y="1628800"/>
          <a:ext cx="3762169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14910881"/>
              </p:ext>
            </p:extLst>
          </p:nvPr>
        </p:nvGraphicFramePr>
        <p:xfrm>
          <a:off x="4825975" y="1628800"/>
          <a:ext cx="374441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61680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9571" y="69383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56222068"/>
              </p:ext>
            </p:extLst>
          </p:nvPr>
        </p:nvGraphicFramePr>
        <p:xfrm>
          <a:off x="610170" y="1628800"/>
          <a:ext cx="3762169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0288271"/>
              </p:ext>
            </p:extLst>
          </p:nvPr>
        </p:nvGraphicFramePr>
        <p:xfrm>
          <a:off x="4825975" y="1628800"/>
          <a:ext cx="374441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4059662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35576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30724311"/>
              </p:ext>
            </p:extLst>
          </p:nvPr>
        </p:nvGraphicFramePr>
        <p:xfrm>
          <a:off x="614458" y="1556792"/>
          <a:ext cx="376216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01687581"/>
              </p:ext>
            </p:extLst>
          </p:nvPr>
        </p:nvGraphicFramePr>
        <p:xfrm>
          <a:off x="4926196" y="1556792"/>
          <a:ext cx="37444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790508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5" y="215385"/>
            <a:ext cx="663118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ESITI MONITORAGGIO D’INGRESSO</a:t>
            </a:r>
            <a:endParaRPr lang="it-IT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859240"/>
            <a:ext cx="8424936" cy="559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dirty="0" smtClean="0"/>
              <a:t>DALL’ ANALISI DEI DATI RACCOLTI E TABULATI DEL MONITORAGGIO </a:t>
            </a:r>
            <a:r>
              <a:rPr lang="it-IT" sz="1600" dirty="0" smtClean="0">
                <a:solidFill>
                  <a:schemeClr val="accent2"/>
                </a:solidFill>
              </a:rPr>
              <a:t>DEL PROCESSO DI APPRENDIMENTO D’INGRESSO</a:t>
            </a:r>
            <a:r>
              <a:rPr lang="it-IT" sz="1600" dirty="0" smtClean="0"/>
              <a:t> </a:t>
            </a:r>
            <a:r>
              <a:rPr lang="it-IT" sz="1600" b="1" dirty="0" smtClean="0"/>
              <a:t>DELLA SCUOLA PRIMARIA</a:t>
            </a:r>
            <a:r>
              <a:rPr lang="it-IT" sz="1600" dirty="0" smtClean="0"/>
              <a:t> ERA EMERSO CHE:</a:t>
            </a:r>
          </a:p>
          <a:p>
            <a:pPr>
              <a:lnSpc>
                <a:spcPct val="150000"/>
              </a:lnSpc>
            </a:pPr>
            <a:r>
              <a:rPr lang="it-IT" sz="1600" dirty="0"/>
              <a:t>-</a:t>
            </a:r>
            <a:r>
              <a:rPr lang="it-IT" sz="1600" dirty="0" smtClean="0"/>
              <a:t> LA MAGGIOR PARTE DEGLI ALUNNI </a:t>
            </a:r>
            <a:r>
              <a:rPr lang="it-IT" sz="1600" b="1" dirty="0" smtClean="0"/>
              <a:t>DELLE CLASSI PRIME </a:t>
            </a:r>
            <a:r>
              <a:rPr lang="it-IT" sz="1600" dirty="0" smtClean="0"/>
              <a:t>AVEVA  MOSTRATO DI POSSEDERE CONOSCENZE E ABILITA’ </a:t>
            </a:r>
            <a:r>
              <a:rPr lang="it-IT" sz="1600" b="1" dirty="0" smtClean="0"/>
              <a:t>FONDAMENTALI</a:t>
            </a:r>
            <a:r>
              <a:rPr lang="it-IT" sz="1600" dirty="0" smtClean="0"/>
              <a:t> NELLE DIVERSE COMPETENZE E DI SAPER APPLICARE </a:t>
            </a:r>
            <a:r>
              <a:rPr lang="it-IT" sz="1600" b="1" dirty="0" smtClean="0"/>
              <a:t>BASILARI</a:t>
            </a:r>
            <a:r>
              <a:rPr lang="it-IT" sz="1600" dirty="0" smtClean="0"/>
              <a:t> REGOLE E PROCEDURE APPRESE.</a:t>
            </a:r>
          </a:p>
          <a:p>
            <a:pPr>
              <a:lnSpc>
                <a:spcPct val="150000"/>
              </a:lnSpc>
            </a:pPr>
            <a:r>
              <a:rPr lang="it-IT" sz="1600" dirty="0" smtClean="0"/>
              <a:t>SI EVIDENZIAVA UNA MANCATA RILEVAZIONE DEL LIVELLO DI CONOSCENZE E ABILITA’ </a:t>
            </a:r>
            <a:r>
              <a:rPr lang="it-IT" sz="1600" b="1" dirty="0" smtClean="0"/>
              <a:t>NELLA COMPETENZA DIGITALE </a:t>
            </a:r>
            <a:r>
              <a:rPr lang="it-IT" sz="1600" dirty="0" smtClean="0"/>
              <a:t>E NELLA </a:t>
            </a:r>
            <a:r>
              <a:rPr lang="it-IT" sz="1600" b="1" dirty="0" smtClean="0"/>
              <a:t>COMPETENZA DELLE LINGUE STRANIERE</a:t>
            </a:r>
            <a:r>
              <a:rPr lang="it-IT" sz="1600" dirty="0" smtClean="0"/>
              <a:t>.</a:t>
            </a:r>
            <a:endParaRPr lang="it-IT" sz="1400" dirty="0" smtClean="0"/>
          </a:p>
          <a:p>
            <a:pPr>
              <a:lnSpc>
                <a:spcPct val="150000"/>
              </a:lnSpc>
            </a:pPr>
            <a:r>
              <a:rPr lang="it-IT" sz="1600" dirty="0" smtClean="0"/>
              <a:t>LA MAGGIOR PARTE DEGLI ALUNNI DELLE </a:t>
            </a:r>
            <a:r>
              <a:rPr lang="it-IT" sz="1600" b="1" dirty="0" smtClean="0"/>
              <a:t>CLASSI SECONDE  </a:t>
            </a:r>
            <a:r>
              <a:rPr lang="it-IT" sz="1600" dirty="0" smtClean="0"/>
              <a:t>HA MOSTRATO DI POSSEDERE UN </a:t>
            </a:r>
            <a:r>
              <a:rPr lang="it-IT" sz="1600" b="1" dirty="0" smtClean="0"/>
              <a:t>LIVELLO INTERMEDIO  </a:t>
            </a:r>
            <a:r>
              <a:rPr lang="it-IT" sz="1600" dirty="0" smtClean="0"/>
              <a:t>DI CONOSCENZE E ABILITA’ E DI SAPERLE UTILIZZARE.</a:t>
            </a:r>
          </a:p>
          <a:p>
            <a:pPr>
              <a:lnSpc>
                <a:spcPct val="150000"/>
              </a:lnSpc>
            </a:pPr>
            <a:r>
              <a:rPr lang="it-IT" sz="1600" dirty="0" smtClean="0"/>
              <a:t>LA MAGGIOR PARTE DEGLI ALUNNI DELLE </a:t>
            </a:r>
            <a:r>
              <a:rPr lang="it-IT" sz="1600" b="1" dirty="0" smtClean="0"/>
              <a:t>CLASSI TERZE </a:t>
            </a:r>
            <a:r>
              <a:rPr lang="it-IT" sz="1600" dirty="0" smtClean="0"/>
              <a:t>HA MOSTRATO DI POSSEDERE </a:t>
            </a:r>
            <a:r>
              <a:rPr lang="it-IT" sz="1600" b="1" dirty="0" smtClean="0"/>
              <a:t>LE FONDAMENTALI </a:t>
            </a:r>
            <a:r>
              <a:rPr lang="it-IT" sz="1600" dirty="0" smtClean="0"/>
              <a:t>CONOSCENZE E ABILITA’NELLE DIVERSE COMPETENZE E DI SAPERLE UTILIZZARE.</a:t>
            </a:r>
          </a:p>
          <a:p>
            <a:pPr>
              <a:lnSpc>
                <a:spcPct val="150000"/>
              </a:lnSpc>
            </a:pPr>
            <a:r>
              <a:rPr lang="it-IT" sz="1600" dirty="0"/>
              <a:t>LA MAGGIOR PARTE DEGLI ALUNNI DELLE </a:t>
            </a:r>
            <a:r>
              <a:rPr lang="it-IT" sz="1600" b="1" dirty="0"/>
              <a:t>CLASSI </a:t>
            </a:r>
            <a:r>
              <a:rPr lang="it-IT" sz="1600" b="1" dirty="0" smtClean="0"/>
              <a:t>QUARTE </a:t>
            </a:r>
            <a:r>
              <a:rPr lang="it-IT" sz="1600" dirty="0" smtClean="0"/>
              <a:t>HA MOSTRATO DI POSSEDERE UN </a:t>
            </a:r>
            <a:r>
              <a:rPr lang="it-IT" sz="1600" b="1" dirty="0" smtClean="0"/>
              <a:t>BUON</a:t>
            </a:r>
            <a:r>
              <a:rPr lang="it-IT" sz="1600" dirty="0" smtClean="0"/>
              <a:t> LIVELLO DI CONOSCENZE E ABILTA’NELLE DIVERSE COMPETENZE.</a:t>
            </a:r>
          </a:p>
          <a:p>
            <a:pPr>
              <a:lnSpc>
                <a:spcPct val="150000"/>
              </a:lnSpc>
            </a:pPr>
            <a:r>
              <a:rPr lang="it-IT" sz="1600" dirty="0" smtClean="0"/>
              <a:t>LA MAGGIOR PARTE DEGLI ALUNNI DELLE </a:t>
            </a:r>
            <a:r>
              <a:rPr lang="it-IT" sz="1600" b="1" dirty="0" smtClean="0"/>
              <a:t>CLASSI QUINTE </a:t>
            </a:r>
            <a:r>
              <a:rPr lang="it-IT" sz="1600" dirty="0" smtClean="0"/>
              <a:t>HA MOSTRATO DI POSSEDERE UN </a:t>
            </a:r>
            <a:r>
              <a:rPr lang="it-IT" sz="1600" b="1" dirty="0" smtClean="0"/>
              <a:t>LIVELLO INTERMEDIO </a:t>
            </a:r>
            <a:r>
              <a:rPr lang="it-IT" sz="1600" dirty="0" smtClean="0"/>
              <a:t>DI CONOSCENZE E ABILITA’ E</a:t>
            </a:r>
            <a:r>
              <a:rPr lang="it-IT" sz="1600" b="1" dirty="0" smtClean="0"/>
              <a:t> </a:t>
            </a:r>
            <a:r>
              <a:rPr lang="it-IT" sz="1600" dirty="0" smtClean="0"/>
              <a:t>DI SAPERLE UTILIZZARE</a:t>
            </a:r>
            <a:r>
              <a:rPr lang="it-IT" sz="1600" b="1" dirty="0" smtClean="0"/>
              <a:t>.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xmlns="" val="370074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35576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3250518"/>
              </p:ext>
            </p:extLst>
          </p:nvPr>
        </p:nvGraphicFramePr>
        <p:xfrm>
          <a:off x="614458" y="1556792"/>
          <a:ext cx="376216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12647616"/>
              </p:ext>
            </p:extLst>
          </p:nvPr>
        </p:nvGraphicFramePr>
        <p:xfrm>
          <a:off x="4926196" y="1556792"/>
          <a:ext cx="37444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132442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27196950"/>
              </p:ext>
            </p:extLst>
          </p:nvPr>
        </p:nvGraphicFramePr>
        <p:xfrm>
          <a:off x="599381" y="1340768"/>
          <a:ext cx="3828603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58982617"/>
              </p:ext>
            </p:extLst>
          </p:nvPr>
        </p:nvGraphicFramePr>
        <p:xfrm>
          <a:off x="4680914" y="1340768"/>
          <a:ext cx="386113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93929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12138706"/>
              </p:ext>
            </p:extLst>
          </p:nvPr>
        </p:nvGraphicFramePr>
        <p:xfrm>
          <a:off x="599381" y="1340768"/>
          <a:ext cx="3828603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08462892"/>
              </p:ext>
            </p:extLst>
          </p:nvPr>
        </p:nvGraphicFramePr>
        <p:xfrm>
          <a:off x="4680914" y="1340768"/>
          <a:ext cx="386113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368069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76659191"/>
              </p:ext>
            </p:extLst>
          </p:nvPr>
        </p:nvGraphicFramePr>
        <p:xfrm>
          <a:off x="554368" y="1052736"/>
          <a:ext cx="39604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1389337"/>
              </p:ext>
            </p:extLst>
          </p:nvPr>
        </p:nvGraphicFramePr>
        <p:xfrm>
          <a:off x="4740969" y="1052736"/>
          <a:ext cx="40344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902521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71177769"/>
              </p:ext>
            </p:extLst>
          </p:nvPr>
        </p:nvGraphicFramePr>
        <p:xfrm>
          <a:off x="554368" y="1052736"/>
          <a:ext cx="39604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02783622"/>
              </p:ext>
            </p:extLst>
          </p:nvPr>
        </p:nvGraphicFramePr>
        <p:xfrm>
          <a:off x="4740969" y="1052736"/>
          <a:ext cx="40344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72141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5534980"/>
              </p:ext>
            </p:extLst>
          </p:nvPr>
        </p:nvGraphicFramePr>
        <p:xfrm>
          <a:off x="755576" y="1124744"/>
          <a:ext cx="381642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52388344"/>
              </p:ext>
            </p:extLst>
          </p:nvPr>
        </p:nvGraphicFramePr>
        <p:xfrm>
          <a:off x="4860032" y="1124744"/>
          <a:ext cx="360530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24359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2213652"/>
              </p:ext>
            </p:extLst>
          </p:nvPr>
        </p:nvGraphicFramePr>
        <p:xfrm>
          <a:off x="755576" y="1124744"/>
          <a:ext cx="381642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72330491"/>
              </p:ext>
            </p:extLst>
          </p:nvPr>
        </p:nvGraphicFramePr>
        <p:xfrm>
          <a:off x="4762301" y="1124744"/>
          <a:ext cx="360530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416111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75492966"/>
              </p:ext>
            </p:extLst>
          </p:nvPr>
        </p:nvGraphicFramePr>
        <p:xfrm>
          <a:off x="581590" y="1628800"/>
          <a:ext cx="3846394" cy="464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33970953"/>
              </p:ext>
            </p:extLst>
          </p:nvPr>
        </p:nvGraphicFramePr>
        <p:xfrm>
          <a:off x="4608005" y="1628800"/>
          <a:ext cx="38820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33414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87708935"/>
              </p:ext>
            </p:extLst>
          </p:nvPr>
        </p:nvGraphicFramePr>
        <p:xfrm>
          <a:off x="581590" y="1628800"/>
          <a:ext cx="3846394" cy="464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95119643"/>
              </p:ext>
            </p:extLst>
          </p:nvPr>
        </p:nvGraphicFramePr>
        <p:xfrm>
          <a:off x="4608005" y="1628800"/>
          <a:ext cx="38820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829043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17324560"/>
              </p:ext>
            </p:extLst>
          </p:nvPr>
        </p:nvGraphicFramePr>
        <p:xfrm>
          <a:off x="611559" y="1628800"/>
          <a:ext cx="392443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4053371"/>
              </p:ext>
            </p:extLst>
          </p:nvPr>
        </p:nvGraphicFramePr>
        <p:xfrm>
          <a:off x="4716016" y="1628800"/>
          <a:ext cx="38987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47429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5" y="215385"/>
            <a:ext cx="663118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ESITI MONITORAGGIO 1°QUADRIMESTRE</a:t>
            </a:r>
            <a:r>
              <a:rPr lang="it-IT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626360"/>
            <a:ext cx="8424936" cy="40318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1600" dirty="0" smtClean="0"/>
              <a:t>COME SI EVINCE DAI DATI RACCOLTI E TABULATI DEL MONITORAGGIO DEL PROCESSO DI APPRENDIMENTO </a:t>
            </a:r>
            <a:r>
              <a:rPr lang="it-IT" sz="1600" b="1" dirty="0" smtClean="0"/>
              <a:t>DEL 1° QUADRIMESTRE,PER TUTTE LE CLASSI DELLA SCUOLA PRIMARIA  SI RILEVA UN</a:t>
            </a:r>
            <a:r>
              <a:rPr lang="it-IT" sz="1600" dirty="0"/>
              <a:t> </a:t>
            </a:r>
            <a:r>
              <a:rPr lang="it-IT" sz="1600" b="1" dirty="0" smtClean="0"/>
              <a:t>MIGLIORAMENTO DEI LIVELLI DI COMPETENZA DEGLI </a:t>
            </a:r>
            <a:r>
              <a:rPr lang="it-IT" sz="1600" b="1" dirty="0"/>
              <a:t>ALUNNI</a:t>
            </a:r>
            <a:r>
              <a:rPr lang="it-IT" sz="1600" b="1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it-IT" sz="1600" dirty="0" smtClean="0"/>
              <a:t>LA </a:t>
            </a:r>
            <a:r>
              <a:rPr lang="it-IT" sz="1600" dirty="0"/>
              <a:t>MAGGIOR PARTE DEGLI ALUNNI </a:t>
            </a:r>
            <a:r>
              <a:rPr lang="it-IT" sz="1600" dirty="0" smtClean="0"/>
              <a:t>HA </a:t>
            </a:r>
            <a:r>
              <a:rPr lang="it-IT" sz="1600" dirty="0"/>
              <a:t>MOSTRATO DI POSSEDERE  UN </a:t>
            </a:r>
            <a:r>
              <a:rPr lang="it-IT" sz="1600" b="1" dirty="0"/>
              <a:t>LIVELLO INTERMEDIO </a:t>
            </a:r>
            <a:r>
              <a:rPr lang="it-IT" sz="1600" dirty="0"/>
              <a:t>DI CONOSCENZE E ABILITA’ NELLE DIVERSE COMPETENZE </a:t>
            </a:r>
            <a:r>
              <a:rPr lang="it-IT" sz="1600" b="1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it-IT" sz="1600" dirty="0" smtClean="0"/>
              <a:t>ASSUME INIZIATIVE E PORTA A TERMINE COMPITI AFFIDATI IN MODO RESPONSABILE E AUTONOMO </a:t>
            </a:r>
          </a:p>
          <a:p>
            <a:pPr>
              <a:lnSpc>
                <a:spcPct val="200000"/>
              </a:lnSpc>
            </a:pPr>
            <a:r>
              <a:rPr lang="it-IT" sz="1600" dirty="0" smtClean="0"/>
              <a:t>E’ IN GRADO DI UTILZZARE E RIELABORARE LE CONSCENZE ACQUISITE PER RISOLVERE PROBLEMI E COMPRENDERE SITUAZIONI.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20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20934176"/>
              </p:ext>
            </p:extLst>
          </p:nvPr>
        </p:nvGraphicFramePr>
        <p:xfrm>
          <a:off x="611559" y="1628800"/>
          <a:ext cx="392443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19536393"/>
              </p:ext>
            </p:extLst>
          </p:nvPr>
        </p:nvGraphicFramePr>
        <p:xfrm>
          <a:off x="4716016" y="1628800"/>
          <a:ext cx="38987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750759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69838730"/>
              </p:ext>
            </p:extLst>
          </p:nvPr>
        </p:nvGraphicFramePr>
        <p:xfrm>
          <a:off x="566369" y="1412776"/>
          <a:ext cx="395791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3226888"/>
              </p:ext>
            </p:extLst>
          </p:nvPr>
        </p:nvGraphicFramePr>
        <p:xfrm>
          <a:off x="4685389" y="1412776"/>
          <a:ext cx="396857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56623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86417046"/>
              </p:ext>
            </p:extLst>
          </p:nvPr>
        </p:nvGraphicFramePr>
        <p:xfrm>
          <a:off x="566369" y="1412776"/>
          <a:ext cx="395791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08363886"/>
              </p:ext>
            </p:extLst>
          </p:nvPr>
        </p:nvGraphicFramePr>
        <p:xfrm>
          <a:off x="4685389" y="1412776"/>
          <a:ext cx="396857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67585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03573" y="210907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27456652"/>
              </p:ext>
            </p:extLst>
          </p:nvPr>
        </p:nvGraphicFramePr>
        <p:xfrm>
          <a:off x="576122" y="1412776"/>
          <a:ext cx="392386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36287238"/>
              </p:ext>
            </p:extLst>
          </p:nvPr>
        </p:nvGraphicFramePr>
        <p:xfrm>
          <a:off x="4716017" y="1412776"/>
          <a:ext cx="404244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5498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24472909"/>
              </p:ext>
            </p:extLst>
          </p:nvPr>
        </p:nvGraphicFramePr>
        <p:xfrm>
          <a:off x="576122" y="1412776"/>
          <a:ext cx="392386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84327988"/>
              </p:ext>
            </p:extLst>
          </p:nvPr>
        </p:nvGraphicFramePr>
        <p:xfrm>
          <a:off x="4716017" y="1412776"/>
          <a:ext cx="404244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552812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75781911"/>
              </p:ext>
            </p:extLst>
          </p:nvPr>
        </p:nvGraphicFramePr>
        <p:xfrm>
          <a:off x="576122" y="1052736"/>
          <a:ext cx="399587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68897356"/>
              </p:ext>
            </p:extLst>
          </p:nvPr>
        </p:nvGraphicFramePr>
        <p:xfrm>
          <a:off x="4788024" y="1052736"/>
          <a:ext cx="386223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88402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3383315"/>
              </p:ext>
            </p:extLst>
          </p:nvPr>
        </p:nvGraphicFramePr>
        <p:xfrm>
          <a:off x="576122" y="1052736"/>
          <a:ext cx="399587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80352531"/>
              </p:ext>
            </p:extLst>
          </p:nvPr>
        </p:nvGraphicFramePr>
        <p:xfrm>
          <a:off x="4788024" y="1052736"/>
          <a:ext cx="386223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4137477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52382142"/>
              </p:ext>
            </p:extLst>
          </p:nvPr>
        </p:nvGraphicFramePr>
        <p:xfrm>
          <a:off x="683567" y="1268760"/>
          <a:ext cx="373435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1991841"/>
              </p:ext>
            </p:extLst>
          </p:nvPr>
        </p:nvGraphicFramePr>
        <p:xfrm>
          <a:off x="4572000" y="1268760"/>
          <a:ext cx="396044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36377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74410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54202190"/>
              </p:ext>
            </p:extLst>
          </p:nvPr>
        </p:nvGraphicFramePr>
        <p:xfrm>
          <a:off x="683567" y="1268760"/>
          <a:ext cx="373435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97211425"/>
              </p:ext>
            </p:extLst>
          </p:nvPr>
        </p:nvGraphicFramePr>
        <p:xfrm>
          <a:off x="4572000" y="1268760"/>
          <a:ext cx="396044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36377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394986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10400060"/>
              </p:ext>
            </p:extLst>
          </p:nvPr>
        </p:nvGraphicFramePr>
        <p:xfrm>
          <a:off x="610832" y="1124744"/>
          <a:ext cx="38891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17561019"/>
              </p:ext>
            </p:extLst>
          </p:nvPr>
        </p:nvGraphicFramePr>
        <p:xfrm>
          <a:off x="4740969" y="1124744"/>
          <a:ext cx="389963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5709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56800413"/>
              </p:ext>
            </p:extLst>
          </p:nvPr>
        </p:nvGraphicFramePr>
        <p:xfrm>
          <a:off x="507439" y="1474064"/>
          <a:ext cx="3888432" cy="490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82813534"/>
              </p:ext>
            </p:extLst>
          </p:nvPr>
        </p:nvGraphicFramePr>
        <p:xfrm>
          <a:off x="4860032" y="1474064"/>
          <a:ext cx="3890322" cy="490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47478184"/>
              </p:ext>
            </p:extLst>
          </p:nvPr>
        </p:nvGraphicFramePr>
        <p:xfrm>
          <a:off x="610832" y="1124744"/>
          <a:ext cx="38891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61046856"/>
              </p:ext>
            </p:extLst>
          </p:nvPr>
        </p:nvGraphicFramePr>
        <p:xfrm>
          <a:off x="4740969" y="1124744"/>
          <a:ext cx="389963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905764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8695474"/>
              </p:ext>
            </p:extLst>
          </p:nvPr>
        </p:nvGraphicFramePr>
        <p:xfrm>
          <a:off x="576123" y="1268760"/>
          <a:ext cx="3923869" cy="4824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35648752"/>
              </p:ext>
            </p:extLst>
          </p:nvPr>
        </p:nvGraphicFramePr>
        <p:xfrm>
          <a:off x="4740969" y="1268760"/>
          <a:ext cx="393443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957431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95511204"/>
              </p:ext>
            </p:extLst>
          </p:nvPr>
        </p:nvGraphicFramePr>
        <p:xfrm>
          <a:off x="576123" y="1268760"/>
          <a:ext cx="3923869" cy="4824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88533811"/>
              </p:ext>
            </p:extLst>
          </p:nvPr>
        </p:nvGraphicFramePr>
        <p:xfrm>
          <a:off x="4740969" y="1268760"/>
          <a:ext cx="393443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134943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45499765"/>
              </p:ext>
            </p:extLst>
          </p:nvPr>
        </p:nvGraphicFramePr>
        <p:xfrm>
          <a:off x="251520" y="1700808"/>
          <a:ext cx="4212467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95666595"/>
              </p:ext>
            </p:extLst>
          </p:nvPr>
        </p:nvGraphicFramePr>
        <p:xfrm>
          <a:off x="4716016" y="1700808"/>
          <a:ext cx="41102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60005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38414072"/>
              </p:ext>
            </p:extLst>
          </p:nvPr>
        </p:nvGraphicFramePr>
        <p:xfrm>
          <a:off x="251520" y="1700808"/>
          <a:ext cx="4212467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27027827"/>
              </p:ext>
            </p:extLst>
          </p:nvPr>
        </p:nvGraphicFramePr>
        <p:xfrm>
          <a:off x="4716016" y="1700808"/>
          <a:ext cx="41102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640894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5097177"/>
              </p:ext>
            </p:extLst>
          </p:nvPr>
        </p:nvGraphicFramePr>
        <p:xfrm>
          <a:off x="525923" y="1700808"/>
          <a:ext cx="401007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03789091"/>
              </p:ext>
            </p:extLst>
          </p:nvPr>
        </p:nvGraphicFramePr>
        <p:xfrm>
          <a:off x="4716016" y="1700808"/>
          <a:ext cx="40208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31020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6555673"/>
              </p:ext>
            </p:extLst>
          </p:nvPr>
        </p:nvGraphicFramePr>
        <p:xfrm>
          <a:off x="525923" y="1700808"/>
          <a:ext cx="401007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7644712"/>
              </p:ext>
            </p:extLst>
          </p:nvPr>
        </p:nvGraphicFramePr>
        <p:xfrm>
          <a:off x="4716016" y="1700808"/>
          <a:ext cx="40208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227469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72611135"/>
              </p:ext>
            </p:extLst>
          </p:nvPr>
        </p:nvGraphicFramePr>
        <p:xfrm>
          <a:off x="323528" y="1340768"/>
          <a:ext cx="41044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70404726"/>
              </p:ext>
            </p:extLst>
          </p:nvPr>
        </p:nvGraphicFramePr>
        <p:xfrm>
          <a:off x="4644008" y="1340768"/>
          <a:ext cx="406635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08450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2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9691141"/>
              </p:ext>
            </p:extLst>
          </p:nvPr>
        </p:nvGraphicFramePr>
        <p:xfrm>
          <a:off x="323528" y="1340768"/>
          <a:ext cx="41044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96167549"/>
              </p:ext>
            </p:extLst>
          </p:nvPr>
        </p:nvGraphicFramePr>
        <p:xfrm>
          <a:off x="4644008" y="1340768"/>
          <a:ext cx="406635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582407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3853974"/>
              </p:ext>
            </p:extLst>
          </p:nvPr>
        </p:nvGraphicFramePr>
        <p:xfrm>
          <a:off x="580928" y="1461552"/>
          <a:ext cx="39910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27753876"/>
              </p:ext>
            </p:extLst>
          </p:nvPr>
        </p:nvGraphicFramePr>
        <p:xfrm>
          <a:off x="4824028" y="1484784"/>
          <a:ext cx="385741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900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45909634"/>
              </p:ext>
            </p:extLst>
          </p:nvPr>
        </p:nvGraphicFramePr>
        <p:xfrm>
          <a:off x="507439" y="1474064"/>
          <a:ext cx="3888432" cy="490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8725999"/>
              </p:ext>
            </p:extLst>
          </p:nvPr>
        </p:nvGraphicFramePr>
        <p:xfrm>
          <a:off x="4860032" y="1474064"/>
          <a:ext cx="3890322" cy="490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5019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01783817"/>
              </p:ext>
            </p:extLst>
          </p:nvPr>
        </p:nvGraphicFramePr>
        <p:xfrm>
          <a:off x="580928" y="1461552"/>
          <a:ext cx="39910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8163652"/>
              </p:ext>
            </p:extLst>
          </p:nvPr>
        </p:nvGraphicFramePr>
        <p:xfrm>
          <a:off x="4824028" y="1484784"/>
          <a:ext cx="385741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4091500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59081411"/>
              </p:ext>
            </p:extLst>
          </p:nvPr>
        </p:nvGraphicFramePr>
        <p:xfrm>
          <a:off x="576123" y="1196753"/>
          <a:ext cx="392386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4711471"/>
              </p:ext>
            </p:extLst>
          </p:nvPr>
        </p:nvGraphicFramePr>
        <p:xfrm>
          <a:off x="4788024" y="1196752"/>
          <a:ext cx="3826703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44140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10885589"/>
              </p:ext>
            </p:extLst>
          </p:nvPr>
        </p:nvGraphicFramePr>
        <p:xfrm>
          <a:off x="576123" y="1196753"/>
          <a:ext cx="392386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26057051"/>
              </p:ext>
            </p:extLst>
          </p:nvPr>
        </p:nvGraphicFramePr>
        <p:xfrm>
          <a:off x="4788024" y="1196752"/>
          <a:ext cx="3826703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858387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73968635"/>
              </p:ext>
            </p:extLst>
          </p:nvPr>
        </p:nvGraphicFramePr>
        <p:xfrm>
          <a:off x="598614" y="1268760"/>
          <a:ext cx="382937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09235640"/>
              </p:ext>
            </p:extLst>
          </p:nvPr>
        </p:nvGraphicFramePr>
        <p:xfrm>
          <a:off x="4671303" y="1268760"/>
          <a:ext cx="3839683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92533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90891224"/>
              </p:ext>
            </p:extLst>
          </p:nvPr>
        </p:nvGraphicFramePr>
        <p:xfrm>
          <a:off x="598614" y="1268760"/>
          <a:ext cx="382937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913003"/>
              </p:ext>
            </p:extLst>
          </p:nvPr>
        </p:nvGraphicFramePr>
        <p:xfrm>
          <a:off x="4671303" y="1268760"/>
          <a:ext cx="3839683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618022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55497589"/>
              </p:ext>
            </p:extLst>
          </p:nvPr>
        </p:nvGraphicFramePr>
        <p:xfrm>
          <a:off x="576123" y="1052736"/>
          <a:ext cx="3851861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80644163"/>
              </p:ext>
            </p:extLst>
          </p:nvPr>
        </p:nvGraphicFramePr>
        <p:xfrm>
          <a:off x="4644008" y="1052736"/>
          <a:ext cx="3916695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90151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30292085"/>
              </p:ext>
            </p:extLst>
          </p:nvPr>
        </p:nvGraphicFramePr>
        <p:xfrm>
          <a:off x="576123" y="1052736"/>
          <a:ext cx="3851861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4974725"/>
              </p:ext>
            </p:extLst>
          </p:nvPr>
        </p:nvGraphicFramePr>
        <p:xfrm>
          <a:off x="4644008" y="1052736"/>
          <a:ext cx="3916695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355037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82817541"/>
              </p:ext>
            </p:extLst>
          </p:nvPr>
        </p:nvGraphicFramePr>
        <p:xfrm>
          <a:off x="597185" y="1124744"/>
          <a:ext cx="3830799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23049547"/>
              </p:ext>
            </p:extLst>
          </p:nvPr>
        </p:nvGraphicFramePr>
        <p:xfrm>
          <a:off x="4751883" y="1124744"/>
          <a:ext cx="384111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457415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32030104"/>
              </p:ext>
            </p:extLst>
          </p:nvPr>
        </p:nvGraphicFramePr>
        <p:xfrm>
          <a:off x="597185" y="1124744"/>
          <a:ext cx="3830799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48501773"/>
              </p:ext>
            </p:extLst>
          </p:nvPr>
        </p:nvGraphicFramePr>
        <p:xfrm>
          <a:off x="4751883" y="1124744"/>
          <a:ext cx="384111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4229799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8759339"/>
              </p:ext>
            </p:extLst>
          </p:nvPr>
        </p:nvGraphicFramePr>
        <p:xfrm>
          <a:off x="548185" y="1628800"/>
          <a:ext cx="395180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68112499"/>
              </p:ext>
            </p:extLst>
          </p:nvPr>
        </p:nvGraphicFramePr>
        <p:xfrm>
          <a:off x="4788024" y="1628800"/>
          <a:ext cx="386938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80351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13264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 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69122018"/>
              </p:ext>
            </p:extLst>
          </p:nvPr>
        </p:nvGraphicFramePr>
        <p:xfrm>
          <a:off x="494060" y="1501436"/>
          <a:ext cx="3933924" cy="4738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64484214"/>
              </p:ext>
            </p:extLst>
          </p:nvPr>
        </p:nvGraphicFramePr>
        <p:xfrm>
          <a:off x="4788024" y="1532108"/>
          <a:ext cx="3960440" cy="4738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50455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</a:p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sz="2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22298537"/>
              </p:ext>
            </p:extLst>
          </p:nvPr>
        </p:nvGraphicFramePr>
        <p:xfrm>
          <a:off x="548185" y="1628800"/>
          <a:ext cx="395180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61579982"/>
              </p:ext>
            </p:extLst>
          </p:nvPr>
        </p:nvGraphicFramePr>
        <p:xfrm>
          <a:off x="4788024" y="1628800"/>
          <a:ext cx="386938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280692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06824462"/>
              </p:ext>
            </p:extLst>
          </p:nvPr>
        </p:nvGraphicFramePr>
        <p:xfrm>
          <a:off x="580620" y="1628800"/>
          <a:ext cx="38164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72888135"/>
              </p:ext>
            </p:extLst>
          </p:nvPr>
        </p:nvGraphicFramePr>
        <p:xfrm>
          <a:off x="4694483" y="1628800"/>
          <a:ext cx="38267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6216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86993124"/>
              </p:ext>
            </p:extLst>
          </p:nvPr>
        </p:nvGraphicFramePr>
        <p:xfrm>
          <a:off x="580620" y="1628800"/>
          <a:ext cx="38164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2027548"/>
              </p:ext>
            </p:extLst>
          </p:nvPr>
        </p:nvGraphicFramePr>
        <p:xfrm>
          <a:off x="4694483" y="1628800"/>
          <a:ext cx="38267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2806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23769791"/>
              </p:ext>
            </p:extLst>
          </p:nvPr>
        </p:nvGraphicFramePr>
        <p:xfrm>
          <a:off x="467544" y="1484784"/>
          <a:ext cx="406157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27225826"/>
              </p:ext>
            </p:extLst>
          </p:nvPr>
        </p:nvGraphicFramePr>
        <p:xfrm>
          <a:off x="4637700" y="1484784"/>
          <a:ext cx="407251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26867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tecnologia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95382796"/>
              </p:ext>
            </p:extLst>
          </p:nvPr>
        </p:nvGraphicFramePr>
        <p:xfrm>
          <a:off x="467544" y="1484784"/>
          <a:ext cx="406157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80384522"/>
              </p:ext>
            </p:extLst>
          </p:nvPr>
        </p:nvGraphicFramePr>
        <p:xfrm>
          <a:off x="4637700" y="1484784"/>
          <a:ext cx="407251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95966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52247" y="222682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49956766"/>
              </p:ext>
            </p:extLst>
          </p:nvPr>
        </p:nvGraphicFramePr>
        <p:xfrm>
          <a:off x="576123" y="1484784"/>
          <a:ext cx="3960440" cy="469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6370310"/>
              </p:ext>
            </p:extLst>
          </p:nvPr>
        </p:nvGraphicFramePr>
        <p:xfrm>
          <a:off x="4644068" y="1480104"/>
          <a:ext cx="3971106" cy="469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8114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culturale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02285961"/>
              </p:ext>
            </p:extLst>
          </p:nvPr>
        </p:nvGraphicFramePr>
        <p:xfrm>
          <a:off x="576123" y="1484784"/>
          <a:ext cx="3960440" cy="469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06681088"/>
              </p:ext>
            </p:extLst>
          </p:nvPr>
        </p:nvGraphicFramePr>
        <p:xfrm>
          <a:off x="4644068" y="1480104"/>
          <a:ext cx="3971106" cy="469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94284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76780847"/>
              </p:ext>
            </p:extLst>
          </p:nvPr>
        </p:nvGraphicFramePr>
        <p:xfrm>
          <a:off x="576123" y="1196752"/>
          <a:ext cx="3851861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50415116"/>
              </p:ext>
            </p:extLst>
          </p:nvPr>
        </p:nvGraphicFramePr>
        <p:xfrm>
          <a:off x="4637699" y="1196752"/>
          <a:ext cx="386223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77722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digitale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24501298"/>
              </p:ext>
            </p:extLst>
          </p:nvPr>
        </p:nvGraphicFramePr>
        <p:xfrm>
          <a:off x="576123" y="1196752"/>
          <a:ext cx="3851861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23241"/>
              </p:ext>
            </p:extLst>
          </p:nvPr>
        </p:nvGraphicFramePr>
        <p:xfrm>
          <a:off x="4637699" y="1196752"/>
          <a:ext cx="386223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8071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13713970"/>
              </p:ext>
            </p:extLst>
          </p:nvPr>
        </p:nvGraphicFramePr>
        <p:xfrm>
          <a:off x="576123" y="1268760"/>
          <a:ext cx="3851861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76044786"/>
              </p:ext>
            </p:extLst>
          </p:nvPr>
        </p:nvGraphicFramePr>
        <p:xfrm>
          <a:off x="4670194" y="1268760"/>
          <a:ext cx="39312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4694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13264" y="298731"/>
            <a:ext cx="7848871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straniere 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</a:p>
        </p:txBody>
      </p:sp>
      <p:sp>
        <p:nvSpPr>
          <p:cNvPr id="5" name="Rettangolo 4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72693215"/>
              </p:ext>
            </p:extLst>
          </p:nvPr>
        </p:nvGraphicFramePr>
        <p:xfrm>
          <a:off x="494060" y="1501436"/>
          <a:ext cx="3933924" cy="4738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89136560"/>
              </p:ext>
            </p:extLst>
          </p:nvPr>
        </p:nvGraphicFramePr>
        <p:xfrm>
          <a:off x="4788024" y="1532108"/>
          <a:ext cx="3960440" cy="4738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47239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4463495"/>
              </p:ext>
            </p:extLst>
          </p:nvPr>
        </p:nvGraphicFramePr>
        <p:xfrm>
          <a:off x="576123" y="1268760"/>
          <a:ext cx="3851861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25572132"/>
              </p:ext>
            </p:extLst>
          </p:nvPr>
        </p:nvGraphicFramePr>
        <p:xfrm>
          <a:off x="4670194" y="1268760"/>
          <a:ext cx="39312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26501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542877"/>
              </p:ext>
            </p:extLst>
          </p:nvPr>
        </p:nvGraphicFramePr>
        <p:xfrm>
          <a:off x="528500" y="1124744"/>
          <a:ext cx="389948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04601041"/>
              </p:ext>
            </p:extLst>
          </p:nvPr>
        </p:nvGraphicFramePr>
        <p:xfrm>
          <a:off x="4759815" y="1124744"/>
          <a:ext cx="390998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1082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</a:t>
            </a:r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civiche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6111143"/>
              </p:ext>
            </p:extLst>
          </p:nvPr>
        </p:nvGraphicFramePr>
        <p:xfrm>
          <a:off x="528500" y="1124744"/>
          <a:ext cx="389948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63980993"/>
              </p:ext>
            </p:extLst>
          </p:nvPr>
        </p:nvGraphicFramePr>
        <p:xfrm>
          <a:off x="4759815" y="1124744"/>
          <a:ext cx="390998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27196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4525661"/>
              </p:ext>
            </p:extLst>
          </p:nvPr>
        </p:nvGraphicFramePr>
        <p:xfrm>
          <a:off x="528500" y="1057734"/>
          <a:ext cx="3827475" cy="510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00321496"/>
              </p:ext>
            </p:extLst>
          </p:nvPr>
        </p:nvGraphicFramePr>
        <p:xfrm>
          <a:off x="4637700" y="1031831"/>
          <a:ext cx="3837784" cy="5107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76800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</a:p>
          <a:p>
            <a:pPr algn="ctr"/>
            <a:r>
              <a:rPr lang="it-IT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1°QUADRIMESTRE</a:t>
            </a:r>
            <a:endParaRPr lang="it-IT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23766677"/>
              </p:ext>
            </p:extLst>
          </p:nvPr>
        </p:nvGraphicFramePr>
        <p:xfrm>
          <a:off x="528500" y="1057734"/>
          <a:ext cx="3827475" cy="510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94225714"/>
              </p:ext>
            </p:extLst>
          </p:nvPr>
        </p:nvGraphicFramePr>
        <p:xfrm>
          <a:off x="4637700" y="1031831"/>
          <a:ext cx="3837784" cy="5107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8874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tecnologia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INGRESSO</a:t>
            </a:r>
          </a:p>
          <a:p>
            <a:pPr algn="ctr"/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93740522"/>
              </p:ext>
            </p:extLst>
          </p:nvPr>
        </p:nvGraphicFramePr>
        <p:xfrm>
          <a:off x="521873" y="1250817"/>
          <a:ext cx="3978119" cy="504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23898973"/>
              </p:ext>
            </p:extLst>
          </p:nvPr>
        </p:nvGraphicFramePr>
        <p:xfrm>
          <a:off x="4771996" y="1265858"/>
          <a:ext cx="3980054" cy="504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754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2189</Words>
  <Application>Microsoft Office PowerPoint</Application>
  <PresentationFormat>Presentazione su schermo (4:3)</PresentationFormat>
  <Paragraphs>533</Paragraphs>
  <Slides>84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84</vt:i4>
      </vt:variant>
    </vt:vector>
  </HeadingPairs>
  <TitlesOfParts>
    <vt:vector size="85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Diapositiva 62</vt:lpstr>
      <vt:lpstr>Diapositiva 63</vt:lpstr>
      <vt:lpstr>Diapositiva 64</vt:lpstr>
      <vt:lpstr>Diapositiva 65</vt:lpstr>
      <vt:lpstr>Diapositiva 66</vt:lpstr>
      <vt:lpstr>Diapositiva 67</vt:lpstr>
      <vt:lpstr>Diapositiva 68</vt:lpstr>
      <vt:lpstr>Diapositiva 69</vt:lpstr>
      <vt:lpstr>Diapositiva 70</vt:lpstr>
      <vt:lpstr>Diapositiva 71</vt:lpstr>
      <vt:lpstr>Diapositiva 72</vt:lpstr>
      <vt:lpstr>Diapositiva 73</vt:lpstr>
      <vt:lpstr>Diapositiva 74</vt:lpstr>
      <vt:lpstr>Diapositiva 75</vt:lpstr>
      <vt:lpstr>Diapositiva 76</vt:lpstr>
      <vt:lpstr>Diapositiva 77</vt:lpstr>
      <vt:lpstr>Diapositiva 78</vt:lpstr>
      <vt:lpstr>Diapositiva 79</vt:lpstr>
      <vt:lpstr>Diapositiva 80</vt:lpstr>
      <vt:lpstr>Diapositiva 81</vt:lpstr>
      <vt:lpstr>Diapositiva 82</vt:lpstr>
      <vt:lpstr>Diapositiva 83</vt:lpstr>
      <vt:lpstr>Diapositiva 84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enzo</cp:lastModifiedBy>
  <cp:revision>285</cp:revision>
  <dcterms:created xsi:type="dcterms:W3CDTF">2016-11-23T15:24:18Z</dcterms:created>
  <dcterms:modified xsi:type="dcterms:W3CDTF">2017-02-21T22:08:12Z</dcterms:modified>
</cp:coreProperties>
</file>