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6"/>
  </p:notesMasterIdLst>
  <p:sldIdLst>
    <p:sldId id="256" r:id="rId2"/>
    <p:sldId id="266" r:id="rId3"/>
    <p:sldId id="258" r:id="rId4"/>
    <p:sldId id="257" r:id="rId5"/>
    <p:sldId id="301" r:id="rId6"/>
    <p:sldId id="303" r:id="rId7"/>
    <p:sldId id="306" r:id="rId8"/>
    <p:sldId id="304" r:id="rId9"/>
    <p:sldId id="307" r:id="rId10"/>
    <p:sldId id="305" r:id="rId11"/>
    <p:sldId id="308" r:id="rId12"/>
    <p:sldId id="267" r:id="rId13"/>
    <p:sldId id="298" r:id="rId14"/>
    <p:sldId id="310" r:id="rId15"/>
    <p:sldId id="311" r:id="rId16"/>
    <p:sldId id="309" r:id="rId17"/>
    <p:sldId id="312" r:id="rId18"/>
    <p:sldId id="313" r:id="rId19"/>
    <p:sldId id="314" r:id="rId20"/>
    <p:sldId id="292" r:id="rId21"/>
    <p:sldId id="299" r:id="rId22"/>
    <p:sldId id="315" r:id="rId23"/>
    <p:sldId id="316" r:id="rId24"/>
    <p:sldId id="317" r:id="rId25"/>
    <p:sldId id="318" r:id="rId26"/>
    <p:sldId id="319" r:id="rId27"/>
    <p:sldId id="320" r:id="rId28"/>
    <p:sldId id="293" r:id="rId29"/>
    <p:sldId id="300" r:id="rId30"/>
    <p:sldId id="321" r:id="rId31"/>
    <p:sldId id="322" r:id="rId32"/>
    <p:sldId id="323" r:id="rId33"/>
    <p:sldId id="324" r:id="rId34"/>
    <p:sldId id="325" r:id="rId35"/>
    <p:sldId id="326" r:id="rId36"/>
    <p:sldId id="294" r:id="rId37"/>
    <p:sldId id="302" r:id="rId38"/>
    <p:sldId id="327" r:id="rId39"/>
    <p:sldId id="328" r:id="rId40"/>
    <p:sldId id="329" r:id="rId41"/>
    <p:sldId id="330" r:id="rId42"/>
    <p:sldId id="331" r:id="rId43"/>
    <p:sldId id="332" r:id="rId44"/>
    <p:sldId id="295" r:id="rId4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00"/>
    <a:srgbClr val="77C925"/>
    <a:srgbClr val="164774"/>
    <a:srgbClr val="FF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spPr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23</c:v>
                </c:pt>
                <c:pt idx="3">
                  <c:v>14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axId val="221476352"/>
        <c:axId val="221477888"/>
      </c:barChart>
      <c:catAx>
        <c:axId val="221476352"/>
        <c:scaling>
          <c:orientation val="minMax"/>
        </c:scaling>
        <c:axPos val="b"/>
        <c:numFmt formatCode="General" sourceLinked="1"/>
        <c:tickLblPos val="nextTo"/>
        <c:crossAx val="221477888"/>
        <c:crosses val="autoZero"/>
        <c:auto val="1"/>
        <c:lblAlgn val="ctr"/>
        <c:lblOffset val="100"/>
      </c:catAx>
      <c:valAx>
        <c:axId val="221477888"/>
        <c:scaling>
          <c:orientation val="minMax"/>
        </c:scaling>
        <c:axPos val="l"/>
        <c:majorGridlines/>
        <c:numFmt formatCode="General" sourceLinked="1"/>
        <c:tickLblPos val="nextTo"/>
        <c:crossAx val="22147635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20</c:v>
                </c:pt>
                <c:pt idx="2">
                  <c:v>20</c:v>
                </c:pt>
                <c:pt idx="3">
                  <c:v>12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1631232"/>
        <c:axId val="221632768"/>
      </c:barChart>
      <c:catAx>
        <c:axId val="221631232"/>
        <c:scaling>
          <c:orientation val="minMax"/>
        </c:scaling>
        <c:axPos val="b"/>
        <c:numFmt formatCode="General" sourceLinked="1"/>
        <c:tickLblPos val="nextTo"/>
        <c:crossAx val="221632768"/>
        <c:crosses val="autoZero"/>
        <c:auto val="1"/>
        <c:lblAlgn val="ctr"/>
        <c:lblOffset val="100"/>
      </c:catAx>
      <c:valAx>
        <c:axId val="221632768"/>
        <c:scaling>
          <c:orientation val="minMax"/>
        </c:scaling>
        <c:axPos val="l"/>
        <c:majorGridlines/>
        <c:numFmt formatCode="General" sourceLinked="1"/>
        <c:tickLblPos val="nextTo"/>
        <c:crossAx val="221631232"/>
        <c:crosses val="autoZero"/>
        <c:crossBetween val="between"/>
      </c:valAx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13</c:v>
                </c:pt>
                <c:pt idx="3">
                  <c:v>13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zero"/>
  </c:chart>
  <c:spPr>
    <a:solidFill>
      <a:schemeClr val="accent6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9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221805952"/>
        <c:axId val="221811840"/>
      </c:barChart>
      <c:catAx>
        <c:axId val="221805952"/>
        <c:scaling>
          <c:orientation val="minMax"/>
        </c:scaling>
        <c:axPos val="b"/>
        <c:numFmt formatCode="General" sourceLinked="1"/>
        <c:tickLblPos val="nextTo"/>
        <c:crossAx val="221811840"/>
        <c:crosses val="autoZero"/>
        <c:auto val="1"/>
        <c:lblAlgn val="ctr"/>
        <c:lblOffset val="100"/>
      </c:catAx>
      <c:valAx>
        <c:axId val="221811840"/>
        <c:scaling>
          <c:orientation val="minMax"/>
        </c:scaling>
        <c:axPos val="l"/>
        <c:majorGridlines/>
        <c:numFmt formatCode="General" sourceLinked="1"/>
        <c:tickLblPos val="nextTo"/>
        <c:crossAx val="221805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782214974017549"/>
          <c:y val="0.11317559569759662"/>
          <c:w val="7.7219931538005243E-2"/>
          <c:h val="0.25730893932376103"/>
        </c:manualLayout>
      </c:layout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11</c:v>
                </c:pt>
                <c:pt idx="3">
                  <c:v>10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4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2418816"/>
        <c:axId val="222420352"/>
      </c:barChart>
      <c:catAx>
        <c:axId val="222418816"/>
        <c:scaling>
          <c:orientation val="minMax"/>
        </c:scaling>
        <c:axPos val="b"/>
        <c:numFmt formatCode="General" sourceLinked="1"/>
        <c:tickLblPos val="nextTo"/>
        <c:crossAx val="222420352"/>
        <c:crosses val="autoZero"/>
        <c:auto val="1"/>
        <c:lblAlgn val="ctr"/>
        <c:lblOffset val="100"/>
      </c:catAx>
      <c:valAx>
        <c:axId val="222420352"/>
        <c:scaling>
          <c:orientation val="minMax"/>
        </c:scaling>
        <c:axPos val="l"/>
        <c:majorGridlines/>
        <c:numFmt formatCode="General" sourceLinked="1"/>
        <c:tickLblPos val="nextTo"/>
        <c:crossAx val="22241881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9</c:v>
                </c:pt>
                <c:pt idx="2">
                  <c:v>11</c:v>
                </c:pt>
                <c:pt idx="3">
                  <c:v>12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B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222580736"/>
        <c:axId val="222582272"/>
      </c:barChart>
      <c:catAx>
        <c:axId val="222580736"/>
        <c:scaling>
          <c:orientation val="minMax"/>
        </c:scaling>
        <c:axPos val="b"/>
        <c:numFmt formatCode="General" sourceLinked="1"/>
        <c:tickLblPos val="nextTo"/>
        <c:crossAx val="222582272"/>
        <c:crosses val="autoZero"/>
        <c:auto val="1"/>
        <c:lblAlgn val="ctr"/>
        <c:lblOffset val="100"/>
      </c:catAx>
      <c:valAx>
        <c:axId val="222582272"/>
        <c:scaling>
          <c:orientation val="minMax"/>
        </c:scaling>
        <c:axPos val="l"/>
        <c:majorGridlines/>
        <c:numFmt formatCode="General" sourceLinked="1"/>
        <c:tickLblPos val="nextTo"/>
        <c:crossAx val="22258073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14</c:v>
                </c:pt>
                <c:pt idx="3">
                  <c:v>12</c:v>
                </c:pt>
                <c:pt idx="4">
                  <c:v>19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030A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trendline>
            <c:trendlineType val="linear"/>
          </c:trendline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dLblPos val="outEnd"/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</c:strCache>
            </c:strRef>
          </c:tx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Foglio1!$F$2:$F$7</c:f>
              <c:numCache>
                <c:formatCode>General</c:formatCode>
                <c:ptCount val="6"/>
              </c:numCache>
            </c:numRef>
          </c:val>
        </c:ser>
        <c:dLbls/>
        <c:axId val="220612480"/>
        <c:axId val="220614016"/>
      </c:barChart>
      <c:catAx>
        <c:axId val="220612480"/>
        <c:scaling>
          <c:orientation val="minMax"/>
        </c:scaling>
        <c:axPos val="b"/>
        <c:numFmt formatCode="General" sourceLinked="1"/>
        <c:tickLblPos val="nextTo"/>
        <c:crossAx val="220614016"/>
        <c:crosses val="autoZero"/>
        <c:auto val="1"/>
        <c:lblAlgn val="ctr"/>
        <c:lblOffset val="100"/>
      </c:catAx>
      <c:valAx>
        <c:axId val="220614016"/>
        <c:scaling>
          <c:orientation val="minMax"/>
        </c:scaling>
        <c:axPos val="l"/>
        <c:majorGridlines/>
        <c:numFmt formatCode="General" sourceLinked="1"/>
        <c:tickLblPos val="nextTo"/>
        <c:crossAx val="220612480"/>
        <c:crosses val="autoZero"/>
        <c:crossBetween val="between"/>
      </c:valAx>
      <c:spPr>
        <a:solidFill>
          <a:srgbClr val="00CC00"/>
        </a:solidFill>
        <a:ln>
          <a:solidFill>
            <a:srgbClr val="FF0000"/>
          </a:solidFill>
        </a:ln>
      </c:spPr>
    </c:plotArea>
    <c:legend>
      <c:legendPos val="r"/>
      <c:legendEntry>
        <c:idx val="5"/>
        <c:delete val="1"/>
      </c:legendEntry>
      <c:legendEntry>
        <c:idx val="4"/>
        <c:delete val="1"/>
      </c:legendEntry>
      <c:layout/>
      <c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7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dLbls/>
        <c:axId val="222780032"/>
        <c:axId val="222794112"/>
      </c:barChart>
      <c:catAx>
        <c:axId val="222780032"/>
        <c:scaling>
          <c:orientation val="minMax"/>
        </c:scaling>
        <c:axPos val="b"/>
        <c:numFmt formatCode="General" sourceLinked="1"/>
        <c:tickLblPos val="nextTo"/>
        <c:crossAx val="222794112"/>
        <c:crosses val="autoZero"/>
        <c:auto val="1"/>
        <c:lblAlgn val="ctr"/>
        <c:lblOffset val="100"/>
      </c:catAx>
      <c:valAx>
        <c:axId val="222794112"/>
        <c:scaling>
          <c:orientation val="minMax"/>
        </c:scaling>
        <c:axPos val="l"/>
        <c:majorGridlines/>
        <c:numFmt formatCode="General" sourceLinked="1"/>
        <c:tickLblPos val="nextTo"/>
        <c:crossAx val="22278003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16</c:v>
                </c:pt>
                <c:pt idx="2">
                  <c:v>15</c:v>
                </c:pt>
                <c:pt idx="3">
                  <c:v>7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7C925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/>
        <c:axId val="222868224"/>
        <c:axId val="222869760"/>
      </c:barChart>
      <c:catAx>
        <c:axId val="222868224"/>
        <c:scaling>
          <c:orientation val="minMax"/>
        </c:scaling>
        <c:axPos val="b"/>
        <c:numFmt formatCode="General" sourceLinked="1"/>
        <c:tickLblPos val="nextTo"/>
        <c:crossAx val="222869760"/>
        <c:crosses val="autoZero"/>
        <c:auto val="1"/>
        <c:lblAlgn val="ctr"/>
        <c:lblOffset val="100"/>
      </c:catAx>
      <c:valAx>
        <c:axId val="222869760"/>
        <c:scaling>
          <c:orientation val="minMax"/>
        </c:scaling>
        <c:axPos val="l"/>
        <c:majorGridlines/>
        <c:numFmt formatCode="General" sourceLinked="1"/>
        <c:tickLblPos val="nextTo"/>
        <c:crossAx val="22286822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12</c:v>
                </c:pt>
                <c:pt idx="1">
                  <c:v>14</c:v>
                </c:pt>
                <c:pt idx="2">
                  <c:v>14</c:v>
                </c:pt>
                <c:pt idx="3">
                  <c:v>6</c:v>
                </c:pt>
                <c:pt idx="4">
                  <c:v>8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5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</c:ser>
        <c:dLbls/>
        <c:axId val="223025792"/>
        <c:axId val="223035776"/>
      </c:barChart>
      <c:catAx>
        <c:axId val="223025792"/>
        <c:scaling>
          <c:orientation val="minMax"/>
        </c:scaling>
        <c:axPos val="b"/>
        <c:numFmt formatCode="General" sourceLinked="1"/>
        <c:tickLblPos val="nextTo"/>
        <c:crossAx val="223035776"/>
        <c:crosses val="autoZero"/>
        <c:auto val="1"/>
        <c:lblAlgn val="ctr"/>
        <c:lblOffset val="100"/>
      </c:catAx>
      <c:valAx>
        <c:axId val="223035776"/>
        <c:scaling>
          <c:orientation val="minMax"/>
        </c:scaling>
        <c:axPos val="l"/>
        <c:majorGridlines/>
        <c:numFmt formatCode="General" sourceLinked="1"/>
        <c:tickLblPos val="nextTo"/>
        <c:crossAx val="22302579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3384264466941633E-2"/>
          <c:y val="0.20692591669146571"/>
          <c:w val="0.60896731658542691"/>
          <c:h val="0.62700618500317695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22</c:v>
                </c:pt>
                <c:pt idx="2">
                  <c:v>14</c:v>
                </c:pt>
                <c:pt idx="3">
                  <c:v>11</c:v>
                </c:pt>
                <c:pt idx="4">
                  <c:v>13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13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/>
        <c:axId val="223243264"/>
        <c:axId val="223269632"/>
      </c:barChart>
      <c:catAx>
        <c:axId val="223243264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3269632"/>
        <c:crosses val="autoZero"/>
        <c:auto val="1"/>
        <c:lblAlgn val="ctr"/>
        <c:lblOffset val="100"/>
      </c:catAx>
      <c:valAx>
        <c:axId val="223269632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324326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pPr>
              <a:ln>
                <a:noFill/>
              </a:ln>
            </c:spPr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20</c:v>
                </c:pt>
                <c:pt idx="1">
                  <c:v>13</c:v>
                </c:pt>
                <c:pt idx="2">
                  <c:v>2</c:v>
                </c:pt>
                <c:pt idx="3">
                  <c:v>23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7</c:v>
                </c:pt>
                <c:pt idx="1">
                  <c:v>4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3648000"/>
        <c:axId val="223657984"/>
      </c:barChart>
      <c:catAx>
        <c:axId val="223648000"/>
        <c:scaling>
          <c:orientation val="minMax"/>
        </c:scaling>
        <c:axPos val="b"/>
        <c:numFmt formatCode="General" sourceLinked="1"/>
        <c:tickLblPos val="nextTo"/>
        <c:crossAx val="223657984"/>
        <c:crosses val="autoZero"/>
        <c:auto val="1"/>
        <c:lblAlgn val="ctr"/>
        <c:lblOffset val="100"/>
      </c:catAx>
      <c:valAx>
        <c:axId val="223657984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364800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16</c:v>
                </c:pt>
                <c:pt idx="2">
                  <c:v>13</c:v>
                </c:pt>
                <c:pt idx="3">
                  <c:v>21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Pt>
            <c:idx val="0"/>
            <c:spPr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13</c:v>
                </c:pt>
                <c:pt idx="2">
                  <c:v>30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12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axId val="217437696"/>
        <c:axId val="217439232"/>
      </c:barChart>
      <c:catAx>
        <c:axId val="217437696"/>
        <c:scaling>
          <c:orientation val="minMax"/>
        </c:scaling>
        <c:axPos val="b"/>
        <c:numFmt formatCode="General" sourceLinked="1"/>
        <c:tickLblPos val="nextTo"/>
        <c:crossAx val="217439232"/>
        <c:crosses val="autoZero"/>
        <c:auto val="1"/>
        <c:lblAlgn val="ctr"/>
        <c:lblOffset val="100"/>
      </c:catAx>
      <c:valAx>
        <c:axId val="217439232"/>
        <c:scaling>
          <c:orientation val="minMax"/>
        </c:scaling>
        <c:axPos val="l"/>
        <c:majorGridlines/>
        <c:numFmt formatCode="General" sourceLinked="1"/>
        <c:tickLblPos val="nextTo"/>
        <c:crossAx val="217437696"/>
        <c:crosses val="autoZero"/>
        <c:crossBetween val="between"/>
      </c:valAx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8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220764800"/>
        <c:axId val="220782976"/>
      </c:barChart>
      <c:catAx>
        <c:axId val="220764800"/>
        <c:scaling>
          <c:orientation val="minMax"/>
        </c:scaling>
        <c:axPos val="b"/>
        <c:numFmt formatCode="General" sourceLinked="1"/>
        <c:tickLblPos val="nextTo"/>
        <c:crossAx val="220782976"/>
        <c:crosses val="autoZero"/>
        <c:auto val="1"/>
        <c:lblAlgn val="ctr"/>
        <c:lblOffset val="100"/>
      </c:catAx>
      <c:valAx>
        <c:axId val="220782976"/>
        <c:scaling>
          <c:orientation val="minMax"/>
        </c:scaling>
        <c:axPos val="l"/>
        <c:majorGridlines/>
        <c:numFmt formatCode="General" sourceLinked="1"/>
        <c:tickLblPos val="nextTo"/>
        <c:crossAx val="220764800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20</c:v>
                </c:pt>
                <c:pt idx="2">
                  <c:v>16</c:v>
                </c:pt>
                <c:pt idx="3">
                  <c:v>21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/>
        <c:axId val="221132288"/>
        <c:axId val="221133824"/>
      </c:barChart>
      <c:catAx>
        <c:axId val="221132288"/>
        <c:scaling>
          <c:orientation val="minMax"/>
        </c:scaling>
        <c:axPos val="b"/>
        <c:numFmt formatCode="General" sourceLinked="1"/>
        <c:tickLblPos val="nextTo"/>
        <c:crossAx val="221133824"/>
        <c:crosses val="autoZero"/>
        <c:auto val="1"/>
        <c:lblAlgn val="ctr"/>
        <c:lblOffset val="100"/>
      </c:catAx>
      <c:valAx>
        <c:axId val="221133824"/>
        <c:scaling>
          <c:orientation val="minMax"/>
        </c:scaling>
        <c:axPos val="l"/>
        <c:majorGridlines/>
        <c:numFmt formatCode="General" sourceLinked="1"/>
        <c:tickLblPos val="nextTo"/>
        <c:crossAx val="221132288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12</c:v>
                </c:pt>
                <c:pt idx="2">
                  <c:v>18</c:v>
                </c:pt>
                <c:pt idx="3">
                  <c:v>11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92D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axId val="221288704"/>
        <c:axId val="221298688"/>
      </c:barChart>
      <c:catAx>
        <c:axId val="221288704"/>
        <c:scaling>
          <c:orientation val="minMax"/>
        </c:scaling>
        <c:axPos val="b"/>
        <c:numFmt formatCode="General" sourceLinked="1"/>
        <c:tickLblPos val="nextTo"/>
        <c:crossAx val="221298688"/>
        <c:crosses val="autoZero"/>
        <c:auto val="1"/>
        <c:lblAlgn val="ctr"/>
        <c:lblOffset val="100"/>
      </c:catAx>
      <c:valAx>
        <c:axId val="221298688"/>
        <c:scaling>
          <c:orientation val="minMax"/>
        </c:scaling>
        <c:axPos val="l"/>
        <c:majorGridlines/>
        <c:numFmt formatCode="General" sourceLinked="1"/>
        <c:tickLblPos val="nextTo"/>
        <c:crossAx val="22128870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15</c:v>
                </c:pt>
                <c:pt idx="2">
                  <c:v>12</c:v>
                </c:pt>
                <c:pt idx="3">
                  <c:v>19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  <a:prstDash val="lgDashDotDot"/>
    </a:ln>
  </c:spPr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4BA20-C148-4421-9ACD-52B022FE8A53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8C2E5-0F68-4477-B50E-51E293CC459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275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8C2E5-0F68-4477-B50E-51E293CC459A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10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488832" cy="1470025"/>
          </a:xfrm>
          <a:solidFill>
            <a:srgbClr val="FF9900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DIRIGENTE SCOLASTICO</a:t>
            </a:r>
          </a:p>
          <a:p>
            <a:r>
              <a:rPr lang="it-IT" b="1" dirty="0" smtClean="0">
                <a:solidFill>
                  <a:srgbClr val="FFFF00"/>
                </a:solidFill>
              </a:rPr>
              <a:t>GIUSEPPINA NUGNES</a:t>
            </a:r>
            <a:endParaRPr lang="it-IT" b="1" dirty="0">
              <a:solidFill>
                <a:srgbClr val="FFFF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96752"/>
            <a:ext cx="7488832" cy="352839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rgbClr val="0033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724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41241828"/>
              </p:ext>
            </p:extLst>
          </p:nvPr>
        </p:nvGraphicFramePr>
        <p:xfrm>
          <a:off x="539552" y="2204864"/>
          <a:ext cx="820891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722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5973079"/>
              </p:ext>
            </p:extLst>
          </p:nvPr>
        </p:nvGraphicFramePr>
        <p:xfrm>
          <a:off x="827584" y="1916832"/>
          <a:ext cx="74168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9247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20940" cy="725760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4400" dirty="0" smtClean="0">
                <a:solidFill>
                  <a:srgbClr val="FF0000"/>
                </a:solidFill>
              </a:rPr>
              <a:t>CLASSI SECONDE</a:t>
            </a:r>
            <a:endParaRPr lang="it-IT" sz="4400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72816"/>
            <a:ext cx="7632848" cy="3816424"/>
          </a:xfrm>
        </p:spPr>
      </p:pic>
    </p:spTree>
    <p:extLst>
      <p:ext uri="{BB962C8B-B14F-4D97-AF65-F5344CB8AC3E}">
        <p14:creationId xmlns:p14="http://schemas.microsoft.com/office/powerpoint/2010/main" xmlns="" val="1897989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20940" cy="4287376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400" dirty="0"/>
              <a:t>ANALIZZANDO I GRAFICI </a:t>
            </a:r>
            <a:r>
              <a:rPr lang="it-IT" sz="2400" dirty="0">
                <a:solidFill>
                  <a:srgbClr val="00CC00"/>
                </a:solidFill>
              </a:rPr>
              <a:t>delle prove oggettive parallele </a:t>
            </a:r>
            <a:r>
              <a:rPr lang="it-IT" sz="2400" dirty="0" smtClean="0"/>
              <a:t> </a:t>
            </a:r>
            <a:r>
              <a:rPr lang="it-IT" sz="2400" dirty="0"/>
              <a:t>delle classi </a:t>
            </a:r>
            <a:r>
              <a:rPr lang="it-IT" sz="2400" dirty="0" smtClean="0">
                <a:solidFill>
                  <a:srgbClr val="00CC00"/>
                </a:solidFill>
              </a:rPr>
              <a:t>SECONDE</a:t>
            </a:r>
            <a:r>
              <a:rPr lang="it-IT" sz="2400" dirty="0" smtClean="0"/>
              <a:t> </a:t>
            </a:r>
            <a:r>
              <a:rPr lang="it-IT" sz="2400" dirty="0"/>
              <a:t>DELLA SCUOLA </a:t>
            </a:r>
            <a:r>
              <a:rPr lang="it-IT" sz="2400" dirty="0" smtClean="0"/>
              <a:t>PRIMARIA,  </a:t>
            </a:r>
            <a:r>
              <a:rPr lang="it-IT" sz="2400" dirty="0"/>
              <a:t>SI NOTA </a:t>
            </a:r>
            <a:r>
              <a:rPr lang="it-IT" sz="2400" dirty="0" smtClean="0"/>
              <a:t>che 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u="sng" dirty="0"/>
              <a:t>I</a:t>
            </a:r>
            <a:r>
              <a:rPr lang="it-IT" sz="2400" b="1" u="sng" dirty="0" smtClean="0"/>
              <a:t>n italiano e in matematica </a:t>
            </a:r>
            <a:r>
              <a:rPr lang="it-IT" sz="2400" dirty="0" smtClean="0"/>
              <a:t>il 70% ha avuto una votazione superiore al 6.</a:t>
            </a:r>
            <a:br>
              <a:rPr lang="it-IT" sz="2400" dirty="0" smtClean="0"/>
            </a:br>
            <a:r>
              <a:rPr lang="it-IT" sz="2400" b="1" u="sng" dirty="0" smtClean="0"/>
              <a:t>In inglese </a:t>
            </a:r>
            <a:r>
              <a:rPr lang="it-IT" sz="2400" dirty="0"/>
              <a:t>l</a:t>
            </a:r>
            <a:r>
              <a:rPr lang="it-IT" sz="2400" dirty="0" smtClean="0"/>
              <a:t>’80% dei voti è distribuito tra le fasce 7-8-9-</a:t>
            </a:r>
            <a:endParaRPr lang="it-IT" sz="2400" b="1" u="sng" dirty="0"/>
          </a:p>
        </p:txBody>
      </p:sp>
    </p:spTree>
    <p:extLst>
      <p:ext uri="{BB962C8B-B14F-4D97-AF65-F5344CB8AC3E}">
        <p14:creationId xmlns:p14="http://schemas.microsoft.com/office/powerpoint/2010/main" xmlns="" val="2240213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SECONDE</a:t>
            </a:r>
            <a:br>
              <a:rPr lang="it-IT" sz="2000" dirty="0"/>
            </a:br>
            <a:r>
              <a:rPr lang="it-IT" sz="2000" dirty="0"/>
              <a:t>ITALIANO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628800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24267357"/>
              </p:ext>
            </p:extLst>
          </p:nvPr>
        </p:nvGraphicFramePr>
        <p:xfrm>
          <a:off x="827584" y="2132856"/>
          <a:ext cx="7488832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507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412776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88572068"/>
              </p:ext>
            </p:extLst>
          </p:nvPr>
        </p:nvGraphicFramePr>
        <p:xfrm>
          <a:off x="683568" y="191683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304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81765513"/>
              </p:ext>
            </p:extLst>
          </p:nvPr>
        </p:nvGraphicFramePr>
        <p:xfrm>
          <a:off x="755576" y="2060848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319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628800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12281701"/>
              </p:ext>
            </p:extLst>
          </p:nvPr>
        </p:nvGraphicFramePr>
        <p:xfrm>
          <a:off x="611560" y="2132856"/>
          <a:ext cx="748883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881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844824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69405133"/>
              </p:ext>
            </p:extLst>
          </p:nvPr>
        </p:nvGraphicFramePr>
        <p:xfrm>
          <a:off x="611560" y="2348880"/>
          <a:ext cx="8208912" cy="417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1877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CONFRONTO FRA LE CLASSI  SECONDE</a:t>
            </a:r>
            <a:br>
              <a:rPr lang="it-IT" sz="1800" dirty="0"/>
            </a:br>
            <a:r>
              <a:rPr lang="it-IT" sz="1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772816"/>
            <a:ext cx="417646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78138623"/>
              </p:ext>
            </p:extLst>
          </p:nvPr>
        </p:nvGraphicFramePr>
        <p:xfrm>
          <a:off x="395536" y="2348880"/>
          <a:ext cx="8208912" cy="4365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86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13028" cy="3528392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DIRIGENTE SCOLASTICO</a:t>
            </a:r>
            <a:b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PROF.SSA GIUSEPPINA NUGNES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4794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914400"/>
          </a:xfrm>
          <a:solidFill>
            <a:schemeClr val="accent3">
              <a:lumMod val="75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CLASSI TERZE</a:t>
            </a:r>
            <a:endParaRPr lang="it-IT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208" y="2439712"/>
            <a:ext cx="3467584" cy="3943901"/>
          </a:xfrm>
        </p:spPr>
      </p:pic>
    </p:spTree>
    <p:extLst>
      <p:ext uri="{BB962C8B-B14F-4D97-AF65-F5344CB8AC3E}">
        <p14:creationId xmlns:p14="http://schemas.microsoft.com/office/powerpoint/2010/main" xmlns="" val="1438083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5112568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400" dirty="0"/>
              <a:t>ANALIZZANDO I GRAFICI delle prove oggettive parallele </a:t>
            </a:r>
            <a:r>
              <a:rPr lang="it-IT" sz="2400" dirty="0" smtClean="0"/>
              <a:t>delle </a:t>
            </a:r>
            <a:r>
              <a:rPr lang="it-IT" sz="2400" dirty="0">
                <a:solidFill>
                  <a:srgbClr val="77C925"/>
                </a:solidFill>
              </a:rPr>
              <a:t>classi </a:t>
            </a:r>
            <a:r>
              <a:rPr lang="it-IT" sz="2400" dirty="0" smtClean="0">
                <a:solidFill>
                  <a:srgbClr val="77C925"/>
                </a:solidFill>
              </a:rPr>
              <a:t>TERZE </a:t>
            </a:r>
            <a:r>
              <a:rPr lang="it-IT" sz="2400" dirty="0"/>
              <a:t>DELLA SCUOLA </a:t>
            </a:r>
            <a:r>
              <a:rPr lang="it-IT" sz="2400" dirty="0" smtClean="0"/>
              <a:t>PRIMARIA,  </a:t>
            </a:r>
            <a:r>
              <a:rPr lang="it-IT" sz="2400" dirty="0"/>
              <a:t>SI NOTA che </a:t>
            </a:r>
            <a:r>
              <a:rPr lang="it-IT" sz="2400" dirty="0" smtClean="0"/>
              <a:t>:</a:t>
            </a:r>
            <a:br>
              <a:rPr lang="it-IT" sz="2400" dirty="0" smtClean="0"/>
            </a:br>
            <a:r>
              <a:rPr lang="it-IT" sz="2400" b="1" u="sng" dirty="0" smtClean="0">
                <a:solidFill>
                  <a:schemeClr val="tx2">
                    <a:lumMod val="10000"/>
                  </a:schemeClr>
                </a:solidFill>
              </a:rPr>
              <a:t>In italiano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Il 65% degli alunni ha avuto una votazione distribuita tra 7 e 8</a:t>
            </a:r>
            <a:br>
              <a:rPr lang="it-IT" sz="2400" dirty="0" smtClean="0"/>
            </a:br>
            <a:r>
              <a:rPr lang="it-IT" sz="2400" b="1" u="sng" dirty="0" smtClean="0">
                <a:solidFill>
                  <a:schemeClr val="tx1"/>
                </a:solidFill>
              </a:rPr>
              <a:t>in </a:t>
            </a:r>
            <a:r>
              <a:rPr lang="it-IT" sz="2400" b="1" u="sng" dirty="0">
                <a:solidFill>
                  <a:schemeClr val="tx1"/>
                </a:solidFill>
              </a:rPr>
              <a:t>inglese</a:t>
            </a:r>
            <a:br>
              <a:rPr lang="it-IT" sz="2400" b="1" u="sng" dirty="0">
                <a:solidFill>
                  <a:schemeClr val="tx1"/>
                </a:solidFill>
              </a:rPr>
            </a:br>
            <a:r>
              <a:rPr lang="it-IT" sz="2400" dirty="0"/>
              <a:t>8</a:t>
            </a:r>
            <a:r>
              <a:rPr lang="it-IT" sz="2400" dirty="0" smtClean="0"/>
              <a:t>0% </a:t>
            </a:r>
            <a:r>
              <a:rPr lang="it-IT" sz="2400" dirty="0"/>
              <a:t>degli alunni </a:t>
            </a:r>
            <a:r>
              <a:rPr lang="it-IT" sz="2400" dirty="0" smtClean="0"/>
              <a:t>superiore al 6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u="sng" dirty="0" smtClean="0">
                <a:solidFill>
                  <a:schemeClr val="tx1"/>
                </a:solidFill>
              </a:rPr>
              <a:t>in matematica</a:t>
            </a:r>
            <a:br>
              <a:rPr lang="it-IT" sz="2400" b="1" u="sng" dirty="0" smtClean="0">
                <a:solidFill>
                  <a:schemeClr val="tx1"/>
                </a:solidFill>
              </a:rPr>
            </a:br>
            <a:r>
              <a:rPr lang="it-IT" sz="2400" dirty="0" smtClean="0"/>
              <a:t>80</a:t>
            </a:r>
            <a:r>
              <a:rPr lang="it-IT" sz="2400" dirty="0"/>
              <a:t>% degli alunni superiore al 6</a:t>
            </a: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27412473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771800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99172130"/>
              </p:ext>
            </p:extLst>
          </p:nvPr>
        </p:nvGraphicFramePr>
        <p:xfrm>
          <a:off x="683568" y="2060848"/>
          <a:ext cx="7632848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610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24829294"/>
              </p:ext>
            </p:extLst>
          </p:nvPr>
        </p:nvGraphicFramePr>
        <p:xfrm>
          <a:off x="683568" y="2204864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781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772816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26693395"/>
              </p:ext>
            </p:extLst>
          </p:nvPr>
        </p:nvGraphicFramePr>
        <p:xfrm>
          <a:off x="827584" y="227687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983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</a:t>
            </a:r>
            <a:r>
              <a:rPr lang="it-IT" sz="2500" dirty="0" smtClean="0">
                <a:solidFill>
                  <a:schemeClr val="tx1"/>
                </a:solidFill>
              </a:rPr>
              <a:t>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INGLESE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412776"/>
            <a:ext cx="3600400" cy="54864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lvl="0"/>
            <a:endParaRPr lang="it-IT" sz="1300" dirty="0" smtClean="0">
              <a:solidFill>
                <a:prstClr val="white"/>
              </a:solidFill>
            </a:endParaRPr>
          </a:p>
          <a:p>
            <a:r>
              <a:rPr lang="it-IT" sz="1400" dirty="0"/>
              <a:t>Risultati  1° quadrimestre</a:t>
            </a:r>
          </a:p>
          <a:p>
            <a:endParaRPr lang="it-IT" sz="1400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09735324"/>
              </p:ext>
            </p:extLst>
          </p:nvPr>
        </p:nvGraphicFramePr>
        <p:xfrm>
          <a:off x="899592" y="1988840"/>
          <a:ext cx="76328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48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20940" cy="1301824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3600" dirty="0"/>
              <a:t>RISULTATI COMPLESSIVI CLASSE TERZE</a:t>
            </a:r>
            <a:br>
              <a:rPr lang="it-IT" sz="3600" dirty="0"/>
            </a:br>
            <a:r>
              <a:rPr lang="it-IT" sz="3600" dirty="0"/>
              <a:t>MATEMATIC</a:t>
            </a:r>
            <a:r>
              <a:rPr lang="it-IT" dirty="0"/>
              <a:t>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95736" y="177281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29182126"/>
              </p:ext>
            </p:extLst>
          </p:nvPr>
        </p:nvGraphicFramePr>
        <p:xfrm>
          <a:off x="683568" y="2276872"/>
          <a:ext cx="77768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491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20940" cy="108012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 smtClean="0">
                <a:solidFill>
                  <a:schemeClr val="tx1"/>
                </a:solidFill>
              </a:rPr>
              <a:t>CONFRONTO FRA LE 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66366858"/>
              </p:ext>
            </p:extLst>
          </p:nvPr>
        </p:nvGraphicFramePr>
        <p:xfrm>
          <a:off x="755576" y="2132856"/>
          <a:ext cx="7560840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734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it-IT" sz="3600" dirty="0" smtClean="0"/>
              <a:t>CLASSI QUARTE</a:t>
            </a:r>
            <a:endParaRPr lang="it-IT" sz="3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76872"/>
            <a:ext cx="6552728" cy="3913038"/>
          </a:xfrm>
        </p:spPr>
      </p:pic>
    </p:spTree>
    <p:extLst>
      <p:ext uri="{BB962C8B-B14F-4D97-AF65-F5344CB8AC3E}">
        <p14:creationId xmlns:p14="http://schemas.microsoft.com/office/powerpoint/2010/main" xmlns="" val="16946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</a:t>
            </a:r>
            <a:r>
              <a:rPr lang="it-IT" sz="2000" dirty="0" smtClean="0"/>
              <a:t>delle </a:t>
            </a:r>
            <a:r>
              <a:rPr lang="it-IT" sz="2000" dirty="0"/>
              <a:t>classi </a:t>
            </a:r>
            <a:r>
              <a:rPr lang="it-IT" sz="2000" dirty="0" smtClean="0">
                <a:solidFill>
                  <a:srgbClr val="00CC00"/>
                </a:solidFill>
              </a:rPr>
              <a:t>quarte</a:t>
            </a:r>
            <a:r>
              <a:rPr lang="it-IT" sz="2000" dirty="0" smtClean="0"/>
              <a:t>  </a:t>
            </a:r>
            <a:r>
              <a:rPr lang="it-IT" sz="2000" dirty="0"/>
              <a:t>DELLA SCUOLA PRIMARIA,  SI NOTA che :</a:t>
            </a:r>
            <a:br>
              <a:rPr lang="it-IT" sz="2000" dirty="0"/>
            </a:br>
            <a:r>
              <a:rPr lang="it-IT" sz="2000" b="1" u="sng" dirty="0" smtClean="0">
                <a:solidFill>
                  <a:schemeClr val="tx1"/>
                </a:solidFill>
              </a:rPr>
              <a:t>In italiano</a:t>
            </a: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it-IT" sz="2000" dirty="0" smtClean="0"/>
              <a:t>il50%degli alunni ha avuto una valutazione superiore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il17% inferiore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Il 32% pari a 6</a:t>
            </a:r>
            <a:br>
              <a:rPr lang="it-IT" sz="2000" dirty="0" smtClean="0"/>
            </a:br>
            <a:r>
              <a:rPr lang="it-IT" sz="2000" b="1" u="sng" dirty="0" smtClean="0">
                <a:solidFill>
                  <a:schemeClr val="tx1"/>
                </a:solidFill>
              </a:rPr>
              <a:t>in inglese</a:t>
            </a:r>
            <a:r>
              <a:rPr lang="it-IT" sz="2000" u="sng" dirty="0" smtClean="0">
                <a:solidFill>
                  <a:schemeClr val="tx1"/>
                </a:solidFill>
              </a:rPr>
              <a:t> </a:t>
            </a:r>
            <a: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/>
              <a:t>Circa l’80% ha avuto una valutazione superiore al</a:t>
            </a:r>
            <a:r>
              <a:rPr lang="it-IT" sz="2000" dirty="0" smtClean="0">
                <a:solidFill>
                  <a:srgbClr val="00CC00"/>
                </a:solidFill>
              </a:rPr>
              <a:t> 6.</a:t>
            </a:r>
            <a:br>
              <a:rPr lang="it-IT" sz="2000" dirty="0" smtClean="0">
                <a:solidFill>
                  <a:srgbClr val="00CC00"/>
                </a:solidFill>
              </a:rPr>
            </a:br>
            <a:r>
              <a:rPr lang="it-IT" sz="2000" dirty="0" smtClean="0">
                <a:solidFill>
                  <a:srgbClr val="00CC00"/>
                </a:solidFill>
              </a:rPr>
              <a:t>Il 14% </a:t>
            </a:r>
            <a:r>
              <a:rPr lang="it-IT" sz="2000" dirty="0"/>
              <a:t>inferiore al </a:t>
            </a:r>
            <a:r>
              <a:rPr lang="it-IT" sz="2000" dirty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b="1" u="sng" dirty="0" smtClean="0">
                <a:solidFill>
                  <a:schemeClr val="tx1"/>
                </a:solidFill>
              </a:rPr>
              <a:t>in matematica</a:t>
            </a:r>
            <a:br>
              <a:rPr lang="it-IT" sz="2000" b="1" u="sng" dirty="0" smtClean="0">
                <a:solidFill>
                  <a:schemeClr val="tx1"/>
                </a:solidFill>
              </a:rPr>
            </a:br>
            <a:r>
              <a:rPr lang="it-IT" sz="2000" dirty="0" smtClean="0">
                <a:solidFill>
                  <a:schemeClr val="tx1"/>
                </a:solidFill>
              </a:rPr>
              <a:t>Circa il 70 </a:t>
            </a:r>
            <a:r>
              <a:rPr lang="it-IT" sz="2000" b="1" dirty="0" smtClean="0"/>
              <a:t>% superiore al 7</a:t>
            </a: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4697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  <a:solidFill>
            <a:schemeClr val="tx2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Le Prove oggettive parallele, frutto di una condivisione di obiettivi e finalità, si inseriscono nell’ambito di un dibattito aperto nell’Istituto sul tema della valutazione, momento cruciale dell’attività didattica e del ruolo docente.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                                           Finalità generali: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miglioramento dell’offerta formativa dell’Istituto;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migliorare i livelli di apprendimento di tutte le classi;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la promozione di un confronto aperto sulla didattica delle discipline e sulla valutazione affinché tutti gli alunni in tutte le classi raggiungano gli obiettivi minimi previsti dalla programmazione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l’offerta di pari opportunità formative agli studenti.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90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</a:t>
            </a:r>
            <a:r>
              <a:rPr lang="it-IT" sz="2400" dirty="0"/>
              <a:t>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35696" y="184482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35948662"/>
              </p:ext>
            </p:extLst>
          </p:nvPr>
        </p:nvGraphicFramePr>
        <p:xfrm>
          <a:off x="683568" y="2348880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64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48478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95813718"/>
              </p:ext>
            </p:extLst>
          </p:nvPr>
        </p:nvGraphicFramePr>
        <p:xfrm>
          <a:off x="539552" y="1988840"/>
          <a:ext cx="777686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228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34076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iniziali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63981512"/>
              </p:ext>
            </p:extLst>
          </p:nvPr>
        </p:nvGraphicFramePr>
        <p:xfrm>
          <a:off x="827584" y="1916832"/>
          <a:ext cx="7344816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172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23728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iniziali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478345172"/>
              </p:ext>
            </p:extLst>
          </p:nvPr>
        </p:nvGraphicFramePr>
        <p:xfrm>
          <a:off x="539552" y="1988840"/>
          <a:ext cx="7704856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150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20940" cy="122981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66750403"/>
              </p:ext>
            </p:extLst>
          </p:nvPr>
        </p:nvGraphicFramePr>
        <p:xfrm>
          <a:off x="611560" y="2276872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537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520940" cy="91440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48645621"/>
              </p:ext>
            </p:extLst>
          </p:nvPr>
        </p:nvGraphicFramePr>
        <p:xfrm>
          <a:off x="827584" y="2204864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593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2088"/>
          </a:xfrm>
          <a:ln w="76200"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rgbClr val="77C925"/>
                </a:solidFill>
              </a:rPr>
              <a:t>CLASSI QUINTE</a:t>
            </a:r>
            <a:endParaRPr lang="it-IT" dirty="0">
              <a:solidFill>
                <a:srgbClr val="77C925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556792"/>
            <a:ext cx="5096587" cy="3820058"/>
          </a:xfrm>
        </p:spPr>
      </p:pic>
    </p:spTree>
    <p:extLst>
      <p:ext uri="{BB962C8B-B14F-4D97-AF65-F5344CB8AC3E}">
        <p14:creationId xmlns:p14="http://schemas.microsoft.com/office/powerpoint/2010/main" xmlns="" val="340309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</a:t>
            </a:r>
            <a:r>
              <a:rPr lang="it-IT" sz="2000" dirty="0" smtClean="0"/>
              <a:t>delle </a:t>
            </a:r>
            <a:r>
              <a:rPr lang="it-IT" sz="2000" dirty="0"/>
              <a:t>classi </a:t>
            </a:r>
            <a:r>
              <a:rPr lang="it-IT" sz="2000" dirty="0" smtClean="0">
                <a:solidFill>
                  <a:srgbClr val="00CC00"/>
                </a:solidFill>
              </a:rPr>
              <a:t>quinte</a:t>
            </a:r>
            <a:r>
              <a:rPr lang="it-IT" sz="2000" dirty="0" smtClean="0"/>
              <a:t>  </a:t>
            </a:r>
            <a:r>
              <a:rPr lang="it-IT" sz="2000" dirty="0"/>
              <a:t>DELLA SCUOLA </a:t>
            </a:r>
            <a:r>
              <a:rPr lang="it-IT" sz="2000" dirty="0" smtClean="0"/>
              <a:t>PRIMARIA, SI </a:t>
            </a:r>
            <a:r>
              <a:rPr lang="it-IT" sz="2000" dirty="0"/>
              <a:t>NOTA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u="sng" dirty="0" smtClean="0"/>
              <a:t>in italiano</a:t>
            </a:r>
            <a:br>
              <a:rPr lang="it-IT" sz="2000" b="1" u="sng" dirty="0" smtClean="0"/>
            </a:br>
            <a:r>
              <a:rPr lang="it-IT" sz="2000" b="1" u="sng" dirty="0" smtClean="0"/>
              <a:t> </a:t>
            </a:r>
            <a:r>
              <a:rPr lang="it-IT" sz="2000" dirty="0" smtClean="0"/>
              <a:t>il 9% DEGLI ALUNNI ha avuto una votazione inferiore al 6 </a:t>
            </a:r>
            <a:br>
              <a:rPr lang="it-IT" sz="2000" dirty="0" smtClean="0"/>
            </a:br>
            <a:r>
              <a:rPr lang="it-IT" sz="2000" dirty="0" smtClean="0"/>
              <a:t>il 19% pari a 6</a:t>
            </a:r>
            <a:br>
              <a:rPr lang="it-IT" sz="2000" dirty="0" smtClean="0"/>
            </a:br>
            <a:r>
              <a:rPr lang="it-IT" sz="2000" dirty="0" smtClean="0"/>
              <a:t>il70 % superiore al 6</a:t>
            </a:r>
            <a:br>
              <a:rPr lang="it-IT" sz="2000" dirty="0" smtClean="0"/>
            </a:br>
            <a:r>
              <a:rPr lang="it-IT" sz="2000" b="1" u="sng" dirty="0" smtClean="0"/>
              <a:t>in inglese </a:t>
            </a:r>
            <a:br>
              <a:rPr lang="it-IT" sz="2000" b="1" u="sng" dirty="0" smtClean="0"/>
            </a:br>
            <a:r>
              <a:rPr lang="it-IT" sz="2000" dirty="0" smtClean="0"/>
              <a:t>il 90% superiore al 6</a:t>
            </a:r>
            <a:br>
              <a:rPr lang="it-IT" sz="2000" dirty="0" smtClean="0"/>
            </a:br>
            <a:r>
              <a:rPr lang="it-IT" sz="2000" b="1" u="sng" dirty="0" smtClean="0"/>
              <a:t>IN MATEMATICA </a:t>
            </a:r>
            <a:br>
              <a:rPr lang="it-IT" sz="2000" b="1" u="sng" dirty="0" smtClean="0"/>
            </a:br>
            <a:r>
              <a:rPr lang="it-IT" sz="2000" dirty="0" smtClean="0"/>
              <a:t>IL 10 % inferiore al 6</a:t>
            </a:r>
            <a:br>
              <a:rPr lang="it-IT" sz="2000" dirty="0" smtClean="0"/>
            </a:br>
            <a:r>
              <a:rPr lang="it-IT" sz="2000" dirty="0" smtClean="0"/>
              <a:t>80</a:t>
            </a:r>
            <a:r>
              <a:rPr lang="it-IT" sz="2000" dirty="0"/>
              <a:t>% superiore al 6</a:t>
            </a:r>
            <a:br>
              <a:rPr lang="it-IT" sz="2000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048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20940" cy="1008112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91683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60868392"/>
              </p:ext>
            </p:extLst>
          </p:nvPr>
        </p:nvGraphicFramePr>
        <p:xfrm>
          <a:off x="755576" y="2420888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738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2576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ITALIANO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74202964"/>
              </p:ext>
            </p:extLst>
          </p:nvPr>
        </p:nvGraphicFramePr>
        <p:xfrm>
          <a:off x="827584" y="1916832"/>
          <a:ext cx="7488832" cy="467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807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49872" cy="1263040"/>
          </a:xfrm>
          <a:blipFill>
            <a:blip r:embed="rId2"/>
            <a:tile tx="0" ty="0" sx="100000" sy="100000" flip="none" algn="tl"/>
          </a:blip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MONITORAGGIO 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628800"/>
            <a:ext cx="3888432" cy="2448272"/>
          </a:xfrm>
          <a:ln w="76200">
            <a:solidFill>
              <a:srgbClr val="FF0000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323528" y="4077072"/>
            <a:ext cx="864096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CLASSI PRIME</a:t>
            </a:r>
          </a:p>
        </p:txBody>
      </p:sp>
    </p:spTree>
    <p:extLst>
      <p:ext uri="{BB962C8B-B14F-4D97-AF65-F5344CB8AC3E}">
        <p14:creationId xmlns:p14="http://schemas.microsoft.com/office/powerpoint/2010/main" xmlns="" val="2347755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91467896"/>
              </p:ext>
            </p:extLst>
          </p:nvPr>
        </p:nvGraphicFramePr>
        <p:xfrm>
          <a:off x="683568" y="2060848"/>
          <a:ext cx="75608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207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20940" cy="100811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CONFRONTO FRA LE CLASSI  QUINTE</a:t>
            </a:r>
            <a:br>
              <a:rPr lang="it-IT" dirty="0"/>
            </a:br>
            <a:r>
              <a:rPr lang="it-IT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91683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71907663"/>
              </p:ext>
            </p:extLst>
          </p:nvPr>
        </p:nvGraphicFramePr>
        <p:xfrm>
          <a:off x="827584" y="2420888"/>
          <a:ext cx="7632848" cy="417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823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520940" cy="10858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67744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75039215"/>
              </p:ext>
            </p:extLst>
          </p:nvPr>
        </p:nvGraphicFramePr>
        <p:xfrm>
          <a:off x="467544" y="2204864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781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86977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50176076"/>
              </p:ext>
            </p:extLst>
          </p:nvPr>
        </p:nvGraphicFramePr>
        <p:xfrm>
          <a:off x="755576" y="1988840"/>
          <a:ext cx="75608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815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it-IT" sz="6000" dirty="0" smtClean="0"/>
              <a:t>GRAZIE PER LA COLLABORAZIONE</a:t>
            </a:r>
            <a:r>
              <a:rPr lang="it-IT" sz="6000" dirty="0"/>
              <a:t/>
            </a:r>
            <a:br>
              <a:rPr lang="it-IT" sz="6000" dirty="0"/>
            </a:br>
            <a:r>
              <a:rPr lang="it-IT" sz="6000" dirty="0" smtClean="0"/>
              <a:t> FS  MARIA PUCA</a:t>
            </a:r>
            <a:endParaRPr lang="it-IT" sz="6000" dirty="0"/>
          </a:p>
        </p:txBody>
      </p:sp>
    </p:spTree>
    <p:extLst>
      <p:ext uri="{BB962C8B-B14F-4D97-AF65-F5344CB8AC3E}">
        <p14:creationId xmlns:p14="http://schemas.microsoft.com/office/powerpoint/2010/main" xmlns="" val="48681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414" y="908720"/>
            <a:ext cx="7520940" cy="5616624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800" dirty="0" smtClean="0"/>
              <a:t>ANALIZZANDO I GRAFICI delle </a:t>
            </a:r>
            <a:r>
              <a:rPr lang="it-IT" sz="2800" b="1" dirty="0" smtClean="0">
                <a:solidFill>
                  <a:srgbClr val="00CC00"/>
                </a:solidFill>
              </a:rPr>
              <a:t>prove oggettive parallele </a:t>
            </a:r>
            <a:r>
              <a:rPr lang="it-IT" sz="2800" dirty="0" smtClean="0"/>
              <a:t>delle classi </a:t>
            </a:r>
            <a:r>
              <a:rPr lang="it-IT" sz="2800" dirty="0" smtClean="0">
                <a:solidFill>
                  <a:srgbClr val="00CC00"/>
                </a:solidFill>
              </a:rPr>
              <a:t>prime </a:t>
            </a:r>
            <a:r>
              <a:rPr lang="it-IT" sz="2800" dirty="0" smtClean="0"/>
              <a:t>DELLA SCUOLA PRIMARIA, SI NOTA che </a:t>
            </a:r>
            <a:br>
              <a:rPr lang="it-IT" sz="2800" dirty="0" smtClean="0"/>
            </a:br>
            <a:r>
              <a:rPr lang="it-IT" sz="2800" b="1" u="sng" dirty="0" smtClean="0"/>
              <a:t>in italiano</a:t>
            </a:r>
            <a:br>
              <a:rPr lang="it-IT" sz="2800" b="1" u="sng" dirty="0" smtClean="0"/>
            </a:br>
            <a:r>
              <a:rPr lang="it-IT" sz="2800" dirty="0" smtClean="0"/>
              <a:t>I </a:t>
            </a:r>
            <a:r>
              <a:rPr lang="it-IT" sz="2800" dirty="0"/>
              <a:t>L </a:t>
            </a:r>
            <a:r>
              <a:rPr lang="it-IT" sz="2800" dirty="0" smtClean="0"/>
              <a:t>40%DEGLI ALUNNI ha AVUTO UNA VALUTAZIONE UGUALE ALL’</a:t>
            </a:r>
            <a:r>
              <a:rPr lang="it-IT" sz="2800" dirty="0" smtClean="0">
                <a:solidFill>
                  <a:srgbClr val="77C925"/>
                </a:solidFill>
              </a:rPr>
              <a:t>8</a:t>
            </a:r>
            <a:r>
              <a:rPr lang="it-IT" sz="2800" dirty="0" smtClean="0"/>
              <a:t>  Non </a:t>
            </a:r>
            <a:r>
              <a:rPr lang="it-IT" sz="2800" dirty="0"/>
              <a:t>vi </a:t>
            </a:r>
            <a:r>
              <a:rPr lang="it-IT" sz="2800" dirty="0" smtClean="0"/>
              <a:t>sono </a:t>
            </a:r>
            <a:r>
              <a:rPr lang="it-IT" sz="2800" dirty="0"/>
              <a:t>all’interno delle classi prime</a:t>
            </a:r>
            <a:br>
              <a:rPr lang="it-IT" sz="2800" dirty="0"/>
            </a:br>
            <a:r>
              <a:rPr lang="it-IT" sz="2800" dirty="0"/>
              <a:t>alunni con valutazione inferiore al </a:t>
            </a:r>
            <a:r>
              <a:rPr lang="it-IT" sz="2800" dirty="0" smtClean="0">
                <a:solidFill>
                  <a:srgbClr val="77C925"/>
                </a:solidFill>
              </a:rPr>
              <a:t>6</a:t>
            </a:r>
            <a:r>
              <a:rPr lang="it-IT" sz="2800" dirty="0" smtClean="0"/>
              <a:t>.</a:t>
            </a:r>
            <a:br>
              <a:rPr lang="it-IT" sz="2800" dirty="0" smtClean="0"/>
            </a:br>
            <a:r>
              <a:rPr lang="it-IT" sz="2800" b="1" u="sng" dirty="0"/>
              <a:t>I</a:t>
            </a:r>
            <a:r>
              <a:rPr lang="it-IT" sz="2800" b="1" u="sng" dirty="0" smtClean="0"/>
              <a:t>n matematica</a:t>
            </a:r>
            <a:br>
              <a:rPr lang="it-IT" sz="2800" b="1" u="sng" dirty="0" smtClean="0"/>
            </a:br>
            <a:r>
              <a:rPr lang="it-IT" sz="2800" dirty="0" smtClean="0"/>
              <a:t>il90% dei voti è superiore al 6 .</a:t>
            </a:r>
            <a:br>
              <a:rPr lang="it-IT" sz="2800" dirty="0" smtClean="0"/>
            </a:br>
            <a:r>
              <a:rPr lang="it-IT" sz="2800" b="1" u="sng" dirty="0" smtClean="0"/>
              <a:t>In inglese</a:t>
            </a:r>
            <a:br>
              <a:rPr lang="it-IT" sz="2800" b="1" u="sng" dirty="0" smtClean="0"/>
            </a:br>
            <a:r>
              <a:rPr lang="it-IT" sz="2800" dirty="0" smtClean="0"/>
              <a:t>il 90% dei voti è superiore al 6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1170348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26876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 1° 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74597648"/>
              </p:ext>
            </p:extLst>
          </p:nvPr>
        </p:nvGraphicFramePr>
        <p:xfrm>
          <a:off x="683568" y="1772816"/>
          <a:ext cx="7488832" cy="410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849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412776"/>
            <a:ext cx="381642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5394325"/>
              </p:ext>
            </p:extLst>
          </p:nvPr>
        </p:nvGraphicFramePr>
        <p:xfrm>
          <a:off x="755576" y="1916832"/>
          <a:ext cx="7632848" cy="467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545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95736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77634079"/>
              </p:ext>
            </p:extLst>
          </p:nvPr>
        </p:nvGraphicFramePr>
        <p:xfrm>
          <a:off x="539552" y="2276872"/>
          <a:ext cx="8208912" cy="374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267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 smtClean="0"/>
              <a:t>inglese</a:t>
            </a:r>
            <a:endParaRPr lang="it-IT" sz="2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0595797"/>
              </p:ext>
            </p:extLst>
          </p:nvPr>
        </p:nvGraphicFramePr>
        <p:xfrm>
          <a:off x="611560" y="191683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880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1555</TotalTime>
  <Words>461</Words>
  <Application>Microsoft Office PowerPoint</Application>
  <PresentationFormat>Presentazione su schermo (4:3)</PresentationFormat>
  <Paragraphs>91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45" baseType="lpstr">
      <vt:lpstr>Tramonto</vt:lpstr>
      <vt:lpstr>Diapositiva 1</vt:lpstr>
      <vt:lpstr>DIRIGENTE SCOLASTICO PROF.SSA GIUSEPPINA NUGNES</vt:lpstr>
      <vt:lpstr> PROVE OGGETTIVE PARALLELE</vt:lpstr>
      <vt:lpstr>MONITORAGGIO PROVE OGGETTIVE PARALLELE</vt:lpstr>
      <vt:lpstr>ANALIZZANDO I GRAFICI delle prove oggettive parallele delle classi prime DELLA SCUOLA PRIMARIA, SI NOTA che  in italiano I L 40%DEGLI ALUNNI ha AVUTO UNA VALUTAZIONE UGUALE ALL’8  Non vi sono all’interno delle classi prime alunni con valutazione inferiore al 6. In matematica il90% dei voti è superiore al 6 . In inglese il 90% dei voti è superiore al 6</vt:lpstr>
      <vt:lpstr>RISULTATI COMPLESSIVI CLASSI PRIME ITALIANO</vt:lpstr>
      <vt:lpstr>CONFRONTO FRA LE CLASSI PRIME Italiano</vt:lpstr>
      <vt:lpstr>RISULTATI COMPLESSIVI CLASSI PRIME INGLESE </vt:lpstr>
      <vt:lpstr>CONFRONTO FRA LE CLASSI PRIME inglese</vt:lpstr>
      <vt:lpstr>RISULTATI COMPLESSIVI CLASSI PRIME MATEMATICA </vt:lpstr>
      <vt:lpstr>CONFRONTO FRA LE CLASSI PRIME matematica</vt:lpstr>
      <vt:lpstr>CLASSI SECONDE</vt:lpstr>
      <vt:lpstr>ANALIZZANDO I GRAFICI delle prove oggettive parallele  delle classi SECONDE DELLA SCUOLA PRIMARIA,  SI NOTA che  In italiano e in matematica il 70% ha avuto una votazione superiore al 6. In inglese l’80% dei voti è distribuito tra le fasce 7-8-9-</vt:lpstr>
      <vt:lpstr>RISULTATI COMPLESSIVI CLASSE SECONDE ITALIANO </vt:lpstr>
      <vt:lpstr>CONFRONTO FRA LE CLASSI  SECONDE ITALIANO</vt:lpstr>
      <vt:lpstr>RISULTATI COMPLESSIVI CLASSE SECONDE INGLESE </vt:lpstr>
      <vt:lpstr>CONFRONTO FRA LE CLASSI  SECONDE INGLESE</vt:lpstr>
      <vt:lpstr>RISULTATI COMPLESSIVI CLASSE SECONDE MATEMATICA </vt:lpstr>
      <vt:lpstr>CONFRONTO FRA LE CLASSI  SECONDE MATEMATICA</vt:lpstr>
      <vt:lpstr>CLASSI TERZE</vt:lpstr>
      <vt:lpstr>ANALIZZANDO I GRAFICI delle prove oggettive parallele delle classi TERZE DELLA SCUOLA PRIMARIA,  SI NOTA che : In italiano Il 65% degli alunni ha avuto una votazione distribuita tra 7 e 8 in inglese 80% degli alunni superiore al 6 in matematica 80% degli alunni superiore al 6 </vt:lpstr>
      <vt:lpstr>RISULTATI COMPLESSIVI CLASSE TERZE ITALIANO</vt:lpstr>
      <vt:lpstr>CONFRONTO FRA LE CLASSI  TERZE ITALIANO</vt:lpstr>
      <vt:lpstr>RISULTATI COMPLESSIVI CLASSE TERZE INGLESE</vt:lpstr>
      <vt:lpstr>CONFRONTO FRA LE CLASSI  TERZE INGLESE</vt:lpstr>
      <vt:lpstr>RISULTATI COMPLESSIVI CLASSE TERZE MATEMATICA</vt:lpstr>
      <vt:lpstr>CONFRONTO FRA LE CLASSI  TERZE MATEMATICA</vt:lpstr>
      <vt:lpstr>CLASSI QUARTE</vt:lpstr>
      <vt:lpstr>ANALIZZANDO I GRAFICI delle prove oggettive parallele delle classi quarte  DELLA SCUOLA PRIMARIA,  SI NOTA che : In italiano  il50%degli alunni ha avuto una valutazione superiore al 6. il17% inferiore al 6. Il 32% pari a 6 in inglese  Circa l’80% ha avuto una valutazione superiore al 6. Il 14% inferiore al 6. in matematica Circa il 70 % superiore al 7</vt:lpstr>
      <vt:lpstr>RISULTATI COMPLESSIVI CLASSE QUARTE ITALIANO</vt:lpstr>
      <vt:lpstr>CONFRONTO FRA LE CLASSI  QUARTE ITALIANO</vt:lpstr>
      <vt:lpstr>RISULTATI COMPLESSIVI CLASSE QUARTE INGLESE</vt:lpstr>
      <vt:lpstr>CONFRONTO FRA LE CLASSI  QUARTE INGLESE</vt:lpstr>
      <vt:lpstr>RISULTATI COMPLESSIVI CLASSE QUARTE MATEMATICA</vt:lpstr>
      <vt:lpstr>CONFRONTO FRA LE CLASSI  QUARTE MATEMATICA</vt:lpstr>
      <vt:lpstr>CLASSI QUINTE</vt:lpstr>
      <vt:lpstr>ANALIZZANDO I GRAFICI delle prove oggettive parallele delle classi quinte  DELLA SCUOLA PRIMARIA, SI NOTA  in italiano  il 9% DEGLI ALUNNI ha avuto una votazione inferiore al 6  il 19% pari a 6 il70 % superiore al 6 in inglese  il 90% superiore al 6 IN MATEMATICA  IL 10 % inferiore al 6 80% superiore al 6 </vt:lpstr>
      <vt:lpstr>RISULTATI COMPLESSIVI CLASSE QUINTE ITALIANO</vt:lpstr>
      <vt:lpstr>CONFRONTO FRA LE CLASSI  QUINTE ITALIANO</vt:lpstr>
      <vt:lpstr>RISULTATI COMPLESSIVI CLASSE QUINTE INGLESE</vt:lpstr>
      <vt:lpstr>CONFRONTO FRA LE CLASSI  QUINTE INGLESE</vt:lpstr>
      <vt:lpstr>RISULTATI COMPLESSIVI CLASSE QUINTE MATEMATICA</vt:lpstr>
      <vt:lpstr>CONFRONTO FRA LE CLASSI  QUINTE MATEMATICA</vt:lpstr>
      <vt:lpstr>GRAZIE PER LA COLLABORAZIONE  FS  MARIA PUCA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IC MatteottiCirillo</cp:lastModifiedBy>
  <cp:revision>109</cp:revision>
  <dcterms:created xsi:type="dcterms:W3CDTF">2017-09-27T20:28:58Z</dcterms:created>
  <dcterms:modified xsi:type="dcterms:W3CDTF">2019-02-20T09:41:14Z</dcterms:modified>
</cp:coreProperties>
</file>