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charts/chart57.xml" ContentType="application/vnd.openxmlformats-officedocument.drawingml.chart+xml"/>
  <Override PartName="/ppt/charts/chart68.xml" ContentType="application/vnd.openxmlformats-officedocument.drawingml.char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charts/chart46.xml" ContentType="application/vnd.openxmlformats-officedocument.drawingml.chart+xml"/>
  <Override PartName="/ppt/charts/chart93.xml" ContentType="application/vnd.openxmlformats-officedocument.drawingml.chart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charts/chart35.xml" ContentType="application/vnd.openxmlformats-officedocument.drawingml.chart+xml"/>
  <Override PartName="/ppt/charts/chart82.xml" ContentType="application/vnd.openxmlformats-officedocument.drawingml.chart+xml"/>
  <Override PartName="/ppt/charts/chart119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charts/chart60.xml" ContentType="application/vnd.openxmlformats-officedocument.drawingml.chart+xml"/>
  <Override PartName="/ppt/charts/chart71.xml" ContentType="application/vnd.openxmlformats-officedocument.drawingml.chart+xml"/>
  <Override PartName="/ppt/charts/chart108.xml" ContentType="application/vnd.openxmlformats-officedocument.drawingml.chart+xml"/>
  <Override PartName="/ppt/charts/chart155.xml" ContentType="application/vnd.openxmlformats-officedocument.drawingml.chart+xml"/>
  <Override PartName="/ppt/tableStyles.xml" ContentType="application/vnd.openxmlformats-officedocument.presentationml.tableStyles+xml"/>
  <Override PartName="/ppt/charts/chart133.xml" ContentType="application/vnd.openxmlformats-officedocument.drawingml.chart+xml"/>
  <Override PartName="/ppt/charts/chart144.xml" ContentType="application/vnd.openxmlformats-officedocument.drawingml.chart+xml"/>
  <Override PartName="/ppt/charts/chart122.xml" ContentType="application/vnd.openxmlformats-officedocument.drawingml.chart+xml"/>
  <Override PartName="/ppt/slides/slide99.xml" ContentType="application/vnd.openxmlformats-officedocument.presentationml.slide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111.xml" ContentType="application/vnd.openxmlformats-officedocument.drawingml.chart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charts/chart98.xml" ContentType="application/vnd.openxmlformats-officedocument.drawingml.chart+xml"/>
  <Override PartName="/ppt/charts/chart100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chart29.xml" ContentType="application/vnd.openxmlformats-officedocument.drawingml.chart+xml"/>
  <Override PartName="/ppt/charts/chart76.xml" ContentType="application/vnd.openxmlformats-officedocument.drawingml.chart+xml"/>
  <Override PartName="/ppt/charts/chart87.xml" ContentType="application/vnd.openxmlformats-officedocument.drawingml.chart+xml"/>
  <Override PartName="/ppt/slides/slide55.xml" ContentType="application/vnd.openxmlformats-officedocument.presentationml.slide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charts/chart65.xml" ContentType="application/vnd.openxmlformats-officedocument.drawingml.chart+xml"/>
  <Override PartName="/ppt/charts/chart149.xml" ContentType="application/vnd.openxmlformats-officedocument.drawingml.chart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charts/chart54.xml" ContentType="application/vnd.openxmlformats-officedocument.drawingml.chart+xml"/>
  <Override PartName="/ppt/charts/chart138.xml" ContentType="application/vnd.openxmlformats-officedocument.drawingml.char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charts/chart32.xml" ContentType="application/vnd.openxmlformats-officedocument.drawingml.chart+xml"/>
  <Override PartName="/ppt/charts/chart43.xml" ContentType="application/vnd.openxmlformats-officedocument.drawingml.chart+xml"/>
  <Override PartName="/ppt/charts/chart90.xml" ContentType="application/vnd.openxmlformats-officedocument.drawingml.chart+xml"/>
  <Override PartName="/ppt/charts/chart127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charts/chart21.xml" ContentType="application/vnd.openxmlformats-officedocument.drawingml.chart+xml"/>
  <Override PartName="/ppt/charts/chart105.xml" ContentType="application/vnd.openxmlformats-officedocument.drawingml.chart+xml"/>
  <Override PartName="/ppt/charts/chart116.xml" ContentType="application/vnd.openxmlformats-officedocument.drawingml.chart+xml"/>
  <Override PartName="/ppt/charts/chart15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10.xml" ContentType="application/vnd.openxmlformats-officedocument.drawingml.chart+xml"/>
  <Override PartName="/ppt/charts/chart141.xml" ContentType="application/vnd.openxmlformats-officedocument.drawingml.chart+xml"/>
  <Override PartName="/ppt/charts/chart130.xml" ContentType="application/vnd.openxmlformats-officedocument.drawingml.chart+xml"/>
  <Override PartName="/ppt/slides/slide49.xml" ContentType="application/vnd.openxmlformats-officedocument.presentationml.slide+xml"/>
  <Override PartName="/ppt/slides/slide96.xml" ContentType="application/vnd.openxmlformats-officedocument.presentationml.slide+xml"/>
  <Override PartName="/ppt/charts/chart59.xml" ContentType="application/vnd.openxmlformats-officedocument.drawingml.chart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s/slide85.xml" ContentType="application/vnd.openxmlformats-officedocument.presentationml.slide+xml"/>
  <Override PartName="/ppt/diagrams/colors1.xml" ContentType="application/vnd.openxmlformats-officedocument.drawingml.diagramColors+xml"/>
  <Override PartName="/ppt/charts/chart48.xml" ContentType="application/vnd.openxmlformats-officedocument.drawingml.chart+xml"/>
  <Override PartName="/ppt/charts/chart95.xml" ContentType="application/vnd.openxmlformats-officedocument.drawingml.char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charts/chart37.xml" ContentType="application/vnd.openxmlformats-officedocument.drawingml.chart+xml"/>
  <Override PartName="/ppt/charts/chart55.xml" ContentType="application/vnd.openxmlformats-officedocument.drawingml.chart+xml"/>
  <Override PartName="/ppt/charts/chart66.xml" ContentType="application/vnd.openxmlformats-officedocument.drawingml.chart+xml"/>
  <Override PartName="/ppt/charts/chart84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charts/chart26.xml" ContentType="application/vnd.openxmlformats-officedocument.drawingml.chart+xml"/>
  <Override PartName="/ppt/charts/chart44.xml" ContentType="application/vnd.openxmlformats-officedocument.drawingml.chart+xml"/>
  <Override PartName="/ppt/charts/chart73.xml" ContentType="application/vnd.openxmlformats-officedocument.drawingml.chart+xml"/>
  <Override PartName="/ppt/charts/chart91.xml" ContentType="application/vnd.openxmlformats-officedocument.drawingml.chart+xml"/>
  <Override PartName="/ppt/charts/chart128.xml" ContentType="application/vnd.openxmlformats-officedocument.drawingml.chart+xml"/>
  <Override PartName="/ppt/charts/chart139.xml" ContentType="application/vnd.openxmlformats-officedocument.drawingml.chart+xml"/>
  <Override PartName="/ppt/charts/chart157.xml" ContentType="application/vnd.openxmlformats-officedocument.drawingml.char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charts/chart15.xml" ContentType="application/vnd.openxmlformats-officedocument.drawingml.chart+xml"/>
  <Override PartName="/ppt/charts/chart33.xml" ContentType="application/vnd.openxmlformats-officedocument.drawingml.chart+xml"/>
  <Override PartName="/ppt/charts/chart51.xml" ContentType="application/vnd.openxmlformats-officedocument.drawingml.chart+xml"/>
  <Override PartName="/ppt/charts/chart62.xml" ContentType="application/vnd.openxmlformats-officedocument.drawingml.chart+xml"/>
  <Override PartName="/ppt/charts/chart80.xml" ContentType="application/vnd.openxmlformats-officedocument.drawingml.chart+xml"/>
  <Override PartName="/ppt/charts/chart117.xml" ContentType="application/vnd.openxmlformats-officedocument.drawingml.chart+xml"/>
  <Override PartName="/ppt/charts/chart135.xml" ContentType="application/vnd.openxmlformats-officedocument.drawingml.chart+xml"/>
  <Override PartName="/ppt/charts/chart146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40.xml" ContentType="application/vnd.openxmlformats-officedocument.drawingml.chart+xml"/>
  <Override PartName="/ppt/charts/chart106.xml" ContentType="application/vnd.openxmlformats-officedocument.drawingml.chart+xml"/>
  <Override PartName="/ppt/charts/chart124.xml" ContentType="application/vnd.openxmlformats-officedocument.drawingml.chart+xml"/>
  <Override PartName="/ppt/charts/chart153.xml" ContentType="application/vnd.openxmlformats-officedocument.drawingml.chart+xml"/>
  <Override PartName="/ppt/charts/chart113.xml" ContentType="application/vnd.openxmlformats-officedocument.drawingml.chart+xml"/>
  <Override PartName="/ppt/charts/chart131.xml" ContentType="application/vnd.openxmlformats-officedocument.drawingml.chart+xml"/>
  <Override PartName="/ppt/charts/chart142.xml" ContentType="application/vnd.openxmlformats-officedocument.drawingml.chart+xml"/>
  <Override PartName="/ppt/slides/slide79.xml" ContentType="application/vnd.openxmlformats-officedocument.presentationml.slide+xml"/>
  <Override PartName="/ppt/charts/chart5.xml" ContentType="application/vnd.openxmlformats-officedocument.drawingml.chart+xml"/>
  <Override PartName="/ppt/charts/chart102.xml" ContentType="application/vnd.openxmlformats-officedocument.drawingml.chart+xml"/>
  <Override PartName="/ppt/charts/chart120.xml" ContentType="application/vnd.openxmlformats-officedocument.drawingml.chart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78.xml" ContentType="application/vnd.openxmlformats-officedocument.drawingml.chart+xml"/>
  <Override PartName="/ppt/charts/chart89.xml" ContentType="application/vnd.openxmlformats-officedocument.drawingml.char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notesSlides/notesSlide1.xml" ContentType="application/vnd.openxmlformats-officedocument.presentationml.notesSlide+xml"/>
  <Override PartName="/ppt/charts/chart49.xml" ContentType="application/vnd.openxmlformats-officedocument.drawingml.chart+xml"/>
  <Override PartName="/ppt/charts/chart67.xml" ContentType="application/vnd.openxmlformats-officedocument.drawingml.chart+xml"/>
  <Override PartName="/ppt/charts/chart96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Layouts/slideLayout5.xml" ContentType="application/vnd.openxmlformats-officedocument.presentationml.slideLayout+xml"/>
  <Override PartName="/ppt/charts/chart27.xml" ContentType="application/vnd.openxmlformats-officedocument.drawingml.chart+xml"/>
  <Override PartName="/ppt/charts/chart38.xml" ContentType="application/vnd.openxmlformats-officedocument.drawingml.chart+xml"/>
  <Override PartName="/ppt/charts/chart56.xml" ContentType="application/vnd.openxmlformats-officedocument.drawingml.chart+xml"/>
  <Override PartName="/ppt/charts/chart74.xml" ContentType="application/vnd.openxmlformats-officedocument.drawingml.chart+xml"/>
  <Override PartName="/ppt/charts/chart85.xml" ContentType="application/vnd.openxmlformats-officedocument.drawingml.chart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charts/chart16.xml" ContentType="application/vnd.openxmlformats-officedocument.drawingml.chart+xml"/>
  <Override PartName="/ppt/charts/chart34.xml" ContentType="application/vnd.openxmlformats-officedocument.drawingml.chart+xml"/>
  <Override PartName="/ppt/charts/chart45.xml" ContentType="application/vnd.openxmlformats-officedocument.drawingml.chart+xml"/>
  <Override PartName="/ppt/charts/chart63.xml" ContentType="application/vnd.openxmlformats-officedocument.drawingml.chart+xml"/>
  <Override PartName="/ppt/charts/chart81.xml" ContentType="application/vnd.openxmlformats-officedocument.drawingml.chart+xml"/>
  <Override PartName="/ppt/charts/chart92.xml" ContentType="application/vnd.openxmlformats-officedocument.drawingml.chart+xml"/>
  <Override PartName="/ppt/charts/chart129.xml" ContentType="application/vnd.openxmlformats-officedocument.drawingml.chart+xml"/>
  <Override PartName="/ppt/charts/chart147.xml" ContentType="application/vnd.openxmlformats-officedocument.drawingml.char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23.xml" ContentType="application/vnd.openxmlformats-officedocument.drawingml.chart+xml"/>
  <Override PartName="/ppt/charts/chart52.xml" ContentType="application/vnd.openxmlformats-officedocument.drawingml.chart+xml"/>
  <Override PartName="/ppt/charts/chart70.xml" ContentType="application/vnd.openxmlformats-officedocument.drawingml.chart+xml"/>
  <Override PartName="/ppt/charts/chart107.xml" ContentType="application/vnd.openxmlformats-officedocument.drawingml.chart+xml"/>
  <Override PartName="/ppt/charts/chart118.xml" ContentType="application/vnd.openxmlformats-officedocument.drawingml.chart+xml"/>
  <Override PartName="/ppt/charts/chart136.xml" ContentType="application/vnd.openxmlformats-officedocument.drawingml.chart+xml"/>
  <Override PartName="/ppt/charts/chart154.xml" ContentType="application/vnd.openxmlformats-officedocument.drawingml.chart+xml"/>
  <Override PartName="/ppt/slides/slide20.xml" ContentType="application/vnd.openxmlformats-officedocument.presentationml.slide+xml"/>
  <Override PartName="/ppt/charts/chart12.xml" ContentType="application/vnd.openxmlformats-officedocument.drawingml.chart+xml"/>
  <Override PartName="/ppt/charts/chart30.xml" ContentType="application/vnd.openxmlformats-officedocument.drawingml.chart+xml"/>
  <Override PartName="/ppt/charts/chart41.xml" ContentType="application/vnd.openxmlformats-officedocument.drawingml.chart+xml"/>
  <Override PartName="/ppt/charts/chart125.xml" ContentType="application/vnd.openxmlformats-officedocument.drawingml.chart+xml"/>
  <Override PartName="/ppt/charts/chart143.xml" ContentType="application/vnd.openxmlformats-officedocument.drawingml.chart+xml"/>
  <Override PartName="/ppt/charts/chart6.xml" ContentType="application/vnd.openxmlformats-officedocument.drawingml.chart+xml"/>
  <Override PartName="/ppt/charts/chart103.xml" ContentType="application/vnd.openxmlformats-officedocument.drawingml.chart+xml"/>
  <Override PartName="/ppt/charts/chart114.xml" ContentType="application/vnd.openxmlformats-officedocument.drawingml.chart+xml"/>
  <Override PartName="/ppt/charts/chart132.xml" ContentType="application/vnd.openxmlformats-officedocument.drawingml.chart+xml"/>
  <Override PartName="/ppt/charts/chart150.xml" ContentType="application/vnd.openxmlformats-officedocument.drawingml.chart+xml"/>
  <Override PartName="/ppt/slides/slide98.xml" ContentType="application/vnd.openxmlformats-officedocument.presentationml.slide+xml"/>
  <Override PartName="/ppt/charts/chart110.xml" ContentType="application/vnd.openxmlformats-officedocument.drawingml.chart+xml"/>
  <Override PartName="/ppt/charts/chart121.xml" ContentType="application/vnd.openxmlformats-officedocument.drawingml.chart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charts/chart79.xml" ContentType="application/vnd.openxmlformats-officedocument.drawingml.chart+xml"/>
  <Override PartName="/ppt/charts/chart97.xml" ContentType="application/vnd.openxmlformats-officedocument.drawingml.chart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charts/chart39.xml" ContentType="application/vnd.openxmlformats-officedocument.drawingml.chart+xml"/>
  <Override PartName="/ppt/charts/chart86.xml" ContentType="application/vnd.openxmlformats-officedocument.drawingml.char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charts/chart28.xml" ContentType="application/vnd.openxmlformats-officedocument.drawingml.chart+xml"/>
  <Override PartName="/ppt/charts/chart75.xml" ContentType="application/vnd.openxmlformats-officedocument.drawingml.chart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charts/chart17.xml" ContentType="application/vnd.openxmlformats-officedocument.drawingml.chart+xml"/>
  <Override PartName="/ppt/charts/chart53.xml" ContentType="application/vnd.openxmlformats-officedocument.drawingml.chart+xml"/>
  <Override PartName="/ppt/charts/chart64.xml" ContentType="application/vnd.openxmlformats-officedocument.drawingml.chart+xml"/>
  <Override PartName="/ppt/charts/chart148.xml" ContentType="application/vnd.openxmlformats-officedocument.drawingml.chart+xml"/>
  <Override PartName="/ppt/slides/slide32.xml" ContentType="application/vnd.openxmlformats-officedocument.presentationml.slide+xml"/>
  <Override PartName="/ppt/charts/chart42.xml" ContentType="application/vnd.openxmlformats-officedocument.drawingml.chart+xml"/>
  <Override PartName="/ppt/charts/chart126.xml" ContentType="application/vnd.openxmlformats-officedocument.drawingml.chart+xml"/>
  <Override PartName="/ppt/charts/chart137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charts/chart31.xml" ContentType="application/vnd.openxmlformats-officedocument.drawingml.chart+xml"/>
  <Override PartName="/ppt/charts/chart115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charts/chart104.xml" ContentType="application/vnd.openxmlformats-officedocument.drawingml.chart+xml"/>
  <Override PartName="/ppt/charts/chart151.xml" ContentType="application/vnd.openxmlformats-officedocument.drawingml.chart+xml"/>
  <Override PartName="/ppt/charts/chart140.xml" ContentType="application/vnd.openxmlformats-officedocument.drawingml.char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charts/chart69.xml" ContentType="application/vnd.openxmlformats-officedocument.drawingml.chart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charts/chart58.xml" ContentType="application/vnd.openxmlformats-officedocument.drawingml.char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charts/chart36.xml" ContentType="application/vnd.openxmlformats-officedocument.drawingml.chart+xml"/>
  <Override PartName="/ppt/charts/chart47.xml" ContentType="application/vnd.openxmlformats-officedocument.drawingml.chart+xml"/>
  <Override PartName="/ppt/charts/chart83.xml" ContentType="application/vnd.openxmlformats-officedocument.drawingml.chart+xml"/>
  <Override PartName="/ppt/charts/chart94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25.xml" ContentType="application/vnd.openxmlformats-officedocument.drawingml.chart+xml"/>
  <Override PartName="/ppt/charts/chart72.xml" ContentType="application/vnd.openxmlformats-officedocument.drawingml.chart+xml"/>
  <Override PartName="/ppt/charts/chart109.xml" ContentType="application/vnd.openxmlformats-officedocument.drawingml.chart+xml"/>
  <Override PartName="/ppt/charts/chart156.xml" ContentType="application/vnd.openxmlformats-officedocument.drawingml.chart+xml"/>
  <Override PartName="/ppt/slides/slide51.xml" ContentType="application/vnd.openxmlformats-officedocument.presentationml.slide+xml"/>
  <Override PartName="/ppt/charts/chart14.xml" ContentType="application/vnd.openxmlformats-officedocument.drawingml.chart+xml"/>
  <Override PartName="/ppt/charts/chart61.xml" ContentType="application/vnd.openxmlformats-officedocument.drawingml.chart+xml"/>
  <Override PartName="/ppt/charts/chart145.xml" ContentType="application/vnd.openxmlformats-officedocument.drawingml.chart+xml"/>
  <Override PartName="/ppt/slides/slide40.xml" ContentType="application/vnd.openxmlformats-officedocument.presentationml.slide+xml"/>
  <Override PartName="/ppt/charts/chart50.xml" ContentType="application/vnd.openxmlformats-officedocument.drawingml.chart+xml"/>
  <Override PartName="/ppt/charts/chart134.xml" ContentType="application/vnd.openxmlformats-officedocument.drawingml.chart+xml"/>
  <Override PartName="/ppt/charts/chart112.xml" ContentType="application/vnd.openxmlformats-officedocument.drawingml.chart+xml"/>
  <Override PartName="/ppt/charts/chart123.xml" ContentType="application/vnd.openxmlformats-officedocument.drawingml.chart+xml"/>
  <Override PartName="/ppt/slides/slide89.xml" ContentType="application/vnd.openxmlformats-officedocument.presentationml.slide+xml"/>
  <Override PartName="/ppt/charts/chart4.xml" ContentType="application/vnd.openxmlformats-officedocument.drawingml.chart+xml"/>
  <Override PartName="/ppt/charts/chart99.xml" ContentType="application/vnd.openxmlformats-officedocument.drawingml.chart+xml"/>
  <Override PartName="/ppt/charts/chart101.xml" ContentType="application/vnd.openxmlformats-officedocument.drawingml.chart+xml"/>
  <Override PartName="/ppt/slides/slide78.xml" ContentType="application/vnd.openxmlformats-officedocument.presentationml.slide+xml"/>
  <Override PartName="/ppt/charts/chart88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charts/chart77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01"/>
  </p:notesMasterIdLst>
  <p:sldIdLst>
    <p:sldId id="258" r:id="rId2"/>
    <p:sldId id="259" r:id="rId3"/>
    <p:sldId id="256" r:id="rId4"/>
    <p:sldId id="261" r:id="rId5"/>
    <p:sldId id="262" r:id="rId6"/>
    <p:sldId id="306" r:id="rId7"/>
    <p:sldId id="375" r:id="rId8"/>
    <p:sldId id="271" r:id="rId9"/>
    <p:sldId id="263" r:id="rId10"/>
    <p:sldId id="329" r:id="rId11"/>
    <p:sldId id="264" r:id="rId12"/>
    <p:sldId id="330" r:id="rId13"/>
    <p:sldId id="265" r:id="rId14"/>
    <p:sldId id="331" r:id="rId15"/>
    <p:sldId id="266" r:id="rId16"/>
    <p:sldId id="332" r:id="rId17"/>
    <p:sldId id="267" r:id="rId18"/>
    <p:sldId id="333" r:id="rId19"/>
    <p:sldId id="268" r:id="rId20"/>
    <p:sldId id="334" r:id="rId21"/>
    <p:sldId id="269" r:id="rId22"/>
    <p:sldId id="335" r:id="rId23"/>
    <p:sldId id="270" r:id="rId24"/>
    <p:sldId id="307" r:id="rId25"/>
    <p:sldId id="376" r:id="rId26"/>
    <p:sldId id="280" r:id="rId27"/>
    <p:sldId id="336" r:id="rId28"/>
    <p:sldId id="299" r:id="rId29"/>
    <p:sldId id="337" r:id="rId30"/>
    <p:sldId id="282" r:id="rId31"/>
    <p:sldId id="338" r:id="rId32"/>
    <p:sldId id="274" r:id="rId33"/>
    <p:sldId id="339" r:id="rId34"/>
    <p:sldId id="284" r:id="rId35"/>
    <p:sldId id="340" r:id="rId36"/>
    <p:sldId id="285" r:id="rId37"/>
    <p:sldId id="341" r:id="rId38"/>
    <p:sldId id="286" r:id="rId39"/>
    <p:sldId id="342" r:id="rId40"/>
    <p:sldId id="278" r:id="rId41"/>
    <p:sldId id="343" r:id="rId42"/>
    <p:sldId id="279" r:id="rId43"/>
    <p:sldId id="308" r:id="rId44"/>
    <p:sldId id="377" r:id="rId45"/>
    <p:sldId id="298" r:id="rId46"/>
    <p:sldId id="344" r:id="rId47"/>
    <p:sldId id="281" r:id="rId48"/>
    <p:sldId id="345" r:id="rId49"/>
    <p:sldId id="291" r:id="rId50"/>
    <p:sldId id="354" r:id="rId51"/>
    <p:sldId id="292" r:id="rId52"/>
    <p:sldId id="355" r:id="rId53"/>
    <p:sldId id="356" r:id="rId54"/>
    <p:sldId id="293" r:id="rId55"/>
    <p:sldId id="294" r:id="rId56"/>
    <p:sldId id="357" r:id="rId57"/>
    <p:sldId id="295" r:id="rId58"/>
    <p:sldId id="358" r:id="rId59"/>
    <p:sldId id="296" r:id="rId60"/>
    <p:sldId id="359" r:id="rId61"/>
    <p:sldId id="288" r:id="rId62"/>
    <p:sldId id="309" r:id="rId63"/>
    <p:sldId id="378" r:id="rId64"/>
    <p:sldId id="289" r:id="rId65"/>
    <p:sldId id="346" r:id="rId66"/>
    <p:sldId id="290" r:id="rId67"/>
    <p:sldId id="347" r:id="rId68"/>
    <p:sldId id="273" r:id="rId69"/>
    <p:sldId id="348" r:id="rId70"/>
    <p:sldId id="283" r:id="rId71"/>
    <p:sldId id="349" r:id="rId72"/>
    <p:sldId id="275" r:id="rId73"/>
    <p:sldId id="350" r:id="rId74"/>
    <p:sldId id="276" r:id="rId75"/>
    <p:sldId id="351" r:id="rId76"/>
    <p:sldId id="277" r:id="rId77"/>
    <p:sldId id="352" r:id="rId78"/>
    <p:sldId id="287" r:id="rId79"/>
    <p:sldId id="353" r:id="rId80"/>
    <p:sldId id="297" r:id="rId81"/>
    <p:sldId id="310" r:id="rId82"/>
    <p:sldId id="379" r:id="rId83"/>
    <p:sldId id="260" r:id="rId84"/>
    <p:sldId id="360" r:id="rId85"/>
    <p:sldId id="272" r:id="rId86"/>
    <p:sldId id="361" r:id="rId87"/>
    <p:sldId id="300" r:id="rId88"/>
    <p:sldId id="362" r:id="rId89"/>
    <p:sldId id="301" r:id="rId90"/>
    <p:sldId id="367" r:id="rId91"/>
    <p:sldId id="302" r:id="rId92"/>
    <p:sldId id="363" r:id="rId93"/>
    <p:sldId id="303" r:id="rId94"/>
    <p:sldId id="364" r:id="rId95"/>
    <p:sldId id="304" r:id="rId96"/>
    <p:sldId id="365" r:id="rId97"/>
    <p:sldId id="305" r:id="rId98"/>
    <p:sldId id="366" r:id="rId99"/>
    <p:sldId id="380" r:id="rId10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70" autoAdjust="0"/>
    <p:restoredTop sz="97869" autoAdjust="0"/>
  </p:normalViewPr>
  <p:slideViewPr>
    <p:cSldViewPr>
      <p:cViewPr>
        <p:scale>
          <a:sx n="72" d="100"/>
          <a:sy n="72" d="100"/>
        </p:scale>
        <p:origin x="-2754" y="-9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5375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.xlsx"/></Relationships>
</file>

<file path=ppt/charts/_rels/chart10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0.xlsx"/></Relationships>
</file>

<file path=ppt/charts/_rels/chart10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1.xlsx"/></Relationships>
</file>

<file path=ppt/charts/_rels/chart10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2.xlsx"/></Relationships>
</file>

<file path=ppt/charts/_rels/chart10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3.xlsx"/></Relationships>
</file>

<file path=ppt/charts/_rels/chart10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4.xlsx"/></Relationships>
</file>

<file path=ppt/charts/_rels/chart10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5.xlsx"/></Relationships>
</file>

<file path=ppt/charts/_rels/chart10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6.xlsx"/></Relationships>
</file>

<file path=ppt/charts/_rels/chart10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7.xlsx"/></Relationships>
</file>

<file path=ppt/charts/_rels/chart10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8.xlsx"/></Relationships>
</file>

<file path=ppt/charts/_rels/chart10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.xlsx"/></Relationships>
</file>

<file path=ppt/charts/_rels/chart1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0.xlsx"/></Relationships>
</file>

<file path=ppt/charts/_rels/chart1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1.xlsx"/></Relationships>
</file>

<file path=ppt/charts/_rels/chart1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2.xlsx"/></Relationships>
</file>

<file path=ppt/charts/_rels/chart1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3.xlsx"/></Relationships>
</file>

<file path=ppt/charts/_rels/chart1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4.xlsx"/></Relationships>
</file>

<file path=ppt/charts/_rels/chart1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5.xlsx"/></Relationships>
</file>

<file path=ppt/charts/_rels/chart1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6.xlsx"/></Relationships>
</file>

<file path=ppt/charts/_rels/chart1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7.xlsx"/></Relationships>
</file>

<file path=ppt/charts/_rels/chart1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8.xlsx"/></Relationships>
</file>

<file path=ppt/charts/_rels/chart1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9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.xlsx"/></Relationships>
</file>

<file path=ppt/charts/_rels/chart1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0.xlsx"/></Relationships>
</file>

<file path=ppt/charts/_rels/chart1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1.xlsx"/></Relationships>
</file>

<file path=ppt/charts/_rels/chart1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2.xlsx"/></Relationships>
</file>

<file path=ppt/charts/_rels/chart1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3.xlsx"/></Relationships>
</file>

<file path=ppt/charts/_rels/chart1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4.xlsx"/></Relationships>
</file>

<file path=ppt/charts/_rels/chart1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5.xlsx"/></Relationships>
</file>

<file path=ppt/charts/_rels/chart1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6.xlsx"/></Relationships>
</file>

<file path=ppt/charts/_rels/chart1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7.xlsx"/></Relationships>
</file>

<file path=ppt/charts/_rels/chart1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8.xlsx"/></Relationships>
</file>

<file path=ppt/charts/_rels/chart1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9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.xlsx"/></Relationships>
</file>

<file path=ppt/charts/_rels/chart1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0.xlsx"/></Relationships>
</file>

<file path=ppt/charts/_rels/chart1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1.xlsx"/></Relationships>
</file>

<file path=ppt/charts/_rels/chart1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2.xlsx"/></Relationships>
</file>

<file path=ppt/charts/_rels/chart1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3.xlsx"/></Relationships>
</file>

<file path=ppt/charts/_rels/chart1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4.xlsx"/></Relationships>
</file>

<file path=ppt/charts/_rels/chart1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5.xlsx"/></Relationships>
</file>

<file path=ppt/charts/_rels/chart1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6.xlsx"/></Relationships>
</file>

<file path=ppt/charts/_rels/chart1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7.xlsx"/></Relationships>
</file>

<file path=ppt/charts/_rels/chart1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8.xlsx"/></Relationships>
</file>

<file path=ppt/charts/_rels/chart1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9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.xlsx"/></Relationships>
</file>

<file path=ppt/charts/_rels/chart1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0.xlsx"/></Relationships>
</file>

<file path=ppt/charts/_rels/chart1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1.xlsx"/></Relationships>
</file>

<file path=ppt/charts/_rels/chart1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2.xlsx"/></Relationships>
</file>

<file path=ppt/charts/_rels/chart1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3.xlsx"/></Relationships>
</file>

<file path=ppt/charts/_rels/chart1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4.xlsx"/></Relationships>
</file>

<file path=ppt/charts/_rels/chart1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5.xlsx"/></Relationships>
</file>

<file path=ppt/charts/_rels/chart1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6.xlsx"/></Relationships>
</file>

<file path=ppt/charts/_rels/chart1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7.xlsx"/></Relationships>
</file>

<file path=ppt/charts/_rels/chart1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8.xlsx"/></Relationships>
</file>

<file path=ppt/charts/_rels/chart1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9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.xlsx"/></Relationships>
</file>

<file path=ppt/charts/_rels/chart1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0.xlsx"/></Relationships>
</file>

<file path=ppt/charts/_rels/chart1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1.xlsx"/></Relationships>
</file>

<file path=ppt/charts/_rels/chart1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2.xlsx"/></Relationships>
</file>

<file path=ppt/charts/_rels/chart1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3.xlsx"/></Relationships>
</file>

<file path=ppt/charts/_rels/chart1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4.xlsx"/></Relationships>
</file>

<file path=ppt/charts/_rels/chart1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5.xlsx"/></Relationships>
</file>

<file path=ppt/charts/_rels/chart1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6.xlsx"/></Relationships>
</file>

<file path=ppt/charts/_rels/chart1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7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2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3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4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7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8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2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3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4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5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6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7.xlsx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8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9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0.xlsx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1.xlsx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2.xlsx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3.xlsx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4.xlsx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5.xlsx"/></Relationships>
</file>

<file path=ppt/charts/_rels/chart6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6.xlsx"/></Relationships>
</file>

<file path=ppt/charts/_rels/chart6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7.xlsx"/></Relationships>
</file>

<file path=ppt/charts/_rels/chart6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8.xlsx"/></Relationships>
</file>

<file path=ppt/charts/_rels/chart6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9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.xlsx"/></Relationships>
</file>

<file path=ppt/charts/_rels/chart7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0.xlsx"/></Relationships>
</file>

<file path=ppt/charts/_rels/chart7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1.xlsx"/></Relationships>
</file>

<file path=ppt/charts/_rels/chart7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2.xlsx"/></Relationships>
</file>

<file path=ppt/charts/_rels/chart7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3.xlsx"/></Relationships>
</file>

<file path=ppt/charts/_rels/chart7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4.xlsx"/></Relationships>
</file>

<file path=ppt/charts/_rels/chart7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5.xlsx"/></Relationships>
</file>

<file path=ppt/charts/_rels/chart7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6.xlsx"/></Relationships>
</file>

<file path=ppt/charts/_rels/chart7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7.xlsx"/></Relationships>
</file>

<file path=ppt/charts/_rels/chart7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8.xlsx"/></Relationships>
</file>

<file path=ppt/charts/_rels/chart7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9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.xlsx"/></Relationships>
</file>

<file path=ppt/charts/_rels/chart8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0.xlsx"/></Relationships>
</file>

<file path=ppt/charts/_rels/chart8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1.xlsx"/></Relationships>
</file>

<file path=ppt/charts/_rels/chart8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2.xlsx"/></Relationships>
</file>

<file path=ppt/charts/_rels/chart8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3.xlsx"/></Relationships>
</file>

<file path=ppt/charts/_rels/chart8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4.xlsx"/></Relationships>
</file>

<file path=ppt/charts/_rels/chart8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5.xlsx"/></Relationships>
</file>

<file path=ppt/charts/_rels/chart8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6.xlsx"/></Relationships>
</file>

<file path=ppt/charts/_rels/chart8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7.xlsx"/></Relationships>
</file>

<file path=ppt/charts/_rels/chart8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8.xlsx"/></Relationships>
</file>

<file path=ppt/charts/_rels/chart8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9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.xlsx"/></Relationships>
</file>

<file path=ppt/charts/_rels/chart9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0.xlsx"/></Relationships>
</file>

<file path=ppt/charts/_rels/chart9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1.xlsx"/></Relationships>
</file>

<file path=ppt/charts/_rels/chart9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2.xlsx"/></Relationships>
</file>

<file path=ppt/charts/_rels/chart9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3.xlsx"/></Relationships>
</file>

<file path=ppt/charts/_rels/chart9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4.xlsx"/></Relationships>
</file>

<file path=ppt/charts/_rels/chart9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5.xlsx"/></Relationships>
</file>

<file path=ppt/charts/_rels/chart9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6.xlsx"/></Relationships>
</file>

<file path=ppt/charts/_rels/chart9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7.xlsx"/></Relationships>
</file>

<file path=ppt/charts/_rels/chart9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8.xlsx"/></Relationships>
</file>

<file path=ppt/charts/_rels/chart9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 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8</c:v>
                </c:pt>
                <c:pt idx="2">
                  <c:v>5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38</c:v>
                </c:pt>
                <c:pt idx="2">
                  <c:v>13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23</c:v>
                </c:pt>
                <c:pt idx="2">
                  <c:v>27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3"/>
              <c:layout>
                <c:manualLayout>
                  <c:x val="-0.26707842578173552"/>
                  <c:y val="4.5912653975363954E-2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20</c:v>
                </c:pt>
                <c:pt idx="2">
                  <c:v>27</c:v>
                </c:pt>
                <c:pt idx="3">
                  <c:v>10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28</c:v>
                </c:pt>
                <c:pt idx="2">
                  <c:v>25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27</c:v>
                </c:pt>
                <c:pt idx="2">
                  <c:v>24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26</c:v>
                </c:pt>
                <c:pt idx="2">
                  <c:v>17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30</c:v>
                </c:pt>
                <c:pt idx="2">
                  <c:v>15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3"/>
              <c:layout>
                <c:manualLayout>
                  <c:x val="8.236113646102812E-2"/>
                  <c:y val="0.70884658454647265"/>
                </c:manualLayout>
              </c:layout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32</c:v>
                </c:pt>
                <c:pt idx="2">
                  <c:v>20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27</c:v>
                </c:pt>
                <c:pt idx="2">
                  <c:v>16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26</c:v>
                </c:pt>
                <c:pt idx="2">
                  <c:v>25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28</c:v>
                </c:pt>
                <c:pt idx="2">
                  <c:v>21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3"/>
              <c:layout>
                <c:manualLayout>
                  <c:x val="-0.28165113065602171"/>
                  <c:y val="0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38</c:v>
                </c:pt>
                <c:pt idx="2">
                  <c:v>22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25</c:v>
                </c:pt>
                <c:pt idx="2">
                  <c:v>26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22</c:v>
                </c:pt>
                <c:pt idx="2">
                  <c:v>24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30</c:v>
                </c:pt>
                <c:pt idx="2">
                  <c:v>24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28</c:v>
                </c:pt>
                <c:pt idx="2">
                  <c:v>25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18</c:v>
                </c:pt>
                <c:pt idx="2">
                  <c:v>28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1"/>
              <c:layout>
                <c:manualLayout>
                  <c:x val="-8.1839563292724862E-2"/>
                  <c:y val="-0.18783683776123261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4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13</c:v>
                </c:pt>
                <c:pt idx="2">
                  <c:v>27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15</c:v>
                </c:pt>
                <c:pt idx="2">
                  <c:v>28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15</c:v>
                </c:pt>
                <c:pt idx="2">
                  <c:v>28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29</c:v>
                </c:pt>
                <c:pt idx="2">
                  <c:v>18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29</c:v>
                </c:pt>
                <c:pt idx="2">
                  <c:v>17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38</c:v>
                </c:pt>
                <c:pt idx="2">
                  <c:v>12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31</c:v>
                </c:pt>
                <c:pt idx="2">
                  <c:v>15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32</c:v>
                </c:pt>
                <c:pt idx="2">
                  <c:v>12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27</c:v>
                </c:pt>
                <c:pt idx="2">
                  <c:v>21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25</c:v>
                </c:pt>
                <c:pt idx="2">
                  <c:v>21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27</c:v>
                </c:pt>
                <c:pt idx="2">
                  <c:v>17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28</c:v>
                </c:pt>
                <c:pt idx="2">
                  <c:v>18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26</c:v>
                </c:pt>
                <c:pt idx="2">
                  <c:v>28</c:v>
                </c:pt>
                <c:pt idx="3">
                  <c:v>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22</c:v>
                </c:pt>
                <c:pt idx="2">
                  <c:v>32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29</c:v>
                </c:pt>
                <c:pt idx="2">
                  <c:v>24</c:v>
                </c:pt>
                <c:pt idx="3">
                  <c:v>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28</c:v>
                </c:pt>
                <c:pt idx="2">
                  <c:v>26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36</c:v>
                </c:pt>
                <c:pt idx="2">
                  <c:v>15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35</c:v>
                </c:pt>
                <c:pt idx="2">
                  <c:v>29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31</c:v>
                </c:pt>
                <c:pt idx="2">
                  <c:v>29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31</c:v>
                </c:pt>
                <c:pt idx="2">
                  <c:v>29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36</c:v>
                </c:pt>
                <c:pt idx="2">
                  <c:v>26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29</c:v>
                </c:pt>
                <c:pt idx="2">
                  <c:v>26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26</c:v>
                </c:pt>
                <c:pt idx="2">
                  <c:v>25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28</c:v>
                </c:pt>
                <c:pt idx="2">
                  <c:v>25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27</c:v>
                </c:pt>
                <c:pt idx="2">
                  <c:v>26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explosion val="2"/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34</c:v>
                </c:pt>
                <c:pt idx="2">
                  <c:v>26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0"/>
              <c:layout>
                <c:manualLayout>
                  <c:x val="-0.20969841861689298"/>
                  <c:y val="0.1612541993281075"/>
                </c:manualLayout>
              </c:layout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31</c:v>
                </c:pt>
                <c:pt idx="2">
                  <c:v>27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38</c:v>
                </c:pt>
                <c:pt idx="2">
                  <c:v>22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0"/>
              <c:layout>
                <c:manualLayout>
                  <c:x val="-0.20969841861689298"/>
                  <c:y val="0.1612541993281075"/>
                </c:manualLayout>
              </c:layout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32</c:v>
                </c:pt>
                <c:pt idx="2">
                  <c:v>24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0"/>
              <c:layout>
                <c:manualLayout>
                  <c:x val="-0.20969841861689298"/>
                  <c:y val="0.1612541993281075"/>
                </c:manualLayout>
              </c:layout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16</c:v>
                </c:pt>
                <c:pt idx="1">
                  <c:v>32</c:v>
                </c:pt>
                <c:pt idx="2">
                  <c:v>22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42</c:v>
                </c:pt>
                <c:pt idx="2">
                  <c:v>23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46</c:v>
                </c:pt>
                <c:pt idx="2">
                  <c:v>20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44</c:v>
                </c:pt>
                <c:pt idx="2">
                  <c:v>20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48</c:v>
                </c:pt>
                <c:pt idx="2">
                  <c:v>14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2"/>
              <c:layout>
                <c:manualLayout>
                  <c:x val="4.2752728329330941E-2"/>
                  <c:y val="-0.23980213559531269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36</c:v>
                </c:pt>
                <c:pt idx="2">
                  <c:v>25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37</c:v>
                </c:pt>
                <c:pt idx="2">
                  <c:v>23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34</c:v>
                </c:pt>
                <c:pt idx="2">
                  <c:v>26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32</c:v>
                </c:pt>
                <c:pt idx="2">
                  <c:v>26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0"/>
              <c:layout>
                <c:manualLayout>
                  <c:x val="4.8212720907270044E-2"/>
                  <c:y val="1.0182215149725066E-3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38</c:v>
                </c:pt>
                <c:pt idx="2">
                  <c:v>20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16</c:v>
                </c:pt>
                <c:pt idx="1">
                  <c:v>36</c:v>
                </c:pt>
                <c:pt idx="2">
                  <c:v>20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35</c:v>
                </c:pt>
                <c:pt idx="2">
                  <c:v>26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35</c:v>
                </c:pt>
                <c:pt idx="2">
                  <c:v>22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37</c:v>
                </c:pt>
                <c:pt idx="2">
                  <c:v>19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34</c:v>
                </c:pt>
                <c:pt idx="2">
                  <c:v>26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36</c:v>
                </c:pt>
                <c:pt idx="2">
                  <c:v>20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31</c:v>
                </c:pt>
                <c:pt idx="2">
                  <c:v>28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</c:v>
                </c:pt>
                <c:pt idx="1">
                  <c:v>34</c:v>
                </c:pt>
                <c:pt idx="2">
                  <c:v>24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32</c:v>
                </c:pt>
                <c:pt idx="2">
                  <c:v>16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18</c:v>
                </c:pt>
                <c:pt idx="1">
                  <c:v>30</c:v>
                </c:pt>
                <c:pt idx="2">
                  <c:v>14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31</c:v>
                </c:pt>
                <c:pt idx="2">
                  <c:v>17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28</c:v>
                </c:pt>
                <c:pt idx="2">
                  <c:v>31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36</c:v>
                </c:pt>
                <c:pt idx="2">
                  <c:v>18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18</c:v>
                </c:pt>
                <c:pt idx="1">
                  <c:v>34</c:v>
                </c:pt>
                <c:pt idx="2">
                  <c:v>9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36</c:v>
                </c:pt>
                <c:pt idx="2">
                  <c:v>17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24</c:v>
                </c:pt>
                <c:pt idx="1">
                  <c:v>26</c:v>
                </c:pt>
                <c:pt idx="2">
                  <c:v>9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37</c:v>
                </c:pt>
                <c:pt idx="2">
                  <c:v>24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37</c:v>
                </c:pt>
                <c:pt idx="2">
                  <c:v>15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34</c:v>
                </c:pt>
                <c:pt idx="2">
                  <c:v>17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3"/>
              <c:layout>
                <c:manualLayout>
                  <c:x val="-0.32100307795787381"/>
                  <c:y val="3.2474804031354991E-2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39</c:v>
                </c:pt>
                <c:pt idx="2">
                  <c:v>21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38</c:v>
                </c:pt>
                <c:pt idx="2">
                  <c:v>18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35</c:v>
                </c:pt>
                <c:pt idx="2">
                  <c:v>21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29</c:v>
                </c:pt>
                <c:pt idx="2">
                  <c:v>18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34</c:v>
                </c:pt>
                <c:pt idx="2">
                  <c:v>20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32</c:v>
                </c:pt>
                <c:pt idx="2">
                  <c:v>20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35</c:v>
                </c:pt>
                <c:pt idx="2">
                  <c:v>23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33</c:v>
                </c:pt>
                <c:pt idx="2">
                  <c:v>27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33</c:v>
                </c:pt>
                <c:pt idx="2">
                  <c:v>27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22</c:v>
                </c:pt>
                <c:pt idx="2">
                  <c:v>19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22</c:v>
                </c:pt>
                <c:pt idx="2">
                  <c:v>21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3"/>
              <c:layout>
                <c:manualLayout>
                  <c:x val="0.42896408946014553"/>
                  <c:y val="1.1582138336330709E-3"/>
                </c:manualLayout>
              </c:layout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33</c:v>
                </c:pt>
                <c:pt idx="2">
                  <c:v>18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44</c:v>
                </c:pt>
                <c:pt idx="2">
                  <c:v>16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36</c:v>
                </c:pt>
                <c:pt idx="2">
                  <c:v>21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42</c:v>
                </c:pt>
                <c:pt idx="2">
                  <c:v>17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46</c:v>
                </c:pt>
                <c:pt idx="2">
                  <c:v>15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47</c:v>
                </c:pt>
                <c:pt idx="2">
                  <c:v>14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43</c:v>
                </c:pt>
                <c:pt idx="2">
                  <c:v>16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25</c:v>
                </c:pt>
                <c:pt idx="2">
                  <c:v>17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34</c:v>
                </c:pt>
                <c:pt idx="2">
                  <c:v>27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25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22</c:v>
                </c:pt>
                <c:pt idx="2">
                  <c:v>6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35</c:v>
                </c:pt>
                <c:pt idx="2">
                  <c:v>15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35</c:v>
                </c:pt>
                <c:pt idx="2">
                  <c:v>20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explosion val="3"/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39</c:v>
                </c:pt>
                <c:pt idx="2">
                  <c:v>21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35</c:v>
                </c:pt>
                <c:pt idx="2">
                  <c:v>20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38</c:v>
                </c:pt>
                <c:pt idx="2">
                  <c:v>22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39</c:v>
                </c:pt>
                <c:pt idx="2">
                  <c:v>20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39</c:v>
                </c:pt>
                <c:pt idx="2">
                  <c:v>17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36</c:v>
                </c:pt>
                <c:pt idx="2">
                  <c:v>20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40</c:v>
                </c:pt>
                <c:pt idx="2">
                  <c:v>19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</c:v>
                </c:pt>
                <c:pt idx="1">
                  <c:v>36</c:v>
                </c:pt>
                <c:pt idx="2">
                  <c:v>17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35</c:v>
                </c:pt>
                <c:pt idx="2">
                  <c:v>20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Foglio1!$A$2:$A$6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Foglio1!$B$2:$B$6</c:f>
              <c:numCache>
                <c:formatCode>General</c:formatCode>
                <c:ptCount val="5"/>
                <c:pt idx="0">
                  <c:v>0</c:v>
                </c:pt>
                <c:pt idx="1">
                  <c:v>16</c:v>
                </c:pt>
                <c:pt idx="2">
                  <c:v>14</c:v>
                </c:pt>
                <c:pt idx="3">
                  <c:v>10</c:v>
                </c:pt>
                <c:pt idx="4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</c:v>
                </c:pt>
                <c:pt idx="1">
                  <c:v>34</c:v>
                </c:pt>
                <c:pt idx="2">
                  <c:v>21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34</c:v>
                </c:pt>
                <c:pt idx="2">
                  <c:v>19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16</c:v>
                </c:pt>
                <c:pt idx="2">
                  <c:v>14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19</c:v>
                </c:pt>
                <c:pt idx="2">
                  <c:v>10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21</c:v>
                </c:pt>
                <c:pt idx="2">
                  <c:v>9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18</c:v>
                </c:pt>
                <c:pt idx="2">
                  <c:v>13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23</c:v>
                </c:pt>
                <c:pt idx="2">
                  <c:v>12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explosion val="2"/>
          <c:dLbls>
            <c:dLbl>
              <c:idx val="3"/>
              <c:layout>
                <c:manualLayout>
                  <c:x val="-0.32060525021029407"/>
                  <c:y val="1.9807257878367152E-2"/>
                </c:manualLayout>
              </c:layout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22</c:v>
                </c:pt>
                <c:pt idx="2">
                  <c:v>8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21</c:v>
                </c:pt>
                <c:pt idx="2">
                  <c:v>8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22</c:v>
                </c:pt>
                <c:pt idx="2">
                  <c:v>12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32</c:v>
                </c:pt>
                <c:pt idx="2">
                  <c:v>28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13</c:v>
                </c:pt>
                <c:pt idx="2">
                  <c:v>14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22</c:v>
                </c:pt>
                <c:pt idx="2">
                  <c:v>10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24</c:v>
                </c:pt>
                <c:pt idx="2">
                  <c:v>7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21</c:v>
                </c:pt>
                <c:pt idx="2">
                  <c:v>10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18</c:v>
                </c:pt>
                <c:pt idx="2">
                  <c:v>12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23</c:v>
                </c:pt>
                <c:pt idx="2">
                  <c:v>5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24</c:v>
                </c:pt>
                <c:pt idx="2">
                  <c:v>5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18</c:v>
                </c:pt>
                <c:pt idx="2">
                  <c:v>9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21</c:v>
                </c:pt>
                <c:pt idx="2">
                  <c:v>5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28</c:v>
                </c:pt>
                <c:pt idx="2">
                  <c:v>6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32</c:v>
                </c:pt>
                <c:pt idx="2">
                  <c:v>19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21</c:v>
                </c:pt>
                <c:pt idx="2">
                  <c:v>7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</c:v>
                </c:pt>
                <c:pt idx="1">
                  <c:v>29</c:v>
                </c:pt>
                <c:pt idx="2">
                  <c:v>5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14</c:v>
                </c:pt>
                <c:pt idx="2">
                  <c:v>14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20</c:v>
                </c:pt>
                <c:pt idx="2">
                  <c:v>9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19</c:v>
                </c:pt>
                <c:pt idx="2">
                  <c:v>9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18</c:v>
                </c:pt>
                <c:pt idx="2">
                  <c:v>12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14</c:v>
                </c:pt>
                <c:pt idx="2">
                  <c:v>11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21</c:v>
                </c:pt>
                <c:pt idx="2">
                  <c:v>8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0"/>
              <c:layout>
                <c:manualLayout>
                  <c:x val="-0.17122438386009561"/>
                  <c:y val="-2.4768320533281599E-2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14</c:v>
                </c:pt>
                <c:pt idx="2">
                  <c:v>9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23</c:v>
                </c:pt>
                <c:pt idx="2">
                  <c:v>8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34</c:v>
                </c:pt>
                <c:pt idx="2">
                  <c:v>18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13</c:v>
                </c:pt>
                <c:pt idx="2">
                  <c:v>14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20</c:v>
                </c:pt>
                <c:pt idx="2">
                  <c:v>11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16</c:v>
                </c:pt>
                <c:pt idx="2">
                  <c:v>11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20</c:v>
                </c:pt>
                <c:pt idx="2">
                  <c:v>10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0393817764422902"/>
          <c:y val="0.1117718739804781"/>
          <c:w val="0.64380263052076714"/>
          <c:h val="0.77645625203904389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0"/>
              <c:layout>
                <c:manualLayout>
                  <c:x val="-0.10951333381523627"/>
                  <c:y val="0.12430011198208288"/>
                </c:manualLayout>
              </c:layout>
              <c:showVal val="1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-0.22103445807818295"/>
                  <c:y val="-9.7336237225665923E-2"/>
                </c:manualLayout>
              </c:layout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0.17494483338917952"/>
                  <c:y val="-9.7945701916039893E-2"/>
                </c:manualLayout>
              </c:layout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5.8512572147458038E-2"/>
                  <c:y val="0.12430011198208288"/>
                </c:manualLayout>
              </c:layout>
              <c:showVal val="1"/>
              <c:showCatName val="1"/>
              <c:showPercent val="1"/>
              <c:separator>
</c:separator>
            </c:dLbl>
            <c:spPr>
              <a:ln>
                <a:noFill/>
              </a:ln>
            </c:spPr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20</c:v>
                </c:pt>
                <c:pt idx="2">
                  <c:v>26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21</c:v>
                </c:pt>
                <c:pt idx="2">
                  <c:v>24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17</c:v>
                </c:pt>
                <c:pt idx="2">
                  <c:v>26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18</c:v>
                </c:pt>
                <c:pt idx="2">
                  <c:v>23</c:v>
                </c:pt>
                <c:pt idx="3">
                  <c:v>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29</c:v>
                </c:pt>
                <c:pt idx="2">
                  <c:v>22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32</c:v>
                </c:pt>
                <c:pt idx="2">
                  <c:v>20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86E35A-01F1-41FE-AF53-BAF1E3430E6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263455A2-8E2D-4079-8E90-DA72963D0B0B}">
      <dgm:prSet/>
      <dgm:spPr/>
      <dgm:t>
        <a:bodyPr/>
        <a:lstStyle/>
        <a:p>
          <a:pPr rtl="0"/>
          <a:r>
            <a:rPr lang="it-IT" dirty="0" smtClean="0"/>
            <a:t>SCUOLA PRIMARIA</a:t>
          </a:r>
          <a:endParaRPr lang="it-IT" dirty="0"/>
        </a:p>
      </dgm:t>
    </dgm:pt>
    <dgm:pt modelId="{D93A668C-76E0-4B9E-A37C-02DA685A9EFC}" type="parTrans" cxnId="{106177C4-A6D2-4CB5-B84A-77A590D67730}">
      <dgm:prSet/>
      <dgm:spPr/>
      <dgm:t>
        <a:bodyPr/>
        <a:lstStyle/>
        <a:p>
          <a:endParaRPr lang="it-IT"/>
        </a:p>
      </dgm:t>
    </dgm:pt>
    <dgm:pt modelId="{EAA3EDC6-0880-48DE-B21A-931623FB25BC}" type="sibTrans" cxnId="{106177C4-A6D2-4CB5-B84A-77A590D67730}">
      <dgm:prSet/>
      <dgm:spPr/>
      <dgm:t>
        <a:bodyPr/>
        <a:lstStyle/>
        <a:p>
          <a:endParaRPr lang="it-IT"/>
        </a:p>
      </dgm:t>
    </dgm:pt>
    <dgm:pt modelId="{EB273AB6-D4D8-405B-8E6E-25AB9E5C384C}">
      <dgm:prSet/>
      <dgm:spPr/>
      <dgm:t>
        <a:bodyPr/>
        <a:lstStyle/>
        <a:p>
          <a:pPr rtl="0"/>
          <a:r>
            <a:rPr lang="it-IT" dirty="0" smtClean="0"/>
            <a:t>A.S.2018/2019</a:t>
          </a:r>
          <a:endParaRPr lang="it-IT" dirty="0"/>
        </a:p>
      </dgm:t>
    </dgm:pt>
    <dgm:pt modelId="{6C1ACCFF-E601-497F-BEAE-4C015A66F470}" type="parTrans" cxnId="{64DB3B79-3134-4892-BE23-246B92C994E4}">
      <dgm:prSet/>
      <dgm:spPr/>
      <dgm:t>
        <a:bodyPr/>
        <a:lstStyle/>
        <a:p>
          <a:endParaRPr lang="it-IT"/>
        </a:p>
      </dgm:t>
    </dgm:pt>
    <dgm:pt modelId="{9BF086D1-87E0-4DC8-9D41-3D79ECA457B8}" type="sibTrans" cxnId="{64DB3B79-3134-4892-BE23-246B92C994E4}">
      <dgm:prSet/>
      <dgm:spPr/>
      <dgm:t>
        <a:bodyPr/>
        <a:lstStyle/>
        <a:p>
          <a:endParaRPr lang="it-IT"/>
        </a:p>
      </dgm:t>
    </dgm:pt>
    <dgm:pt modelId="{4265C27C-5A9A-4576-9D28-EAE446093B26}" type="pres">
      <dgm:prSet presAssocID="{A086E35A-01F1-41FE-AF53-BAF1E3430E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96521D2-9C76-492B-B781-71F170EEB782}" type="pres">
      <dgm:prSet presAssocID="{263455A2-8E2D-4079-8E90-DA72963D0B0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C7DD0A3-E8D6-470D-881C-A49A4307E675}" type="pres">
      <dgm:prSet presAssocID="{EAA3EDC6-0880-48DE-B21A-931623FB25BC}" presName="spacer" presStyleCnt="0"/>
      <dgm:spPr/>
    </dgm:pt>
    <dgm:pt modelId="{BCFB97D4-2179-4C56-8DB2-47314618674C}" type="pres">
      <dgm:prSet presAssocID="{EB273AB6-D4D8-405B-8E6E-25AB9E5C384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06177C4-A6D2-4CB5-B84A-77A590D67730}" srcId="{A086E35A-01F1-41FE-AF53-BAF1E3430E6F}" destId="{263455A2-8E2D-4079-8E90-DA72963D0B0B}" srcOrd="0" destOrd="0" parTransId="{D93A668C-76E0-4B9E-A37C-02DA685A9EFC}" sibTransId="{EAA3EDC6-0880-48DE-B21A-931623FB25BC}"/>
    <dgm:cxn modelId="{F524999F-54EE-4961-8C15-F5A83DDF53C4}" type="presOf" srcId="{263455A2-8E2D-4079-8E90-DA72963D0B0B}" destId="{896521D2-9C76-492B-B781-71F170EEB782}" srcOrd="0" destOrd="0" presId="urn:microsoft.com/office/officeart/2005/8/layout/vList2"/>
    <dgm:cxn modelId="{64DB3B79-3134-4892-BE23-246B92C994E4}" srcId="{A086E35A-01F1-41FE-AF53-BAF1E3430E6F}" destId="{EB273AB6-D4D8-405B-8E6E-25AB9E5C384C}" srcOrd="1" destOrd="0" parTransId="{6C1ACCFF-E601-497F-BEAE-4C015A66F470}" sibTransId="{9BF086D1-87E0-4DC8-9D41-3D79ECA457B8}"/>
    <dgm:cxn modelId="{7E5B4ECD-C342-453C-8210-D82FDFFD4AA8}" type="presOf" srcId="{A086E35A-01F1-41FE-AF53-BAF1E3430E6F}" destId="{4265C27C-5A9A-4576-9D28-EAE446093B26}" srcOrd="0" destOrd="0" presId="urn:microsoft.com/office/officeart/2005/8/layout/vList2"/>
    <dgm:cxn modelId="{BC461497-1FB7-4A88-875B-AF923CEF2ADD}" type="presOf" srcId="{EB273AB6-D4D8-405B-8E6E-25AB9E5C384C}" destId="{BCFB97D4-2179-4C56-8DB2-47314618674C}" srcOrd="0" destOrd="0" presId="urn:microsoft.com/office/officeart/2005/8/layout/vList2"/>
    <dgm:cxn modelId="{CA8E4186-7E71-44BD-B1F2-99115D8134A4}" type="presParOf" srcId="{4265C27C-5A9A-4576-9D28-EAE446093B26}" destId="{896521D2-9C76-492B-B781-71F170EEB782}" srcOrd="0" destOrd="0" presId="urn:microsoft.com/office/officeart/2005/8/layout/vList2"/>
    <dgm:cxn modelId="{1E9FE624-1D38-4898-BC3A-52A159E63C2F}" type="presParOf" srcId="{4265C27C-5A9A-4576-9D28-EAE446093B26}" destId="{AC7DD0A3-E8D6-470D-881C-A49A4307E675}" srcOrd="1" destOrd="0" presId="urn:microsoft.com/office/officeart/2005/8/layout/vList2"/>
    <dgm:cxn modelId="{8EC79FBE-AFAE-469C-B4CA-383F30E4D5D2}" type="presParOf" srcId="{4265C27C-5A9A-4576-9D28-EAE446093B26}" destId="{BCFB97D4-2179-4C56-8DB2-47314618674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6521D2-9C76-492B-B781-71F170EEB782}">
      <dsp:nvSpPr>
        <dsp:cNvPr id="0" name=""/>
        <dsp:cNvSpPr/>
      </dsp:nvSpPr>
      <dsp:spPr>
        <a:xfrm>
          <a:off x="0" y="9314"/>
          <a:ext cx="3309803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500" kern="1200" dirty="0" smtClean="0"/>
            <a:t>SCUOLA PRIMARIA</a:t>
          </a:r>
          <a:endParaRPr lang="it-IT" sz="2500" kern="1200" dirty="0"/>
        </a:p>
      </dsp:txBody>
      <dsp:txXfrm>
        <a:off x="28557" y="37871"/>
        <a:ext cx="3252689" cy="527886"/>
      </dsp:txXfrm>
    </dsp:sp>
    <dsp:sp modelId="{BCFB97D4-2179-4C56-8DB2-47314618674C}">
      <dsp:nvSpPr>
        <dsp:cNvPr id="0" name=""/>
        <dsp:cNvSpPr/>
      </dsp:nvSpPr>
      <dsp:spPr>
        <a:xfrm>
          <a:off x="0" y="666314"/>
          <a:ext cx="3309803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500" kern="1200" dirty="0" smtClean="0"/>
            <a:t>A.S.2018/2019</a:t>
          </a:r>
          <a:endParaRPr lang="it-IT" sz="2500" kern="1200" dirty="0"/>
        </a:p>
      </dsp:txBody>
      <dsp:txXfrm>
        <a:off x="28557" y="694871"/>
        <a:ext cx="3252689" cy="5278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A19924-C47F-413E-A90F-BE667A4922F4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5DCE20-691F-49B7-9565-E31C5FFA4C7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080057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DCE20-691F-49B7-9565-E31C5FFA4C7D}" type="slidenum">
              <a:rPr lang="it-IT" smtClean="0"/>
              <a:pPr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738255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DCE20-691F-49B7-9565-E31C5FFA4C7D}" type="slidenum">
              <a:rPr lang="it-IT" smtClean="0"/>
              <a:pPr/>
              <a:t>78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868982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DCE20-691F-49B7-9565-E31C5FFA4C7D}" type="slidenum">
              <a:rPr lang="it-IT" smtClean="0"/>
              <a:pPr/>
              <a:t>79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868982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DCE20-691F-49B7-9565-E31C5FFA4C7D}" type="slidenum">
              <a:rPr lang="it-IT" smtClean="0"/>
              <a:pPr/>
              <a:t>97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689822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DCE20-691F-49B7-9565-E31C5FFA4C7D}" type="slidenum">
              <a:rPr lang="it-IT" smtClean="0"/>
              <a:pPr/>
              <a:t>98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68982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EEFC-92B8-4B2B-8745-E25B0546AB9D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CA0A6-19CA-4259-80B0-BBCE13C89E3A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BC4A5-CD89-4DD2-B3B4-7CAA9A66010B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07837-72F3-4721-92CB-707C6C7CF449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tango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096C5-408B-42F8-9360-6E9F435D1A37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DAA05C3-C465-4A0F-9C5F-B72E2B2933BA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8EA7F-C059-40DA-901D-49D4C63A2A84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it-IT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egnaposto contenut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contenut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Oval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3" name="Tito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BCFA-8FF3-482D-A467-A017FEF6D625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FC9E9-BE2C-4568-9CD8-EA0C7EBC51A0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tango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egnaposto contenut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F1F0-F6C6-45DE-84C7-53C8EC5FF825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ttore 1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605D537-17BD-4CD6-9635-0215E76CB9E0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16C669A-5F91-4064-AF4A-7923580CEF16}" type="datetime1">
              <a:rPr lang="it-IT" smtClean="0"/>
              <a:pPr/>
              <a:t>20/02/2019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9.xml"/><Relationship Id="rId2" Type="http://schemas.openxmlformats.org/officeDocument/2006/relationships/chart" Target="../charts/chart38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1.xml"/><Relationship Id="rId2" Type="http://schemas.openxmlformats.org/officeDocument/2006/relationships/chart" Target="../charts/chart4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3.xml"/><Relationship Id="rId2" Type="http://schemas.openxmlformats.org/officeDocument/2006/relationships/chart" Target="../charts/chart4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5.xml"/><Relationship Id="rId2" Type="http://schemas.openxmlformats.org/officeDocument/2006/relationships/chart" Target="../charts/chart44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7.xml"/><Relationship Id="rId2" Type="http://schemas.openxmlformats.org/officeDocument/2006/relationships/chart" Target="../charts/chart46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9.xml"/><Relationship Id="rId2" Type="http://schemas.openxmlformats.org/officeDocument/2006/relationships/chart" Target="../charts/chart48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1.xml"/><Relationship Id="rId2" Type="http://schemas.openxmlformats.org/officeDocument/2006/relationships/chart" Target="../charts/chart50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3.xml"/><Relationship Id="rId2" Type="http://schemas.openxmlformats.org/officeDocument/2006/relationships/chart" Target="../charts/chart52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5.xml"/><Relationship Id="rId2" Type="http://schemas.openxmlformats.org/officeDocument/2006/relationships/chart" Target="../charts/chart54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7.xml"/><Relationship Id="rId2" Type="http://schemas.openxmlformats.org/officeDocument/2006/relationships/chart" Target="../charts/chart56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9.xml"/><Relationship Id="rId2" Type="http://schemas.openxmlformats.org/officeDocument/2006/relationships/chart" Target="../charts/chart58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1.xml"/><Relationship Id="rId2" Type="http://schemas.openxmlformats.org/officeDocument/2006/relationships/chart" Target="../charts/chart60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3.xml"/><Relationship Id="rId2" Type="http://schemas.openxmlformats.org/officeDocument/2006/relationships/chart" Target="../charts/chart62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5.xml"/><Relationship Id="rId2" Type="http://schemas.openxmlformats.org/officeDocument/2006/relationships/chart" Target="../charts/chart64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7.xml"/><Relationship Id="rId2" Type="http://schemas.openxmlformats.org/officeDocument/2006/relationships/chart" Target="../charts/chart66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9.xml"/><Relationship Id="rId2" Type="http://schemas.openxmlformats.org/officeDocument/2006/relationships/chart" Target="../charts/chart6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1.xml"/><Relationship Id="rId2" Type="http://schemas.openxmlformats.org/officeDocument/2006/relationships/chart" Target="../charts/chart70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3.xml"/><Relationship Id="rId2" Type="http://schemas.openxmlformats.org/officeDocument/2006/relationships/chart" Target="../charts/chart72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5.xml"/><Relationship Id="rId2" Type="http://schemas.openxmlformats.org/officeDocument/2006/relationships/chart" Target="../charts/chart74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7.xml"/><Relationship Id="rId2" Type="http://schemas.openxmlformats.org/officeDocument/2006/relationships/chart" Target="../charts/chart76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9.xml"/><Relationship Id="rId2" Type="http://schemas.openxmlformats.org/officeDocument/2006/relationships/chart" Target="../charts/chart78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1.xml"/><Relationship Id="rId2" Type="http://schemas.openxmlformats.org/officeDocument/2006/relationships/chart" Target="../charts/chart80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3.xml"/><Relationship Id="rId2" Type="http://schemas.openxmlformats.org/officeDocument/2006/relationships/chart" Target="../charts/chart82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5.xml"/><Relationship Id="rId2" Type="http://schemas.openxmlformats.org/officeDocument/2006/relationships/chart" Target="../charts/chart84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7.xml"/><Relationship Id="rId2" Type="http://schemas.openxmlformats.org/officeDocument/2006/relationships/chart" Target="../charts/chart86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9.xml"/><Relationship Id="rId2" Type="http://schemas.openxmlformats.org/officeDocument/2006/relationships/chart" Target="../charts/chart8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1.xml"/><Relationship Id="rId2" Type="http://schemas.openxmlformats.org/officeDocument/2006/relationships/chart" Target="../charts/chart90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3.xml"/><Relationship Id="rId2" Type="http://schemas.openxmlformats.org/officeDocument/2006/relationships/chart" Target="../charts/chart92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5.xml"/><Relationship Id="rId2" Type="http://schemas.openxmlformats.org/officeDocument/2006/relationships/chart" Target="../charts/chart9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7.xml"/><Relationship Id="rId2" Type="http://schemas.openxmlformats.org/officeDocument/2006/relationships/chart" Target="../charts/chart96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9.xml"/><Relationship Id="rId2" Type="http://schemas.openxmlformats.org/officeDocument/2006/relationships/chart" Target="../charts/chart98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1.xml"/><Relationship Id="rId2" Type="http://schemas.openxmlformats.org/officeDocument/2006/relationships/chart" Target="../charts/chart100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3.xml"/><Relationship Id="rId2" Type="http://schemas.openxmlformats.org/officeDocument/2006/relationships/chart" Target="../charts/chart102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5.xml"/><Relationship Id="rId2" Type="http://schemas.openxmlformats.org/officeDocument/2006/relationships/chart" Target="../charts/chart10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7.xml"/><Relationship Id="rId2" Type="http://schemas.openxmlformats.org/officeDocument/2006/relationships/chart" Target="../charts/chart106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9.xml"/><Relationship Id="rId2" Type="http://schemas.openxmlformats.org/officeDocument/2006/relationships/chart" Target="../charts/chart108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1.xml"/><Relationship Id="rId2" Type="http://schemas.openxmlformats.org/officeDocument/2006/relationships/chart" Target="../charts/chart110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3.xml"/><Relationship Id="rId2" Type="http://schemas.openxmlformats.org/officeDocument/2006/relationships/chart" Target="../charts/chart112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5.xml"/><Relationship Id="rId2" Type="http://schemas.openxmlformats.org/officeDocument/2006/relationships/chart" Target="../charts/chart11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7.xml"/><Relationship Id="rId2" Type="http://schemas.openxmlformats.org/officeDocument/2006/relationships/chart" Target="../charts/chart116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9.xml"/><Relationship Id="rId2" Type="http://schemas.openxmlformats.org/officeDocument/2006/relationships/chart" Target="../charts/chart118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1.xml"/><Relationship Id="rId2" Type="http://schemas.openxmlformats.org/officeDocument/2006/relationships/chart" Target="../charts/chart120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2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7.xml"/><Relationship Id="rId2" Type="http://schemas.openxmlformats.org/officeDocument/2006/relationships/chart" Target="../charts/chart126.xml"/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9.xml"/><Relationship Id="rId2" Type="http://schemas.openxmlformats.org/officeDocument/2006/relationships/chart" Target="../charts/chart128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1.xml"/><Relationship Id="rId2" Type="http://schemas.openxmlformats.org/officeDocument/2006/relationships/chart" Target="../charts/chart130.xml"/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3.xml"/><Relationship Id="rId2" Type="http://schemas.openxmlformats.org/officeDocument/2006/relationships/chart" Target="../charts/chart132.xml"/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5.xml"/><Relationship Id="rId2" Type="http://schemas.openxmlformats.org/officeDocument/2006/relationships/chart" Target="../charts/chart134.xml"/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7.xml"/><Relationship Id="rId2" Type="http://schemas.openxmlformats.org/officeDocument/2006/relationships/chart" Target="../charts/chart136.xml"/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9.xml"/><Relationship Id="rId2" Type="http://schemas.openxmlformats.org/officeDocument/2006/relationships/chart" Target="../charts/chart13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1.xml"/><Relationship Id="rId2" Type="http://schemas.openxmlformats.org/officeDocument/2006/relationships/chart" Target="../charts/chart140.xml"/><Relationship Id="rId1" Type="http://schemas.openxmlformats.org/officeDocument/2006/relationships/slideLayout" Target="../slideLayouts/slideLayout5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3.xml"/><Relationship Id="rId2" Type="http://schemas.openxmlformats.org/officeDocument/2006/relationships/chart" Target="../charts/chart142.xml"/><Relationship Id="rId1" Type="http://schemas.openxmlformats.org/officeDocument/2006/relationships/slideLayout" Target="../slideLayouts/slideLayout5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5.xml"/><Relationship Id="rId2" Type="http://schemas.openxmlformats.org/officeDocument/2006/relationships/chart" Target="../charts/chart144.xml"/><Relationship Id="rId1" Type="http://schemas.openxmlformats.org/officeDocument/2006/relationships/slideLayout" Target="../slideLayouts/slideLayout5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7.xml"/><Relationship Id="rId2" Type="http://schemas.openxmlformats.org/officeDocument/2006/relationships/chart" Target="../charts/chart146.xml"/><Relationship Id="rId1" Type="http://schemas.openxmlformats.org/officeDocument/2006/relationships/slideLayout" Target="../slideLayouts/slideLayout5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9.xml"/><Relationship Id="rId2" Type="http://schemas.openxmlformats.org/officeDocument/2006/relationships/chart" Target="../charts/chart148.xml"/><Relationship Id="rId1" Type="http://schemas.openxmlformats.org/officeDocument/2006/relationships/slideLayout" Target="../slideLayouts/slideLayout5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1.xml"/><Relationship Id="rId2" Type="http://schemas.openxmlformats.org/officeDocument/2006/relationships/chart" Target="../charts/chart150.xml"/><Relationship Id="rId1" Type="http://schemas.openxmlformats.org/officeDocument/2006/relationships/slideLayout" Target="../slideLayouts/slideLayout5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3.xml"/><Relationship Id="rId2" Type="http://schemas.openxmlformats.org/officeDocument/2006/relationships/chart" Target="../charts/chart152.xml"/><Relationship Id="rId1" Type="http://schemas.openxmlformats.org/officeDocument/2006/relationships/slideLayout" Target="../slideLayouts/slideLayout5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55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5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50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16632"/>
            <a:ext cx="8928992" cy="6624736"/>
          </a:xfrm>
          <a:solidFill>
            <a:schemeClr val="accent1">
              <a:lumMod val="50000"/>
            </a:schemeClr>
          </a:solidFill>
        </p:spPr>
      </p:pic>
    </p:spTree>
    <p:extLst>
      <p:ext uri="{BB962C8B-B14F-4D97-AF65-F5344CB8AC3E}">
        <p14:creationId xmlns:p14="http://schemas.microsoft.com/office/powerpoint/2010/main" xmlns="" val="3848856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27584" y="2276872"/>
            <a:ext cx="2880320" cy="78377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(INIZIALE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364088" y="2276872"/>
            <a:ext cx="2952328" cy="76978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SCRIVE- DESCRIVE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901792343"/>
              </p:ext>
            </p:extLst>
          </p:nvPr>
        </p:nvGraphicFramePr>
        <p:xfrm>
          <a:off x="5364088" y="3068960"/>
          <a:ext cx="2952328" cy="2741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312776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46264713"/>
              </p:ext>
            </p:extLst>
          </p:nvPr>
        </p:nvGraphicFramePr>
        <p:xfrm>
          <a:off x="827584" y="3140968"/>
          <a:ext cx="2880320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362477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27584" y="2276872"/>
            <a:ext cx="3024336" cy="75090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RICONOSCE E RISOLVE PROBLEMI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20072" y="2276872"/>
            <a:ext cx="3096344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RICONOSCE E RISOLVE PROBLEMI 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205179110"/>
              </p:ext>
            </p:extLst>
          </p:nvPr>
        </p:nvGraphicFramePr>
        <p:xfrm>
          <a:off x="755576" y="3068960"/>
          <a:ext cx="3096344" cy="2979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587610877"/>
              </p:ext>
            </p:extLst>
          </p:nvPr>
        </p:nvGraphicFramePr>
        <p:xfrm>
          <a:off x="5076056" y="3140968"/>
          <a:ext cx="316835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43398" y="1268760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11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34400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973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27584" y="2276872"/>
            <a:ext cx="3096344" cy="75090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OSSERVA E ANALIZZA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FATTI ED EVENTI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20072" y="2348880"/>
            <a:ext cx="3240360" cy="78377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OSSERVA E ANALIZZA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FATTI ED EVENTI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734467183"/>
              </p:ext>
            </p:extLst>
          </p:nvPr>
        </p:nvGraphicFramePr>
        <p:xfrm>
          <a:off x="5220072" y="3212976"/>
          <a:ext cx="3096344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34400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67340964"/>
              </p:ext>
            </p:extLst>
          </p:nvPr>
        </p:nvGraphicFramePr>
        <p:xfrm>
          <a:off x="755576" y="3068960"/>
          <a:ext cx="316835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8049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9552" y="2276872"/>
            <a:ext cx="3384376" cy="10801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DISTINGUE E CLASSIFICA </a:t>
            </a:r>
            <a:endParaRPr lang="it-IT" sz="1400" dirty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GLI ELEMENTI DEI VARI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LINGUAGGI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276872"/>
            <a:ext cx="3384376" cy="10801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DISTINGUE 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CLASSIFICA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GLI ELEMENTI DEI VARI LINGUAGGI 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04355841"/>
              </p:ext>
            </p:extLst>
          </p:nvPr>
        </p:nvGraphicFramePr>
        <p:xfrm>
          <a:off x="539552" y="3356992"/>
          <a:ext cx="3384376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216890271"/>
              </p:ext>
            </p:extLst>
          </p:nvPr>
        </p:nvGraphicFramePr>
        <p:xfrm>
          <a:off x="5148064" y="3429000"/>
          <a:ext cx="3312368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560840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286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7544" y="2276872"/>
            <a:ext cx="3528392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INDIVIDUA LA RELAZIONE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SPAZIO TEMPO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420888"/>
            <a:ext cx="3456384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INDIVIDUA LA RELAZIONE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SPAZIO TEMPO(INTERMEDIO)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191811153"/>
              </p:ext>
            </p:extLst>
          </p:nvPr>
        </p:nvGraphicFramePr>
        <p:xfrm>
          <a:off x="5076056" y="3068960"/>
          <a:ext cx="352839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5306548"/>
              </p:ext>
            </p:extLst>
          </p:nvPr>
        </p:nvGraphicFramePr>
        <p:xfrm>
          <a:off x="467544" y="2996952"/>
          <a:ext cx="352839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06406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5576" y="2348880"/>
            <a:ext cx="2664296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CONOSCE LE FUNZIONI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E LA SINTASSI DI BASE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348880"/>
            <a:ext cx="3240360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CONOSCE LE FUNZIONI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E LA SINTASSI DI BASE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613260043"/>
              </p:ext>
            </p:extLst>
          </p:nvPr>
        </p:nvGraphicFramePr>
        <p:xfrm>
          <a:off x="683568" y="3212976"/>
          <a:ext cx="2736304" cy="3118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177803214"/>
              </p:ext>
            </p:extLst>
          </p:nvPr>
        </p:nvGraphicFramePr>
        <p:xfrm>
          <a:off x="5148064" y="3212976"/>
          <a:ext cx="3168352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469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27584" y="2276872"/>
            <a:ext cx="2952328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UTILIZZA I MEZZI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DI COMUNICAZIONE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76056" y="2276872"/>
            <a:ext cx="3096344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UTILIZZA I MEZZI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DI COMUNICAZIONE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346351255"/>
              </p:ext>
            </p:extLst>
          </p:nvPr>
        </p:nvGraphicFramePr>
        <p:xfrm>
          <a:off x="755576" y="3212976"/>
          <a:ext cx="3024336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64253712"/>
              </p:ext>
            </p:extLst>
          </p:nvPr>
        </p:nvGraphicFramePr>
        <p:xfrm>
          <a:off x="5076056" y="3212976"/>
          <a:ext cx="3096344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31632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18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5576" y="2276872"/>
            <a:ext cx="3096344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PONE DOMANDE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PERTINENTI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92080" y="2348880"/>
            <a:ext cx="3024336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PONE DOMENDE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PERTINENTI 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175684110"/>
              </p:ext>
            </p:extLst>
          </p:nvPr>
        </p:nvGraphicFramePr>
        <p:xfrm>
          <a:off x="683568" y="2924944"/>
          <a:ext cx="3168352" cy="2915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435872246"/>
              </p:ext>
            </p:extLst>
          </p:nvPr>
        </p:nvGraphicFramePr>
        <p:xfrm>
          <a:off x="5292080" y="3068960"/>
          <a:ext cx="3024336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653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2276872"/>
            <a:ext cx="3312368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APPLICA STRATEGIE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</a:t>
            </a:r>
            <a:r>
              <a:rPr lang="it-IT" sz="1400" dirty="0">
                <a:solidFill>
                  <a:srgbClr val="002060"/>
                </a:solidFill>
              </a:rPr>
              <a:t>DI </a:t>
            </a:r>
            <a:r>
              <a:rPr lang="it-IT" sz="1400" dirty="0" smtClean="0">
                <a:solidFill>
                  <a:srgbClr val="002060"/>
                </a:solidFill>
              </a:rPr>
              <a:t>STUDIO</a:t>
            </a:r>
            <a:endParaRPr lang="it-IT" sz="1400" dirty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348880"/>
            <a:ext cx="3240360" cy="92779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APPLICA STRATEGIE 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DI STUDIO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006586397"/>
              </p:ext>
            </p:extLst>
          </p:nvPr>
        </p:nvGraphicFramePr>
        <p:xfrm>
          <a:off x="5148064" y="3284985"/>
          <a:ext cx="3168352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18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024744" cy="108012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82915821"/>
              </p:ext>
            </p:extLst>
          </p:nvPr>
        </p:nvGraphicFramePr>
        <p:xfrm>
          <a:off x="683568" y="3212976"/>
          <a:ext cx="3312368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2193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2348880"/>
            <a:ext cx="3240360" cy="10801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ASSUME LE CONSEGUENZE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DEI PROPRI COMPORTAMENTI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(INIZIALI)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04048" y="2348880"/>
            <a:ext cx="3744416" cy="115212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ASSUME LE CONSEGUENZE </a:t>
            </a:r>
          </a:p>
          <a:p>
            <a:r>
              <a:rPr lang="it-IT" sz="1400" dirty="0">
                <a:solidFill>
                  <a:srgbClr val="002060"/>
                </a:solidFill>
              </a:rPr>
              <a:t>DEI PROPRI </a:t>
            </a:r>
            <a:r>
              <a:rPr lang="it-IT" sz="1400" dirty="0" smtClean="0">
                <a:solidFill>
                  <a:srgbClr val="002060"/>
                </a:solidFill>
              </a:rPr>
              <a:t>COMPORTAMENTI</a:t>
            </a:r>
            <a:endParaRPr lang="it-IT" sz="1400" dirty="0">
              <a:solidFill>
                <a:srgbClr val="002060"/>
              </a:solidFill>
            </a:endParaRPr>
          </a:p>
          <a:p>
            <a:r>
              <a:rPr lang="it-IT" sz="1400" dirty="0">
                <a:solidFill>
                  <a:srgbClr val="002060"/>
                </a:solidFill>
              </a:rPr>
              <a:t>(</a:t>
            </a:r>
            <a:r>
              <a:rPr lang="it-IT" sz="1400" dirty="0" smtClean="0">
                <a:solidFill>
                  <a:srgbClr val="002060"/>
                </a:solidFill>
              </a:rPr>
              <a:t>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92568006"/>
              </p:ext>
            </p:extLst>
          </p:nvPr>
        </p:nvGraphicFramePr>
        <p:xfrm>
          <a:off x="539552" y="3501008"/>
          <a:ext cx="3384376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889836340"/>
              </p:ext>
            </p:extLst>
          </p:nvPr>
        </p:nvGraphicFramePr>
        <p:xfrm>
          <a:off x="5004048" y="3573016"/>
          <a:ext cx="352839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19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818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722313" y="116632"/>
            <a:ext cx="7772400" cy="547260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it-IT" dirty="0" smtClean="0"/>
              <a:t>DIRIGENTE SCOLASTICO PROF.SSA GIUSEPPINA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573869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5576" y="2276872"/>
            <a:ext cx="3024336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ASSUME LE CONSEGUENZE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DEI PROPRI COMPORTAMENTI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9" name="Segnaposto testo 2"/>
          <p:cNvSpPr>
            <a:spLocks noGrp="1"/>
          </p:cNvSpPr>
          <p:nvPr>
            <p:ph type="body" sz="half" idx="3"/>
          </p:nvPr>
        </p:nvSpPr>
        <p:spPr>
          <a:xfrm>
            <a:off x="5220072" y="2276872"/>
            <a:ext cx="3096344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ASSUME LE CONSEGUENZE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DEI PROPRI COMPORTAMENTI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304004196"/>
              </p:ext>
            </p:extLst>
          </p:nvPr>
        </p:nvGraphicFramePr>
        <p:xfrm>
          <a:off x="755576" y="3212976"/>
          <a:ext cx="3024336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726818378"/>
              </p:ext>
            </p:extLst>
          </p:nvPr>
        </p:nvGraphicFramePr>
        <p:xfrm>
          <a:off x="5220072" y="3284984"/>
          <a:ext cx="3168352" cy="276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20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803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2276872"/>
            <a:ext cx="3312368" cy="10801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VALUTA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TEMPI E RISORSE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276872"/>
            <a:ext cx="3168352" cy="10801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PROGETTA IL </a:t>
            </a:r>
            <a:r>
              <a:rPr lang="it-IT" sz="1400" dirty="0" smtClean="0">
                <a:solidFill>
                  <a:srgbClr val="002060"/>
                </a:solidFill>
              </a:rPr>
              <a:t>PERCORSO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VALUTA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TEMPI </a:t>
            </a:r>
            <a:r>
              <a:rPr lang="it-IT" sz="1400" dirty="0">
                <a:solidFill>
                  <a:srgbClr val="002060"/>
                </a:solidFill>
              </a:rPr>
              <a:t>E </a:t>
            </a:r>
            <a:r>
              <a:rPr lang="it-IT" sz="1400" dirty="0" smtClean="0">
                <a:solidFill>
                  <a:srgbClr val="002060"/>
                </a:solidFill>
              </a:rPr>
              <a:t>RISORSE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336010827"/>
              </p:ext>
            </p:extLst>
          </p:nvPr>
        </p:nvGraphicFramePr>
        <p:xfrm>
          <a:off x="683568" y="3429000"/>
          <a:ext cx="3240360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553064679"/>
              </p:ext>
            </p:extLst>
          </p:nvPr>
        </p:nvGraphicFramePr>
        <p:xfrm>
          <a:off x="5148064" y="3429000"/>
          <a:ext cx="316835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21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923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2348880"/>
            <a:ext cx="3384376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PRENDE </a:t>
            </a:r>
            <a:r>
              <a:rPr lang="it-IT" sz="1400" dirty="0" smtClean="0">
                <a:solidFill>
                  <a:srgbClr val="002060"/>
                </a:solidFill>
              </a:rPr>
              <a:t>DECISIONI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</a:t>
            </a:r>
            <a:r>
              <a:rPr lang="it-IT" sz="1400" dirty="0">
                <a:solidFill>
                  <a:srgbClr val="002060"/>
                </a:solidFill>
              </a:rPr>
              <a:t>DA SOLO E/O IN </a:t>
            </a:r>
            <a:r>
              <a:rPr lang="it-IT" sz="1400" dirty="0" smtClean="0">
                <a:solidFill>
                  <a:srgbClr val="002060"/>
                </a:solidFill>
              </a:rPr>
              <a:t>GRUPPO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20072" y="2348880"/>
            <a:ext cx="3240360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PRENDE DECISIONI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DA SOLO E/O IN GRUPPO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524566105"/>
              </p:ext>
            </p:extLst>
          </p:nvPr>
        </p:nvGraphicFramePr>
        <p:xfrm>
          <a:off x="5220072" y="3284984"/>
          <a:ext cx="3312368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22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80818263"/>
              </p:ext>
            </p:extLst>
          </p:nvPr>
        </p:nvGraphicFramePr>
        <p:xfrm>
          <a:off x="683568" y="3212976"/>
          <a:ext cx="3384376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44323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it-IT" dirty="0" smtClean="0"/>
              <a:t>CLASSI SECONDE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23</a:t>
            </a:fld>
            <a:endParaRPr lang="it-IT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72294" y="1917435"/>
            <a:ext cx="3762900" cy="3791479"/>
          </a:xfr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38555196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532859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iniziale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è emerso che : la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seconde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ha raggiunto 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6717898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532859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intermedio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è emerso che : la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seconde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ha confermato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7200132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99592" y="2276872"/>
            <a:ext cx="3096344" cy="96693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ASCOLTA-COMPRENDE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RIFERISCE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76056" y="2348880"/>
            <a:ext cx="2952328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ASCOLTA-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RIFERISCE 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183006914"/>
              </p:ext>
            </p:extLst>
          </p:nvPr>
        </p:nvGraphicFramePr>
        <p:xfrm>
          <a:off x="899592" y="3284984"/>
          <a:ext cx="3024336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038135258"/>
              </p:ext>
            </p:extLst>
          </p:nvPr>
        </p:nvGraphicFramePr>
        <p:xfrm>
          <a:off x="5076056" y="3429000"/>
          <a:ext cx="3024336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26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459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314129"/>
            <a:ext cx="3168352" cy="678899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PADRONEGGIA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ED APPLICA  LE CONOSCENZE 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234650207"/>
              </p:ext>
            </p:extLst>
          </p:nvPr>
        </p:nvGraphicFramePr>
        <p:xfrm>
          <a:off x="935224" y="3068960"/>
          <a:ext cx="3060712" cy="3168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27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50531861"/>
              </p:ext>
            </p:extLst>
          </p:nvPr>
        </p:nvGraphicFramePr>
        <p:xfrm>
          <a:off x="5148064" y="3068961"/>
          <a:ext cx="3168352" cy="3249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Segnaposto testo 2"/>
          <p:cNvSpPr txBox="1">
            <a:spLocks/>
          </p:cNvSpPr>
          <p:nvPr/>
        </p:nvSpPr>
        <p:spPr>
          <a:xfrm>
            <a:off x="899592" y="2276873"/>
            <a:ext cx="3096344" cy="7920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PADRONEGGIA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ED APPLICA LE CONOSCENZE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(INIZIALE)</a:t>
            </a:r>
            <a:endParaRPr lang="it-I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542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27584" y="2276872"/>
            <a:ext cx="3168352" cy="75090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LEGGE 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 flipH="1">
            <a:off x="5076056" y="2276872"/>
            <a:ext cx="3384375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-LEGGE 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465495820"/>
              </p:ext>
            </p:extLst>
          </p:nvPr>
        </p:nvGraphicFramePr>
        <p:xfrm>
          <a:off x="827584" y="3068960"/>
          <a:ext cx="3168352" cy="276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087949988"/>
              </p:ext>
            </p:extLst>
          </p:nvPr>
        </p:nvGraphicFramePr>
        <p:xfrm>
          <a:off x="5076056" y="3068960"/>
          <a:ext cx="3312368" cy="2885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 rot="20378388">
            <a:off x="4415407" y="1340768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28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76807" y="116632"/>
            <a:ext cx="8534400" cy="111899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760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99592" y="2348880"/>
            <a:ext cx="2736304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04048" y="2348880"/>
            <a:ext cx="3240360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262948754"/>
              </p:ext>
            </p:extLst>
          </p:nvPr>
        </p:nvGraphicFramePr>
        <p:xfrm>
          <a:off x="5004048" y="3212976"/>
          <a:ext cx="3240360" cy="3037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29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100" y="188640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84984"/>
            <a:ext cx="280831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0142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MONITORAGGIO </a:t>
            </a:r>
            <a: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DEL PROCESSO </a:t>
            </a:r>
            <a:b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 APPRENDIMENTO</a:t>
            </a:r>
            <a:b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it-IT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INTERMEDIO</a:t>
            </a:r>
            <a:br>
              <a:rPr lang="it-IT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it-IT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xmlns="" val="2090117287"/>
              </p:ext>
            </p:extLst>
          </p:nvPr>
        </p:nvGraphicFramePr>
        <p:xfrm>
          <a:off x="4733365" y="4421080"/>
          <a:ext cx="3309803" cy="12606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856463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2348880"/>
            <a:ext cx="3168352" cy="67889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RICONOSCE E RISOLVE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PROBLEMI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20072" y="2276872"/>
            <a:ext cx="295232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RICONOSCE E RISOLVE </a:t>
            </a:r>
            <a:r>
              <a:rPr lang="it-IT" sz="1400" dirty="0" smtClean="0">
                <a:solidFill>
                  <a:srgbClr val="002060"/>
                </a:solidFill>
              </a:rPr>
              <a:t>PROBLEMI(INTERMEDIO)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131809393"/>
              </p:ext>
            </p:extLst>
          </p:nvPr>
        </p:nvGraphicFramePr>
        <p:xfrm>
          <a:off x="611560" y="3068960"/>
          <a:ext cx="316835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500074914"/>
              </p:ext>
            </p:extLst>
          </p:nvPr>
        </p:nvGraphicFramePr>
        <p:xfrm>
          <a:off x="5220072" y="2924944"/>
          <a:ext cx="3024336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30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116632"/>
            <a:ext cx="8534400" cy="108012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357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4"/>
          <p:cNvSpPr>
            <a:spLocks noGrp="1"/>
          </p:cNvSpPr>
          <p:nvPr>
            <p:ph type="body" idx="1"/>
          </p:nvPr>
        </p:nvSpPr>
        <p:spPr>
          <a:xfrm>
            <a:off x="683568" y="2327161"/>
            <a:ext cx="3096344" cy="75106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OSSERVA E ANALIZZA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FATTI ED EVENTI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332470189"/>
              </p:ext>
            </p:extLst>
          </p:nvPr>
        </p:nvGraphicFramePr>
        <p:xfrm>
          <a:off x="5145968" y="3212976"/>
          <a:ext cx="2882416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31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18417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79327579"/>
              </p:ext>
            </p:extLst>
          </p:nvPr>
        </p:nvGraphicFramePr>
        <p:xfrm>
          <a:off x="683568" y="3136370"/>
          <a:ext cx="3096344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Segnaposto testo 4"/>
          <p:cNvSpPr txBox="1">
            <a:spLocks/>
          </p:cNvSpPr>
          <p:nvPr/>
        </p:nvSpPr>
        <p:spPr>
          <a:xfrm>
            <a:off x="5148064" y="2348880"/>
            <a:ext cx="2880320" cy="7920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OSSERVA E ANALIZZA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FATTI ED EVENTI(INTERMEDIO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070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5576" y="2276872"/>
            <a:ext cx="3168351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DISTINGUE E CLASSIFICA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GLI ELEMENTI DEI VARI LINGUAGGI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20072" y="2276872"/>
            <a:ext cx="3168352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DISTINGUE E </a:t>
            </a:r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CLASSIFICA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GLI </a:t>
            </a:r>
            <a:r>
              <a:rPr lang="it-IT" sz="1400" dirty="0">
                <a:solidFill>
                  <a:srgbClr val="002060"/>
                </a:solidFill>
              </a:rPr>
              <a:t>ELEMENTI DEI VARI </a:t>
            </a:r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LINGUAGGI 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775053033"/>
              </p:ext>
            </p:extLst>
          </p:nvPr>
        </p:nvGraphicFramePr>
        <p:xfrm>
          <a:off x="755576" y="3284984"/>
          <a:ext cx="316835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995887296"/>
              </p:ext>
            </p:extLst>
          </p:nvPr>
        </p:nvGraphicFramePr>
        <p:xfrm>
          <a:off x="5220072" y="3212976"/>
          <a:ext cx="316835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32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521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43608" y="2276872"/>
            <a:ext cx="3024336" cy="10801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INDIVIDUA LA RELAZIONE </a:t>
            </a:r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SPAZIO TEMPO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76056" y="2276872"/>
            <a:ext cx="2808312" cy="10801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INDIVIDUA LA RELAZIONE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SPAZIO TEMPO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22446152"/>
              </p:ext>
            </p:extLst>
          </p:nvPr>
        </p:nvGraphicFramePr>
        <p:xfrm>
          <a:off x="5076056" y="3429000"/>
          <a:ext cx="288032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33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23788895"/>
              </p:ext>
            </p:extLst>
          </p:nvPr>
        </p:nvGraphicFramePr>
        <p:xfrm>
          <a:off x="971600" y="3429000"/>
          <a:ext cx="309634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51341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31640" y="2276872"/>
            <a:ext cx="2664296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CONOSCE LE FUNZIONI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E LA SINTASSI DI BASE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20072" y="2276872"/>
            <a:ext cx="2952328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CONOSCE LE </a:t>
            </a:r>
            <a:r>
              <a:rPr lang="it-IT" sz="1400" dirty="0" smtClean="0">
                <a:solidFill>
                  <a:srgbClr val="002060"/>
                </a:solidFill>
              </a:rPr>
              <a:t>FUNZIONI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</a:t>
            </a:r>
            <a:r>
              <a:rPr lang="it-IT" sz="1400" dirty="0">
                <a:solidFill>
                  <a:srgbClr val="002060"/>
                </a:solidFill>
              </a:rPr>
              <a:t>E LA SINTASSI DI </a:t>
            </a:r>
            <a:r>
              <a:rPr lang="it-IT" sz="1400" dirty="0" smtClean="0">
                <a:solidFill>
                  <a:srgbClr val="002060"/>
                </a:solidFill>
              </a:rPr>
              <a:t>BASE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791745363"/>
              </p:ext>
            </p:extLst>
          </p:nvPr>
        </p:nvGraphicFramePr>
        <p:xfrm>
          <a:off x="1331640" y="3284984"/>
          <a:ext cx="2592288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614253104"/>
              </p:ext>
            </p:extLst>
          </p:nvPr>
        </p:nvGraphicFramePr>
        <p:xfrm>
          <a:off x="5220072" y="3140968"/>
          <a:ext cx="3024336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34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188639"/>
            <a:ext cx="7848872" cy="969911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930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04048" y="2276872"/>
            <a:ext cx="3024336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UTILIZZA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I MEZZI DI COMUNICAZIONE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52508543"/>
              </p:ext>
            </p:extLst>
          </p:nvPr>
        </p:nvGraphicFramePr>
        <p:xfrm>
          <a:off x="5004048" y="3284984"/>
          <a:ext cx="3024336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35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12794012"/>
              </p:ext>
            </p:extLst>
          </p:nvPr>
        </p:nvGraphicFramePr>
        <p:xfrm>
          <a:off x="827584" y="3237114"/>
          <a:ext cx="3024336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Segnaposto testo 2"/>
          <p:cNvSpPr txBox="1">
            <a:spLocks/>
          </p:cNvSpPr>
          <p:nvPr/>
        </p:nvSpPr>
        <p:spPr>
          <a:xfrm>
            <a:off x="827584" y="2348880"/>
            <a:ext cx="3024336" cy="86409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UTILIZZA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I MEZZI DICOMUNICAZIONE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214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2952328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PONE DOMANDE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PERTINENTI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348880"/>
            <a:ext cx="2736304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PONE DOMANDE </a:t>
            </a:r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PERTINENTI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511703228"/>
              </p:ext>
            </p:extLst>
          </p:nvPr>
        </p:nvGraphicFramePr>
        <p:xfrm>
          <a:off x="971600" y="3140968"/>
          <a:ext cx="2880320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493661168"/>
              </p:ext>
            </p:extLst>
          </p:nvPr>
        </p:nvGraphicFramePr>
        <p:xfrm>
          <a:off x="5148064" y="3212976"/>
          <a:ext cx="2880320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36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59624" y="260648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057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43608" y="2348880"/>
            <a:ext cx="2952328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APPLICA STRATEGIE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</a:t>
            </a:r>
            <a:r>
              <a:rPr lang="it-IT" sz="1400" dirty="0">
                <a:solidFill>
                  <a:srgbClr val="002060"/>
                </a:solidFill>
              </a:rPr>
              <a:t>DI </a:t>
            </a:r>
            <a:r>
              <a:rPr lang="it-IT" sz="1400" dirty="0" smtClean="0">
                <a:solidFill>
                  <a:srgbClr val="002060"/>
                </a:solidFill>
              </a:rPr>
              <a:t>STUDIO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04048" y="2276872"/>
            <a:ext cx="3024336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APPLICA STRATEGIE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DI STUDIO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948193621"/>
              </p:ext>
            </p:extLst>
          </p:nvPr>
        </p:nvGraphicFramePr>
        <p:xfrm>
          <a:off x="1115616" y="3140968"/>
          <a:ext cx="2880320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208585467"/>
              </p:ext>
            </p:extLst>
          </p:nvPr>
        </p:nvGraphicFramePr>
        <p:xfrm>
          <a:off x="5004048" y="3140968"/>
          <a:ext cx="309634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37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03640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0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20072" y="2300874"/>
            <a:ext cx="3210678" cy="86409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ASSUME LE CONSEGUENZE </a:t>
            </a:r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DEI PROPRI COMPORTAMENTI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562152979"/>
              </p:ext>
            </p:extLst>
          </p:nvPr>
        </p:nvGraphicFramePr>
        <p:xfrm>
          <a:off x="487354" y="3164970"/>
          <a:ext cx="3478224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478430283"/>
              </p:ext>
            </p:extLst>
          </p:nvPr>
        </p:nvGraphicFramePr>
        <p:xfrm>
          <a:off x="5148064" y="3171529"/>
          <a:ext cx="3312368" cy="2784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38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024744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467544" y="2300874"/>
            <a:ext cx="3456384" cy="86409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ASSUME LE CONSEGUENZE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DEI PROPRI COMPORTAMENTI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  <a:endParaRPr lang="it-IT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365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2880319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ASSUME COMPORTAMENTI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RISPETTOSI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20072" y="2276872"/>
            <a:ext cx="2952328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ASSUME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COMPORTAMENTI RISPETTOSI(INTERMEDIO)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606816682"/>
              </p:ext>
            </p:extLst>
          </p:nvPr>
        </p:nvGraphicFramePr>
        <p:xfrm>
          <a:off x="5220072" y="3284984"/>
          <a:ext cx="2880320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39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87339140"/>
              </p:ext>
            </p:extLst>
          </p:nvPr>
        </p:nvGraphicFramePr>
        <p:xfrm>
          <a:off x="1043608" y="3212976"/>
          <a:ext cx="280831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64822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467544" y="332656"/>
            <a:ext cx="8280920" cy="6192688"/>
          </a:xfrm>
        </p:spPr>
        <p:txBody>
          <a:bodyPr>
            <a:normAutofit fontScale="92500" lnSpcReduction="20000"/>
          </a:bodyPr>
          <a:lstStyle/>
          <a:p>
            <a:pPr marL="0" algn="ctr" fontAlgn="ctr">
              <a:spcBef>
                <a:spcPts val="0"/>
              </a:spcBef>
            </a:pPr>
            <a:r>
              <a:rPr lang="it-IT" sz="1800" dirty="0">
                <a:solidFill>
                  <a:schemeClr val="dk1"/>
                </a:solidFill>
                <a:latin typeface="Arial Black"/>
              </a:rPr>
              <a:t>LIVELLO</a:t>
            </a:r>
            <a:endParaRPr lang="it-IT" dirty="0">
              <a:latin typeface="Arial"/>
            </a:endParaRPr>
          </a:p>
          <a:p>
            <a:pPr marL="0" algn="ctr" fontAlgn="t">
              <a:spcBef>
                <a:spcPts val="0"/>
              </a:spcBef>
            </a:pPr>
            <a:r>
              <a:rPr lang="it-IT" sz="3600" dirty="0">
                <a:solidFill>
                  <a:schemeClr val="dk1"/>
                </a:solidFill>
                <a:latin typeface="Calibri"/>
              </a:rPr>
              <a:t>INDICATORI ESPLICATIVI</a:t>
            </a:r>
            <a:endParaRPr lang="it-IT" dirty="0">
              <a:latin typeface="Arial"/>
            </a:endParaRPr>
          </a:p>
          <a:p>
            <a:pPr marL="0" algn="ctr" fontAlgn="ctr">
              <a:spcBef>
                <a:spcPts val="0"/>
              </a:spcBef>
            </a:pPr>
            <a:r>
              <a:rPr lang="it-IT" sz="2000" dirty="0">
                <a:solidFill>
                  <a:schemeClr val="dk1"/>
                </a:solidFill>
                <a:latin typeface="Calibri"/>
              </a:rPr>
              <a:t>A</a:t>
            </a:r>
            <a:endParaRPr lang="it-IT" dirty="0">
              <a:latin typeface="Arial"/>
            </a:endParaRPr>
          </a:p>
          <a:p>
            <a:pPr marL="0" algn="ctr" fontAlgn="ctr">
              <a:spcBef>
                <a:spcPts val="0"/>
              </a:spcBef>
            </a:pPr>
            <a:r>
              <a:rPr lang="it-IT" sz="2000" dirty="0">
                <a:solidFill>
                  <a:schemeClr val="dk1"/>
                </a:solidFill>
                <a:latin typeface="Calibri"/>
              </a:rPr>
              <a:t>AVANZATO</a:t>
            </a:r>
            <a:endParaRPr lang="it-IT" dirty="0">
              <a:latin typeface="Arial"/>
            </a:endParaRPr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svolge compiti e risolve problemi complessi, mostrando padronanza nell’uso delle conoscenze e delle abilità; propone e sostiene le proprie opinioni e  assume in modo responsabile decisioni consapevoli.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B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INTERMEDIO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svolge compiti e risolve problemi in situazioni nuove,   compie scelte consapevoli, mostrando di saper utilizzare le conoscenze e le abilità acquisite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C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BASE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L’alunno/a svolge compiti semplici   anche in situazioni nuove, mostrando di possedere conoscenze e abilità fondamentali e di saper applicare basilari regole e procedure apprese.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D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INIZIALE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L’alunno/a, se opportunamente guidato/a, svolge compiti semplici in situazioni note.</a:t>
            </a:r>
            <a:endParaRPr lang="it-IT" sz="22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814735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27584" y="2348880"/>
            <a:ext cx="3168352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VALUTA TEMPI E RISORSE (INIZIALE)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348880"/>
            <a:ext cx="3240360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PROGETTA IL PERCORSO</a:t>
            </a:r>
            <a:endParaRPr lang="it-IT" sz="1600" dirty="0">
              <a:solidFill>
                <a:srgbClr val="002060"/>
              </a:solidFill>
            </a:endParaRPr>
          </a:p>
          <a:p>
            <a:r>
              <a:rPr lang="it-IT" sz="1600" dirty="0">
                <a:solidFill>
                  <a:srgbClr val="002060"/>
                </a:solidFill>
              </a:rPr>
              <a:t>VALUTA TEMPI </a:t>
            </a:r>
            <a:r>
              <a:rPr lang="it-IT" sz="1600" dirty="0" smtClean="0">
                <a:solidFill>
                  <a:srgbClr val="002060"/>
                </a:solidFill>
              </a:rPr>
              <a:t>E RISORSE</a:t>
            </a:r>
            <a:r>
              <a:rPr lang="it-IT" sz="1400" dirty="0" smtClean="0">
                <a:solidFill>
                  <a:srgbClr val="002060"/>
                </a:solidFill>
              </a:rPr>
              <a:t>(INTERMEDIO</a:t>
            </a:r>
            <a:r>
              <a:rPr lang="it-IT" sz="1600" dirty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993195488"/>
              </p:ext>
            </p:extLst>
          </p:nvPr>
        </p:nvGraphicFramePr>
        <p:xfrm>
          <a:off x="899592" y="3284984"/>
          <a:ext cx="316835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79198067"/>
              </p:ext>
            </p:extLst>
          </p:nvPr>
        </p:nvGraphicFramePr>
        <p:xfrm>
          <a:off x="5148064" y="3284984"/>
          <a:ext cx="3240360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40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468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99592" y="2348880"/>
            <a:ext cx="3054491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PRENDE DECISIONI </a:t>
            </a:r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DA </a:t>
            </a:r>
            <a:r>
              <a:rPr lang="it-IT" sz="1400" dirty="0">
                <a:solidFill>
                  <a:srgbClr val="002060"/>
                </a:solidFill>
              </a:rPr>
              <a:t>SOLO E/O IN </a:t>
            </a:r>
            <a:r>
              <a:rPr lang="it-IT" sz="1400" dirty="0" smtClean="0">
                <a:solidFill>
                  <a:srgbClr val="002060"/>
                </a:solidFill>
              </a:rPr>
              <a:t>GRUPPO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04048" y="2348880"/>
            <a:ext cx="3384376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PRENDE DECISIONI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DA SOLO E/O IN GRUPPO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556595735"/>
              </p:ext>
            </p:extLst>
          </p:nvPr>
        </p:nvGraphicFramePr>
        <p:xfrm>
          <a:off x="899592" y="3356992"/>
          <a:ext cx="3096344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489435951"/>
              </p:ext>
            </p:extLst>
          </p:nvPr>
        </p:nvGraphicFramePr>
        <p:xfrm>
          <a:off x="5004048" y="3284984"/>
          <a:ext cx="3384376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41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387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it-IT" dirty="0" smtClean="0"/>
              <a:t>CLASSI TERZE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42</a:t>
            </a:fld>
            <a:endParaRPr lang="it-IT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96030" y="2350883"/>
            <a:ext cx="4315428" cy="2924583"/>
          </a:xfr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608166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24847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iniziale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è emerso che: la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terze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conferma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 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0027443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24847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intermedio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è emerso che: la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terze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conferma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 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41864177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115616" y="2276872"/>
            <a:ext cx="2952328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ASCOLTA-COMPRENDE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RIFERISCE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  <a:endParaRPr lang="it-IT" sz="1600" b="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348880"/>
            <a:ext cx="3096344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ASCOLTA-COMPRENDE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RIFERISCE</a:t>
            </a:r>
            <a:endParaRPr lang="it-IT" sz="1400" dirty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080472505"/>
              </p:ext>
            </p:extLst>
          </p:nvPr>
        </p:nvGraphicFramePr>
        <p:xfrm>
          <a:off x="1043608" y="3140968"/>
          <a:ext cx="3024336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606474506"/>
              </p:ext>
            </p:extLst>
          </p:nvPr>
        </p:nvGraphicFramePr>
        <p:xfrm>
          <a:off x="5148064" y="3212976"/>
          <a:ext cx="3096344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45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24744" cy="96578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029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2276872"/>
            <a:ext cx="3240360" cy="75090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PADRONEGGIA ED </a:t>
            </a:r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APPLICA </a:t>
            </a:r>
            <a:r>
              <a:rPr lang="it-IT" sz="1400" dirty="0">
                <a:solidFill>
                  <a:srgbClr val="002060"/>
                </a:solidFill>
              </a:rPr>
              <a:t>LE CONOSCENZE </a:t>
            </a:r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FONDAMENTALI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04048" y="2276872"/>
            <a:ext cx="3312368" cy="78377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PADRONEGGIA ED APPLICA CONOSCENZE FONDAMENTALI(INTERMEDIO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959874475"/>
              </p:ext>
            </p:extLst>
          </p:nvPr>
        </p:nvGraphicFramePr>
        <p:xfrm>
          <a:off x="5004048" y="3140968"/>
          <a:ext cx="331236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46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50028460"/>
              </p:ext>
            </p:extLst>
          </p:nvPr>
        </p:nvGraphicFramePr>
        <p:xfrm>
          <a:off x="683568" y="3068960"/>
          <a:ext cx="3168352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89264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115616" y="2276872"/>
            <a:ext cx="2808312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LEGGE-COMPRENDE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(INIZIALE)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92080" y="2348880"/>
            <a:ext cx="2952328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LEGGE-COMPRENDE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046487356"/>
              </p:ext>
            </p:extLst>
          </p:nvPr>
        </p:nvGraphicFramePr>
        <p:xfrm>
          <a:off x="1115616" y="2924944"/>
          <a:ext cx="2736304" cy="2742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6343320"/>
              </p:ext>
            </p:extLst>
          </p:nvPr>
        </p:nvGraphicFramePr>
        <p:xfrm>
          <a:off x="5220072" y="3068960"/>
          <a:ext cx="3096344" cy="2813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47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34400" cy="97497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004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5576" y="2348880"/>
            <a:ext cx="3168352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76056" y="2276872"/>
            <a:ext cx="3168352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128970935"/>
              </p:ext>
            </p:extLst>
          </p:nvPr>
        </p:nvGraphicFramePr>
        <p:xfrm>
          <a:off x="5148064" y="2996952"/>
          <a:ext cx="3168352" cy="2741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48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784" y="116632"/>
            <a:ext cx="8534400" cy="111899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64282871"/>
              </p:ext>
            </p:extLst>
          </p:nvPr>
        </p:nvGraphicFramePr>
        <p:xfrm>
          <a:off x="755576" y="2996952"/>
          <a:ext cx="3168352" cy="2732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55672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5576" y="2348880"/>
            <a:ext cx="2664296" cy="75090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RICONOSCE E RISOLVE PROBLEMI(INIZIALE)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76056" y="2348880"/>
            <a:ext cx="2880320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RICONOSCE </a:t>
            </a:r>
            <a:r>
              <a:rPr lang="it-IT" sz="1400" dirty="0" smtClean="0">
                <a:solidFill>
                  <a:srgbClr val="002060"/>
                </a:solidFill>
              </a:rPr>
              <a:t>E </a:t>
            </a:r>
            <a:r>
              <a:rPr lang="it-IT" sz="1400" dirty="0">
                <a:solidFill>
                  <a:srgbClr val="002060"/>
                </a:solidFill>
              </a:rPr>
              <a:t>RISOLVE </a:t>
            </a:r>
            <a:r>
              <a:rPr lang="it-IT" sz="1400" dirty="0" smtClean="0">
                <a:solidFill>
                  <a:srgbClr val="002060"/>
                </a:solidFill>
              </a:rPr>
              <a:t>PROBLEMI(INTERMEDIO)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153187062"/>
              </p:ext>
            </p:extLst>
          </p:nvPr>
        </p:nvGraphicFramePr>
        <p:xfrm>
          <a:off x="683568" y="3212976"/>
          <a:ext cx="2736304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564816816"/>
              </p:ext>
            </p:extLst>
          </p:nvPr>
        </p:nvGraphicFramePr>
        <p:xfrm>
          <a:off x="5076056" y="3212976"/>
          <a:ext cx="2952328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49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534400" cy="108012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168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it-IT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CLASSI PRIME</a:t>
            </a:r>
            <a:endParaRPr lang="it-IT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</a:t>
            </a:fld>
            <a:endParaRPr lang="it-IT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3871" y="1841224"/>
            <a:ext cx="6239746" cy="3943901"/>
          </a:xfrm>
          <a:ln>
            <a:solidFill>
              <a:schemeClr val="tx1"/>
            </a:solidFill>
            <a:prstDash val="solid"/>
          </a:ln>
        </p:spPr>
      </p:pic>
    </p:spTree>
    <p:extLst>
      <p:ext uri="{BB962C8B-B14F-4D97-AF65-F5344CB8AC3E}">
        <p14:creationId xmlns:p14="http://schemas.microsoft.com/office/powerpoint/2010/main" xmlns="" val="3645578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48880"/>
            <a:ext cx="2880320" cy="75090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OSSERVA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</a:t>
            </a:r>
            <a:r>
              <a:rPr lang="it-IT" sz="1400" dirty="0">
                <a:solidFill>
                  <a:srgbClr val="002060"/>
                </a:solidFill>
              </a:rPr>
              <a:t>E ANALIZZA </a:t>
            </a:r>
            <a:r>
              <a:rPr lang="it-IT" sz="1400" dirty="0" smtClean="0">
                <a:solidFill>
                  <a:srgbClr val="002060"/>
                </a:solidFill>
              </a:rPr>
              <a:t>FATTI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</a:t>
            </a:r>
            <a:r>
              <a:rPr lang="it-IT" sz="1400" dirty="0">
                <a:solidFill>
                  <a:srgbClr val="002060"/>
                </a:solidFill>
              </a:rPr>
              <a:t>ED </a:t>
            </a:r>
            <a:r>
              <a:rPr lang="it-IT" sz="1400" dirty="0" smtClean="0">
                <a:solidFill>
                  <a:srgbClr val="002060"/>
                </a:solidFill>
              </a:rPr>
              <a:t>EVENTI(INIZIALE)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20072" y="2276872"/>
            <a:ext cx="2880320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OSSERVA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E ANALIZZA FATTI ED EVENTI(INTERMEDI0)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8505109"/>
              </p:ext>
            </p:extLst>
          </p:nvPr>
        </p:nvGraphicFramePr>
        <p:xfrm>
          <a:off x="5220072" y="2996952"/>
          <a:ext cx="3024336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50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116632"/>
            <a:ext cx="8534400" cy="108012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06563905"/>
              </p:ext>
            </p:extLst>
          </p:nvPr>
        </p:nvGraphicFramePr>
        <p:xfrm>
          <a:off x="971600" y="3140968"/>
          <a:ext cx="2952328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21774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115616" y="2276872"/>
            <a:ext cx="2808312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DISTINGUE E CLASSIFICA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GLI ELEMENTI DEI VARI LINGUAGGI(INIZIALE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</a:p>
          <a:p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04048" y="2276872"/>
            <a:ext cx="3312368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>
                <a:solidFill>
                  <a:srgbClr val="002060"/>
                </a:solidFill>
              </a:rPr>
              <a:t>DISTINGUE E </a:t>
            </a:r>
            <a:r>
              <a:rPr lang="it-IT" sz="1200" dirty="0" smtClean="0">
                <a:solidFill>
                  <a:srgbClr val="002060"/>
                </a:solidFill>
              </a:rPr>
              <a:t>CLASSIFICA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GLI ELEMENTI DEI VARI </a:t>
            </a:r>
            <a:r>
              <a:rPr lang="it-IT" sz="1200" dirty="0" smtClean="0">
                <a:solidFill>
                  <a:srgbClr val="002060"/>
                </a:solidFill>
              </a:rPr>
              <a:t>LINGUAGGI(INTERMEDIO)</a:t>
            </a:r>
          </a:p>
          <a:p>
            <a:pPr lvl="0">
              <a:buClr>
                <a:srgbClr val="F07F09"/>
              </a:buClr>
            </a:pPr>
            <a:endParaRPr lang="it-IT" sz="12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542249368"/>
              </p:ext>
            </p:extLst>
          </p:nvPr>
        </p:nvGraphicFramePr>
        <p:xfrm>
          <a:off x="1115616" y="3356992"/>
          <a:ext cx="280831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109809235"/>
              </p:ext>
            </p:extLst>
          </p:nvPr>
        </p:nvGraphicFramePr>
        <p:xfrm>
          <a:off x="5076056" y="3140968"/>
          <a:ext cx="3240360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51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024744" cy="101730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399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59632" y="2276872"/>
            <a:ext cx="2664296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INDIVIDUA </a:t>
            </a:r>
            <a:endParaRPr lang="it-IT" sz="14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LA </a:t>
            </a:r>
            <a:r>
              <a:rPr lang="it-IT" sz="1400" dirty="0">
                <a:solidFill>
                  <a:srgbClr val="002060"/>
                </a:solidFill>
              </a:rPr>
              <a:t>RELAZIONE </a:t>
            </a:r>
            <a:r>
              <a:rPr lang="it-IT" sz="1400" dirty="0" smtClean="0">
                <a:solidFill>
                  <a:srgbClr val="002060"/>
                </a:solidFill>
              </a:rPr>
              <a:t>SPAZIO TEMPO(INIZIALE)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20072" y="2276872"/>
            <a:ext cx="2520280" cy="71177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INDIVIDUA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LA RELAZIONE SPAZIO TEMPO(INTERMEDIO)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238105826"/>
              </p:ext>
            </p:extLst>
          </p:nvPr>
        </p:nvGraphicFramePr>
        <p:xfrm>
          <a:off x="5220072" y="3068960"/>
          <a:ext cx="2520280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43400" y="1042417"/>
            <a:ext cx="457200" cy="154336"/>
          </a:xfrm>
        </p:spPr>
        <p:txBody>
          <a:bodyPr>
            <a:normAutofit fontScale="32500" lnSpcReduction="20000"/>
          </a:bodyPr>
          <a:lstStyle/>
          <a:p>
            <a:fld id="{C8EF9CF6-BB36-47A8-A46B-0FC3EBA12A9F}" type="slidenum">
              <a:rPr lang="it-IT" smtClean="0"/>
              <a:pPr/>
              <a:t>52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34400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85603610"/>
              </p:ext>
            </p:extLst>
          </p:nvPr>
        </p:nvGraphicFramePr>
        <p:xfrm>
          <a:off x="1187624" y="3212976"/>
          <a:ext cx="2736304" cy="276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42977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48880"/>
            <a:ext cx="3096344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UTILIZZA I </a:t>
            </a:r>
            <a:r>
              <a:rPr lang="it-IT" sz="1400" dirty="0" smtClean="0">
                <a:solidFill>
                  <a:srgbClr val="002060"/>
                </a:solidFill>
              </a:rPr>
              <a:t>MEZZI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</a:t>
            </a:r>
            <a:r>
              <a:rPr lang="it-IT" sz="1400" dirty="0">
                <a:solidFill>
                  <a:srgbClr val="002060"/>
                </a:solidFill>
              </a:rPr>
              <a:t>DI </a:t>
            </a:r>
            <a:r>
              <a:rPr lang="it-IT" sz="1400" dirty="0" smtClean="0">
                <a:solidFill>
                  <a:srgbClr val="002060"/>
                </a:solidFill>
              </a:rPr>
              <a:t>COMUNICAZIONE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(INIZIALE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04048" y="2276872"/>
            <a:ext cx="3024336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UTILIZZA I MEZZI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DI COMUNICAZIONE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177353315"/>
              </p:ext>
            </p:extLst>
          </p:nvPr>
        </p:nvGraphicFramePr>
        <p:xfrm>
          <a:off x="5004048" y="3356992"/>
          <a:ext cx="3024336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53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64185256"/>
              </p:ext>
            </p:extLst>
          </p:nvPr>
        </p:nvGraphicFramePr>
        <p:xfrm>
          <a:off x="971600" y="3212976"/>
          <a:ext cx="309634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0348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2276872"/>
            <a:ext cx="3168352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CONOSCE LE FUNZIONI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E LA SINTASSI DI BASE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(INIZIALI)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276872"/>
            <a:ext cx="3168352" cy="10801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CONOSCE LE </a:t>
            </a:r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FUNZIONI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E </a:t>
            </a:r>
            <a:r>
              <a:rPr lang="it-IT" sz="1400" dirty="0">
                <a:solidFill>
                  <a:srgbClr val="002060"/>
                </a:solidFill>
              </a:rPr>
              <a:t>LA SINTASSI DI </a:t>
            </a:r>
            <a:r>
              <a:rPr lang="it-IT" sz="1400" dirty="0" smtClean="0">
                <a:solidFill>
                  <a:srgbClr val="002060"/>
                </a:solidFill>
              </a:rPr>
              <a:t>BASE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387437437"/>
              </p:ext>
            </p:extLst>
          </p:nvPr>
        </p:nvGraphicFramePr>
        <p:xfrm>
          <a:off x="755576" y="3356993"/>
          <a:ext cx="3096344" cy="28803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356380115"/>
              </p:ext>
            </p:extLst>
          </p:nvPr>
        </p:nvGraphicFramePr>
        <p:xfrm>
          <a:off x="5148064" y="3429001"/>
          <a:ext cx="309634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55976" y="980728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54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024744" cy="108012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683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27584" y="2276872"/>
            <a:ext cx="3096344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PONE DOMANDE PERTINENTI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785902944"/>
              </p:ext>
            </p:extLst>
          </p:nvPr>
        </p:nvGraphicFramePr>
        <p:xfrm>
          <a:off x="755576" y="2999859"/>
          <a:ext cx="316835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141708534"/>
              </p:ext>
            </p:extLst>
          </p:nvPr>
        </p:nvGraphicFramePr>
        <p:xfrm>
          <a:off x="5220072" y="2996952"/>
          <a:ext cx="2808312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55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51988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5220072" y="2276872"/>
            <a:ext cx="2808312" cy="72008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PONE DOMANDE</a:t>
            </a:r>
          </a:p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PERTINENTI</a:t>
            </a:r>
          </a:p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440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99592" y="2348880"/>
            <a:ext cx="3096344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APPLICA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STRATEGIE </a:t>
            </a:r>
            <a:r>
              <a:rPr lang="it-IT" sz="1400" dirty="0">
                <a:solidFill>
                  <a:srgbClr val="002060"/>
                </a:solidFill>
              </a:rPr>
              <a:t>DI </a:t>
            </a:r>
            <a:r>
              <a:rPr lang="it-IT" sz="1400" dirty="0" smtClean="0">
                <a:solidFill>
                  <a:srgbClr val="002060"/>
                </a:solidFill>
              </a:rPr>
              <a:t>STUDIO</a:t>
            </a:r>
            <a:endParaRPr lang="it-IT" sz="1400" dirty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276872"/>
            <a:ext cx="2952328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APPLICASTRATEGIE DISTUDIO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678419630"/>
              </p:ext>
            </p:extLst>
          </p:nvPr>
        </p:nvGraphicFramePr>
        <p:xfrm>
          <a:off x="899592" y="3212976"/>
          <a:ext cx="3096344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073976517"/>
              </p:ext>
            </p:extLst>
          </p:nvPr>
        </p:nvGraphicFramePr>
        <p:xfrm>
          <a:off x="5148064" y="3140968"/>
          <a:ext cx="2952328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56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024744" cy="108012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318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2276872"/>
            <a:ext cx="3312367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ASSUME LE CONSEGUENZE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DEI PROPRI COMPORTAM</a:t>
            </a:r>
            <a:r>
              <a:rPr lang="it-IT" sz="1400" dirty="0" smtClean="0">
                <a:solidFill>
                  <a:srgbClr val="002060"/>
                </a:solidFill>
              </a:rPr>
              <a:t>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92080" y="2276872"/>
            <a:ext cx="3096344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ASSUME </a:t>
            </a:r>
            <a:r>
              <a:rPr lang="it-IT" sz="1200" dirty="0">
                <a:solidFill>
                  <a:srgbClr val="002060"/>
                </a:solidFill>
              </a:rPr>
              <a:t>LE </a:t>
            </a:r>
            <a:r>
              <a:rPr lang="it-IT" sz="1200" dirty="0" smtClean="0">
                <a:solidFill>
                  <a:srgbClr val="002060"/>
                </a:solidFill>
              </a:rPr>
              <a:t>CONSEGUENZE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DEI PROPRI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COMPORTAMENTI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127999439"/>
              </p:ext>
            </p:extLst>
          </p:nvPr>
        </p:nvGraphicFramePr>
        <p:xfrm>
          <a:off x="683568" y="3284984"/>
          <a:ext cx="331236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426778621"/>
              </p:ext>
            </p:extLst>
          </p:nvPr>
        </p:nvGraphicFramePr>
        <p:xfrm>
          <a:off x="5292080" y="3356992"/>
          <a:ext cx="3096344" cy="2957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57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159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024336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ASSUME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COMPORTAMENTI </a:t>
            </a:r>
            <a:endParaRPr lang="it-IT" sz="12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RISPETTOSI(INIZIALE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76056" y="2276872"/>
            <a:ext cx="3024336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ASSUME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COMPORTAMENTI RISPETTOSI(INTERMEDIO)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794494550"/>
              </p:ext>
            </p:extLst>
          </p:nvPr>
        </p:nvGraphicFramePr>
        <p:xfrm>
          <a:off x="971600" y="3284984"/>
          <a:ext cx="3096344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011263509"/>
              </p:ext>
            </p:extLst>
          </p:nvPr>
        </p:nvGraphicFramePr>
        <p:xfrm>
          <a:off x="5076056" y="3284984"/>
          <a:ext cx="3024336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58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21963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339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43608" y="2276872"/>
            <a:ext cx="3024335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VALUTA TEMPI E RISORSE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76056" y="2348880"/>
            <a:ext cx="3240360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PROGETTA IL </a:t>
            </a:r>
            <a:r>
              <a:rPr lang="it-IT" sz="1400" dirty="0" smtClean="0">
                <a:solidFill>
                  <a:srgbClr val="002060"/>
                </a:solidFill>
              </a:rPr>
              <a:t>PERCORSO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VALUTA TEMPI E RISORSE(INTERMEDIO)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51335361"/>
              </p:ext>
            </p:extLst>
          </p:nvPr>
        </p:nvGraphicFramePr>
        <p:xfrm>
          <a:off x="1043608" y="3212976"/>
          <a:ext cx="3096343" cy="3024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148803874"/>
              </p:ext>
            </p:extLst>
          </p:nvPr>
        </p:nvGraphicFramePr>
        <p:xfrm>
          <a:off x="5076056" y="3284984"/>
          <a:ext cx="3240360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59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279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815408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</a:t>
            </a:r>
            <a:r>
              <a:rPr lang="it-IT" sz="2800" b="1" dirty="0" smtClean="0">
                <a:solidFill>
                  <a:schemeClr val="accent2">
                    <a:lumMod val="50000"/>
                  </a:schemeClr>
                </a:solidFill>
              </a:rPr>
              <a:t>iniziale</a:t>
            </a:r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 è emerso </a:t>
            </a:r>
            <a:r>
              <a:rPr lang="it-IT" sz="2800" dirty="0" err="1" smtClean="0">
                <a:solidFill>
                  <a:schemeClr val="accent2">
                    <a:lumMod val="50000"/>
                  </a:schemeClr>
                </a:solidFill>
              </a:rPr>
              <a:t>che:la</a:t>
            </a:r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 maggior parte degli alunni delle classi prime della scuola primaria possiede un livello di competenza(B) </a:t>
            </a:r>
            <a:r>
              <a:rPr lang="it-IT" sz="28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8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le abilità </a:t>
            </a:r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386196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024336" cy="10801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PRENDE DECISIONI </a:t>
            </a:r>
            <a:endParaRPr lang="it-IT" sz="14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DA </a:t>
            </a:r>
            <a:r>
              <a:rPr lang="it-IT" sz="1400" dirty="0">
                <a:solidFill>
                  <a:srgbClr val="002060"/>
                </a:solidFill>
              </a:rPr>
              <a:t>SOLO E/O IN </a:t>
            </a:r>
            <a:r>
              <a:rPr lang="it-IT" sz="1400" dirty="0" smtClean="0">
                <a:solidFill>
                  <a:srgbClr val="002060"/>
                </a:solidFill>
              </a:rPr>
              <a:t>GRUPPO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(INIZIALE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04048" y="2276872"/>
            <a:ext cx="3096344" cy="108289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PRENDE DECISIONI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DA SOLO E/O IN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GRUPPO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307086890"/>
              </p:ext>
            </p:extLst>
          </p:nvPr>
        </p:nvGraphicFramePr>
        <p:xfrm>
          <a:off x="971600" y="3429000"/>
          <a:ext cx="3024336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750479934"/>
              </p:ext>
            </p:extLst>
          </p:nvPr>
        </p:nvGraphicFramePr>
        <p:xfrm>
          <a:off x="5076056" y="3429000"/>
          <a:ext cx="3096344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60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03640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371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it-IT" dirty="0" smtClean="0"/>
              <a:t>CLASSI QUARTE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61</a:t>
            </a:fld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5083" y="2303251"/>
            <a:ext cx="4277322" cy="3019847"/>
          </a:xfr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4322405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24847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iniziale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è emerso </a:t>
            </a:r>
            <a:r>
              <a:rPr lang="it-IT" sz="2400" dirty="0" err="1" smtClean="0">
                <a:solidFill>
                  <a:schemeClr val="accent2">
                    <a:lumMod val="50000"/>
                  </a:schemeClr>
                </a:solidFill>
              </a:rPr>
              <a:t>che:la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quarte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possiede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493516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24847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intermedio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è emerso </a:t>
            </a:r>
            <a:r>
              <a:rPr lang="it-IT" sz="2400" dirty="0" err="1" smtClean="0">
                <a:solidFill>
                  <a:schemeClr val="accent2">
                    <a:lumMod val="50000"/>
                  </a:schemeClr>
                </a:solidFill>
              </a:rPr>
              <a:t>che:la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quarte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mantiene costante 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671020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43608" y="2420888"/>
            <a:ext cx="2592288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ASCOLTA-COMPRENDE RIFERISCE(INIZIALE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508104" y="2348880"/>
            <a:ext cx="2664296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ASCOLTA-COMPRENDE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RIFERISCE(INTERMEDIO)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694520951"/>
              </p:ext>
            </p:extLst>
          </p:nvPr>
        </p:nvGraphicFramePr>
        <p:xfrm>
          <a:off x="1043608" y="3140968"/>
          <a:ext cx="2592288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567937650"/>
              </p:ext>
            </p:extLst>
          </p:nvPr>
        </p:nvGraphicFramePr>
        <p:xfrm>
          <a:off x="5508104" y="3212976"/>
          <a:ext cx="2736304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64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21421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867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27584" y="2276872"/>
            <a:ext cx="3024336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PADRONEGGIA  ED APPLICA </a:t>
            </a:r>
            <a:r>
              <a:rPr lang="it-IT" sz="1200" dirty="0">
                <a:solidFill>
                  <a:srgbClr val="002060"/>
                </a:solidFill>
              </a:rPr>
              <a:t>LE CONOSCENZE </a:t>
            </a:r>
            <a:r>
              <a:rPr lang="it-IT" sz="1200" dirty="0" smtClean="0">
                <a:solidFill>
                  <a:srgbClr val="002060"/>
                </a:solidFill>
              </a:rPr>
              <a:t>FONDAMENTALI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20072" y="2276872"/>
            <a:ext cx="3096344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PADRONEGGIA ED APPLICA LE CONOSCENZE FONDAMENTALI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501698920"/>
              </p:ext>
            </p:extLst>
          </p:nvPr>
        </p:nvGraphicFramePr>
        <p:xfrm>
          <a:off x="5220072" y="3356992"/>
          <a:ext cx="3096344" cy="29072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65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24722853"/>
              </p:ext>
            </p:extLst>
          </p:nvPr>
        </p:nvGraphicFramePr>
        <p:xfrm>
          <a:off x="827584" y="3284984"/>
          <a:ext cx="3024336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50041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5576" y="2276872"/>
            <a:ext cx="3024336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LEGGE-COMPRENDE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92080" y="2276872"/>
            <a:ext cx="3168352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LEGGE-COMPRENDE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033084554"/>
              </p:ext>
            </p:extLst>
          </p:nvPr>
        </p:nvGraphicFramePr>
        <p:xfrm>
          <a:off x="755576" y="2996952"/>
          <a:ext cx="3024336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069614514"/>
              </p:ext>
            </p:extLst>
          </p:nvPr>
        </p:nvGraphicFramePr>
        <p:xfrm>
          <a:off x="5292080" y="2996953"/>
          <a:ext cx="316835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66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597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99592" y="2276872"/>
            <a:ext cx="288032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SCRIVE-DESCRIVE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436096" y="2276872"/>
            <a:ext cx="2664296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582608184"/>
              </p:ext>
            </p:extLst>
          </p:nvPr>
        </p:nvGraphicFramePr>
        <p:xfrm>
          <a:off x="5436096" y="2924944"/>
          <a:ext cx="2736304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67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9055" y="260648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36329882"/>
              </p:ext>
            </p:extLst>
          </p:nvPr>
        </p:nvGraphicFramePr>
        <p:xfrm>
          <a:off x="899592" y="2996952"/>
          <a:ext cx="2880320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54452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187624" y="2348880"/>
            <a:ext cx="2808312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RICONOSCE E RISOLVE PROBLEMI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276872"/>
            <a:ext cx="3096344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RICONOSCE E </a:t>
            </a:r>
            <a:endParaRPr lang="it-IT" sz="14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RISOLVE PROBLEMI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288564710"/>
              </p:ext>
            </p:extLst>
          </p:nvPr>
        </p:nvGraphicFramePr>
        <p:xfrm>
          <a:off x="1187624" y="3284984"/>
          <a:ext cx="280831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846265325"/>
              </p:ext>
            </p:extLst>
          </p:nvPr>
        </p:nvGraphicFramePr>
        <p:xfrm>
          <a:off x="5148064" y="3212976"/>
          <a:ext cx="316835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68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20678" y="188640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082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27584" y="2276873"/>
            <a:ext cx="2808312" cy="79208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OSSERVA E </a:t>
            </a:r>
            <a:r>
              <a:rPr lang="it-IT" sz="1400" dirty="0" smtClean="0">
                <a:solidFill>
                  <a:srgbClr val="002060"/>
                </a:solidFill>
              </a:rPr>
              <a:t>ANALIZZA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</a:t>
            </a:r>
            <a:r>
              <a:rPr lang="it-IT" sz="1400" dirty="0">
                <a:solidFill>
                  <a:srgbClr val="002060"/>
                </a:solidFill>
              </a:rPr>
              <a:t>FATTI ED </a:t>
            </a:r>
            <a:r>
              <a:rPr lang="it-IT" sz="1400" dirty="0" smtClean="0">
                <a:solidFill>
                  <a:srgbClr val="002060"/>
                </a:solidFill>
              </a:rPr>
              <a:t>EVENTI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508104" y="2276872"/>
            <a:ext cx="2664296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OSSERVA E ANALIZZA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FATTI ED EVENTI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198425622"/>
              </p:ext>
            </p:extLst>
          </p:nvPr>
        </p:nvGraphicFramePr>
        <p:xfrm>
          <a:off x="5508104" y="2996952"/>
          <a:ext cx="2592288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43400" y="1042417"/>
            <a:ext cx="457200" cy="154336"/>
          </a:xfrm>
        </p:spPr>
        <p:txBody>
          <a:bodyPr>
            <a:normAutofit fontScale="32500" lnSpcReduction="20000"/>
          </a:bodyPr>
          <a:lstStyle/>
          <a:p>
            <a:fld id="{C8EF9CF6-BB36-47A8-A46B-0FC3EBA12A9F}" type="slidenum">
              <a:rPr lang="it-IT" smtClean="0"/>
              <a:pPr/>
              <a:t>69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200800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18393488"/>
              </p:ext>
            </p:extLst>
          </p:nvPr>
        </p:nvGraphicFramePr>
        <p:xfrm>
          <a:off x="827584" y="3140968"/>
          <a:ext cx="2808312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20297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815408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</a:t>
            </a:r>
            <a:r>
              <a:rPr lang="it-IT" sz="2800" b="1" dirty="0" smtClean="0">
                <a:solidFill>
                  <a:schemeClr val="accent2">
                    <a:lumMod val="50000"/>
                  </a:schemeClr>
                </a:solidFill>
              </a:rPr>
              <a:t>Intermedio </a:t>
            </a:r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è emerso </a:t>
            </a:r>
            <a:r>
              <a:rPr lang="it-IT" sz="2800" dirty="0" err="1" smtClean="0">
                <a:solidFill>
                  <a:schemeClr val="accent2">
                    <a:lumMod val="50000"/>
                  </a:schemeClr>
                </a:solidFill>
              </a:rPr>
              <a:t>che:la</a:t>
            </a:r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 maggior parte degli alunni delle classi prime della scuola primaria ha confermato  un livello di competenza(B) </a:t>
            </a:r>
            <a:r>
              <a:rPr lang="it-IT" sz="28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8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le abilità </a:t>
            </a:r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800" b="1" dirty="0" smtClean="0">
                <a:solidFill>
                  <a:schemeClr val="accent2">
                    <a:lumMod val="50000"/>
                  </a:schemeClr>
                </a:solidFill>
              </a:rPr>
              <a:t>.*</a:t>
            </a:r>
            <a:endParaRPr lang="it-IT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947738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48880"/>
            <a:ext cx="2880320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DISTINGUE E CLASSIFICA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GLI ELEMENTI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DEI VARI LINGUAGGI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276872"/>
            <a:ext cx="2808312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>
                <a:solidFill>
                  <a:srgbClr val="002060"/>
                </a:solidFill>
              </a:rPr>
              <a:t>DISTINGUE E </a:t>
            </a:r>
            <a:r>
              <a:rPr lang="it-IT" sz="1200" dirty="0" smtClean="0">
                <a:solidFill>
                  <a:srgbClr val="002060"/>
                </a:solidFill>
              </a:rPr>
              <a:t>CLASSIFICA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GLI ELEMENTI DEI VARI </a:t>
            </a:r>
            <a:r>
              <a:rPr lang="it-IT" sz="1200" dirty="0" smtClean="0">
                <a:solidFill>
                  <a:srgbClr val="002060"/>
                </a:solidFill>
              </a:rPr>
              <a:t>LINGUAGGIO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871353684"/>
              </p:ext>
            </p:extLst>
          </p:nvPr>
        </p:nvGraphicFramePr>
        <p:xfrm>
          <a:off x="971600" y="3212976"/>
          <a:ext cx="2880320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951288947"/>
              </p:ext>
            </p:extLst>
          </p:nvPr>
        </p:nvGraphicFramePr>
        <p:xfrm>
          <a:off x="5148064" y="3212976"/>
          <a:ext cx="2880320" cy="2952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70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119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48880"/>
            <a:ext cx="2664296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INDIVIDUA LA </a:t>
            </a:r>
            <a:r>
              <a:rPr lang="it-IT" sz="1400" dirty="0" smtClean="0">
                <a:solidFill>
                  <a:srgbClr val="002060"/>
                </a:solidFill>
              </a:rPr>
              <a:t>RELAZIONE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</a:t>
            </a:r>
            <a:r>
              <a:rPr lang="it-IT" sz="1400" dirty="0">
                <a:solidFill>
                  <a:srgbClr val="002060"/>
                </a:solidFill>
              </a:rPr>
              <a:t>SPAZIO </a:t>
            </a:r>
            <a:r>
              <a:rPr lang="it-IT" sz="1400" dirty="0" smtClean="0">
                <a:solidFill>
                  <a:srgbClr val="002060"/>
                </a:solidFill>
              </a:rPr>
              <a:t>TEMPO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364088" y="2348880"/>
            <a:ext cx="2808312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INDIVIDUA LA RELAZIONE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SPAZIO TEMPO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207362274"/>
              </p:ext>
            </p:extLst>
          </p:nvPr>
        </p:nvGraphicFramePr>
        <p:xfrm>
          <a:off x="971600" y="3284984"/>
          <a:ext cx="2664296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784186943"/>
              </p:ext>
            </p:extLst>
          </p:nvPr>
        </p:nvGraphicFramePr>
        <p:xfrm>
          <a:off x="5364088" y="3356992"/>
          <a:ext cx="2808312" cy="2885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71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814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2880320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CONOSCE LE FUNZIONI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E LA SINTASSI DI BASE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364088" y="2276872"/>
            <a:ext cx="2880320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CONOSCE LE FUNZIONI </a:t>
            </a:r>
            <a:endParaRPr lang="it-IT" sz="14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E </a:t>
            </a:r>
            <a:r>
              <a:rPr lang="it-IT" sz="1400" dirty="0">
                <a:solidFill>
                  <a:srgbClr val="002060"/>
                </a:solidFill>
              </a:rPr>
              <a:t>LA SINTASSI DI </a:t>
            </a:r>
            <a:r>
              <a:rPr lang="it-IT" sz="1400" dirty="0" smtClean="0">
                <a:solidFill>
                  <a:srgbClr val="002060"/>
                </a:solidFill>
              </a:rPr>
              <a:t>BASE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798720945"/>
              </p:ext>
            </p:extLst>
          </p:nvPr>
        </p:nvGraphicFramePr>
        <p:xfrm>
          <a:off x="971600" y="3068960"/>
          <a:ext cx="2952328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073337914"/>
              </p:ext>
            </p:extLst>
          </p:nvPr>
        </p:nvGraphicFramePr>
        <p:xfrm>
          <a:off x="5436096" y="3140968"/>
          <a:ext cx="280831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72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95256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791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43608" y="2276872"/>
            <a:ext cx="2808312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UTILIZZA I </a:t>
            </a:r>
            <a:r>
              <a:rPr lang="it-IT" sz="1400" dirty="0">
                <a:solidFill>
                  <a:srgbClr val="002060"/>
                </a:solidFill>
              </a:rPr>
              <a:t>MEZZI DI </a:t>
            </a:r>
            <a:r>
              <a:rPr lang="it-IT" sz="1400" dirty="0" smtClean="0">
                <a:solidFill>
                  <a:srgbClr val="002060"/>
                </a:solidFill>
              </a:rPr>
              <a:t>COMUNICAZIONE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(INIZIALE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92080" y="2276872"/>
            <a:ext cx="2664296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UTILIZZA I MEZZI DI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COMUNICAZIONE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493344508"/>
              </p:ext>
            </p:extLst>
          </p:nvPr>
        </p:nvGraphicFramePr>
        <p:xfrm>
          <a:off x="5292080" y="3140968"/>
          <a:ext cx="2664296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73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49074" y="188640"/>
            <a:ext cx="7024744" cy="108012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37995284"/>
              </p:ext>
            </p:extLst>
          </p:nvPr>
        </p:nvGraphicFramePr>
        <p:xfrm>
          <a:off x="1043608" y="3140968"/>
          <a:ext cx="280831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84548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99592" y="2276872"/>
            <a:ext cx="2664296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PONE DOMANDE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PERTINENTI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508104" y="2348880"/>
            <a:ext cx="2520280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PONE </a:t>
            </a:r>
            <a:r>
              <a:rPr lang="it-IT" sz="1400" dirty="0" smtClean="0">
                <a:solidFill>
                  <a:srgbClr val="002060"/>
                </a:solidFill>
              </a:rPr>
              <a:t>DOMANDE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PERTINENTI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495746901"/>
              </p:ext>
            </p:extLst>
          </p:nvPr>
        </p:nvGraphicFramePr>
        <p:xfrm>
          <a:off x="899592" y="3212976"/>
          <a:ext cx="2592288" cy="276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637583298"/>
              </p:ext>
            </p:extLst>
          </p:nvPr>
        </p:nvGraphicFramePr>
        <p:xfrm>
          <a:off x="5508104" y="3140968"/>
          <a:ext cx="2520280" cy="2813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74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5612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09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43608" y="2276872"/>
            <a:ext cx="2736304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APPLICA STRATEGIE </a:t>
            </a:r>
            <a:r>
              <a:rPr lang="it-IT" sz="1200" dirty="0">
                <a:solidFill>
                  <a:srgbClr val="002060"/>
                </a:solidFill>
              </a:rPr>
              <a:t>DI </a:t>
            </a:r>
            <a:r>
              <a:rPr lang="it-IT" sz="1200" dirty="0" smtClean="0">
                <a:solidFill>
                  <a:srgbClr val="002060"/>
                </a:solidFill>
              </a:rPr>
              <a:t>STUDIO(INIZIALE)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92080" y="2276872"/>
            <a:ext cx="2736304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APPLICA STRATEGIE DI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STUDIO(INTERMEDIO)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485518549"/>
              </p:ext>
            </p:extLst>
          </p:nvPr>
        </p:nvGraphicFramePr>
        <p:xfrm>
          <a:off x="5292080" y="3356992"/>
          <a:ext cx="280831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75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8832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97361607"/>
              </p:ext>
            </p:extLst>
          </p:nvPr>
        </p:nvGraphicFramePr>
        <p:xfrm>
          <a:off x="1115616" y="3284984"/>
          <a:ext cx="2664296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72263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115616" y="2276872"/>
            <a:ext cx="2592287" cy="10801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ASSUME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LE CONSEGUENZE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DEI PROPRI COMPORTAMENTI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92080" y="2276872"/>
            <a:ext cx="2592287" cy="107181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>
                <a:solidFill>
                  <a:srgbClr val="002060"/>
                </a:solidFill>
              </a:rPr>
              <a:t>ASSUME </a:t>
            </a:r>
            <a:r>
              <a:rPr lang="it-IT" sz="1200" dirty="0" smtClean="0">
                <a:solidFill>
                  <a:srgbClr val="002060"/>
                </a:solidFill>
              </a:rPr>
              <a:t>LE CONSEGUENZE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DEI </a:t>
            </a:r>
            <a:r>
              <a:rPr lang="it-IT" sz="1200" dirty="0" smtClean="0">
                <a:solidFill>
                  <a:srgbClr val="002060"/>
                </a:solidFill>
              </a:rPr>
              <a:t>PROPRI COMPORTAMENTI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70299531"/>
              </p:ext>
            </p:extLst>
          </p:nvPr>
        </p:nvGraphicFramePr>
        <p:xfrm>
          <a:off x="1115616" y="3356993"/>
          <a:ext cx="2592288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685597514"/>
              </p:ext>
            </p:extLst>
          </p:nvPr>
        </p:nvGraphicFramePr>
        <p:xfrm>
          <a:off x="5364088" y="3356992"/>
          <a:ext cx="2592288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76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457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27584" y="2276872"/>
            <a:ext cx="3096344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ASSUME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COMPORTAMENTI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RISPETTOSI(INIZIALE)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276872"/>
            <a:ext cx="2808312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ASSUME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COMPORTAMENTI RISPETTOSI(INTERMEDIO)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936447870"/>
              </p:ext>
            </p:extLst>
          </p:nvPr>
        </p:nvGraphicFramePr>
        <p:xfrm>
          <a:off x="827584" y="3212976"/>
          <a:ext cx="3096344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764050296"/>
              </p:ext>
            </p:extLst>
          </p:nvPr>
        </p:nvGraphicFramePr>
        <p:xfrm>
          <a:off x="5148064" y="3212976"/>
          <a:ext cx="280831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77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184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115616" y="2276872"/>
            <a:ext cx="2736304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VALUTA TEMPI E RISORSE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276872"/>
            <a:ext cx="2736304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PROGETTA IL PERCORSO</a:t>
            </a:r>
          </a:p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VALUTA TEMPI E </a:t>
            </a:r>
            <a:r>
              <a:rPr lang="it-IT" sz="1400" dirty="0" smtClean="0">
                <a:solidFill>
                  <a:srgbClr val="002060"/>
                </a:solidFill>
              </a:rPr>
              <a:t>RISORSE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565624411"/>
              </p:ext>
            </p:extLst>
          </p:nvPr>
        </p:nvGraphicFramePr>
        <p:xfrm>
          <a:off x="1115616" y="3284984"/>
          <a:ext cx="2736304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089161922"/>
              </p:ext>
            </p:extLst>
          </p:nvPr>
        </p:nvGraphicFramePr>
        <p:xfrm>
          <a:off x="5148064" y="3284984"/>
          <a:ext cx="2736304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78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189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115616" y="2276872"/>
            <a:ext cx="2736304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PRENDE DECISIONI </a:t>
            </a:r>
            <a:endParaRPr lang="it-IT" sz="14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DA </a:t>
            </a:r>
            <a:r>
              <a:rPr lang="it-IT" sz="1400" dirty="0">
                <a:solidFill>
                  <a:srgbClr val="002060"/>
                </a:solidFill>
              </a:rPr>
              <a:t>SOLO E/O IN </a:t>
            </a:r>
            <a:r>
              <a:rPr lang="it-IT" sz="1400" dirty="0" smtClean="0">
                <a:solidFill>
                  <a:srgbClr val="002060"/>
                </a:solidFill>
              </a:rPr>
              <a:t>GRUPPO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</a:p>
          <a:p>
            <a:pPr lvl="0">
              <a:buClr>
                <a:srgbClr val="F07F09"/>
              </a:buClr>
            </a:pP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92080" y="2276872"/>
            <a:ext cx="2808312" cy="10801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PRENDE DECISIONI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DA SOLO E/O IN   GRUPPO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822680388"/>
              </p:ext>
            </p:extLst>
          </p:nvPr>
        </p:nvGraphicFramePr>
        <p:xfrm>
          <a:off x="5292080" y="3429000"/>
          <a:ext cx="280831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43400" y="1042417"/>
            <a:ext cx="457200" cy="154335"/>
          </a:xfrm>
        </p:spPr>
        <p:txBody>
          <a:bodyPr>
            <a:normAutofit fontScale="32500" lnSpcReduction="20000"/>
          </a:bodyPr>
          <a:lstStyle/>
          <a:p>
            <a:fld id="{C8EF9CF6-BB36-47A8-A46B-0FC3EBA12A9F}" type="slidenum">
              <a:rPr lang="it-IT" smtClean="0"/>
              <a:pPr/>
              <a:t>79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52181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70699607"/>
              </p:ext>
            </p:extLst>
          </p:nvPr>
        </p:nvGraphicFramePr>
        <p:xfrm>
          <a:off x="1115616" y="3284985"/>
          <a:ext cx="2736304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64583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48880"/>
            <a:ext cx="2952328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ASCOLTA-COMPRENDE RIFERISCE(iniziale)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276872"/>
            <a:ext cx="3168352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endParaRPr lang="it-IT" sz="1600" dirty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ASCOLTA-COMPRENDE-RIFERISCE(INTERMEDIO)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175048503"/>
              </p:ext>
            </p:extLst>
          </p:nvPr>
        </p:nvGraphicFramePr>
        <p:xfrm>
          <a:off x="971600" y="3140968"/>
          <a:ext cx="2952328" cy="2520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075449803"/>
              </p:ext>
            </p:extLst>
          </p:nvPr>
        </p:nvGraphicFramePr>
        <p:xfrm>
          <a:off x="5148064" y="3068960"/>
          <a:ext cx="3168352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024744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02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it-IT" dirty="0" smtClean="0"/>
              <a:t>CLASSI QUINTE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80</a:t>
            </a:fld>
            <a:endParaRPr lang="it-IT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43688" y="1993646"/>
            <a:ext cx="4020111" cy="3639058"/>
          </a:xfr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934124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24847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 iniziale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è emerso </a:t>
            </a:r>
            <a:r>
              <a:rPr lang="it-IT" sz="2400" dirty="0" err="1" smtClean="0">
                <a:solidFill>
                  <a:schemeClr val="accent2">
                    <a:lumMod val="50000"/>
                  </a:schemeClr>
                </a:solidFill>
              </a:rPr>
              <a:t>che:la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quinte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possiede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338892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24847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 intermedio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è emerso </a:t>
            </a:r>
            <a:r>
              <a:rPr lang="it-IT" sz="2400" dirty="0" err="1" smtClean="0">
                <a:solidFill>
                  <a:schemeClr val="accent2">
                    <a:lumMod val="50000"/>
                  </a:schemeClr>
                </a:solidFill>
              </a:rPr>
              <a:t>che:la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quinte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possiede ancora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5490999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43608" y="2276872"/>
            <a:ext cx="2952328" cy="96693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ASCOLTA-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RIFERISCE(INIZIALE)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20072" y="2276872"/>
            <a:ext cx="2808312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ASCOLTA-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COMPRENDE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RIFERISCE(INTERMEDIO)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972745"/>
              </p:ext>
            </p:extLst>
          </p:nvPr>
        </p:nvGraphicFramePr>
        <p:xfrm>
          <a:off x="1043608" y="3284984"/>
          <a:ext cx="2952328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594811744"/>
              </p:ext>
            </p:extLst>
          </p:nvPr>
        </p:nvGraphicFramePr>
        <p:xfrm>
          <a:off x="5220072" y="3212976"/>
          <a:ext cx="2880320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83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206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115616" y="2276873"/>
            <a:ext cx="3024336" cy="93610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PADRONEGGIA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ED APPLICA LE CONOSCENZE </a:t>
            </a:r>
            <a:r>
              <a:rPr lang="it-IT" sz="1200" dirty="0" smtClean="0">
                <a:solidFill>
                  <a:srgbClr val="002060"/>
                </a:solidFill>
              </a:rPr>
              <a:t>FONDAMENTALI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76056" y="2276872"/>
            <a:ext cx="2808312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PADRONEGGIAED APPLICA LE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CONOSCENZE FONDAMENTALI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291866730"/>
              </p:ext>
            </p:extLst>
          </p:nvPr>
        </p:nvGraphicFramePr>
        <p:xfrm>
          <a:off x="1115616" y="3284984"/>
          <a:ext cx="3024336" cy="25472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562157315"/>
              </p:ext>
            </p:extLst>
          </p:nvPr>
        </p:nvGraphicFramePr>
        <p:xfrm>
          <a:off x="5076056" y="3356992"/>
          <a:ext cx="2736304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84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96946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961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59632" y="2276872"/>
            <a:ext cx="2808312" cy="678899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LEGGE-COMPRENDE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04048" y="2348880"/>
            <a:ext cx="3168352" cy="71177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LEGGE-COMPRENDE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316985367"/>
              </p:ext>
            </p:extLst>
          </p:nvPr>
        </p:nvGraphicFramePr>
        <p:xfrm>
          <a:off x="1259632" y="2996952"/>
          <a:ext cx="280831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89760460"/>
              </p:ext>
            </p:extLst>
          </p:nvPr>
        </p:nvGraphicFramePr>
        <p:xfrm>
          <a:off x="5004048" y="3068961"/>
          <a:ext cx="3168352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85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34400" cy="104016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562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115616" y="2348880"/>
            <a:ext cx="2736304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SCRIVE-DESCRIVE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20072" y="2276872"/>
            <a:ext cx="3024336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516215423"/>
              </p:ext>
            </p:extLst>
          </p:nvPr>
        </p:nvGraphicFramePr>
        <p:xfrm>
          <a:off x="1115616" y="2996952"/>
          <a:ext cx="2808312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085741329"/>
              </p:ext>
            </p:extLst>
          </p:nvPr>
        </p:nvGraphicFramePr>
        <p:xfrm>
          <a:off x="5220072" y="3068960"/>
          <a:ext cx="3096344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86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534400" cy="104698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633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5576" y="2276872"/>
            <a:ext cx="3168352" cy="96693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RICONOSCE E RISOLVE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PROBLEMI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92080" y="2276872"/>
            <a:ext cx="3168352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RICONOSCE </a:t>
            </a:r>
            <a:r>
              <a:rPr lang="it-IT" sz="1400" dirty="0" smtClean="0">
                <a:solidFill>
                  <a:srgbClr val="002060"/>
                </a:solidFill>
              </a:rPr>
              <a:t>E RISOLVE PROBLEMI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588391417"/>
              </p:ext>
            </p:extLst>
          </p:nvPr>
        </p:nvGraphicFramePr>
        <p:xfrm>
          <a:off x="755576" y="3284984"/>
          <a:ext cx="3168352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842511662"/>
              </p:ext>
            </p:extLst>
          </p:nvPr>
        </p:nvGraphicFramePr>
        <p:xfrm>
          <a:off x="5292080" y="3212976"/>
          <a:ext cx="3168352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87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08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43608" y="2276872"/>
            <a:ext cx="2808312" cy="75090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OSSERVA E </a:t>
            </a:r>
            <a:r>
              <a:rPr lang="it-IT" sz="1400" dirty="0" smtClean="0">
                <a:solidFill>
                  <a:srgbClr val="002060"/>
                </a:solidFill>
              </a:rPr>
              <a:t>ANALIZZA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</a:t>
            </a:r>
            <a:r>
              <a:rPr lang="it-IT" sz="1400" dirty="0">
                <a:solidFill>
                  <a:srgbClr val="002060"/>
                </a:solidFill>
              </a:rPr>
              <a:t>FATTI ED </a:t>
            </a:r>
            <a:r>
              <a:rPr lang="it-IT" sz="1400" dirty="0" smtClean="0">
                <a:solidFill>
                  <a:srgbClr val="002060"/>
                </a:solidFill>
              </a:rPr>
              <a:t>EVENTI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276872"/>
            <a:ext cx="3096344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OSSERVA E ANALIZZA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FATTI ED EVENTI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061707404"/>
              </p:ext>
            </p:extLst>
          </p:nvPr>
        </p:nvGraphicFramePr>
        <p:xfrm>
          <a:off x="971600" y="3068960"/>
          <a:ext cx="280831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442264929"/>
              </p:ext>
            </p:extLst>
          </p:nvPr>
        </p:nvGraphicFramePr>
        <p:xfrm>
          <a:off x="5220072" y="3140968"/>
          <a:ext cx="3024336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88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205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2276872"/>
            <a:ext cx="3240360" cy="10801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DISTINGUE E CLASSIFICA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GLI ELEMENTI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DEI VARI LINGUAGGI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348880"/>
            <a:ext cx="3240360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>
                <a:solidFill>
                  <a:srgbClr val="002060"/>
                </a:solidFill>
              </a:rPr>
              <a:t>DISTINGUE E </a:t>
            </a:r>
            <a:r>
              <a:rPr lang="it-IT" sz="1200" dirty="0" smtClean="0">
                <a:solidFill>
                  <a:srgbClr val="002060"/>
                </a:solidFill>
              </a:rPr>
              <a:t>CLASSIFICA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GLI ELEMENTI </a:t>
            </a:r>
            <a:endParaRPr lang="it-IT" sz="12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DEI </a:t>
            </a:r>
            <a:r>
              <a:rPr lang="it-IT" sz="1200" dirty="0">
                <a:solidFill>
                  <a:srgbClr val="002060"/>
                </a:solidFill>
              </a:rPr>
              <a:t>VARI </a:t>
            </a:r>
            <a:r>
              <a:rPr lang="it-IT" sz="1200" dirty="0" smtClean="0">
                <a:solidFill>
                  <a:srgbClr val="002060"/>
                </a:solidFill>
              </a:rPr>
              <a:t>LINGUAGGI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453785786"/>
              </p:ext>
            </p:extLst>
          </p:nvPr>
        </p:nvGraphicFramePr>
        <p:xfrm>
          <a:off x="683568" y="3356992"/>
          <a:ext cx="3240360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968533145"/>
              </p:ext>
            </p:extLst>
          </p:nvPr>
        </p:nvGraphicFramePr>
        <p:xfrm>
          <a:off x="5148064" y="3284984"/>
          <a:ext cx="3240360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89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446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2276872"/>
            <a:ext cx="3240360" cy="75090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LEGGE-COMPRENDE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364088" y="2348880"/>
            <a:ext cx="3024336" cy="78377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LEGGE 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046939667"/>
              </p:ext>
            </p:extLst>
          </p:nvPr>
        </p:nvGraphicFramePr>
        <p:xfrm>
          <a:off x="683568" y="3212976"/>
          <a:ext cx="3240360" cy="2813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613824101"/>
              </p:ext>
            </p:extLst>
          </p:nvPr>
        </p:nvGraphicFramePr>
        <p:xfrm>
          <a:off x="5364088" y="3284984"/>
          <a:ext cx="3096344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3559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2808312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INDIVIDUA </a:t>
            </a:r>
            <a:endParaRPr lang="it-IT" sz="14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LA </a:t>
            </a:r>
            <a:r>
              <a:rPr lang="it-IT" sz="1400" dirty="0">
                <a:solidFill>
                  <a:srgbClr val="002060"/>
                </a:solidFill>
              </a:rPr>
              <a:t>RELAZIONE SPAZIO </a:t>
            </a:r>
            <a:r>
              <a:rPr lang="it-IT" sz="1400" dirty="0" smtClean="0">
                <a:solidFill>
                  <a:srgbClr val="002060"/>
                </a:solidFill>
              </a:rPr>
              <a:t>TEMPO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436096" y="2276872"/>
            <a:ext cx="2664296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INDIVIDUA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LA RELAZIONE SPAZIO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TEMPO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268383012"/>
              </p:ext>
            </p:extLst>
          </p:nvPr>
        </p:nvGraphicFramePr>
        <p:xfrm>
          <a:off x="971600" y="3284984"/>
          <a:ext cx="280831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674159613"/>
              </p:ext>
            </p:extLst>
          </p:nvPr>
        </p:nvGraphicFramePr>
        <p:xfrm>
          <a:off x="5436096" y="3284984"/>
          <a:ext cx="2736304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90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233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5576" y="2348880"/>
            <a:ext cx="3024335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CONOSCE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LE FUNZIONI E LA SINTASSI DI BASE(INIZIALE)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364088" y="2276872"/>
            <a:ext cx="2880320" cy="99980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CONOSCE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</a:t>
            </a:r>
            <a:r>
              <a:rPr lang="it-IT" sz="1400" dirty="0">
                <a:solidFill>
                  <a:srgbClr val="002060"/>
                </a:solidFill>
              </a:rPr>
              <a:t>LE FUNZIONI E LA SINTASSI </a:t>
            </a:r>
            <a:endParaRPr lang="it-IT" sz="14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DI BASE(INTERMEDIO)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608817934"/>
              </p:ext>
            </p:extLst>
          </p:nvPr>
        </p:nvGraphicFramePr>
        <p:xfrm>
          <a:off x="755576" y="3356992"/>
          <a:ext cx="3024336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617923263"/>
              </p:ext>
            </p:extLst>
          </p:nvPr>
        </p:nvGraphicFramePr>
        <p:xfrm>
          <a:off x="5364088" y="3284984"/>
          <a:ext cx="280831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91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26425" y="260648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346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7544" y="2348880"/>
            <a:ext cx="3528392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UTILIZZA I MEZZI DI COMUNICAZIONE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76056" y="2276872"/>
            <a:ext cx="3168352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UTILIZZA I MEZZI DI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COMUNICAZIONE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755550040"/>
              </p:ext>
            </p:extLst>
          </p:nvPr>
        </p:nvGraphicFramePr>
        <p:xfrm>
          <a:off x="539552" y="3356992"/>
          <a:ext cx="3456384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102546745"/>
              </p:ext>
            </p:extLst>
          </p:nvPr>
        </p:nvGraphicFramePr>
        <p:xfrm>
          <a:off x="5004048" y="3356992"/>
          <a:ext cx="316835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92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498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27584" y="2348880"/>
            <a:ext cx="3096344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PONE DOMANDE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PERTINENTI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20072" y="2348880"/>
            <a:ext cx="2952328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PONE DOMANDE </a:t>
            </a:r>
            <a:endParaRPr lang="it-IT" sz="14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PERTINENTI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181700953"/>
              </p:ext>
            </p:extLst>
          </p:nvPr>
        </p:nvGraphicFramePr>
        <p:xfrm>
          <a:off x="827584" y="3212976"/>
          <a:ext cx="316835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632831351"/>
              </p:ext>
            </p:extLst>
          </p:nvPr>
        </p:nvGraphicFramePr>
        <p:xfrm>
          <a:off x="5220072" y="3212976"/>
          <a:ext cx="2952328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93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640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096344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APPLICA STRATEGIE 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DI </a:t>
            </a:r>
            <a:r>
              <a:rPr lang="it-IT" sz="1400" dirty="0">
                <a:solidFill>
                  <a:srgbClr val="002060"/>
                </a:solidFill>
              </a:rPr>
              <a:t>STUDIO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076056" y="2276872"/>
            <a:ext cx="2952328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APPLICASTRATEGIE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DI STUDIO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600305456"/>
              </p:ext>
            </p:extLst>
          </p:nvPr>
        </p:nvGraphicFramePr>
        <p:xfrm>
          <a:off x="899592" y="3212976"/>
          <a:ext cx="3168352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414954816"/>
              </p:ext>
            </p:extLst>
          </p:nvPr>
        </p:nvGraphicFramePr>
        <p:xfrm>
          <a:off x="5004048" y="3284984"/>
          <a:ext cx="3096344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94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31632" y="116632"/>
            <a:ext cx="7024744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276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99592" y="2348880"/>
            <a:ext cx="3024336" cy="115212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ASSUME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LE CONSEGUENZE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DEI PROPRI COMPORTAMENTI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276873"/>
            <a:ext cx="3096344" cy="115212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ASSUME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LE </a:t>
            </a:r>
            <a:r>
              <a:rPr lang="it-IT" sz="1200" dirty="0" smtClean="0">
                <a:solidFill>
                  <a:srgbClr val="002060"/>
                </a:solidFill>
              </a:rPr>
              <a:t>CONSEGUENZE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DEI PROPRI </a:t>
            </a:r>
            <a:endParaRPr lang="it-IT" sz="12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COMPORTAMENTI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565549865"/>
              </p:ext>
            </p:extLst>
          </p:nvPr>
        </p:nvGraphicFramePr>
        <p:xfrm>
          <a:off x="899592" y="3429000"/>
          <a:ext cx="3024336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533466769"/>
              </p:ext>
            </p:extLst>
          </p:nvPr>
        </p:nvGraphicFramePr>
        <p:xfrm>
          <a:off x="5148064" y="3501008"/>
          <a:ext cx="3096344" cy="277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43400" y="1042417"/>
            <a:ext cx="457200" cy="154336"/>
          </a:xfrm>
        </p:spPr>
        <p:txBody>
          <a:bodyPr>
            <a:normAutofit fontScale="32500" lnSpcReduction="20000"/>
          </a:bodyPr>
          <a:lstStyle/>
          <a:p>
            <a:fld id="{C8EF9CF6-BB36-47A8-A46B-0FC3EBA12A9F}" type="slidenum">
              <a:rPr lang="it-IT" smtClean="0"/>
              <a:pPr/>
              <a:t>95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108012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118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99592" y="2276872"/>
            <a:ext cx="3024336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ASSUME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COMPORTAMENTI </a:t>
            </a:r>
            <a:r>
              <a:rPr lang="it-IT" sz="1200" dirty="0" smtClean="0">
                <a:solidFill>
                  <a:srgbClr val="002060"/>
                </a:solidFill>
              </a:rPr>
              <a:t>RISPETTOSI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92080" y="2276872"/>
            <a:ext cx="3096344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ASSUME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COMPORTAMENTI RISPETTOSI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530287661"/>
              </p:ext>
            </p:extLst>
          </p:nvPr>
        </p:nvGraphicFramePr>
        <p:xfrm>
          <a:off x="899592" y="3284984"/>
          <a:ext cx="2952328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855358054"/>
              </p:ext>
            </p:extLst>
          </p:nvPr>
        </p:nvGraphicFramePr>
        <p:xfrm>
          <a:off x="5220072" y="3284984"/>
          <a:ext cx="3096344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96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024744" cy="108012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767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27584" y="2276872"/>
            <a:ext cx="3240360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VALUTA TEMPI E RISORSE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148064" y="2276872"/>
            <a:ext cx="2880320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PROGETTA IL </a:t>
            </a:r>
            <a:r>
              <a:rPr lang="it-IT" sz="1400" dirty="0" smtClean="0">
                <a:solidFill>
                  <a:srgbClr val="002060"/>
                </a:solidFill>
              </a:rPr>
              <a:t>PERCORSO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VALUTA TEMPI RISORSE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289399687"/>
              </p:ext>
            </p:extLst>
          </p:nvPr>
        </p:nvGraphicFramePr>
        <p:xfrm>
          <a:off x="827584" y="3284984"/>
          <a:ext cx="3240360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313795806"/>
              </p:ext>
            </p:extLst>
          </p:nvPr>
        </p:nvGraphicFramePr>
        <p:xfrm>
          <a:off x="5148064" y="3284984"/>
          <a:ext cx="2952328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43400" y="1042417"/>
            <a:ext cx="457200" cy="298352"/>
          </a:xfrm>
        </p:spPr>
        <p:txBody>
          <a:bodyPr>
            <a:normAutofit fontScale="92500" lnSpcReduction="10000"/>
          </a:bodyPr>
          <a:lstStyle/>
          <a:p>
            <a:fld id="{C8EF9CF6-BB36-47A8-A46B-0FC3EBA12A9F}" type="slidenum">
              <a:rPr lang="it-IT" smtClean="0"/>
              <a:pPr/>
              <a:t>97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198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99592" y="2276872"/>
            <a:ext cx="2952328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PRENDE DECISIONI </a:t>
            </a:r>
            <a:endParaRPr lang="it-IT" sz="14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DA </a:t>
            </a:r>
            <a:r>
              <a:rPr lang="it-IT" sz="1400" dirty="0">
                <a:solidFill>
                  <a:srgbClr val="002060"/>
                </a:solidFill>
              </a:rPr>
              <a:t>SOLO E/O IN </a:t>
            </a:r>
            <a:r>
              <a:rPr lang="it-IT" sz="1400" dirty="0" smtClean="0">
                <a:solidFill>
                  <a:srgbClr val="002060"/>
                </a:solidFill>
              </a:rPr>
              <a:t>GRUPPO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5292080" y="2348880"/>
            <a:ext cx="3240360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PRENDE DECISIONI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DA SOLO E/O IN GRUPPO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250084572"/>
              </p:ext>
            </p:extLst>
          </p:nvPr>
        </p:nvGraphicFramePr>
        <p:xfrm>
          <a:off x="899592" y="3086621"/>
          <a:ext cx="2952328" cy="2934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080098814"/>
              </p:ext>
            </p:extLst>
          </p:nvPr>
        </p:nvGraphicFramePr>
        <p:xfrm>
          <a:off x="5292080" y="3140968"/>
          <a:ext cx="3312368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98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59624" y="260648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811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4400" dirty="0" smtClean="0"/>
              <a:t>F.S.MARIA PUCA</a:t>
            </a:r>
            <a:endParaRPr lang="it-IT" sz="44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99</a:t>
            </a:fld>
            <a:endParaRPr lang="it-IT"/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GRAZIE</a:t>
            </a:r>
            <a:br>
              <a:rPr lang="it-IT" dirty="0" smtClean="0"/>
            </a:br>
            <a:r>
              <a:rPr lang="it-IT" dirty="0" smtClean="0"/>
              <a:t>PER LA COLLABORAZIONE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558307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tà">
  <a:themeElements>
    <a:clrScheme name="Copertina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ttà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1864</TotalTime>
  <Words>1848</Words>
  <Application>Microsoft Office PowerPoint</Application>
  <PresentationFormat>Presentazione su schermo (4:3)</PresentationFormat>
  <Paragraphs>635</Paragraphs>
  <Slides>99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99</vt:i4>
      </vt:variant>
    </vt:vector>
  </HeadingPairs>
  <TitlesOfParts>
    <vt:vector size="100" baseType="lpstr">
      <vt:lpstr>Città</vt:lpstr>
      <vt:lpstr>Diapositiva 1</vt:lpstr>
      <vt:lpstr>DIRIGENTE SCOLASTICO PROF.SSA GIUSEPPINA</vt:lpstr>
      <vt:lpstr>    MONITORAGGIO DEL PROCESSO  DI APPRENDIMENTO INTERMEDIO </vt:lpstr>
      <vt:lpstr>Diapositiva 4</vt:lpstr>
      <vt:lpstr>CLASSI PRIME</vt:lpstr>
      <vt:lpstr>Dagli esiti del monitoraggio iniziale è emerso che:la maggior parte degli alunni delle classi prime della scuola primaria possiede un livello di competenza(B) intermedio. L’alunno/a svolge compiti e risolve problemi in situazioni nuove,   compie scelte consapevoli, mostrando di saper utilizzare le conoscenze e le abilità acquisite. </vt:lpstr>
      <vt:lpstr>Dagli esiti del monitoraggio Intermedio è emerso che:la maggior parte degli alunni delle classi prime della scuola primaria ha confermato  un livello di competenza(B) intermedio. L’alunno/a svolge compiti e risolve problemi in situazioni nuove,   compie scelte consapevoli, mostrando di saper utilizzare le conoscenze e le abilità acquisite. .*</vt:lpstr>
      <vt:lpstr>COMUNICAZIONE NELLA MADRELINGUA</vt:lpstr>
      <vt:lpstr>COMUNICAZIONE NELLE  LINGUE STRANIERE</vt:lpstr>
      <vt:lpstr>COMUNICAZIONE NELLE  LINGUE STRANIERE</vt:lpstr>
      <vt:lpstr>COMPETENZE DI BASE IN MATEMATICA-SCIENZE-TECNOLOGIA</vt:lpstr>
      <vt:lpstr>COMPETENZE DI BASE IN MATEMATICA-SCIENZE-TECNOLOGIA</vt:lpstr>
      <vt:lpstr>CONSAPEVOLEZZA ED ESPRESSIONE CULTURALE</vt:lpstr>
      <vt:lpstr>CONSAPEVOLEZZA ED ESPRESSIONE CULTURALE</vt:lpstr>
      <vt:lpstr>COMPETENZA DIGITALE</vt:lpstr>
      <vt:lpstr>COMPETENZA DIGITALE</vt:lpstr>
      <vt:lpstr>IMPARARE AD IMPARARE</vt:lpstr>
      <vt:lpstr>IMPARARE AD IMPARARE</vt:lpstr>
      <vt:lpstr>COMPETENZE SOCIALI E CIVICHE</vt:lpstr>
      <vt:lpstr>COMPETENZE SOCIALI E CIVICHE</vt:lpstr>
      <vt:lpstr>SPIRITO DI INIZIATIVA</vt:lpstr>
      <vt:lpstr>SPIRITO DI INIZIATIVA</vt:lpstr>
      <vt:lpstr>CLASSI SECONDE</vt:lpstr>
      <vt:lpstr>  Dagli esiti del monitoraggio iniziale è emerso che : la maggior parte degli alunni delle classi seconde  della scuola primaria ha raggiunto  un livello di competenza intermedio. L’alunno/a svolge compiti e risolve problemi in situazioni nuove,   compie scelte consapevoli, mostrando di saper utilizzare le conoscenze e  le abilità acquisite.    </vt:lpstr>
      <vt:lpstr>  Dagli esiti del monitoraggio intermedio è emerso che : la maggior parte degli alunni delle classi seconde  della scuola primaria ha confermato un livello di competenza intermedio. L’alunno/a svolge compiti e risolve problemi in situazioni nuove,   compie scelte consapevoli, mostrando di saper utilizzare le conoscenze e  le abilità acquisite.    </vt:lpstr>
      <vt:lpstr>COMUNICAZIONE NELLA MADRELINGUA</vt:lpstr>
      <vt:lpstr>COMUNICAZIONE NELLA MADRELINGUA</vt:lpstr>
      <vt:lpstr>COMUNICAZIONE NELLE  LINGUE STRANIERE</vt:lpstr>
      <vt:lpstr>COMUNICAZIONE NELLE  LINGUE STRANIERE</vt:lpstr>
      <vt:lpstr>COMPETENZE DI BASE IN MATEMATICA-SCIENZE-TECNOLOGIA</vt:lpstr>
      <vt:lpstr>COMPETENZE DI BASE IN MATEMATICA-SCIENZE-TECNOLOGIA</vt:lpstr>
      <vt:lpstr>CONSAPEVOLEZZA ED ESPRESSIONE CULTURALE</vt:lpstr>
      <vt:lpstr>CONSAPEVOLEZZA ED ESPRESSIONE CULTURALE</vt:lpstr>
      <vt:lpstr>COMPETENZA DIGITALE</vt:lpstr>
      <vt:lpstr>COMPETENZA DIGITALE</vt:lpstr>
      <vt:lpstr>IMPARARE AD IMPARARE</vt:lpstr>
      <vt:lpstr>IMPARARE AD IMPARARE</vt:lpstr>
      <vt:lpstr>COMPETENZE SOCIALI E CIVICHE</vt:lpstr>
      <vt:lpstr>COMPETENZE SOCIALI E CIVICHE</vt:lpstr>
      <vt:lpstr>SPIRITO DI INIZIATIVA</vt:lpstr>
      <vt:lpstr>SPIRITO DI INIZIATIVA</vt:lpstr>
      <vt:lpstr>CLASSI TERZE</vt:lpstr>
      <vt:lpstr>  Dagli esiti del monitoraggio iniziale è emerso che: la maggior parte degli alunni delle classi terze  della scuola primaria conferma un livello di competenza intermedio. L’alunno/a svolge compiti e risolve problemi in situazioni nuove,   compie scelte consapevoli, mostrando di saper utilizzare l e conoscenze e  le abilità acquisite. </vt:lpstr>
      <vt:lpstr>  Dagli esiti del monitoraggio intermedio è emerso che: la maggior parte degli alunni delle classi terze  della scuola primaria conferma un livello di competenza intermedio. L’alunno/a svolge compiti e risolve problemi in situazioni nuove,   compie scelte consapevoli, mostrando di saper utilizzare l e conoscenze e  le abilità acquisite. </vt:lpstr>
      <vt:lpstr>COMUNICAZIONE NELLA MADRELINGUA</vt:lpstr>
      <vt:lpstr>COMUNICAZIONE NELLA MADRELINGUA</vt:lpstr>
      <vt:lpstr>COMUNICAZIONE NELLE  LINGUE STRANIERE</vt:lpstr>
      <vt:lpstr>COMUNICAZIONE NELLE  LINGUE STRANIERE</vt:lpstr>
      <vt:lpstr>COMPETENZE DI BASE IN MATEMATICA-SCIENZE-TECNOLOGIA</vt:lpstr>
      <vt:lpstr>COMPETENZE DI BASE IN MATEMATICA-SCIENZE-TECNOLOGIA</vt:lpstr>
      <vt:lpstr>CONSAPEVOLEZZA ED ESPRESSIONE CULTURALE</vt:lpstr>
      <vt:lpstr>CONSAPEVOLEZZA ED ESPRESSIONE CULTURALE</vt:lpstr>
      <vt:lpstr>COMPETENZA DIGITALE</vt:lpstr>
      <vt:lpstr>COMPETENZA DIGITALE</vt:lpstr>
      <vt:lpstr>IMPARARE AD IMPARARE</vt:lpstr>
      <vt:lpstr>IMPARARE AD IMPARARE</vt:lpstr>
      <vt:lpstr>COMPETENZE SOCIALI E CIVICHE</vt:lpstr>
      <vt:lpstr>COMPETENZE SOCIALI E CIVICHE</vt:lpstr>
      <vt:lpstr>SPIRITO DI INIZIATIVA</vt:lpstr>
      <vt:lpstr>SPIRITO DI INIZIATIVA</vt:lpstr>
      <vt:lpstr>CLASSI QUARTE</vt:lpstr>
      <vt:lpstr>  Dagli esiti del monitoraggio iniziale è emerso che:la maggior parte degli alunni delle classi quarte  della scuola primaria possiede un livello di competenza intermedio. L’alunno/a svolge compiti e risolve problemi in situazioni nuove,   compie scelte consapevoli, mostrando di saper utilizzare le conoscenze e  le abilità acquisite. </vt:lpstr>
      <vt:lpstr>  Dagli esiti del monitoraggio intermedio è emerso che:la maggior parte degli alunni delle classi quarte  della scuola primaria mantiene costante  un livello di competenza intermedio. L’alunno/a svolge compiti e risolve problemi in situazioni nuove,   compie scelte consapevoli, mostrando di saper utilizzare le conoscenze e  le abilità acquisite. </vt:lpstr>
      <vt:lpstr>COMUNICAZIONE NELLA MADRELINGUA</vt:lpstr>
      <vt:lpstr>COMUNICAZIONE NELLA MADRELINGUA</vt:lpstr>
      <vt:lpstr>COMUNICAZIONE NELLE  LINGUE STRANIERE</vt:lpstr>
      <vt:lpstr>COMUNICAZIONE NELLE  LINGUE STRANIERE</vt:lpstr>
      <vt:lpstr>COMPETENZE DI BASE IN MATEMATICA-SCIENZE-TECNOLOGIA</vt:lpstr>
      <vt:lpstr>COMPETENZE DI BASE IN MATEMATICA-SCIENZE-TECNOLOGIA</vt:lpstr>
      <vt:lpstr>CONSAPEVOLEZZA ED ESPRESSIONE CULTURALE</vt:lpstr>
      <vt:lpstr>CONSAPEVOLEZZA ED ESPRESSIONE CULTURALE</vt:lpstr>
      <vt:lpstr>COMPETENZA DIGITALE</vt:lpstr>
      <vt:lpstr>COMPETENZA DIGITALE</vt:lpstr>
      <vt:lpstr>IMPARARE AD IMPARARE</vt:lpstr>
      <vt:lpstr>IMPARARE AD IMPARARE</vt:lpstr>
      <vt:lpstr>COMPETENZE SOCIALI E CIVICHE</vt:lpstr>
      <vt:lpstr>COMPETENZE SOCIALI E CIVICHE</vt:lpstr>
      <vt:lpstr>SPIRITO DI INIZIATIVA</vt:lpstr>
      <vt:lpstr>SPIRITO DI INIZIATIVA</vt:lpstr>
      <vt:lpstr>CLASSI QUINTE</vt:lpstr>
      <vt:lpstr>  Dagli esiti del monitoraggio iniziale è emerso che:la maggior parte degli alunni delle classi quinte  della scuola primaria possiede un livello di competenza intermedio. L’alunno/a svolge compiti e risolve problemi in situazioni nuove,   compie scelte consapevoli, mostrando di saper utilizzare le conoscenze e  le abilità acquisite. </vt:lpstr>
      <vt:lpstr>  Dagli esiti del monitoraggio intermedio è emerso che:la maggior parte degli alunni delle classi quinte  della scuola primaria possiede ancora un livello di competenza intermedio. L’alunno/a svolge compiti e risolve problemi in situazioni nuove,   compie scelte consapevoli, mostrando di saper utilizzare le conoscenze e  le abilità acquisite. </vt:lpstr>
      <vt:lpstr>COMUNICAZIONE NELLA MADRELINGUA</vt:lpstr>
      <vt:lpstr>COMUNICAZIONE NELLA MADRELINGUA</vt:lpstr>
      <vt:lpstr>COMUNICAZIONE NELLE  LINGUE STRANIERE</vt:lpstr>
      <vt:lpstr>COMUNICAZIONE NELLE  LINGUE STRANIERE</vt:lpstr>
      <vt:lpstr>COMPETENZE DI BASE IN MATEMATICA-SCIENZE-TECNOLOGIA</vt:lpstr>
      <vt:lpstr>COMPETENZE DI BASE IN MATEMATICA-SCIENZE-TECNOLOGIA</vt:lpstr>
      <vt:lpstr>CONSAPEVOLEZZA ED ESPRESSIONE CULTURALE</vt:lpstr>
      <vt:lpstr>CONSAPEVOLEZZA ED ESPRESSIONE CULTURALE</vt:lpstr>
      <vt:lpstr>COMPETENZA DIGITALE</vt:lpstr>
      <vt:lpstr>COMPETENZA DIGITALE</vt:lpstr>
      <vt:lpstr>IMPARARE AD IMPARARE</vt:lpstr>
      <vt:lpstr>IMPARARE AD IMPARARE</vt:lpstr>
      <vt:lpstr>COMPETENZE SOCIALI E CIVICHE</vt:lpstr>
      <vt:lpstr>COMPETENZE SOCIALI E CIVICHE</vt:lpstr>
      <vt:lpstr>SPIRITO DI INIZIATIVA</vt:lpstr>
      <vt:lpstr>SPIRITO DI INIZIATIVA</vt:lpstr>
      <vt:lpstr>GRAZIE PER LA COLLABORAZIONE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Giovanni</dc:creator>
  <cp:lastModifiedBy>IC MatteottiCirillo</cp:lastModifiedBy>
  <cp:revision>214</cp:revision>
  <dcterms:created xsi:type="dcterms:W3CDTF">2017-09-28T18:11:02Z</dcterms:created>
  <dcterms:modified xsi:type="dcterms:W3CDTF">2019-02-20T09:40:51Z</dcterms:modified>
</cp:coreProperties>
</file>