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9D182-1360-4EFF-8861-208B08032D97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534BC-66C6-4086-BBFF-20A7C125EDB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47804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534BC-66C6-4086-BBFF-20A7C125EDB9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8058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5C67238-60F4-4800-AF5D-3C000DF04D7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CA1CCE5-BEBC-4F20-99E2-C8C26A07E9ED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3270225"/>
          </a:xfrm>
          <a:ln>
            <a:solidFill>
              <a:schemeClr val="tx2"/>
            </a:solidFill>
          </a:ln>
        </p:spPr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598" y="4104667"/>
            <a:ext cx="6400800" cy="17526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MONITORAGGIO</a:t>
            </a:r>
          </a:p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AZIONE DEL PDM</a:t>
            </a:r>
          </a:p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A.S.2018/2019</a:t>
            </a:r>
            <a:endParaRPr lang="it-IT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7484" y="404664"/>
            <a:ext cx="7649029" cy="36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5622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sz="4900" dirty="0" smtClean="0"/>
              <a:t>DIRIGENTE SCOLASTICO </a:t>
            </a:r>
            <a:br>
              <a:rPr lang="it-IT" sz="4900" dirty="0" smtClean="0"/>
            </a:br>
            <a:r>
              <a:rPr lang="it-IT" sz="4900" dirty="0" smtClean="0"/>
              <a:t>GIUSEPPINA NUGNES</a:t>
            </a:r>
            <a:r>
              <a:rPr lang="it-IT" sz="4900" dirty="0"/>
              <a:t/>
            </a:r>
            <a:br>
              <a:rPr lang="it-IT" sz="4900" dirty="0"/>
            </a:br>
            <a:r>
              <a:rPr lang="it-IT" sz="4900" dirty="0" smtClean="0"/>
              <a:t>GRUPPO NIV (NUCLEO DI VALUTAZIONE INTERNA)</a:t>
            </a:r>
            <a:br>
              <a:rPr lang="it-IT" sz="4900" dirty="0" smtClean="0"/>
            </a:br>
            <a:r>
              <a:rPr lang="it-IT" sz="4900" dirty="0" smtClean="0"/>
              <a:t>DOCENTI:</a:t>
            </a:r>
            <a:br>
              <a:rPr lang="it-IT" sz="4900" dirty="0" smtClean="0"/>
            </a:br>
            <a:r>
              <a:rPr lang="it-IT" sz="4900" dirty="0" smtClean="0"/>
              <a:t>ARINELLI-DE POMPEIS-GALANTE GIRLETTI-PUCA –RUGGIERO.</a:t>
            </a:r>
            <a:endParaRPr lang="it-IT" sz="4900" dirty="0"/>
          </a:p>
        </p:txBody>
      </p:sp>
    </p:spTree>
    <p:extLst>
      <p:ext uri="{BB962C8B-B14F-4D97-AF65-F5344CB8AC3E}">
        <p14:creationId xmlns:p14="http://schemas.microsoft.com/office/powerpoint/2010/main" xmlns="" val="1463650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404664"/>
            <a:ext cx="6781800" cy="576753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it-IT" sz="4000" dirty="0" smtClean="0"/>
              <a:t>Alla luce del percorso intrapreso dal nostro Istituto ,in merito alla progettazione e alla realizzazione del PDM, il gruppo NIV ha intrapreso l’azione di CONTROLLO E MONITORAGGIO delle azioni previste dal PDM .</a:t>
            </a:r>
            <a:br>
              <a:rPr lang="it-IT" sz="4000" dirty="0" smtClean="0"/>
            </a:br>
            <a:r>
              <a:rPr lang="it-IT" sz="4000" dirty="0"/>
              <a:t/>
            </a:r>
            <a:br>
              <a:rPr lang="it-IT" sz="4000" dirty="0"/>
            </a:b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xmlns="" val="267672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560840" cy="5695528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OBIETTIVO DI PROCESS</a:t>
            </a:r>
            <a:r>
              <a:rPr lang="it-IT" dirty="0" smtClean="0">
                <a:solidFill>
                  <a:srgbClr val="FF0000"/>
                </a:solidFill>
              </a:rPr>
              <a:t>O: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smtClean="0"/>
              <a:t>PROGETTARE SISTEMATICAMENTE IN MANIERA DIFFUSA LA DIDATTICA PER COMPETENZE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63750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476672"/>
            <a:ext cx="6781800" cy="569552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AZIONE PREVISTA </a:t>
            </a:r>
            <a:r>
              <a:rPr lang="it-IT" dirty="0" smtClean="0"/>
              <a:t>:IMPLEMENTAZIONE DEL CURRICOLO VERTICALE.</a:t>
            </a:r>
            <a:br>
              <a:rPr lang="it-IT" dirty="0" smtClean="0"/>
            </a:br>
            <a:r>
              <a:rPr lang="it-IT" dirty="0" smtClean="0">
                <a:solidFill>
                  <a:srgbClr val="FF0000"/>
                </a:solidFill>
              </a:rPr>
              <a:t>INDICATORE DI MONITORAGGIO: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smtClean="0">
                <a:solidFill>
                  <a:schemeClr val="tx1"/>
                </a:solidFill>
              </a:rPr>
              <a:t>CONTROLLO DEI PIANI DI LAVORO.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0339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01880" cy="5695528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it-IT" sz="2400" dirty="0" smtClean="0"/>
              <a:t>Dal controllo dei piani della </a:t>
            </a:r>
            <a:r>
              <a:rPr lang="it-IT" sz="2400" b="1" dirty="0" err="1" smtClean="0"/>
              <a:t>sc.secondaria</a:t>
            </a:r>
            <a:r>
              <a:rPr lang="it-IT" sz="2400" b="1" dirty="0" smtClean="0"/>
              <a:t> di 1° grado</a:t>
            </a:r>
            <a:r>
              <a:rPr lang="it-IT" sz="2400" dirty="0" smtClean="0"/>
              <a:t> è emerso quanto segue:</a:t>
            </a:r>
            <a:br>
              <a:rPr lang="it-IT" sz="2400" dirty="0" smtClean="0"/>
            </a:br>
            <a:r>
              <a:rPr lang="it-IT" sz="2400" dirty="0" smtClean="0"/>
              <a:t>Per le</a:t>
            </a:r>
            <a:br>
              <a:rPr lang="it-IT" sz="2400" dirty="0" smtClean="0"/>
            </a:br>
            <a:r>
              <a:rPr lang="it-IT" sz="2400" dirty="0" smtClean="0">
                <a:solidFill>
                  <a:srgbClr val="FF0000"/>
                </a:solidFill>
              </a:rPr>
              <a:t>classi prime</a:t>
            </a:r>
            <a:r>
              <a:rPr lang="it-IT" sz="2400" dirty="0"/>
              <a:t>: tot.12 (12 Piani </a:t>
            </a:r>
            <a:r>
              <a:rPr lang="it-IT" sz="2400" dirty="0" smtClean="0"/>
              <a:t>educativi didattici-144 piani di lavoro)</a:t>
            </a:r>
            <a:br>
              <a:rPr lang="it-IT" sz="2400" dirty="0" smtClean="0"/>
            </a:br>
            <a:r>
              <a:rPr lang="it-IT" sz="2400" dirty="0" smtClean="0">
                <a:solidFill>
                  <a:srgbClr val="FF0000"/>
                </a:solidFill>
              </a:rPr>
              <a:t>classi seconde </a:t>
            </a:r>
            <a:r>
              <a:rPr lang="it-IT" sz="2400" dirty="0" smtClean="0"/>
              <a:t>:tot.11(11 </a:t>
            </a:r>
            <a:r>
              <a:rPr lang="it-IT" sz="2400" dirty="0"/>
              <a:t>Piani educativi </a:t>
            </a:r>
            <a:r>
              <a:rPr lang="it-IT" sz="2400" dirty="0" smtClean="0"/>
              <a:t>didattici-132 </a:t>
            </a:r>
            <a:r>
              <a:rPr lang="it-IT" sz="2400" dirty="0"/>
              <a:t>piani di lavoro</a:t>
            </a:r>
            <a:r>
              <a:rPr lang="it-IT" sz="2400" dirty="0" smtClean="0"/>
              <a:t>)</a:t>
            </a:r>
            <a:br>
              <a:rPr lang="it-IT" sz="2400" dirty="0" smtClean="0"/>
            </a:br>
            <a:r>
              <a:rPr lang="it-IT" sz="2400" dirty="0" smtClean="0">
                <a:solidFill>
                  <a:srgbClr val="FF0000"/>
                </a:solidFill>
              </a:rPr>
              <a:t>classi terze </a:t>
            </a:r>
            <a:r>
              <a:rPr lang="it-IT" sz="2400" dirty="0" smtClean="0"/>
              <a:t>:tot 10(10 </a:t>
            </a:r>
            <a:r>
              <a:rPr lang="it-IT" sz="2400" dirty="0"/>
              <a:t>Piani educativi </a:t>
            </a:r>
            <a:r>
              <a:rPr lang="it-IT" sz="2400" dirty="0" smtClean="0"/>
              <a:t>didattici-120 </a:t>
            </a:r>
            <a:r>
              <a:rPr lang="it-IT" sz="2400" dirty="0"/>
              <a:t>piani di lavoro)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L’80%  dei  piani sono stati strutturati rispettando lo schema predisposto e hanno rispondenza con il curricolo .Il 20%</a:t>
            </a:r>
            <a:r>
              <a:rPr lang="it-IT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 non  ha </a:t>
            </a:r>
            <a:r>
              <a:rPr lang="it-IT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rispettato le modalità di invio sul </a:t>
            </a:r>
            <a:r>
              <a:rPr lang="it-IT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registro e non ha rispettato il format predisposto.</a:t>
            </a:r>
            <a:br>
              <a:rPr lang="it-IT" sz="2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="" val="2720305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6120680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NELLA SC.PRIMARIA</a:t>
            </a:r>
            <a:br>
              <a:rPr lang="it-IT" sz="2800" dirty="0" smtClean="0">
                <a:solidFill>
                  <a:srgbClr val="FF0000"/>
                </a:solidFill>
              </a:rPr>
            </a:br>
            <a:r>
              <a:rPr lang="it-IT" sz="2800" u="sng" dirty="0" smtClean="0"/>
              <a:t>classi prime </a:t>
            </a:r>
            <a:r>
              <a:rPr lang="it-IT" sz="2800" dirty="0" smtClean="0"/>
              <a:t>:tot 4 (4x11=44 piani di lavoro-4 piani educativi didattici)</a:t>
            </a:r>
            <a:br>
              <a:rPr lang="it-IT" sz="2800" dirty="0" smtClean="0"/>
            </a:br>
            <a:r>
              <a:rPr lang="it-IT" sz="2800" u="sng" dirty="0" smtClean="0"/>
              <a:t>classi </a:t>
            </a:r>
            <a:r>
              <a:rPr lang="it-IT" sz="2800" u="sng" dirty="0"/>
              <a:t>seconde</a:t>
            </a:r>
            <a:r>
              <a:rPr lang="it-IT" sz="2800" dirty="0"/>
              <a:t>:tot.4(4x11=44 piani di lavoro-4 piani educativi didattici</a:t>
            </a:r>
            <a:r>
              <a:rPr lang="it-IT" sz="2800" dirty="0" smtClean="0"/>
              <a:t>)</a:t>
            </a:r>
            <a:br>
              <a:rPr lang="it-IT" sz="2800" dirty="0" smtClean="0"/>
            </a:br>
            <a:r>
              <a:rPr lang="it-IT" sz="2800" u="sng" dirty="0" smtClean="0"/>
              <a:t>classi terze</a:t>
            </a:r>
            <a:r>
              <a:rPr lang="it-IT" sz="2800" dirty="0" smtClean="0"/>
              <a:t>:tot.3(3x11=33 </a:t>
            </a:r>
            <a:r>
              <a:rPr lang="it-IT" sz="2800" dirty="0"/>
              <a:t>piani di </a:t>
            </a:r>
            <a:r>
              <a:rPr lang="it-IT" sz="2800" dirty="0" smtClean="0"/>
              <a:t>lavoro-3 </a:t>
            </a:r>
            <a:r>
              <a:rPr lang="it-IT" sz="2800" dirty="0"/>
              <a:t>piani educativi didattici</a:t>
            </a:r>
            <a:r>
              <a:rPr lang="it-IT" sz="2800" dirty="0" smtClean="0"/>
              <a:t>)</a:t>
            </a:r>
            <a:br>
              <a:rPr lang="it-IT" sz="2800" dirty="0" smtClean="0"/>
            </a:br>
            <a:r>
              <a:rPr lang="it-IT" sz="2800" u="sng" dirty="0" smtClean="0"/>
              <a:t>classi quarte </a:t>
            </a:r>
            <a:r>
              <a:rPr lang="it-IT" sz="2800" dirty="0" smtClean="0"/>
              <a:t>:</a:t>
            </a:r>
            <a:r>
              <a:rPr lang="it-IT" sz="2800" dirty="0"/>
              <a:t>tot.3(3x11=33 piani di lavoro-3 piani educativi didattici)</a:t>
            </a: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u="sng" dirty="0" smtClean="0"/>
              <a:t>classi quint</a:t>
            </a:r>
            <a:r>
              <a:rPr lang="it-IT" sz="2800" dirty="0" smtClean="0"/>
              <a:t>e: tot </a:t>
            </a:r>
            <a:r>
              <a:rPr lang="it-IT" sz="2800" dirty="0"/>
              <a:t>4(4x11=44 piani di lavoro-4 piani educativi didattici</a:t>
            </a:r>
            <a:r>
              <a:rPr lang="it-IT" sz="2800" dirty="0" smtClean="0"/>
              <a:t>)</a:t>
            </a:r>
            <a:br>
              <a:rPr lang="it-IT" sz="2800" dirty="0" smtClean="0"/>
            </a:br>
            <a:r>
              <a:rPr lang="it-IT" sz="2800" dirty="0" smtClean="0"/>
              <a:t> </a:t>
            </a:r>
            <a:r>
              <a:rPr lang="it-IT" sz="2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I </a:t>
            </a:r>
            <a:r>
              <a:rPr lang="it-IT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piani </a:t>
            </a:r>
            <a:r>
              <a:rPr lang="it-IT" sz="2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consegnati sono </a:t>
            </a:r>
            <a:r>
              <a:rPr lang="it-IT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stati strutturati rispettando lo schema predisposto </a:t>
            </a:r>
            <a:r>
              <a:rPr lang="it-IT" sz="2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, hanno </a:t>
            </a:r>
            <a:r>
              <a:rPr lang="it-IT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rispondenza con il curricolo </a:t>
            </a:r>
            <a:r>
              <a:rPr lang="it-IT" sz="2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,</a:t>
            </a:r>
            <a:r>
              <a:rPr lang="it-IT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ma alcuni  non  hanno rispettato le modalità di invio sul </a:t>
            </a:r>
            <a:r>
              <a:rPr lang="it-IT" sz="2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registro.</a:t>
            </a:r>
            <a:br>
              <a:rPr lang="it-IT" sz="28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dirty="0" smtClean="0"/>
              <a:t>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xmlns="" val="230474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2000" y="188640"/>
            <a:ext cx="6781800" cy="5983560"/>
          </a:xfrm>
        </p:spPr>
        <p:txBody>
          <a:bodyPr>
            <a:normAutofit/>
          </a:bodyPr>
          <a:lstStyle/>
          <a:p>
            <a:r>
              <a:rPr lang="it-IT" sz="2800" b="1" dirty="0"/>
              <a:t>SINTESI PEI PDP:</a:t>
            </a:r>
            <a:r>
              <a:rPr lang="it-IT" sz="2800" dirty="0"/>
              <a:t/>
            </a:r>
            <a:br>
              <a:rPr lang="it-IT" sz="2800" dirty="0"/>
            </a:br>
            <a:r>
              <a:rPr lang="it-IT" sz="1800" dirty="0"/>
              <a:t>ALUNNI  DIVERSAMENTE ABILI  34 ,1 non frequentante(primaria)</a:t>
            </a:r>
            <a:br>
              <a:rPr lang="it-IT" sz="1800" dirty="0"/>
            </a:br>
            <a:r>
              <a:rPr lang="it-IT" sz="1800" dirty="0"/>
              <a:t>SONO STATI PRESENTATI 33 PEI  SIA IN FORMA CARTACEA CHE ALLEGATI AL REGISTRO ELETTRONICO.</a:t>
            </a:r>
            <a:br>
              <a:rPr lang="it-IT" sz="1800" dirty="0"/>
            </a:br>
            <a:r>
              <a:rPr lang="it-IT" sz="1800" dirty="0"/>
              <a:t> </a:t>
            </a:r>
            <a:br>
              <a:rPr lang="it-IT" sz="1800" dirty="0"/>
            </a:br>
            <a:r>
              <a:rPr lang="it-IT" sz="1800" dirty="0"/>
              <a:t>ALUNNI CON DSA   8</a:t>
            </a:r>
            <a:br>
              <a:rPr lang="it-IT" sz="1800" dirty="0"/>
            </a:br>
            <a:r>
              <a:rPr lang="it-IT" sz="1800" dirty="0"/>
              <a:t>SONO STATI PRESENTATI 8 PDP SIA IN FORMA CARTACEA CHE ALLEGATI AL REGISTRO ELETTRONICO.</a:t>
            </a:r>
            <a:br>
              <a:rPr lang="it-IT" sz="1800" dirty="0"/>
            </a:br>
            <a:r>
              <a:rPr lang="it-IT" sz="1800" dirty="0"/>
              <a:t> </a:t>
            </a:r>
            <a:br>
              <a:rPr lang="it-IT" sz="1800" dirty="0"/>
            </a:br>
            <a:r>
              <a:rPr lang="it-IT" sz="1800" dirty="0"/>
              <a:t>ALUNNI  CON BES INDIVIDUATI DAI CONSIGLI DI CLASSE  55 ,</a:t>
            </a:r>
            <a:br>
              <a:rPr lang="it-IT" sz="1800" dirty="0"/>
            </a:br>
            <a:r>
              <a:rPr lang="it-IT" sz="1800" dirty="0"/>
              <a:t> INTERCLASSE 7,</a:t>
            </a:r>
            <a:br>
              <a:rPr lang="it-IT" sz="1800" dirty="0"/>
            </a:br>
            <a:r>
              <a:rPr lang="it-IT" sz="1800" dirty="0"/>
              <a:t>INTERSEZIONE  2 </a:t>
            </a:r>
            <a:br>
              <a:rPr lang="it-IT" sz="1800" dirty="0"/>
            </a:br>
            <a:r>
              <a:rPr lang="it-IT" sz="1800" dirty="0"/>
              <a:t> TOT. 64</a:t>
            </a:r>
            <a:br>
              <a:rPr lang="it-IT" sz="1800" dirty="0"/>
            </a:br>
            <a:r>
              <a:rPr lang="it-IT" sz="1800" dirty="0"/>
              <a:t>SONO STATI PRESENTATI  64 PDP SIA IN FORMA CARTACEA CHE ALLEGATI </a:t>
            </a:r>
            <a:r>
              <a:rPr lang="it-IT" sz="1800" dirty="0" smtClean="0"/>
              <a:t> AL </a:t>
            </a:r>
            <a:r>
              <a:rPr lang="it-IT" sz="1800" dirty="0"/>
              <a:t>REGISTRO ELETTRONICO</a:t>
            </a:r>
            <a:br>
              <a:rPr lang="it-IT" sz="1800" dirty="0"/>
            </a:br>
            <a:r>
              <a:rPr lang="it-IT" sz="1800" dirty="0"/>
              <a:t> </a:t>
            </a:r>
            <a:br>
              <a:rPr lang="it-IT" sz="1800" dirty="0"/>
            </a:br>
            <a:r>
              <a:rPr lang="it-IT" sz="1800" dirty="0"/>
              <a:t/>
            </a:r>
            <a:br>
              <a:rPr lang="it-IT" sz="1800" dirty="0"/>
            </a:br>
            <a:r>
              <a:rPr lang="it-IT" sz="1800" dirty="0"/>
              <a:t> </a:t>
            </a:r>
            <a:br>
              <a:rPr lang="it-IT" sz="1800" dirty="0"/>
            </a:b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xmlns="" val="1116684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781800" cy="5767536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it-IT" dirty="0" smtClean="0"/>
              <a:t>GRAZIE PER LA COLLABORAZIONE </a:t>
            </a:r>
            <a:br>
              <a:rPr lang="it-IT" dirty="0" smtClean="0"/>
            </a:br>
            <a:r>
              <a:rPr lang="it-IT" dirty="0" smtClean="0"/>
              <a:t>DS.GIUSEPPINA NUGNES</a:t>
            </a:r>
            <a:br>
              <a:rPr lang="it-IT" dirty="0" smtClean="0"/>
            </a:br>
            <a:r>
              <a:rPr lang="it-IT" dirty="0" smtClean="0"/>
              <a:t>GRUPPO NIV.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95344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132</TotalTime>
  <Words>78</Words>
  <Application>Microsoft Office PowerPoint</Application>
  <PresentationFormat>Presentazione su schermo (4:3)</PresentationFormat>
  <Paragraphs>12</Paragraphs>
  <Slides>9</Slides>
  <Notes>1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NewsPrint</vt:lpstr>
      <vt:lpstr>Diapositiva 1</vt:lpstr>
      <vt:lpstr>   DIRIGENTE SCOLASTICO  GIUSEPPINA NUGNES GRUPPO NIV (NUCLEO DI VALUTAZIONE INTERNA) DOCENTI: ARINELLI-DE POMPEIS-GALANTE GIRLETTI-PUCA –RUGGIERO.</vt:lpstr>
      <vt:lpstr>Alla luce del percorso intrapreso dal nostro Istituto ,in merito alla progettazione e alla realizzazione del PDM, il gruppo NIV ha intrapreso l’azione di CONTROLLO E MONITORAGGIO delle azioni previste dal PDM .  </vt:lpstr>
      <vt:lpstr>OBIETTIVO DI PROCESSO: PROGETTARE SISTEMATICAMENTE IN MANIERA DIFFUSA LA DIDATTICA PER COMPETENZE</vt:lpstr>
      <vt:lpstr>AZIONE PREVISTA :IMPLEMENTAZIONE DEL CURRICOLO VERTICALE. INDICATORE DI MONITORAGGIO: CONTROLLO DEI PIANI DI LAVORO.</vt:lpstr>
      <vt:lpstr>Dal controllo dei piani della sc.secondaria di 1° grado è emerso quanto segue: Per le classi prime: tot.12 (12 Piani educativi didattici-144 piani di lavoro) classi seconde :tot.11(11 Piani educativi didattici-132 piani di lavoro) classi terze :tot 10(10 Piani educativi didattici-120 piani di lavoro) L’80%  dei  piani sono stati strutturati rispettando lo schema predisposto e hanno rispondenza con il curricolo .Il 20% non  ha rispettato le modalità di invio sul registro e non ha rispettato il format predisposto. </vt:lpstr>
      <vt:lpstr>NELLA SC.PRIMARIA classi prime :tot 4 (4x11=44 piani di lavoro-4 piani educativi didattici) classi seconde:tot.4(4x11=44 piani di lavoro-4 piani educativi didattici) classi terze:tot.3(3x11=33 piani di lavoro-3 piani educativi didattici) classi quarte :tot.3(3x11=33 piani di lavoro-3 piani educativi didattici) classi quinte: tot 4(4x11=44 piani di lavoro-4 piani educativi didattici)  I piani consegnati sono stati strutturati rispettando lo schema predisposto , hanno rispondenza con il curricolo , ma alcuni  non  hanno rispettato le modalità di invio sul registro.   </vt:lpstr>
      <vt:lpstr>SINTESI PEI PDP: ALUNNI  DIVERSAMENTE ABILI  34 ,1 non frequentante(primaria) SONO STATI PRESENTATI 33 PEI  SIA IN FORMA CARTACEA CHE ALLEGATI AL REGISTRO ELETTRONICO.   ALUNNI CON DSA   8 SONO STATI PRESENTATI 8 PDP SIA IN FORMA CARTACEA CHE ALLEGATI AL REGISTRO ELETTRONICO.   ALUNNI  CON BES INDIVIDUATI DAI CONSIGLI DI CLASSE  55 ,  INTERCLASSE 7, INTERSEZIONE  2   TOT. 64 SONO STATI PRESENTATI  64 PDP SIA IN FORMA CARTACEA CHE ALLEGATI  AL REGISTRO ELETTRONICO      </vt:lpstr>
      <vt:lpstr>GRAZIE PER LA COLLABORAZIONE  DS.GIUSEPPINA NUGNES GRUPPO NIV.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IC MatteottiCirillo</cp:lastModifiedBy>
  <cp:revision>20</cp:revision>
  <dcterms:created xsi:type="dcterms:W3CDTF">2018-02-19T20:01:00Z</dcterms:created>
  <dcterms:modified xsi:type="dcterms:W3CDTF">2019-02-20T10:12:57Z</dcterms:modified>
</cp:coreProperties>
</file>