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charts/chart28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26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charts/chart2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46"/>
  </p:notesMasterIdLst>
  <p:sldIdLst>
    <p:sldId id="256" r:id="rId2"/>
    <p:sldId id="266" r:id="rId3"/>
    <p:sldId id="258" r:id="rId4"/>
    <p:sldId id="257" r:id="rId5"/>
    <p:sldId id="301" r:id="rId6"/>
    <p:sldId id="303" r:id="rId7"/>
    <p:sldId id="306" r:id="rId8"/>
    <p:sldId id="304" r:id="rId9"/>
    <p:sldId id="307" r:id="rId10"/>
    <p:sldId id="305" r:id="rId11"/>
    <p:sldId id="308" r:id="rId12"/>
    <p:sldId id="267" r:id="rId13"/>
    <p:sldId id="298" r:id="rId14"/>
    <p:sldId id="310" r:id="rId15"/>
    <p:sldId id="311" r:id="rId16"/>
    <p:sldId id="309" r:id="rId17"/>
    <p:sldId id="312" r:id="rId18"/>
    <p:sldId id="313" r:id="rId19"/>
    <p:sldId id="314" r:id="rId20"/>
    <p:sldId id="292" r:id="rId21"/>
    <p:sldId id="299" r:id="rId22"/>
    <p:sldId id="315" r:id="rId23"/>
    <p:sldId id="316" r:id="rId24"/>
    <p:sldId id="317" r:id="rId25"/>
    <p:sldId id="318" r:id="rId26"/>
    <p:sldId id="319" r:id="rId27"/>
    <p:sldId id="320" r:id="rId28"/>
    <p:sldId id="293" r:id="rId29"/>
    <p:sldId id="300" r:id="rId30"/>
    <p:sldId id="321" r:id="rId31"/>
    <p:sldId id="322" r:id="rId32"/>
    <p:sldId id="323" r:id="rId33"/>
    <p:sldId id="324" r:id="rId34"/>
    <p:sldId id="325" r:id="rId35"/>
    <p:sldId id="326" r:id="rId36"/>
    <p:sldId id="294" r:id="rId37"/>
    <p:sldId id="302" r:id="rId38"/>
    <p:sldId id="327" r:id="rId39"/>
    <p:sldId id="328" r:id="rId40"/>
    <p:sldId id="329" r:id="rId41"/>
    <p:sldId id="330" r:id="rId42"/>
    <p:sldId id="331" r:id="rId43"/>
    <p:sldId id="332" r:id="rId44"/>
    <p:sldId id="295" r:id="rId4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C00"/>
    <a:srgbClr val="77C925"/>
    <a:srgbClr val="164774"/>
    <a:srgbClr val="FF9900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16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0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Pt>
            <c:idx val="0"/>
            <c:spPr>
              <a:ln>
                <a:solidFill>
                  <a:schemeClr val="accent1"/>
                </a:solidFill>
              </a:ln>
              <a:scene3d>
                <a:camera prst="orthographicFront"/>
                <a:lightRig rig="threePt" dir="t"/>
              </a:scene3d>
              <a:sp3d prstMaterial="softEdge">
                <a:bevelT w="127000" prst="artDeco"/>
              </a:sp3d>
            </c:spPr>
          </c:dPt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18</c:v>
                </c:pt>
                <c:pt idx="2">
                  <c:v>23</c:v>
                </c:pt>
                <c:pt idx="3">
                  <c:v>14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layout/>
      <c:spPr>
        <a:ln>
          <a:solidFill>
            <a:srgbClr val="FF0000"/>
          </a:solidFill>
        </a:ln>
      </c:spPr>
    </c:legend>
    <c:plotVisOnly val="1"/>
    <c:dispBlanksAs val="zero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2A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1</c:v>
                </c:pt>
                <c:pt idx="3">
                  <c:v>4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8</c:v>
                </c:pt>
                <c:pt idx="3">
                  <c:v>6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2C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2</c:v>
                </c:pt>
                <c:pt idx="1">
                  <c:v>5</c:v>
                </c:pt>
                <c:pt idx="2">
                  <c:v>2</c:v>
                </c:pt>
                <c:pt idx="3">
                  <c:v>3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2D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1</c:v>
                </c:pt>
                <c:pt idx="3">
                  <c:v>6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/>
        <c:axId val="227706368"/>
        <c:axId val="227707904"/>
      </c:barChart>
      <c:catAx>
        <c:axId val="227706368"/>
        <c:scaling>
          <c:orientation val="minMax"/>
        </c:scaling>
        <c:axPos val="b"/>
        <c:numFmt formatCode="General" sourceLinked="1"/>
        <c:tickLblPos val="nextTo"/>
        <c:crossAx val="227707904"/>
        <c:crosses val="autoZero"/>
        <c:auto val="1"/>
        <c:lblAlgn val="ctr"/>
        <c:lblOffset val="100"/>
      </c:catAx>
      <c:valAx>
        <c:axId val="227707904"/>
        <c:scaling>
          <c:orientation val="minMax"/>
        </c:scaling>
        <c:axPos val="l"/>
        <c:majorGridlines/>
        <c:numFmt formatCode="General" sourceLinked="1"/>
        <c:tickLblPos val="nextTo"/>
        <c:crossAx val="227706368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20</c:v>
                </c:pt>
                <c:pt idx="2">
                  <c:v>20</c:v>
                </c:pt>
                <c:pt idx="3">
                  <c:v>12</c:v>
                </c:pt>
                <c:pt idx="4">
                  <c:v>9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2A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5</c:v>
                </c:pt>
                <c:pt idx="3">
                  <c:v>3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1</c:v>
                </c:pt>
                <c:pt idx="1">
                  <c:v>7</c:v>
                </c:pt>
                <c:pt idx="2">
                  <c:v>7</c:v>
                </c:pt>
                <c:pt idx="3">
                  <c:v>2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2C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2D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/>
        <c:axId val="228795136"/>
        <c:axId val="228796672"/>
      </c:barChart>
      <c:catAx>
        <c:axId val="228795136"/>
        <c:scaling>
          <c:orientation val="minMax"/>
        </c:scaling>
        <c:axPos val="b"/>
        <c:numFmt formatCode="General" sourceLinked="1"/>
        <c:tickLblPos val="nextTo"/>
        <c:crossAx val="228796672"/>
        <c:crosses val="autoZero"/>
        <c:auto val="1"/>
        <c:lblAlgn val="ctr"/>
        <c:lblOffset val="100"/>
      </c:catAx>
      <c:valAx>
        <c:axId val="228796672"/>
        <c:scaling>
          <c:orientation val="minMax"/>
        </c:scaling>
        <c:axPos val="l"/>
        <c:majorGridlines/>
        <c:numFmt formatCode="General" sourceLinked="1"/>
        <c:tickLblPos val="nextTo"/>
        <c:crossAx val="228795136"/>
        <c:crosses val="autoZero"/>
        <c:crossBetween val="between"/>
      </c:valAx>
    </c:plotArea>
    <c:legend>
      <c:legendPos val="r"/>
      <c:spPr>
        <a:ln>
          <a:solidFill>
            <a:srgbClr val="FF0000"/>
          </a:solidFill>
        </a:ln>
      </c:spPr>
    </c:legend>
    <c:plotVisOnly val="1"/>
    <c:dispBlanksAs val="gap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5</c:v>
                </c:pt>
                <c:pt idx="2">
                  <c:v>13</c:v>
                </c:pt>
                <c:pt idx="3">
                  <c:v>13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  <c:spPr>
        <a:ln>
          <a:solidFill>
            <a:srgbClr val="FF0000"/>
          </a:solidFill>
        </a:ln>
      </c:spPr>
    </c:plotArea>
    <c:legend>
      <c:legendPos val="r"/>
    </c:legend>
    <c:plotVisOnly val="1"/>
    <c:dispBlanksAs val="zero"/>
  </c:chart>
  <c:spPr>
    <a:solidFill>
      <a:schemeClr val="accent6">
        <a:lumMod val="60000"/>
        <a:lumOff val="4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3A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4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3B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3C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9</c:v>
                </c:pt>
                <c:pt idx="3">
                  <c:v>4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/>
        <c:axId val="229395840"/>
        <c:axId val="229409920"/>
      </c:barChart>
      <c:catAx>
        <c:axId val="229395840"/>
        <c:scaling>
          <c:orientation val="minMax"/>
        </c:scaling>
        <c:axPos val="b"/>
        <c:numFmt formatCode="General" sourceLinked="1"/>
        <c:tickLblPos val="nextTo"/>
        <c:crossAx val="229409920"/>
        <c:crosses val="autoZero"/>
        <c:auto val="1"/>
        <c:lblAlgn val="ctr"/>
        <c:lblOffset val="100"/>
      </c:catAx>
      <c:valAx>
        <c:axId val="229409920"/>
        <c:scaling>
          <c:orientation val="minMax"/>
        </c:scaling>
        <c:axPos val="l"/>
        <c:majorGridlines/>
        <c:numFmt formatCode="General" sourceLinked="1"/>
        <c:tickLblPos val="nextTo"/>
        <c:crossAx val="2293958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9782214974017549"/>
          <c:y val="0.11317559569759662"/>
          <c:w val="7.7219931538005243E-2"/>
          <c:h val="0.25730893932376103"/>
        </c:manualLayout>
      </c:layout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11</c:v>
                </c:pt>
                <c:pt idx="3">
                  <c:v>10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chemeClr val="accent4">
        <a:lumMod val="60000"/>
        <a:lumOff val="4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3A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6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3B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3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3C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1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/>
        <c:axId val="229554048"/>
        <c:axId val="229555584"/>
      </c:barChart>
      <c:catAx>
        <c:axId val="229554048"/>
        <c:scaling>
          <c:orientation val="minMax"/>
        </c:scaling>
        <c:axPos val="b"/>
        <c:numFmt formatCode="General" sourceLinked="1"/>
        <c:tickLblPos val="nextTo"/>
        <c:crossAx val="229555584"/>
        <c:crosses val="autoZero"/>
        <c:auto val="1"/>
        <c:lblAlgn val="ctr"/>
        <c:lblOffset val="100"/>
      </c:catAx>
      <c:valAx>
        <c:axId val="229555584"/>
        <c:scaling>
          <c:orientation val="minMax"/>
        </c:scaling>
        <c:axPos val="l"/>
        <c:majorGridlines/>
        <c:numFmt formatCode="General" sourceLinked="1"/>
        <c:tickLblPos val="nextTo"/>
        <c:crossAx val="229554048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9</c:v>
                </c:pt>
                <c:pt idx="2">
                  <c:v>11</c:v>
                </c:pt>
                <c:pt idx="3">
                  <c:v>12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00B05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3A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3B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4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3C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4</c:v>
                </c:pt>
                <c:pt idx="3">
                  <c:v>4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/>
        <c:axId val="229744640"/>
        <c:axId val="229746176"/>
      </c:barChart>
      <c:catAx>
        <c:axId val="229744640"/>
        <c:scaling>
          <c:orientation val="minMax"/>
        </c:scaling>
        <c:axPos val="b"/>
        <c:numFmt formatCode="General" sourceLinked="1"/>
        <c:tickLblPos val="nextTo"/>
        <c:crossAx val="229746176"/>
        <c:crosses val="autoZero"/>
        <c:auto val="1"/>
        <c:lblAlgn val="ctr"/>
        <c:lblOffset val="100"/>
      </c:catAx>
      <c:valAx>
        <c:axId val="229746176"/>
        <c:scaling>
          <c:orientation val="minMax"/>
        </c:scaling>
        <c:axPos val="l"/>
        <c:majorGridlines/>
        <c:numFmt formatCode="General" sourceLinked="1"/>
        <c:tickLblPos val="nextTo"/>
        <c:crossAx val="229744640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14</c:v>
                </c:pt>
                <c:pt idx="3">
                  <c:v>12</c:v>
                </c:pt>
                <c:pt idx="4">
                  <c:v>19</c:v>
                </c:pt>
                <c:pt idx="5">
                  <c:v>10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Colonna1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Colonna2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Colonna3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7030A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8</c:v>
                </c:pt>
                <c:pt idx="2">
                  <c:v>0</c:v>
                </c:pt>
                <c:pt idx="3">
                  <c:v>3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1B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9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1C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showVal val="1"/>
            <c:showSerName val="1"/>
            <c:separator>
</c:separator>
          </c:dLbls>
          <c:trendline>
            <c:trendlineType val="linear"/>
          </c:trendline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2</c:v>
                </c:pt>
                <c:pt idx="3">
                  <c:v>5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1D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dLblPos val="outEnd"/>
            <c:showVal val="1"/>
            <c:showSerName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12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</c:strCache>
            </c:strRef>
          </c:tx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Foglio1!$F$2:$F$7</c:f>
              <c:numCache>
                <c:formatCode>General</c:formatCode>
                <c:ptCount val="6"/>
              </c:numCache>
            </c:numRef>
          </c:val>
        </c:ser>
        <c:dLbls/>
        <c:axId val="228771712"/>
        <c:axId val="228773248"/>
      </c:barChart>
      <c:catAx>
        <c:axId val="228771712"/>
        <c:scaling>
          <c:orientation val="minMax"/>
        </c:scaling>
        <c:axPos val="b"/>
        <c:numFmt formatCode="General" sourceLinked="1"/>
        <c:tickLblPos val="nextTo"/>
        <c:crossAx val="228773248"/>
        <c:crosses val="autoZero"/>
        <c:auto val="1"/>
        <c:lblAlgn val="ctr"/>
        <c:lblOffset val="100"/>
      </c:catAx>
      <c:valAx>
        <c:axId val="228773248"/>
        <c:scaling>
          <c:orientation val="minMax"/>
        </c:scaling>
        <c:axPos val="l"/>
        <c:majorGridlines/>
        <c:numFmt formatCode="General" sourceLinked="1"/>
        <c:tickLblPos val="nextTo"/>
        <c:crossAx val="228771712"/>
        <c:crosses val="autoZero"/>
        <c:crossBetween val="between"/>
      </c:valAx>
      <c:spPr>
        <a:solidFill>
          <a:srgbClr val="00CC00"/>
        </a:solidFill>
        <a:ln>
          <a:solidFill>
            <a:srgbClr val="FF0000"/>
          </a:solidFill>
        </a:ln>
      </c:spPr>
    </c:plotArea>
    <c:legend>
      <c:legendPos val="r"/>
      <c:legendEntry>
        <c:idx val="5"/>
        <c:delete val="1"/>
      </c:legendEntry>
      <c:legendEntry>
        <c:idx val="4"/>
        <c:delete val="1"/>
      </c:legendEntry>
      <c:layout/>
      <c:spPr>
        <a:solidFill>
          <a:schemeClr val="accent2">
            <a:lumMod val="40000"/>
            <a:lumOff val="60000"/>
          </a:schemeClr>
        </a:solidFill>
        <a:ln>
          <a:solidFill>
            <a:schemeClr val="accent1"/>
          </a:solidFill>
        </a:ln>
      </c:spPr>
    </c:legend>
    <c:plotVisOnly val="1"/>
    <c:dispBlanksAs val="gap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4A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6</c:v>
                </c:pt>
                <c:pt idx="3">
                  <c:v>5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4B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3</c:v>
                </c:pt>
                <c:pt idx="4">
                  <c:v>7</c:v>
                </c:pt>
                <c:pt idx="5">
                  <c:v>5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4C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6</c:v>
                </c:pt>
                <c:pt idx="3">
                  <c:v>4</c:v>
                </c:pt>
                <c:pt idx="4">
                  <c:v>8</c:v>
                </c:pt>
                <c:pt idx="5">
                  <c:v>3</c:v>
                </c:pt>
              </c:numCache>
            </c:numRef>
          </c:val>
        </c:ser>
        <c:dLbls/>
        <c:axId val="222329472"/>
        <c:axId val="222347648"/>
      </c:barChart>
      <c:catAx>
        <c:axId val="222329472"/>
        <c:scaling>
          <c:orientation val="minMax"/>
        </c:scaling>
        <c:axPos val="b"/>
        <c:numFmt formatCode="General" sourceLinked="1"/>
        <c:tickLblPos val="nextTo"/>
        <c:crossAx val="222347648"/>
        <c:crosses val="autoZero"/>
        <c:auto val="1"/>
        <c:lblAlgn val="ctr"/>
        <c:lblOffset val="100"/>
      </c:catAx>
      <c:valAx>
        <c:axId val="222347648"/>
        <c:scaling>
          <c:orientation val="minMax"/>
        </c:scaling>
        <c:axPos val="l"/>
        <c:majorGridlines/>
        <c:numFmt formatCode="General" sourceLinked="1"/>
        <c:tickLblPos val="nextTo"/>
        <c:crossAx val="222329472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11</c:v>
                </c:pt>
                <c:pt idx="1">
                  <c:v>16</c:v>
                </c:pt>
                <c:pt idx="2">
                  <c:v>15</c:v>
                </c:pt>
                <c:pt idx="3">
                  <c:v>7</c:v>
                </c:pt>
                <c:pt idx="4">
                  <c:v>5</c:v>
                </c:pt>
                <c:pt idx="5">
                  <c:v>9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77C925"/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4A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4</c:v>
                </c:pt>
                <c:pt idx="1">
                  <c:v>7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4B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6</c:v>
                </c:pt>
                <c:pt idx="3">
                  <c:v>3</c:v>
                </c:pt>
                <c:pt idx="4">
                  <c:v>1</c:v>
                </c:pt>
                <c:pt idx="5">
                  <c:v>3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4C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7</c:v>
                </c:pt>
                <c:pt idx="1">
                  <c:v>5</c:v>
                </c:pt>
                <c:pt idx="2">
                  <c:v>6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dLbls/>
        <c:axId val="227894016"/>
        <c:axId val="227895552"/>
      </c:barChart>
      <c:catAx>
        <c:axId val="227894016"/>
        <c:scaling>
          <c:orientation val="minMax"/>
        </c:scaling>
        <c:axPos val="b"/>
        <c:numFmt formatCode="General" sourceLinked="1"/>
        <c:tickLblPos val="nextTo"/>
        <c:crossAx val="227895552"/>
        <c:crosses val="autoZero"/>
        <c:auto val="1"/>
        <c:lblAlgn val="ctr"/>
        <c:lblOffset val="100"/>
      </c:catAx>
      <c:valAx>
        <c:axId val="227895552"/>
        <c:scaling>
          <c:orientation val="minMax"/>
        </c:scaling>
        <c:axPos val="l"/>
        <c:majorGridlines/>
        <c:numFmt formatCode="General" sourceLinked="1"/>
        <c:tickLblPos val="nextTo"/>
        <c:crossAx val="227894016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12</c:v>
                </c:pt>
                <c:pt idx="1">
                  <c:v>14</c:v>
                </c:pt>
                <c:pt idx="2">
                  <c:v>14</c:v>
                </c:pt>
                <c:pt idx="3">
                  <c:v>6</c:v>
                </c:pt>
                <c:pt idx="4">
                  <c:v>8</c:v>
                </c:pt>
                <c:pt idx="5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FF0000"/>
          </a:solidFill>
        </a:ln>
      </c:spPr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4A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7</c:v>
                </c:pt>
                <c:pt idx="1">
                  <c:v>5</c:v>
                </c:pt>
                <c:pt idx="2">
                  <c:v>5</c:v>
                </c:pt>
                <c:pt idx="3">
                  <c:v>0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4B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4C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6</c:v>
                </c:pt>
                <c:pt idx="3">
                  <c:v>2</c:v>
                </c:pt>
                <c:pt idx="4">
                  <c:v>3</c:v>
                </c:pt>
                <c:pt idx="5">
                  <c:v>3</c:v>
                </c:pt>
              </c:numCache>
            </c:numRef>
          </c:val>
        </c:ser>
        <c:dLbls/>
        <c:axId val="228342400"/>
        <c:axId val="228356480"/>
      </c:barChart>
      <c:catAx>
        <c:axId val="228342400"/>
        <c:scaling>
          <c:orientation val="minMax"/>
        </c:scaling>
        <c:axPos val="b"/>
        <c:numFmt formatCode="General" sourceLinked="1"/>
        <c:tickLblPos val="nextTo"/>
        <c:crossAx val="228356480"/>
        <c:crosses val="autoZero"/>
        <c:auto val="1"/>
        <c:lblAlgn val="ctr"/>
        <c:lblOffset val="100"/>
      </c:catAx>
      <c:valAx>
        <c:axId val="228356480"/>
        <c:scaling>
          <c:orientation val="minMax"/>
        </c:scaling>
        <c:axPos val="l"/>
        <c:majorGridlines/>
        <c:numFmt formatCode="General" sourceLinked="1"/>
        <c:tickLblPos val="nextTo"/>
        <c:crossAx val="228342400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9.3384264466941633E-2"/>
          <c:y val="0.20692591669146571"/>
          <c:w val="0.60896731658542691"/>
          <c:h val="0.62700618500317695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22</c:v>
                </c:pt>
                <c:pt idx="2">
                  <c:v>14</c:v>
                </c:pt>
                <c:pt idx="3">
                  <c:v>11</c:v>
                </c:pt>
                <c:pt idx="4">
                  <c:v>13</c:v>
                </c:pt>
                <c:pt idx="5">
                  <c:v>6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FF0000"/>
          </a:solidFill>
        </a:ln>
      </c:spPr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5A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13</c:v>
                </c:pt>
                <c:pt idx="2">
                  <c:v>5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5B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6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5C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</c:v>
                </c:pt>
                <c:pt idx="3">
                  <c:v>3</c:v>
                </c:pt>
                <c:pt idx="4">
                  <c:v>5</c:v>
                </c:pt>
                <c:pt idx="5">
                  <c:v>2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5D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1</c:v>
                </c:pt>
                <c:pt idx="1">
                  <c:v>4</c:v>
                </c:pt>
                <c:pt idx="2">
                  <c:v>3</c:v>
                </c:pt>
                <c:pt idx="3">
                  <c:v>1</c:v>
                </c:pt>
                <c:pt idx="4">
                  <c:v>5</c:v>
                </c:pt>
                <c:pt idx="5">
                  <c:v>1</c:v>
                </c:pt>
              </c:numCache>
            </c:numRef>
          </c:val>
        </c:ser>
        <c:dLbls/>
        <c:axId val="228502528"/>
        <c:axId val="228516608"/>
      </c:barChart>
      <c:catAx>
        <c:axId val="228502528"/>
        <c:scaling>
          <c:orientation val="minMax"/>
        </c:scaling>
        <c:axPos val="b"/>
        <c:numFmt formatCode="General" sourceLinked="1"/>
        <c:tickLblPos val="nextTo"/>
        <c:spPr>
          <a:ln>
            <a:solidFill>
              <a:srgbClr val="FF0000"/>
            </a:solidFill>
          </a:ln>
        </c:spPr>
        <c:crossAx val="228516608"/>
        <c:crosses val="autoZero"/>
        <c:auto val="1"/>
        <c:lblAlgn val="ctr"/>
        <c:lblOffset val="100"/>
      </c:catAx>
      <c:valAx>
        <c:axId val="228516608"/>
        <c:scaling>
          <c:orientation val="minMax"/>
        </c:scaling>
        <c:axPos val="l"/>
        <c:majorGridlines/>
        <c:numFmt formatCode="General" sourceLinked="1"/>
        <c:tickLblPos val="nextTo"/>
        <c:spPr>
          <a:ln>
            <a:solidFill>
              <a:srgbClr val="FF0000"/>
            </a:solidFill>
          </a:ln>
        </c:spPr>
        <c:crossAx val="228502528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pPr>
              <a:ln>
                <a:noFill/>
              </a:ln>
            </c:spPr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20</c:v>
                </c:pt>
                <c:pt idx="1">
                  <c:v>13</c:v>
                </c:pt>
                <c:pt idx="2">
                  <c:v>2</c:v>
                </c:pt>
                <c:pt idx="3">
                  <c:v>23</c:v>
                </c:pt>
                <c:pt idx="4">
                  <c:v>5</c:v>
                </c:pt>
                <c:pt idx="5">
                  <c:v>3</c:v>
                </c:pt>
              </c:numCache>
            </c:numRef>
          </c:val>
        </c:ser>
        <c:dLbls/>
        <c:firstSliceAng val="0"/>
      </c:pieChart>
      <c:spPr>
        <a:ln>
          <a:noFill/>
        </a:ln>
      </c:spPr>
    </c:plotArea>
    <c:legend>
      <c:legendPos val="r"/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5A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9</c:v>
                </c:pt>
                <c:pt idx="1">
                  <c:v>4</c:v>
                </c:pt>
                <c:pt idx="2">
                  <c:v>1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5B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1</c:v>
                </c:pt>
                <c:pt idx="1">
                  <c:v>4</c:v>
                </c:pt>
                <c:pt idx="2">
                  <c:v>1</c:v>
                </c:pt>
                <c:pt idx="3">
                  <c:v>7</c:v>
                </c:pt>
                <c:pt idx="4">
                  <c:v>0</c:v>
                </c:pt>
                <c:pt idx="5">
                  <c:v>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5C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3</c:v>
                </c:pt>
                <c:pt idx="1">
                  <c:v>1</c:v>
                </c:pt>
                <c:pt idx="2">
                  <c:v>0</c:v>
                </c:pt>
                <c:pt idx="3">
                  <c:v>10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5D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7</c:v>
                </c:pt>
                <c:pt idx="1">
                  <c:v>4</c:v>
                </c:pt>
                <c:pt idx="2">
                  <c:v>0</c:v>
                </c:pt>
                <c:pt idx="3">
                  <c:v>2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/>
        <c:axId val="228641024"/>
        <c:axId val="228655104"/>
      </c:barChart>
      <c:catAx>
        <c:axId val="228641024"/>
        <c:scaling>
          <c:orientation val="minMax"/>
        </c:scaling>
        <c:axPos val="b"/>
        <c:numFmt formatCode="General" sourceLinked="1"/>
        <c:tickLblPos val="nextTo"/>
        <c:crossAx val="228655104"/>
        <c:crosses val="autoZero"/>
        <c:auto val="1"/>
        <c:lblAlgn val="ctr"/>
        <c:lblOffset val="100"/>
      </c:catAx>
      <c:valAx>
        <c:axId val="228655104"/>
        <c:scaling>
          <c:orientation val="minMax"/>
        </c:scaling>
        <c:axPos val="l"/>
        <c:majorGridlines/>
        <c:numFmt formatCode="General" sourceLinked="1"/>
        <c:tickLblPos val="nextTo"/>
        <c:spPr>
          <a:ln>
            <a:solidFill>
              <a:srgbClr val="FF0000"/>
            </a:solidFill>
          </a:ln>
        </c:spPr>
        <c:crossAx val="228641024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16</c:v>
                </c:pt>
                <c:pt idx="2">
                  <c:v>13</c:v>
                </c:pt>
                <c:pt idx="3">
                  <c:v>21</c:v>
                </c:pt>
                <c:pt idx="4">
                  <c:v>4</c:v>
                </c:pt>
                <c:pt idx="5">
                  <c:v>6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Pt>
            <c:idx val="0"/>
            <c:spPr>
              <a:scene3d>
                <a:camera prst="orthographicFront"/>
                <a:lightRig rig="threePt" dir="t"/>
              </a:scene3d>
              <a:sp3d prstMaterial="softEdge">
                <a:bevelT w="127000" prst="artDeco"/>
              </a:sp3d>
            </c:spPr>
          </c:dPt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6</c:v>
                </c:pt>
                <c:pt idx="1">
                  <c:v>13</c:v>
                </c:pt>
                <c:pt idx="2">
                  <c:v>30</c:v>
                </c:pt>
                <c:pt idx="3">
                  <c:v>11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layout/>
      <c:spPr>
        <a:ln>
          <a:solidFill>
            <a:schemeClr val="accent1"/>
          </a:solidFill>
        </a:ln>
      </c:spPr>
    </c:legend>
    <c:plotVisOnly val="1"/>
    <c:dispBlanksAs val="zero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5A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12</c:v>
                </c:pt>
                <c:pt idx="2">
                  <c:v>5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5B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3</c:v>
                </c:pt>
                <c:pt idx="3">
                  <c:v>7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5C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6</c:v>
                </c:pt>
                <c:pt idx="4">
                  <c:v>0</c:v>
                </c:pt>
                <c:pt idx="5">
                  <c:v>3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5D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7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</c:ser>
        <c:dLbls/>
        <c:axId val="228984320"/>
        <c:axId val="228985856"/>
      </c:barChart>
      <c:catAx>
        <c:axId val="228984320"/>
        <c:scaling>
          <c:orientation val="minMax"/>
        </c:scaling>
        <c:axPos val="b"/>
        <c:numFmt formatCode="General" sourceLinked="1"/>
        <c:tickLblPos val="nextTo"/>
        <c:crossAx val="228985856"/>
        <c:crosses val="autoZero"/>
        <c:auto val="1"/>
        <c:lblAlgn val="ctr"/>
        <c:lblOffset val="100"/>
      </c:catAx>
      <c:valAx>
        <c:axId val="228985856"/>
        <c:scaling>
          <c:orientation val="minMax"/>
        </c:scaling>
        <c:axPos val="l"/>
        <c:majorGridlines/>
        <c:numFmt formatCode="General" sourceLinked="1"/>
        <c:tickLblPos val="nextTo"/>
        <c:crossAx val="228984320"/>
        <c:crosses val="autoZero"/>
        <c:crossBetween val="between"/>
      </c:valAx>
      <c:spPr>
        <a:ln>
          <a:solidFill>
            <a:srgbClr val="FF0000"/>
          </a:solidFill>
        </a:ln>
      </c:spPr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12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1B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9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4</c:v>
                </c:pt>
                <c:pt idx="1">
                  <c:v>2</c:v>
                </c:pt>
                <c:pt idx="2">
                  <c:v>4</c:v>
                </c:pt>
                <c:pt idx="3">
                  <c:v>4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1D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2</c:v>
                </c:pt>
                <c:pt idx="1">
                  <c:v>8</c:v>
                </c:pt>
                <c:pt idx="2">
                  <c:v>5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/>
        <c:axId val="229218944"/>
        <c:axId val="229237120"/>
      </c:barChart>
      <c:catAx>
        <c:axId val="229218944"/>
        <c:scaling>
          <c:orientation val="minMax"/>
        </c:scaling>
        <c:axPos val="b"/>
        <c:numFmt formatCode="General" sourceLinked="1"/>
        <c:tickLblPos val="nextTo"/>
        <c:crossAx val="229237120"/>
        <c:crosses val="autoZero"/>
        <c:auto val="1"/>
        <c:lblAlgn val="ctr"/>
        <c:lblOffset val="100"/>
      </c:catAx>
      <c:valAx>
        <c:axId val="229237120"/>
        <c:scaling>
          <c:orientation val="minMax"/>
        </c:scaling>
        <c:axPos val="l"/>
        <c:majorGridlines/>
        <c:numFmt formatCode="General" sourceLinked="1"/>
        <c:tickLblPos val="nextTo"/>
        <c:crossAx val="229218944"/>
        <c:crosses val="autoZero"/>
        <c:crossBetween val="between"/>
      </c:valAx>
      <c:spPr>
        <a:solidFill>
          <a:srgbClr val="00CC00"/>
        </a:solidFill>
      </c:spPr>
    </c:plotArea>
    <c:legend>
      <c:legendPos val="r"/>
    </c:legend>
    <c:plotVisOnly val="1"/>
    <c:dispBlanksAs val="gap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20</c:v>
                </c:pt>
                <c:pt idx="2">
                  <c:v>16</c:v>
                </c:pt>
                <c:pt idx="3">
                  <c:v>21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8</c:v>
                </c:pt>
                <c:pt idx="2">
                  <c:v>0</c:v>
                </c:pt>
                <c:pt idx="3">
                  <c:v>3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1B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9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4</c:v>
                </c:pt>
                <c:pt idx="3">
                  <c:v>5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1D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3</c:v>
                </c:pt>
                <c:pt idx="3">
                  <c:v>7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dLbls/>
        <c:axId val="229619200"/>
        <c:axId val="229620736"/>
      </c:barChart>
      <c:catAx>
        <c:axId val="229619200"/>
        <c:scaling>
          <c:orientation val="minMax"/>
        </c:scaling>
        <c:axPos val="b"/>
        <c:numFmt formatCode="General" sourceLinked="1"/>
        <c:tickLblPos val="nextTo"/>
        <c:crossAx val="229620736"/>
        <c:crosses val="autoZero"/>
        <c:auto val="1"/>
        <c:lblAlgn val="ctr"/>
        <c:lblOffset val="100"/>
      </c:catAx>
      <c:valAx>
        <c:axId val="229620736"/>
        <c:scaling>
          <c:orientation val="minMax"/>
        </c:scaling>
        <c:axPos val="l"/>
        <c:majorGridlines/>
        <c:numFmt formatCode="General" sourceLinked="1"/>
        <c:tickLblPos val="nextTo"/>
        <c:crossAx val="229619200"/>
        <c:crosses val="autoZero"/>
        <c:crossBetween val="between"/>
      </c:valAx>
      <c:spPr>
        <a:solidFill>
          <a:srgbClr val="00CC00"/>
        </a:solidFill>
      </c:spPr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effectLst/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12</c:v>
                </c:pt>
                <c:pt idx="2">
                  <c:v>18</c:v>
                </c:pt>
                <c:pt idx="3">
                  <c:v>11</c:v>
                </c:pt>
                <c:pt idx="4">
                  <c:v>17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92D05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2A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4</c:v>
                </c:pt>
                <c:pt idx="3">
                  <c:v>2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2C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3</c:v>
                </c:pt>
                <c:pt idx="3">
                  <c:v>2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2D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6</c:v>
                </c:pt>
                <c:pt idx="3">
                  <c:v>2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dLbls/>
        <c:axId val="227297536"/>
        <c:axId val="227315712"/>
      </c:barChart>
      <c:catAx>
        <c:axId val="227297536"/>
        <c:scaling>
          <c:orientation val="minMax"/>
        </c:scaling>
        <c:axPos val="b"/>
        <c:numFmt formatCode="General" sourceLinked="1"/>
        <c:tickLblPos val="nextTo"/>
        <c:crossAx val="227315712"/>
        <c:crosses val="autoZero"/>
        <c:auto val="1"/>
        <c:lblAlgn val="ctr"/>
        <c:lblOffset val="100"/>
      </c:catAx>
      <c:valAx>
        <c:axId val="227315712"/>
        <c:scaling>
          <c:orientation val="minMax"/>
        </c:scaling>
        <c:axPos val="l"/>
        <c:majorGridlines/>
        <c:numFmt formatCode="General" sourceLinked="1"/>
        <c:tickLblPos val="nextTo"/>
        <c:crossAx val="227297536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15</c:v>
                </c:pt>
                <c:pt idx="2">
                  <c:v>12</c:v>
                </c:pt>
                <c:pt idx="3">
                  <c:v>19</c:v>
                </c:pt>
                <c:pt idx="4">
                  <c:v>10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solidFill>
      <a:srgbClr val="00CC00"/>
    </a:solidFill>
    <a:ln>
      <a:solidFill>
        <a:srgbClr val="FF0000"/>
      </a:solidFill>
      <a:prstDash val="lgDashDotDot"/>
    </a:ln>
  </c:spPr>
  <c:txPr>
    <a:bodyPr/>
    <a:lstStyle/>
    <a:p>
      <a:pPr>
        <a:defRPr sz="1800"/>
      </a:pPr>
      <a:endParaRPr lang="it-IT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4BA20-C148-4421-9ACD-52B022FE8A53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8C2E5-0F68-4477-B50E-51E293CC459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12758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8C2E5-0F68-4477-B50E-51E293CC459A}" type="slidenum">
              <a:rPr lang="it-IT" smtClean="0"/>
              <a:pPr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59108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tango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tango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tango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tango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tangolo arrotondato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tangolo arrotondato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tango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tango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tango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tango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tango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tangolo arrotondato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tangolo arrotondato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tango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tango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tango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tango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tango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tango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902BBFE-43B1-477C-9771-8C9031807009}" type="datetimeFigureOut">
              <a:rPr lang="it-IT" smtClean="0"/>
              <a:pPr/>
              <a:t>20/02/2019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488832" cy="1470025"/>
          </a:xfrm>
          <a:solidFill>
            <a:srgbClr val="FF9900"/>
          </a:solidFill>
        </p:spPr>
        <p:txBody>
          <a:bodyPr/>
          <a:lstStyle/>
          <a:p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FF00"/>
                </a:solidFill>
              </a:rPr>
              <a:t>DIRIGENTE SCOLASTICO</a:t>
            </a:r>
          </a:p>
          <a:p>
            <a:r>
              <a:rPr lang="it-IT" b="1" dirty="0" smtClean="0">
                <a:solidFill>
                  <a:srgbClr val="FFFF00"/>
                </a:solidFill>
              </a:rPr>
              <a:t>GIUSEPPINA NUGNES</a:t>
            </a:r>
            <a:endParaRPr lang="it-IT" b="1" dirty="0">
              <a:solidFill>
                <a:srgbClr val="FFFF00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196752"/>
            <a:ext cx="7488832" cy="352839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76200">
            <a:solidFill>
              <a:srgbClr val="0033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947245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82000" cy="1069848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RISULTATI COMPLESSIVI CLASSI PRIME</a:t>
            </a:r>
            <a:br>
              <a:rPr lang="it-IT" sz="2000" dirty="0"/>
            </a:br>
            <a:r>
              <a:rPr lang="it-IT" sz="2000" dirty="0"/>
              <a:t>MATEMATICA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11760" y="1700808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541241828"/>
              </p:ext>
            </p:extLst>
          </p:nvPr>
        </p:nvGraphicFramePr>
        <p:xfrm>
          <a:off x="539552" y="2204864"/>
          <a:ext cx="8208912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57220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20940" cy="797768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CONFRONTO FRA LE CLASSI PRIME</a:t>
            </a:r>
            <a:br>
              <a:rPr lang="it-IT" sz="2000" dirty="0"/>
            </a:br>
            <a:r>
              <a:rPr lang="it-IT" sz="2000" dirty="0"/>
              <a:t>matematica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339752" y="1412776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675973079"/>
              </p:ext>
            </p:extLst>
          </p:nvPr>
        </p:nvGraphicFramePr>
        <p:xfrm>
          <a:off x="827584" y="1916832"/>
          <a:ext cx="741682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99247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836712"/>
            <a:ext cx="7520940" cy="725760"/>
          </a:xfrm>
          <a:ln w="762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4400" dirty="0" smtClean="0">
                <a:solidFill>
                  <a:srgbClr val="FF0000"/>
                </a:solidFill>
              </a:rPr>
              <a:t>CLASSI SECONDE</a:t>
            </a:r>
            <a:endParaRPr lang="it-IT" sz="4400" dirty="0">
              <a:solidFill>
                <a:srgbClr val="FF0000"/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772816"/>
            <a:ext cx="7632848" cy="3816424"/>
          </a:xfrm>
        </p:spPr>
      </p:pic>
    </p:spTree>
    <p:extLst>
      <p:ext uri="{BB962C8B-B14F-4D97-AF65-F5344CB8AC3E}">
        <p14:creationId xmlns:p14="http://schemas.microsoft.com/office/powerpoint/2010/main" xmlns="" val="18979891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520940" cy="4287376"/>
          </a:xfrm>
          <a:ln w="76200">
            <a:solidFill>
              <a:schemeClr val="accent3"/>
            </a:solidFill>
          </a:ln>
        </p:spPr>
        <p:txBody>
          <a:bodyPr/>
          <a:lstStyle/>
          <a:p>
            <a:r>
              <a:rPr lang="it-IT" sz="2400" dirty="0"/>
              <a:t>ANALIZZANDO I GRAFICI </a:t>
            </a:r>
            <a:r>
              <a:rPr lang="it-IT" sz="2400" dirty="0">
                <a:solidFill>
                  <a:srgbClr val="00CC00"/>
                </a:solidFill>
              </a:rPr>
              <a:t>delle prove oggettive parallele </a:t>
            </a:r>
            <a:r>
              <a:rPr lang="it-IT" sz="2400" dirty="0" smtClean="0"/>
              <a:t> </a:t>
            </a:r>
            <a:r>
              <a:rPr lang="it-IT" sz="2400" dirty="0"/>
              <a:t>delle classi </a:t>
            </a:r>
            <a:r>
              <a:rPr lang="it-IT" sz="2400" dirty="0" smtClean="0">
                <a:solidFill>
                  <a:srgbClr val="00CC00"/>
                </a:solidFill>
              </a:rPr>
              <a:t>SECONDE</a:t>
            </a:r>
            <a:r>
              <a:rPr lang="it-IT" sz="2400" dirty="0" smtClean="0"/>
              <a:t> </a:t>
            </a:r>
            <a:r>
              <a:rPr lang="it-IT" sz="2400" dirty="0"/>
              <a:t>DELLA SCUOLA </a:t>
            </a:r>
            <a:r>
              <a:rPr lang="it-IT" sz="2400" dirty="0" smtClean="0"/>
              <a:t>PRIMARIA,  </a:t>
            </a:r>
            <a:r>
              <a:rPr lang="it-IT" sz="2400" dirty="0"/>
              <a:t>SI NOTA </a:t>
            </a:r>
            <a:r>
              <a:rPr lang="it-IT" sz="2400" dirty="0" smtClean="0"/>
              <a:t>che </a:t>
            </a:r>
            <a:r>
              <a:rPr lang="it-IT" sz="2400" dirty="0"/>
              <a:t/>
            </a:r>
            <a:br>
              <a:rPr lang="it-IT" sz="2400" dirty="0"/>
            </a:br>
            <a:r>
              <a:rPr lang="it-IT" sz="2400" b="1" u="sng" dirty="0"/>
              <a:t>I</a:t>
            </a:r>
            <a:r>
              <a:rPr lang="it-IT" sz="2400" b="1" u="sng" dirty="0" smtClean="0"/>
              <a:t>n italiano e in matematica </a:t>
            </a:r>
            <a:r>
              <a:rPr lang="it-IT" sz="2400" dirty="0" smtClean="0"/>
              <a:t>il 70% ha avuto una votazione superiore al 6.</a:t>
            </a:r>
            <a:br>
              <a:rPr lang="it-IT" sz="2400" dirty="0" smtClean="0"/>
            </a:br>
            <a:r>
              <a:rPr lang="it-IT" sz="2400" b="1" u="sng" dirty="0" smtClean="0"/>
              <a:t>In inglese </a:t>
            </a:r>
            <a:r>
              <a:rPr lang="it-IT" sz="2400" dirty="0"/>
              <a:t>l</a:t>
            </a:r>
            <a:r>
              <a:rPr lang="it-IT" sz="2400" dirty="0" smtClean="0"/>
              <a:t>’80% dei voti è distribuito tra le fasce 7-8-9-</a:t>
            </a:r>
            <a:endParaRPr lang="it-IT" sz="2400" b="1" u="sng" dirty="0"/>
          </a:p>
        </p:txBody>
      </p:sp>
    </p:spTree>
    <p:extLst>
      <p:ext uri="{BB962C8B-B14F-4D97-AF65-F5344CB8AC3E}">
        <p14:creationId xmlns:p14="http://schemas.microsoft.com/office/powerpoint/2010/main" xmlns="" val="22402133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52094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RISULTATI COMPLESSIVI CLASSE SECONDE</a:t>
            </a:r>
            <a:br>
              <a:rPr lang="it-IT" sz="2000" dirty="0"/>
            </a:br>
            <a:r>
              <a:rPr lang="it-IT" sz="2000" dirty="0"/>
              <a:t>ITALIANO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699792" y="1628800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024267357"/>
              </p:ext>
            </p:extLst>
          </p:nvPr>
        </p:nvGraphicFramePr>
        <p:xfrm>
          <a:off x="827584" y="2132856"/>
          <a:ext cx="7488832" cy="4461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35070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CONFRONTO FRA LE CLASSI  SECONDE</a:t>
            </a:r>
            <a:br>
              <a:rPr lang="it-IT" sz="2400" dirty="0"/>
            </a:br>
            <a:r>
              <a:rPr lang="it-IT" sz="24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11760" y="1412776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  <a:p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488572068"/>
              </p:ext>
            </p:extLst>
          </p:nvPr>
        </p:nvGraphicFramePr>
        <p:xfrm>
          <a:off x="683568" y="1916832"/>
          <a:ext cx="756084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93049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2094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1800" dirty="0"/>
              <a:t>RISULTATI COMPLESSIVI CLASSE SECONDE</a:t>
            </a:r>
            <a:br>
              <a:rPr lang="it-IT" sz="1800" dirty="0"/>
            </a:br>
            <a:r>
              <a:rPr lang="it-IT" sz="1800" dirty="0"/>
              <a:t>INGLESE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627784" y="1556792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  <a:p>
            <a:endParaRPr lang="it-IT" dirty="0"/>
          </a:p>
        </p:txBody>
      </p:sp>
      <p:graphicFrame>
        <p:nvGraphicFramePr>
          <p:cNvPr id="8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181765513"/>
              </p:ext>
            </p:extLst>
          </p:nvPr>
        </p:nvGraphicFramePr>
        <p:xfrm>
          <a:off x="755576" y="2060848"/>
          <a:ext cx="756084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63195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52094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400" dirty="0"/>
              <a:t>CONFRONTO FRA LE CLASSI  SECONDE</a:t>
            </a:r>
            <a:br>
              <a:rPr lang="it-IT" sz="2400" dirty="0"/>
            </a:br>
            <a:r>
              <a:rPr lang="it-IT" sz="2400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55776" y="1628800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212281701"/>
              </p:ext>
            </p:extLst>
          </p:nvPr>
        </p:nvGraphicFramePr>
        <p:xfrm>
          <a:off x="611560" y="2132856"/>
          <a:ext cx="7488832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18818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064896" cy="1069848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sz="1800" dirty="0"/>
              <a:t>RISULTATI COMPLESSIVI CLASSE SECONDE</a:t>
            </a:r>
            <a:br>
              <a:rPr lang="it-IT" sz="1800" dirty="0"/>
            </a:br>
            <a:r>
              <a:rPr lang="it-IT" sz="1800" dirty="0"/>
              <a:t>MATEMATICA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83768" y="1844824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769405133"/>
              </p:ext>
            </p:extLst>
          </p:nvPr>
        </p:nvGraphicFramePr>
        <p:xfrm>
          <a:off x="611560" y="2348880"/>
          <a:ext cx="8208912" cy="4173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21877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382000" cy="1069848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sz="1800" dirty="0"/>
              <a:t>CONFRONTO FRA LE CLASSI  SECONDE</a:t>
            </a:r>
            <a:br>
              <a:rPr lang="it-IT" sz="1800" dirty="0"/>
            </a:br>
            <a:r>
              <a:rPr lang="it-IT" sz="1800" dirty="0"/>
              <a:t>MATEMATICA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339752" y="1772816"/>
            <a:ext cx="4176464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578138623"/>
              </p:ext>
            </p:extLst>
          </p:nvPr>
        </p:nvGraphicFramePr>
        <p:xfrm>
          <a:off x="395536" y="2348880"/>
          <a:ext cx="8208912" cy="4365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1867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13028" cy="3528392"/>
          </a:xfr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tx1"/>
            </a:solidFill>
          </a:ln>
          <a:scene3d>
            <a:camera prst="perspectiveRelaxedModerately"/>
            <a:lightRig rig="threePt" dir="t"/>
          </a:scene3d>
        </p:spPr>
        <p:txBody>
          <a:bodyPr/>
          <a:lstStyle/>
          <a:p>
            <a:pPr algn="ctr"/>
            <a: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  <a:t>DIRIGENTE SCOLASTICO</a:t>
            </a:r>
            <a:b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  <a:t>PROF.SSA GIUSEPPINA NUGNES</a:t>
            </a:r>
            <a:endParaRPr lang="it-IT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74794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0"/>
            <a:ext cx="7520940" cy="914400"/>
          </a:xfrm>
          <a:solidFill>
            <a:schemeClr val="accent3">
              <a:lumMod val="75000"/>
            </a:schemeClr>
          </a:solidFill>
          <a:ln w="76200"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it-IT" sz="3200" dirty="0" smtClean="0">
                <a:solidFill>
                  <a:schemeClr val="accent2">
                    <a:lumMod val="50000"/>
                  </a:schemeClr>
                </a:solidFill>
              </a:rPr>
              <a:t>CLASSI TERZE</a:t>
            </a:r>
            <a:endParaRPr lang="it-IT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38208" y="2439712"/>
            <a:ext cx="3467584" cy="3943901"/>
          </a:xfrm>
        </p:spPr>
      </p:pic>
    </p:spTree>
    <p:extLst>
      <p:ext uri="{BB962C8B-B14F-4D97-AF65-F5344CB8AC3E}">
        <p14:creationId xmlns:p14="http://schemas.microsoft.com/office/powerpoint/2010/main" xmlns="" val="14380833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520940" cy="5112568"/>
          </a:xfrm>
          <a:ln w="762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it-IT" sz="2400" dirty="0"/>
              <a:t>ANALIZZANDO I GRAFICI delle prove oggettive parallele </a:t>
            </a:r>
            <a:r>
              <a:rPr lang="it-IT" sz="2400" dirty="0" smtClean="0"/>
              <a:t>delle </a:t>
            </a:r>
            <a:r>
              <a:rPr lang="it-IT" sz="2400" dirty="0">
                <a:solidFill>
                  <a:srgbClr val="77C925"/>
                </a:solidFill>
              </a:rPr>
              <a:t>classi </a:t>
            </a:r>
            <a:r>
              <a:rPr lang="it-IT" sz="2400" dirty="0" smtClean="0">
                <a:solidFill>
                  <a:srgbClr val="77C925"/>
                </a:solidFill>
              </a:rPr>
              <a:t>TERZE </a:t>
            </a:r>
            <a:r>
              <a:rPr lang="it-IT" sz="2400" dirty="0"/>
              <a:t>DELLA SCUOLA </a:t>
            </a:r>
            <a:r>
              <a:rPr lang="it-IT" sz="2400" dirty="0" smtClean="0"/>
              <a:t>PRIMARIA,  </a:t>
            </a:r>
            <a:r>
              <a:rPr lang="it-IT" sz="2400" dirty="0"/>
              <a:t>SI NOTA che </a:t>
            </a:r>
            <a:r>
              <a:rPr lang="it-IT" sz="2400" dirty="0" smtClean="0"/>
              <a:t>:</a:t>
            </a:r>
            <a:br>
              <a:rPr lang="it-IT" sz="2400" dirty="0" smtClean="0"/>
            </a:br>
            <a:r>
              <a:rPr lang="it-IT" sz="2400" b="1" u="sng" dirty="0" smtClean="0">
                <a:solidFill>
                  <a:schemeClr val="tx2">
                    <a:lumMod val="10000"/>
                  </a:schemeClr>
                </a:solidFill>
              </a:rPr>
              <a:t>In italiano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Il 65% degli alunni ha avuto una votazione distribuita tra 7 e 8</a:t>
            </a:r>
            <a:br>
              <a:rPr lang="it-IT" sz="2400" dirty="0" smtClean="0"/>
            </a:br>
            <a:r>
              <a:rPr lang="it-IT" sz="2400" b="1" u="sng" dirty="0" smtClean="0">
                <a:solidFill>
                  <a:schemeClr val="tx1"/>
                </a:solidFill>
              </a:rPr>
              <a:t>in </a:t>
            </a:r>
            <a:r>
              <a:rPr lang="it-IT" sz="2400" b="1" u="sng" dirty="0">
                <a:solidFill>
                  <a:schemeClr val="tx1"/>
                </a:solidFill>
              </a:rPr>
              <a:t>inglese</a:t>
            </a:r>
            <a:br>
              <a:rPr lang="it-IT" sz="2400" b="1" u="sng" dirty="0">
                <a:solidFill>
                  <a:schemeClr val="tx1"/>
                </a:solidFill>
              </a:rPr>
            </a:br>
            <a:r>
              <a:rPr lang="it-IT" sz="2400" dirty="0"/>
              <a:t>8</a:t>
            </a:r>
            <a:r>
              <a:rPr lang="it-IT" sz="2400" dirty="0" smtClean="0"/>
              <a:t>0% </a:t>
            </a:r>
            <a:r>
              <a:rPr lang="it-IT" sz="2400" dirty="0"/>
              <a:t>degli alunni </a:t>
            </a:r>
            <a:r>
              <a:rPr lang="it-IT" sz="2400" dirty="0" smtClean="0"/>
              <a:t>superiore al 6</a:t>
            </a:r>
            <a:r>
              <a:rPr lang="it-IT" sz="2400" dirty="0"/>
              <a:t/>
            </a:r>
            <a:br>
              <a:rPr lang="it-IT" sz="2400" dirty="0"/>
            </a:br>
            <a:r>
              <a:rPr lang="it-IT" sz="2400" b="1" u="sng" dirty="0" smtClean="0">
                <a:solidFill>
                  <a:schemeClr val="tx1"/>
                </a:solidFill>
              </a:rPr>
              <a:t>in matematica</a:t>
            </a:r>
            <a:br>
              <a:rPr lang="it-IT" sz="2400" b="1" u="sng" dirty="0" smtClean="0">
                <a:solidFill>
                  <a:schemeClr val="tx1"/>
                </a:solidFill>
              </a:rPr>
            </a:br>
            <a:r>
              <a:rPr lang="it-IT" sz="2400" dirty="0" smtClean="0"/>
              <a:t>80</a:t>
            </a:r>
            <a:r>
              <a:rPr lang="it-IT" sz="2400" dirty="0"/>
              <a:t>% degli alunni superiore al 6</a:t>
            </a:r>
            <a:br>
              <a:rPr lang="it-IT" sz="2400" dirty="0"/>
            </a:b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xmlns="" val="27412473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it-IT" sz="2400" dirty="0"/>
              <a:t>RISULTATI COMPLESSIVI CLASSE TERZE</a:t>
            </a:r>
            <a:br>
              <a:rPr lang="it-IT" sz="2400" dirty="0"/>
            </a:br>
            <a:r>
              <a:rPr lang="it-IT" sz="24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771800" y="1556792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/>
          </a:p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999172130"/>
              </p:ext>
            </p:extLst>
          </p:nvPr>
        </p:nvGraphicFramePr>
        <p:xfrm>
          <a:off x="683568" y="2060848"/>
          <a:ext cx="7632848" cy="3814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06106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CONFRONTO FRA LE CLASSI  TERZE</a:t>
            </a:r>
            <a:br>
              <a:rPr lang="it-IT" sz="2400" dirty="0"/>
            </a:br>
            <a:r>
              <a:rPr lang="it-IT" sz="24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83768" y="1628800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224829294"/>
              </p:ext>
            </p:extLst>
          </p:nvPr>
        </p:nvGraphicFramePr>
        <p:xfrm>
          <a:off x="683568" y="2204864"/>
          <a:ext cx="7632848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5781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908720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RISULTATI COMPLESSIVI CLASSE TERZE</a:t>
            </a:r>
            <a:br>
              <a:rPr lang="it-IT" sz="2400" dirty="0"/>
            </a:br>
            <a:r>
              <a:rPr lang="it-IT" sz="2400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699792" y="1772816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  <a:p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826693395"/>
              </p:ext>
            </p:extLst>
          </p:nvPr>
        </p:nvGraphicFramePr>
        <p:xfrm>
          <a:off x="827584" y="2276872"/>
          <a:ext cx="756084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39839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500" dirty="0">
                <a:solidFill>
                  <a:schemeClr val="tx1"/>
                </a:solidFill>
              </a:rPr>
              <a:t>CONFRONTO FRA LE </a:t>
            </a:r>
            <a:r>
              <a:rPr lang="it-IT" sz="2500" dirty="0" smtClean="0">
                <a:solidFill>
                  <a:schemeClr val="tx1"/>
                </a:solidFill>
              </a:rPr>
              <a:t>CLASSI  TERZE</a:t>
            </a:r>
            <a:br>
              <a:rPr lang="it-IT" sz="2500" dirty="0" smtClean="0">
                <a:solidFill>
                  <a:schemeClr val="tx1"/>
                </a:solidFill>
              </a:rPr>
            </a:br>
            <a:r>
              <a:rPr lang="it-IT" sz="2500" dirty="0" smtClean="0">
                <a:solidFill>
                  <a:schemeClr val="tx1"/>
                </a:solidFill>
              </a:rPr>
              <a:t>INGLESE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627784" y="1412776"/>
            <a:ext cx="3600400" cy="54864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lvl="0"/>
            <a:endParaRPr lang="it-IT" sz="1300" dirty="0" smtClean="0">
              <a:solidFill>
                <a:prstClr val="white"/>
              </a:solidFill>
            </a:endParaRPr>
          </a:p>
          <a:p>
            <a:r>
              <a:rPr lang="it-IT" sz="1400" dirty="0"/>
              <a:t>Risultati  1° quadrimestre</a:t>
            </a:r>
          </a:p>
          <a:p>
            <a:endParaRPr lang="it-IT" sz="1400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009735324"/>
              </p:ext>
            </p:extLst>
          </p:nvPr>
        </p:nvGraphicFramePr>
        <p:xfrm>
          <a:off x="899592" y="1988840"/>
          <a:ext cx="7632848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12484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520940" cy="1301824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3600" dirty="0"/>
              <a:t>RISULTATI COMPLESSIVI CLASSE TERZE</a:t>
            </a:r>
            <a:br>
              <a:rPr lang="it-IT" sz="3600" dirty="0"/>
            </a:br>
            <a:r>
              <a:rPr lang="it-IT" sz="3600" dirty="0"/>
              <a:t>MATEMATIC</a:t>
            </a:r>
            <a:r>
              <a:rPr lang="it-IT" dirty="0"/>
              <a:t>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195736" y="1772816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829182126"/>
              </p:ext>
            </p:extLst>
          </p:nvPr>
        </p:nvGraphicFramePr>
        <p:xfrm>
          <a:off x="683568" y="2276872"/>
          <a:ext cx="777686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4919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476672"/>
            <a:ext cx="7520940" cy="108012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2500" dirty="0" smtClean="0">
                <a:solidFill>
                  <a:schemeClr val="tx1"/>
                </a:solidFill>
              </a:rPr>
              <a:t>CONFRONTO FRA LE CLASSI  TERZE</a:t>
            </a:r>
            <a:br>
              <a:rPr lang="it-IT" sz="2500" dirty="0" smtClean="0">
                <a:solidFill>
                  <a:schemeClr val="tx1"/>
                </a:solidFill>
              </a:rPr>
            </a:br>
            <a:r>
              <a:rPr lang="it-IT" sz="2500" dirty="0" smtClean="0">
                <a:solidFill>
                  <a:schemeClr val="tx1"/>
                </a:solidFill>
              </a:rPr>
              <a:t>MATEMATICA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11760" y="1628800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866366858"/>
              </p:ext>
            </p:extLst>
          </p:nvPr>
        </p:nvGraphicFramePr>
        <p:xfrm>
          <a:off x="755576" y="2132856"/>
          <a:ext cx="7560840" cy="4461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57344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 w="76200">
            <a:solidFill>
              <a:srgbClr val="FFFF00"/>
            </a:solidFill>
          </a:ln>
        </p:spPr>
        <p:txBody>
          <a:bodyPr/>
          <a:lstStyle/>
          <a:p>
            <a:pPr algn="ctr"/>
            <a:r>
              <a:rPr lang="it-IT" sz="3600" dirty="0" smtClean="0"/>
              <a:t>CLASSI QUARTE</a:t>
            </a:r>
            <a:endParaRPr lang="it-IT" sz="3600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2276872"/>
            <a:ext cx="6552728" cy="3913038"/>
          </a:xfrm>
        </p:spPr>
      </p:pic>
    </p:spTree>
    <p:extLst>
      <p:ext uri="{BB962C8B-B14F-4D97-AF65-F5344CB8AC3E}">
        <p14:creationId xmlns:p14="http://schemas.microsoft.com/office/powerpoint/2010/main" xmlns="" val="169469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412776"/>
            <a:ext cx="7520940" cy="4143360"/>
          </a:xfrm>
          <a:ln w="76200">
            <a:solidFill>
              <a:schemeClr val="accent3"/>
            </a:solidFill>
          </a:ln>
        </p:spPr>
        <p:txBody>
          <a:bodyPr/>
          <a:lstStyle/>
          <a:p>
            <a:r>
              <a:rPr lang="it-IT" sz="2000" dirty="0"/>
              <a:t>ANALIZZANDO I GRAFICI delle prove oggettive parallele </a:t>
            </a:r>
            <a:r>
              <a:rPr lang="it-IT" sz="2000" dirty="0" smtClean="0"/>
              <a:t>delle </a:t>
            </a:r>
            <a:r>
              <a:rPr lang="it-IT" sz="2000" dirty="0"/>
              <a:t>classi </a:t>
            </a:r>
            <a:r>
              <a:rPr lang="it-IT" sz="2000" dirty="0" smtClean="0">
                <a:solidFill>
                  <a:srgbClr val="00CC00"/>
                </a:solidFill>
              </a:rPr>
              <a:t>quarte</a:t>
            </a:r>
            <a:r>
              <a:rPr lang="it-IT" sz="2000" dirty="0" smtClean="0"/>
              <a:t>  </a:t>
            </a:r>
            <a:r>
              <a:rPr lang="it-IT" sz="2000" dirty="0"/>
              <a:t>DELLA SCUOLA PRIMARIA,  SI NOTA che :</a:t>
            </a:r>
            <a:br>
              <a:rPr lang="it-IT" sz="2000" dirty="0"/>
            </a:br>
            <a:r>
              <a:rPr lang="it-IT" sz="2000" b="1" u="sng" dirty="0" smtClean="0">
                <a:solidFill>
                  <a:schemeClr val="tx1"/>
                </a:solidFill>
              </a:rPr>
              <a:t>In italiano</a:t>
            </a:r>
            <a:r>
              <a:rPr lang="it-IT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it-IT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it-IT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it-IT" sz="2000" dirty="0" smtClean="0"/>
              <a:t>il50%degli alunni ha avuto una valutazione superiore al </a:t>
            </a:r>
            <a:r>
              <a:rPr lang="it-IT" sz="2000" dirty="0" smtClean="0">
                <a:solidFill>
                  <a:srgbClr val="00CC00"/>
                </a:solidFill>
              </a:rPr>
              <a:t>6</a:t>
            </a:r>
            <a:r>
              <a:rPr lang="it-IT" sz="2000" dirty="0" smtClean="0"/>
              <a:t>.</a:t>
            </a:r>
            <a:br>
              <a:rPr lang="it-IT" sz="2000" dirty="0" smtClean="0"/>
            </a:br>
            <a:r>
              <a:rPr lang="it-IT" sz="2000" dirty="0" smtClean="0"/>
              <a:t>il17% inferiore al </a:t>
            </a:r>
            <a:r>
              <a:rPr lang="it-IT" sz="2000" dirty="0" smtClean="0">
                <a:solidFill>
                  <a:srgbClr val="00CC00"/>
                </a:solidFill>
              </a:rPr>
              <a:t>6</a:t>
            </a:r>
            <a:r>
              <a:rPr lang="it-IT" sz="2000" dirty="0" smtClean="0"/>
              <a:t>.</a:t>
            </a:r>
            <a:br>
              <a:rPr lang="it-IT" sz="2000" dirty="0" smtClean="0"/>
            </a:br>
            <a:r>
              <a:rPr lang="it-IT" sz="2000" dirty="0" smtClean="0"/>
              <a:t>Il 32% pari a 6</a:t>
            </a:r>
            <a:br>
              <a:rPr lang="it-IT" sz="2000" dirty="0" smtClean="0"/>
            </a:br>
            <a:r>
              <a:rPr lang="it-IT" sz="2000" b="1" u="sng" dirty="0" smtClean="0">
                <a:solidFill>
                  <a:schemeClr val="tx1"/>
                </a:solidFill>
              </a:rPr>
              <a:t>in inglese</a:t>
            </a:r>
            <a:r>
              <a:rPr lang="it-IT" sz="2000" u="sng" dirty="0" smtClean="0">
                <a:solidFill>
                  <a:schemeClr val="tx1"/>
                </a:solidFill>
              </a:rPr>
              <a:t> </a:t>
            </a:r>
            <a:r>
              <a:rPr lang="it-IT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it-IT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it-IT" sz="2000" dirty="0" smtClean="0"/>
              <a:t>Circa l’80% ha avuto una valutazione superiore al</a:t>
            </a:r>
            <a:r>
              <a:rPr lang="it-IT" sz="2000" dirty="0" smtClean="0">
                <a:solidFill>
                  <a:srgbClr val="00CC00"/>
                </a:solidFill>
              </a:rPr>
              <a:t> 6.</a:t>
            </a:r>
            <a:br>
              <a:rPr lang="it-IT" sz="2000" dirty="0" smtClean="0">
                <a:solidFill>
                  <a:srgbClr val="00CC00"/>
                </a:solidFill>
              </a:rPr>
            </a:br>
            <a:r>
              <a:rPr lang="it-IT" sz="2000" dirty="0" smtClean="0">
                <a:solidFill>
                  <a:srgbClr val="00CC00"/>
                </a:solidFill>
              </a:rPr>
              <a:t>Il 14% </a:t>
            </a:r>
            <a:r>
              <a:rPr lang="it-IT" sz="2000" dirty="0"/>
              <a:t>inferiore al </a:t>
            </a:r>
            <a:r>
              <a:rPr lang="it-IT" sz="2000" dirty="0">
                <a:solidFill>
                  <a:srgbClr val="00CC00"/>
                </a:solidFill>
              </a:rPr>
              <a:t>6</a:t>
            </a:r>
            <a:r>
              <a:rPr lang="it-IT" sz="2000" dirty="0" smtClean="0"/>
              <a:t>.</a:t>
            </a:r>
            <a:br>
              <a:rPr lang="it-IT" sz="2000" dirty="0" smtClean="0"/>
            </a:br>
            <a:r>
              <a:rPr lang="it-IT" sz="2000" b="1" u="sng" dirty="0" smtClean="0">
                <a:solidFill>
                  <a:schemeClr val="tx1"/>
                </a:solidFill>
              </a:rPr>
              <a:t>in matematica</a:t>
            </a:r>
            <a:br>
              <a:rPr lang="it-IT" sz="2000" b="1" u="sng" dirty="0" smtClean="0">
                <a:solidFill>
                  <a:schemeClr val="tx1"/>
                </a:solidFill>
              </a:rPr>
            </a:br>
            <a:r>
              <a:rPr lang="it-IT" sz="2000" dirty="0" smtClean="0">
                <a:solidFill>
                  <a:schemeClr val="tx1"/>
                </a:solidFill>
              </a:rPr>
              <a:t>Circa il 70 </a:t>
            </a:r>
            <a:r>
              <a:rPr lang="it-IT" sz="2000" b="1" dirty="0" smtClean="0"/>
              <a:t>% superiore al 7</a:t>
            </a:r>
            <a:endParaRPr lang="it-IT" sz="20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34697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scene3d>
            <a:camera prst="perspectiveRight"/>
            <a:lightRig rig="threePt" dir="t"/>
          </a:scene3d>
        </p:spPr>
        <p:txBody>
          <a:bodyPr>
            <a:normAutofit/>
          </a:bodyPr>
          <a:lstStyle/>
          <a:p>
            <a:r>
              <a:rPr lang="it-IT" dirty="0" smtClean="0"/>
              <a:t> </a:t>
            </a:r>
            <a:r>
              <a:rPr lang="it-IT" dirty="0" smtClean="0">
                <a:solidFill>
                  <a:srgbClr val="FF0000"/>
                </a:solidFill>
              </a:rPr>
              <a:t>PROVE OGGETTIVE PARALLELE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32648"/>
          </a:xfrm>
          <a:solidFill>
            <a:schemeClr val="tx2">
              <a:lumMod val="75000"/>
            </a:schemeClr>
          </a:solidFill>
          <a:ln w="76200">
            <a:solidFill>
              <a:schemeClr val="accent2">
                <a:lumMod val="75000"/>
              </a:schemeClr>
            </a:solidFill>
          </a:ln>
          <a:scene3d>
            <a:camera prst="perspectiveFront"/>
            <a:lightRig rig="threePt" dir="t"/>
          </a:scene3d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Le Prove oggettive parallele, frutto di una condivisione di obiettivi e finalità, si inseriscono nell’ambito di un dibattito aperto nell’Istituto sul tema della valutazione, momento cruciale dell’attività didattica e del ruolo docente.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                                           Finalità generali: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- miglioramento dell’offerta formativa dell’Istituto;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- migliorare i livelli di apprendimento di tutte le classi;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- la promozione di un confronto aperto sulla didattica delle discipline e sulla valutazione affinché tutti gli alunni in tutte le classi raggiungano gli obiettivi minimi previsti dalla programmazione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- l’offerta di pari opportunità formative agli studenti.</a:t>
            </a:r>
            <a:endParaRPr lang="it-IT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8390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52094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RISULTATI COMPLESSIVI CLASSE </a:t>
            </a:r>
            <a:r>
              <a:rPr lang="it-IT" sz="2400" dirty="0"/>
              <a:t>QUARTE</a:t>
            </a:r>
            <a:br>
              <a:rPr lang="it-IT" sz="2400" dirty="0"/>
            </a:br>
            <a:r>
              <a:rPr lang="it-IT" sz="24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835696" y="1844824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935948662"/>
              </p:ext>
            </p:extLst>
          </p:nvPr>
        </p:nvGraphicFramePr>
        <p:xfrm>
          <a:off x="683568" y="2348880"/>
          <a:ext cx="7632848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4643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CONFRONTO FRA LE CLASSI  QUARTE</a:t>
            </a:r>
            <a:br>
              <a:rPr lang="it-IT" sz="2400" dirty="0"/>
            </a:br>
            <a:r>
              <a:rPr lang="it-IT" sz="24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55776" y="1484784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795813718"/>
              </p:ext>
            </p:extLst>
          </p:nvPr>
        </p:nvGraphicFramePr>
        <p:xfrm>
          <a:off x="539552" y="1988840"/>
          <a:ext cx="7776864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82285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520940" cy="797768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800" dirty="0"/>
              <a:t>RISULTATI COMPLESSIVI CLASSE QUARTE</a:t>
            </a:r>
            <a:br>
              <a:rPr lang="it-IT" sz="2800" dirty="0"/>
            </a:br>
            <a:r>
              <a:rPr lang="it-IT" sz="2800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83768" y="1340768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 smtClean="0"/>
              <a:t>Risultati iniziali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263981512"/>
              </p:ext>
            </p:extLst>
          </p:nvPr>
        </p:nvGraphicFramePr>
        <p:xfrm>
          <a:off x="827584" y="1916832"/>
          <a:ext cx="7344816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31724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20940" cy="797768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800" dirty="0"/>
              <a:t>CONFRONTO FRA LE CLASSI  QUARTE</a:t>
            </a:r>
            <a:br>
              <a:rPr lang="it-IT" sz="2800" dirty="0"/>
            </a:br>
            <a:r>
              <a:rPr lang="it-IT" sz="2800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123728" y="1412776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 smtClean="0"/>
              <a:t>Risultati iniziali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478345172"/>
              </p:ext>
            </p:extLst>
          </p:nvPr>
        </p:nvGraphicFramePr>
        <p:xfrm>
          <a:off x="539552" y="1988840"/>
          <a:ext cx="7704856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1502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520940" cy="1229816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2800" dirty="0"/>
              <a:t>RISULTATI COMPLESSIVI CLASSE QUARTE</a:t>
            </a:r>
            <a:br>
              <a:rPr lang="it-IT" sz="2800" dirty="0"/>
            </a:br>
            <a:r>
              <a:rPr lang="it-IT" sz="2800" dirty="0"/>
              <a:t>MATEMATICA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11760" y="1700808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666750403"/>
              </p:ext>
            </p:extLst>
          </p:nvPr>
        </p:nvGraphicFramePr>
        <p:xfrm>
          <a:off x="611560" y="2276872"/>
          <a:ext cx="7632848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95377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520940" cy="914400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800" dirty="0"/>
              <a:t>CONFRONTO FRA LE CLASSI  QUARTE</a:t>
            </a:r>
            <a:br>
              <a:rPr lang="it-IT" sz="2800" dirty="0"/>
            </a:br>
            <a:r>
              <a:rPr lang="it-IT" sz="2800" dirty="0"/>
              <a:t>MATEMATICA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339752" y="1628800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148645621"/>
              </p:ext>
            </p:extLst>
          </p:nvPr>
        </p:nvGraphicFramePr>
        <p:xfrm>
          <a:off x="827584" y="2204864"/>
          <a:ext cx="756084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65932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520940" cy="792088"/>
          </a:xfrm>
          <a:ln w="76200">
            <a:solidFill>
              <a:srgbClr val="92D050"/>
            </a:solidFill>
          </a:ln>
        </p:spPr>
        <p:txBody>
          <a:bodyPr/>
          <a:lstStyle/>
          <a:p>
            <a:pPr algn="ctr"/>
            <a:r>
              <a:rPr lang="it-IT" dirty="0" smtClean="0">
                <a:solidFill>
                  <a:srgbClr val="77C925"/>
                </a:solidFill>
              </a:rPr>
              <a:t>CLASSI QUINTE</a:t>
            </a:r>
            <a:endParaRPr lang="it-IT" dirty="0">
              <a:solidFill>
                <a:srgbClr val="77C925"/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556792"/>
            <a:ext cx="5096587" cy="3820058"/>
          </a:xfrm>
        </p:spPr>
      </p:pic>
    </p:spTree>
    <p:extLst>
      <p:ext uri="{BB962C8B-B14F-4D97-AF65-F5344CB8AC3E}">
        <p14:creationId xmlns:p14="http://schemas.microsoft.com/office/powerpoint/2010/main" xmlns="" val="340309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520940" cy="4143360"/>
          </a:xfrm>
          <a:ln w="76200">
            <a:solidFill>
              <a:schemeClr val="accent3"/>
            </a:solidFill>
          </a:ln>
        </p:spPr>
        <p:txBody>
          <a:bodyPr/>
          <a:lstStyle/>
          <a:p>
            <a:r>
              <a:rPr lang="it-IT" sz="2000" dirty="0"/>
              <a:t>ANALIZZANDO I GRAFICI delle prove oggettive parallele </a:t>
            </a:r>
            <a:r>
              <a:rPr lang="it-IT" sz="2000" dirty="0" smtClean="0"/>
              <a:t>delle </a:t>
            </a:r>
            <a:r>
              <a:rPr lang="it-IT" sz="2000" dirty="0"/>
              <a:t>classi </a:t>
            </a:r>
            <a:r>
              <a:rPr lang="it-IT" sz="2000" dirty="0" smtClean="0">
                <a:solidFill>
                  <a:srgbClr val="00CC00"/>
                </a:solidFill>
              </a:rPr>
              <a:t>quinte</a:t>
            </a:r>
            <a:r>
              <a:rPr lang="it-IT" sz="2000" dirty="0" smtClean="0"/>
              <a:t>  </a:t>
            </a:r>
            <a:r>
              <a:rPr lang="it-IT" sz="2000" dirty="0"/>
              <a:t>DELLA SCUOLA </a:t>
            </a:r>
            <a:r>
              <a:rPr lang="it-IT" sz="2000" dirty="0" smtClean="0"/>
              <a:t>PRIMARIA, SI </a:t>
            </a:r>
            <a:r>
              <a:rPr lang="it-IT" sz="2000" dirty="0"/>
              <a:t>NOTA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b="1" u="sng" dirty="0" smtClean="0"/>
              <a:t>in italiano</a:t>
            </a:r>
            <a:br>
              <a:rPr lang="it-IT" sz="2000" b="1" u="sng" dirty="0" smtClean="0"/>
            </a:br>
            <a:r>
              <a:rPr lang="it-IT" sz="2000" b="1" u="sng" dirty="0" smtClean="0"/>
              <a:t> </a:t>
            </a:r>
            <a:r>
              <a:rPr lang="it-IT" sz="2000" dirty="0" smtClean="0"/>
              <a:t>il 9% DEGLI ALUNNI ha avuto una votazione inferiore al 6 </a:t>
            </a:r>
            <a:br>
              <a:rPr lang="it-IT" sz="2000" dirty="0" smtClean="0"/>
            </a:br>
            <a:r>
              <a:rPr lang="it-IT" sz="2000" dirty="0" smtClean="0"/>
              <a:t>il 19% pari a 6</a:t>
            </a:r>
            <a:br>
              <a:rPr lang="it-IT" sz="2000" dirty="0" smtClean="0"/>
            </a:br>
            <a:r>
              <a:rPr lang="it-IT" sz="2000" dirty="0" smtClean="0"/>
              <a:t>il70 % superiore al 6</a:t>
            </a:r>
            <a:br>
              <a:rPr lang="it-IT" sz="2000" dirty="0" smtClean="0"/>
            </a:br>
            <a:r>
              <a:rPr lang="it-IT" sz="2000" b="1" u="sng" dirty="0" smtClean="0"/>
              <a:t>in inglese </a:t>
            </a:r>
            <a:br>
              <a:rPr lang="it-IT" sz="2000" b="1" u="sng" dirty="0" smtClean="0"/>
            </a:br>
            <a:r>
              <a:rPr lang="it-IT" sz="2000" dirty="0" smtClean="0"/>
              <a:t>il 90% superiore al 6</a:t>
            </a:r>
            <a:br>
              <a:rPr lang="it-IT" sz="2000" dirty="0" smtClean="0"/>
            </a:br>
            <a:r>
              <a:rPr lang="it-IT" sz="2000" b="1" u="sng" dirty="0" smtClean="0"/>
              <a:t>IN MATEMATICA </a:t>
            </a:r>
            <a:br>
              <a:rPr lang="it-IT" sz="2000" b="1" u="sng" dirty="0" smtClean="0"/>
            </a:br>
            <a:r>
              <a:rPr lang="it-IT" sz="2000" dirty="0" smtClean="0"/>
              <a:t>IL 10 % inferiore al 6</a:t>
            </a:r>
            <a:br>
              <a:rPr lang="it-IT" sz="2000" dirty="0" smtClean="0"/>
            </a:br>
            <a:r>
              <a:rPr lang="it-IT" sz="2000" dirty="0" smtClean="0"/>
              <a:t>80</a:t>
            </a:r>
            <a:r>
              <a:rPr lang="it-IT" sz="2000" dirty="0"/>
              <a:t>% superiore al 6</a:t>
            </a:r>
            <a:br>
              <a:rPr lang="it-IT" sz="2000" dirty="0"/>
            </a:br>
            <a:endParaRPr lang="it-IT" sz="20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48048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520940" cy="1008112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800" dirty="0"/>
              <a:t>RISULTATI COMPLESSIVI CLASSE QUINTE</a:t>
            </a:r>
            <a:br>
              <a:rPr lang="it-IT" sz="2800" dirty="0"/>
            </a:br>
            <a:r>
              <a:rPr lang="it-IT" sz="28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83768" y="1916832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960868392"/>
              </p:ext>
            </p:extLst>
          </p:nvPr>
        </p:nvGraphicFramePr>
        <p:xfrm>
          <a:off x="755576" y="2420888"/>
          <a:ext cx="7632848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57383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20940" cy="725760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500" dirty="0">
                <a:solidFill>
                  <a:schemeClr val="tx1"/>
                </a:solidFill>
              </a:rPr>
              <a:t>CONFRONTO FRA LE CLASSI  QUINTE</a:t>
            </a:r>
            <a:br>
              <a:rPr lang="it-IT" sz="2500" dirty="0">
                <a:solidFill>
                  <a:schemeClr val="tx1"/>
                </a:solidFill>
              </a:rPr>
            </a:br>
            <a:r>
              <a:rPr lang="it-IT" sz="2500" dirty="0">
                <a:solidFill>
                  <a:schemeClr val="tx1"/>
                </a:solidFill>
              </a:rPr>
              <a:t>ITALIANO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83768" y="1412776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274202964"/>
              </p:ext>
            </p:extLst>
          </p:nvPr>
        </p:nvGraphicFramePr>
        <p:xfrm>
          <a:off x="827584" y="1916832"/>
          <a:ext cx="7488832" cy="4677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08077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49872" cy="1263040"/>
          </a:xfrm>
          <a:blipFill>
            <a:blip r:embed="rId2"/>
            <a:tile tx="0" ty="0" sx="100000" sy="100000" flip="none" algn="tl"/>
          </a:blipFill>
          <a:ln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MONITORAGGIO PROVE OGGETTIVE PARALLELE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1628800"/>
            <a:ext cx="3888432" cy="2448272"/>
          </a:xfrm>
          <a:ln w="76200">
            <a:solidFill>
              <a:srgbClr val="FF0000"/>
            </a:solidFill>
          </a:ln>
        </p:spPr>
      </p:pic>
      <p:sp>
        <p:nvSpPr>
          <p:cNvPr id="4" name="Rettangolo 3"/>
          <p:cNvSpPr/>
          <p:nvPr/>
        </p:nvSpPr>
        <p:spPr>
          <a:xfrm>
            <a:off x="323528" y="4077072"/>
            <a:ext cx="8640960" cy="9233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CLASSI PRIME</a:t>
            </a:r>
          </a:p>
        </p:txBody>
      </p:sp>
    </p:spTree>
    <p:extLst>
      <p:ext uri="{BB962C8B-B14F-4D97-AF65-F5344CB8AC3E}">
        <p14:creationId xmlns:p14="http://schemas.microsoft.com/office/powerpoint/2010/main" xmlns="" val="23477550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520940" cy="797768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800" dirty="0"/>
              <a:t>RISULTATI COMPLESSIVI CLASSE QUINTE</a:t>
            </a:r>
            <a:br>
              <a:rPr lang="it-IT" sz="2800" dirty="0"/>
            </a:br>
            <a:r>
              <a:rPr lang="it-IT" sz="2800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11760" y="1556792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391467896"/>
              </p:ext>
            </p:extLst>
          </p:nvPr>
        </p:nvGraphicFramePr>
        <p:xfrm>
          <a:off x="683568" y="2060848"/>
          <a:ext cx="756084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72079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520940" cy="1008112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/>
              <a:t>CONFRONTO FRA LE CLASSI  QUINTE</a:t>
            </a:r>
            <a:br>
              <a:rPr lang="it-IT" dirty="0"/>
            </a:br>
            <a:r>
              <a:rPr lang="it-IT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55776" y="1916832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771907663"/>
              </p:ext>
            </p:extLst>
          </p:nvPr>
        </p:nvGraphicFramePr>
        <p:xfrm>
          <a:off x="827584" y="2420888"/>
          <a:ext cx="7632848" cy="4173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08233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520940" cy="108580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2800" dirty="0"/>
              <a:t>RISULTATI COMPLESSIVI CLASSE QUINTE</a:t>
            </a:r>
            <a:br>
              <a:rPr lang="it-IT" sz="2800" dirty="0"/>
            </a:br>
            <a:r>
              <a:rPr lang="it-IT" sz="2800" dirty="0"/>
              <a:t>MATEMATICA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267744" y="1700808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875039215"/>
              </p:ext>
            </p:extLst>
          </p:nvPr>
        </p:nvGraphicFramePr>
        <p:xfrm>
          <a:off x="467544" y="2204864"/>
          <a:ext cx="7632848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17814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520940" cy="869776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2500" dirty="0">
                <a:solidFill>
                  <a:schemeClr val="tx1"/>
                </a:solidFill>
              </a:rPr>
              <a:t>CONFRONTO FRA LE CLASSI  QUINTE</a:t>
            </a:r>
            <a:br>
              <a:rPr lang="it-IT" sz="2500" dirty="0">
                <a:solidFill>
                  <a:schemeClr val="tx1"/>
                </a:solidFill>
              </a:rPr>
            </a:br>
            <a:r>
              <a:rPr lang="it-IT" sz="2500" dirty="0">
                <a:solidFill>
                  <a:schemeClr val="tx1"/>
                </a:solidFill>
              </a:rPr>
              <a:t>MATEMATICA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699792" y="1556792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50176076"/>
              </p:ext>
            </p:extLst>
          </p:nvPr>
        </p:nvGraphicFramePr>
        <p:xfrm>
          <a:off x="755576" y="1988840"/>
          <a:ext cx="756084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48158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2276872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it-IT" sz="6000" dirty="0" smtClean="0"/>
              <a:t>GRAZIE PER LA COLLABORAZIONE</a:t>
            </a:r>
            <a:r>
              <a:rPr lang="it-IT" sz="6000" dirty="0"/>
              <a:t/>
            </a:r>
            <a:br>
              <a:rPr lang="it-IT" sz="6000" dirty="0"/>
            </a:br>
            <a:r>
              <a:rPr lang="it-IT" sz="6000" dirty="0" smtClean="0"/>
              <a:t> FS  MARIA PUCA</a:t>
            </a:r>
            <a:endParaRPr lang="it-IT" sz="6000" dirty="0"/>
          </a:p>
        </p:txBody>
      </p:sp>
    </p:spTree>
    <p:extLst>
      <p:ext uri="{BB962C8B-B14F-4D97-AF65-F5344CB8AC3E}">
        <p14:creationId xmlns:p14="http://schemas.microsoft.com/office/powerpoint/2010/main" xmlns="" val="486818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414" y="908720"/>
            <a:ext cx="7520940" cy="5616624"/>
          </a:xfrm>
          <a:ln w="762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it-IT" sz="2800" dirty="0" smtClean="0"/>
              <a:t>ANALIZZANDO I GRAFICI delle </a:t>
            </a:r>
            <a:r>
              <a:rPr lang="it-IT" sz="2800" b="1" dirty="0" smtClean="0">
                <a:solidFill>
                  <a:srgbClr val="00CC00"/>
                </a:solidFill>
              </a:rPr>
              <a:t>prove oggettive parallele </a:t>
            </a:r>
            <a:r>
              <a:rPr lang="it-IT" sz="2800" dirty="0" smtClean="0"/>
              <a:t>delle classi </a:t>
            </a:r>
            <a:r>
              <a:rPr lang="it-IT" sz="2800" dirty="0" smtClean="0">
                <a:solidFill>
                  <a:srgbClr val="00CC00"/>
                </a:solidFill>
              </a:rPr>
              <a:t>prime </a:t>
            </a:r>
            <a:r>
              <a:rPr lang="it-IT" sz="2800" dirty="0" smtClean="0"/>
              <a:t>DELLA SCUOLA PRIMARIA, SI NOTA che </a:t>
            </a:r>
            <a:br>
              <a:rPr lang="it-IT" sz="2800" dirty="0" smtClean="0"/>
            </a:br>
            <a:r>
              <a:rPr lang="it-IT" sz="2800" b="1" u="sng" dirty="0" smtClean="0"/>
              <a:t>in italiano</a:t>
            </a:r>
            <a:br>
              <a:rPr lang="it-IT" sz="2800" b="1" u="sng" dirty="0" smtClean="0"/>
            </a:br>
            <a:r>
              <a:rPr lang="it-IT" sz="2800" dirty="0" smtClean="0"/>
              <a:t>I </a:t>
            </a:r>
            <a:r>
              <a:rPr lang="it-IT" sz="2800" dirty="0"/>
              <a:t>L </a:t>
            </a:r>
            <a:r>
              <a:rPr lang="it-IT" sz="2800" dirty="0" smtClean="0"/>
              <a:t>40%DEGLI ALUNNI ha AVUTO UNA VALUTAZIONE UGUALE ALL’</a:t>
            </a:r>
            <a:r>
              <a:rPr lang="it-IT" sz="2800" dirty="0" smtClean="0">
                <a:solidFill>
                  <a:srgbClr val="77C925"/>
                </a:solidFill>
              </a:rPr>
              <a:t>8</a:t>
            </a:r>
            <a:r>
              <a:rPr lang="it-IT" sz="2800" dirty="0" smtClean="0"/>
              <a:t>  Non </a:t>
            </a:r>
            <a:r>
              <a:rPr lang="it-IT" sz="2800" dirty="0"/>
              <a:t>vi </a:t>
            </a:r>
            <a:r>
              <a:rPr lang="it-IT" sz="2800" dirty="0" smtClean="0"/>
              <a:t>sono </a:t>
            </a:r>
            <a:r>
              <a:rPr lang="it-IT" sz="2800" dirty="0"/>
              <a:t>all’interno delle classi prime</a:t>
            </a:r>
            <a:br>
              <a:rPr lang="it-IT" sz="2800" dirty="0"/>
            </a:br>
            <a:r>
              <a:rPr lang="it-IT" sz="2800" dirty="0"/>
              <a:t>alunni con valutazione inferiore al </a:t>
            </a:r>
            <a:r>
              <a:rPr lang="it-IT" sz="2800" dirty="0" smtClean="0">
                <a:solidFill>
                  <a:srgbClr val="77C925"/>
                </a:solidFill>
              </a:rPr>
              <a:t>6</a:t>
            </a:r>
            <a:r>
              <a:rPr lang="it-IT" sz="2800" dirty="0" smtClean="0"/>
              <a:t>.</a:t>
            </a:r>
            <a:br>
              <a:rPr lang="it-IT" sz="2800" dirty="0" smtClean="0"/>
            </a:br>
            <a:r>
              <a:rPr lang="it-IT" sz="2800" b="1" u="sng" dirty="0"/>
              <a:t>I</a:t>
            </a:r>
            <a:r>
              <a:rPr lang="it-IT" sz="2800" b="1" u="sng" dirty="0" smtClean="0"/>
              <a:t>n matematica</a:t>
            </a:r>
            <a:br>
              <a:rPr lang="it-IT" sz="2800" b="1" u="sng" dirty="0" smtClean="0"/>
            </a:br>
            <a:r>
              <a:rPr lang="it-IT" sz="2800" dirty="0" smtClean="0"/>
              <a:t>il90% dei voti è superiore al 6 .</a:t>
            </a:r>
            <a:br>
              <a:rPr lang="it-IT" sz="2800" dirty="0" smtClean="0"/>
            </a:br>
            <a:r>
              <a:rPr lang="it-IT" sz="2800" b="1" u="sng" dirty="0" smtClean="0"/>
              <a:t>In inglese</a:t>
            </a:r>
            <a:br>
              <a:rPr lang="it-IT" sz="2800" b="1" u="sng" dirty="0" smtClean="0"/>
            </a:br>
            <a:r>
              <a:rPr lang="it-IT" sz="2800" dirty="0" smtClean="0"/>
              <a:t>il 90% dei voti è superiore al 6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xmlns="" val="11703489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520940" cy="797768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RISULTATI COMPLESSIVI CLASSI PRIME</a:t>
            </a:r>
            <a:br>
              <a:rPr lang="it-IT" sz="2000" dirty="0"/>
            </a:br>
            <a:r>
              <a:rPr lang="it-IT" sz="20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339752" y="1268760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 smtClean="0"/>
              <a:t>Risultati  1° 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474597648"/>
              </p:ext>
            </p:extLst>
          </p:nvPr>
        </p:nvGraphicFramePr>
        <p:xfrm>
          <a:off x="683568" y="1772816"/>
          <a:ext cx="7488832" cy="4102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8491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2094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CONFRONTO FRA LE CLASSI PRIME</a:t>
            </a:r>
            <a:br>
              <a:rPr lang="it-IT" sz="2000" dirty="0"/>
            </a:br>
            <a:r>
              <a:rPr lang="it-IT" sz="20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627784" y="1412776"/>
            <a:ext cx="3816424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675394325"/>
              </p:ext>
            </p:extLst>
          </p:nvPr>
        </p:nvGraphicFramePr>
        <p:xfrm>
          <a:off x="755576" y="1916832"/>
          <a:ext cx="7632848" cy="4677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8545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382000" cy="1069848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RISULTATI COMPLESSIVI CLASSI PRIME</a:t>
            </a:r>
            <a:br>
              <a:rPr lang="it-IT" sz="2000" dirty="0"/>
            </a:br>
            <a:r>
              <a:rPr lang="it-IT" sz="2000" dirty="0"/>
              <a:t>INGLESE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195736" y="1628800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777634079"/>
              </p:ext>
            </p:extLst>
          </p:nvPr>
        </p:nvGraphicFramePr>
        <p:xfrm>
          <a:off x="539552" y="2276872"/>
          <a:ext cx="8208912" cy="3742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42674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52094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CONFRONTO FRA LE CLASSI PRIME</a:t>
            </a:r>
            <a:br>
              <a:rPr lang="it-IT" sz="2000" dirty="0"/>
            </a:br>
            <a:r>
              <a:rPr lang="it-IT" sz="2000" dirty="0" smtClean="0"/>
              <a:t>inglese</a:t>
            </a:r>
            <a:endParaRPr lang="it-IT" sz="200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55776" y="1412776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80595797"/>
              </p:ext>
            </p:extLst>
          </p:nvPr>
        </p:nvGraphicFramePr>
        <p:xfrm>
          <a:off x="611560" y="1916832"/>
          <a:ext cx="756084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28808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monto">
  <a:themeElements>
    <a:clrScheme name="Tramont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Tramont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ramont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1555</TotalTime>
  <Words>461</Words>
  <Application>Microsoft Office PowerPoint</Application>
  <PresentationFormat>Presentazione su schermo (4:3)</PresentationFormat>
  <Paragraphs>91</Paragraphs>
  <Slides>44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44</vt:i4>
      </vt:variant>
    </vt:vector>
  </HeadingPairs>
  <TitlesOfParts>
    <vt:vector size="45" baseType="lpstr">
      <vt:lpstr>Tramonto</vt:lpstr>
      <vt:lpstr>Diapositiva 1</vt:lpstr>
      <vt:lpstr>DIRIGENTE SCOLASTICO PROF.SSA GIUSEPPINA NUGNES</vt:lpstr>
      <vt:lpstr> PROVE OGGETTIVE PARALLELE</vt:lpstr>
      <vt:lpstr>MONITORAGGIO PROVE OGGETTIVE PARALLELE</vt:lpstr>
      <vt:lpstr>ANALIZZANDO I GRAFICI delle prove oggettive parallele delle classi prime DELLA SCUOLA PRIMARIA, SI NOTA che  in italiano I L 40%DEGLI ALUNNI ha AVUTO UNA VALUTAZIONE UGUALE ALL’8  Non vi sono all’interno delle classi prime alunni con valutazione inferiore al 6. In matematica il90% dei voti è superiore al 6 . In inglese il 90% dei voti è superiore al 6</vt:lpstr>
      <vt:lpstr>RISULTATI COMPLESSIVI CLASSI PRIME ITALIANO</vt:lpstr>
      <vt:lpstr>CONFRONTO FRA LE CLASSI PRIME Italiano</vt:lpstr>
      <vt:lpstr>RISULTATI COMPLESSIVI CLASSI PRIME INGLESE </vt:lpstr>
      <vt:lpstr>CONFRONTO FRA LE CLASSI PRIME inglese</vt:lpstr>
      <vt:lpstr>RISULTATI COMPLESSIVI CLASSI PRIME MATEMATICA </vt:lpstr>
      <vt:lpstr>CONFRONTO FRA LE CLASSI PRIME matematica</vt:lpstr>
      <vt:lpstr>CLASSI SECONDE</vt:lpstr>
      <vt:lpstr>ANALIZZANDO I GRAFICI delle prove oggettive parallele  delle classi SECONDE DELLA SCUOLA PRIMARIA,  SI NOTA che  In italiano e in matematica il 70% ha avuto una votazione superiore al 6. In inglese l’80% dei voti è distribuito tra le fasce 7-8-9-</vt:lpstr>
      <vt:lpstr>RISULTATI COMPLESSIVI CLASSE SECONDE ITALIANO </vt:lpstr>
      <vt:lpstr>CONFRONTO FRA LE CLASSI  SECONDE ITALIANO</vt:lpstr>
      <vt:lpstr>RISULTATI COMPLESSIVI CLASSE SECONDE INGLESE </vt:lpstr>
      <vt:lpstr>CONFRONTO FRA LE CLASSI  SECONDE INGLESE</vt:lpstr>
      <vt:lpstr>RISULTATI COMPLESSIVI CLASSE SECONDE MATEMATICA </vt:lpstr>
      <vt:lpstr>CONFRONTO FRA LE CLASSI  SECONDE MATEMATICA</vt:lpstr>
      <vt:lpstr>CLASSI TERZE</vt:lpstr>
      <vt:lpstr>ANALIZZANDO I GRAFICI delle prove oggettive parallele delle classi TERZE DELLA SCUOLA PRIMARIA,  SI NOTA che : In italiano Il 65% degli alunni ha avuto una votazione distribuita tra 7 e 8 in inglese 80% degli alunni superiore al 6 in matematica 80% degli alunni superiore al 6 </vt:lpstr>
      <vt:lpstr>RISULTATI COMPLESSIVI CLASSE TERZE ITALIANO</vt:lpstr>
      <vt:lpstr>CONFRONTO FRA LE CLASSI  TERZE ITALIANO</vt:lpstr>
      <vt:lpstr>RISULTATI COMPLESSIVI CLASSE TERZE INGLESE</vt:lpstr>
      <vt:lpstr>CONFRONTO FRA LE CLASSI  TERZE INGLESE</vt:lpstr>
      <vt:lpstr>RISULTATI COMPLESSIVI CLASSE TERZE MATEMATICA</vt:lpstr>
      <vt:lpstr>CONFRONTO FRA LE CLASSI  TERZE MATEMATICA</vt:lpstr>
      <vt:lpstr>CLASSI QUARTE</vt:lpstr>
      <vt:lpstr>ANALIZZANDO I GRAFICI delle prove oggettive parallele delle classi quarte  DELLA SCUOLA PRIMARIA,  SI NOTA che : In italiano  il50%degli alunni ha avuto una valutazione superiore al 6. il17% inferiore al 6. Il 32% pari a 6 in inglese  Circa l’80% ha avuto una valutazione superiore al 6. Il 14% inferiore al 6. in matematica Circa il 70 % superiore al 7</vt:lpstr>
      <vt:lpstr>RISULTATI COMPLESSIVI CLASSE QUARTE ITALIANO</vt:lpstr>
      <vt:lpstr>CONFRONTO FRA LE CLASSI  QUARTE ITALIANO</vt:lpstr>
      <vt:lpstr>RISULTATI COMPLESSIVI CLASSE QUARTE INGLESE</vt:lpstr>
      <vt:lpstr>CONFRONTO FRA LE CLASSI  QUARTE INGLESE</vt:lpstr>
      <vt:lpstr>RISULTATI COMPLESSIVI CLASSE QUARTE MATEMATICA</vt:lpstr>
      <vt:lpstr>CONFRONTO FRA LE CLASSI  QUARTE MATEMATICA</vt:lpstr>
      <vt:lpstr>CLASSI QUINTE</vt:lpstr>
      <vt:lpstr>ANALIZZANDO I GRAFICI delle prove oggettive parallele delle classi quinte  DELLA SCUOLA PRIMARIA, SI NOTA  in italiano  il 9% DEGLI ALUNNI ha avuto una votazione inferiore al 6  il 19% pari a 6 il70 % superiore al 6 in inglese  il 90% superiore al 6 IN MATEMATICA  IL 10 % inferiore al 6 80% superiore al 6 </vt:lpstr>
      <vt:lpstr>RISULTATI COMPLESSIVI CLASSE QUINTE ITALIANO</vt:lpstr>
      <vt:lpstr>CONFRONTO FRA LE CLASSI  QUINTE ITALIANO</vt:lpstr>
      <vt:lpstr>RISULTATI COMPLESSIVI CLASSE QUINTE INGLESE</vt:lpstr>
      <vt:lpstr>CONFRONTO FRA LE CLASSI  QUINTE INGLESE</vt:lpstr>
      <vt:lpstr>RISULTATI COMPLESSIVI CLASSE QUINTE MATEMATICA</vt:lpstr>
      <vt:lpstr>CONFRONTO FRA LE CLASSI  QUINTE MATEMATICA</vt:lpstr>
      <vt:lpstr>GRAZIE PER LA COLLABORAZIONE  FS  MARIA PUCA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</dc:creator>
  <cp:lastModifiedBy>IC MatteottiCirillo</cp:lastModifiedBy>
  <cp:revision>109</cp:revision>
  <dcterms:created xsi:type="dcterms:W3CDTF">2017-09-27T20:28:58Z</dcterms:created>
  <dcterms:modified xsi:type="dcterms:W3CDTF">2019-02-20T09:41:24Z</dcterms:modified>
</cp:coreProperties>
</file>