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39.xml" ContentType="application/vnd.openxmlformats-officedocument.drawingml.chart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46.xml" ContentType="application/vnd.openxmlformats-officedocument.drawingml.chart+xml"/>
  <Override PartName="/ppt/charts/chart75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82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42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charts/chart58.xml" ContentType="application/vnd.openxmlformats-officedocument.drawingml.chart+xml"/>
  <Override PartName="/ppt/charts/chart76.xml" ContentType="application/vnd.openxmlformats-officedocument.drawingml.chart+xml"/>
  <Override PartName="/ppt/notesSlides/notesSlide3.xml" ContentType="application/vnd.openxmlformats-officedocument.presentationml.notesSlide+xml"/>
  <Override PartName="/ppt/charts/chart87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65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54.xml" ContentType="application/vnd.openxmlformats-officedocument.drawingml.chart+xml"/>
  <Override PartName="/ppt/charts/chart72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49.xml" ContentType="application/vnd.openxmlformats-officedocument.presentationml.slide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6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7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4"/>
  </p:notesMasterIdLst>
  <p:sldIdLst>
    <p:sldId id="258" r:id="rId2"/>
    <p:sldId id="259" r:id="rId3"/>
    <p:sldId id="256" r:id="rId4"/>
    <p:sldId id="261" r:id="rId5"/>
    <p:sldId id="262" r:id="rId6"/>
    <p:sldId id="305" r:id="rId7"/>
    <p:sldId id="335" r:id="rId8"/>
    <p:sldId id="271" r:id="rId9"/>
    <p:sldId id="309" r:id="rId10"/>
    <p:sldId id="263" r:id="rId11"/>
    <p:sldId id="310" r:id="rId12"/>
    <p:sldId id="264" r:id="rId13"/>
    <p:sldId id="311" r:id="rId14"/>
    <p:sldId id="265" r:id="rId15"/>
    <p:sldId id="312" r:id="rId16"/>
    <p:sldId id="266" r:id="rId17"/>
    <p:sldId id="313" r:id="rId18"/>
    <p:sldId id="267" r:id="rId19"/>
    <p:sldId id="314" r:id="rId20"/>
    <p:sldId id="268" r:id="rId21"/>
    <p:sldId id="315" r:id="rId22"/>
    <p:sldId id="269" r:id="rId23"/>
    <p:sldId id="316" r:id="rId24"/>
    <p:sldId id="270" r:id="rId25"/>
    <p:sldId id="334" r:id="rId26"/>
    <p:sldId id="307" r:id="rId27"/>
    <p:sldId id="280" r:id="rId28"/>
    <p:sldId id="317" r:id="rId29"/>
    <p:sldId id="281" r:id="rId30"/>
    <p:sldId id="318" r:id="rId31"/>
    <p:sldId id="282" r:id="rId32"/>
    <p:sldId id="319" r:id="rId33"/>
    <p:sldId id="274" r:id="rId34"/>
    <p:sldId id="320" r:id="rId35"/>
    <p:sldId id="284" r:id="rId36"/>
    <p:sldId id="321" r:id="rId37"/>
    <p:sldId id="285" r:id="rId38"/>
    <p:sldId id="322" r:id="rId39"/>
    <p:sldId id="286" r:id="rId40"/>
    <p:sldId id="323" r:id="rId41"/>
    <p:sldId id="278" r:id="rId42"/>
    <p:sldId id="324" r:id="rId43"/>
    <p:sldId id="279" r:id="rId44"/>
    <p:sldId id="308" r:id="rId45"/>
    <p:sldId id="337" r:id="rId46"/>
    <p:sldId id="260" r:id="rId47"/>
    <p:sldId id="325" r:id="rId48"/>
    <p:sldId id="272" r:id="rId49"/>
    <p:sldId id="326" r:id="rId50"/>
    <p:sldId id="273" r:id="rId51"/>
    <p:sldId id="327" r:id="rId52"/>
    <p:sldId id="283" r:id="rId53"/>
    <p:sldId id="328" r:id="rId54"/>
    <p:sldId id="275" r:id="rId55"/>
    <p:sldId id="329" r:id="rId56"/>
    <p:sldId id="276" r:id="rId57"/>
    <p:sldId id="330" r:id="rId58"/>
    <p:sldId id="277" r:id="rId59"/>
    <p:sldId id="331" r:id="rId60"/>
    <p:sldId id="287" r:id="rId61"/>
    <p:sldId id="332" r:id="rId62"/>
    <p:sldId id="338" r:id="rId6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6" autoAdjust="0"/>
    <p:restoredTop sz="94660"/>
  </p:normalViewPr>
  <p:slideViewPr>
    <p:cSldViewPr>
      <p:cViewPr>
        <p:scale>
          <a:sx n="72" d="100"/>
          <a:sy n="72" d="100"/>
        </p:scale>
        <p:origin x="-2754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innerShdw blurRad="114300">
                <a:prstClr val="black"/>
              </a:innerShdw>
            </a:effectLst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44</c:v>
                </c:pt>
                <c:pt idx="2">
                  <c:v>113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62</c:v>
                </c:pt>
                <c:pt idx="2">
                  <c:v>110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118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65</c:v>
                </c:pt>
                <c:pt idx="2">
                  <c:v>111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40</c:v>
                </c:pt>
                <c:pt idx="2">
                  <c:v>122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78</c:v>
                </c:pt>
                <c:pt idx="2">
                  <c:v>96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40</c:v>
                </c:pt>
                <c:pt idx="2">
                  <c:v>117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1"/>
              <c:layout>
                <c:manualLayout>
                  <c:x val="-0.22550328921938731"/>
                  <c:y val="0.11812013379894726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23600374773346841"/>
                  <c:y val="-1.4572329801193259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1147296003041403"/>
                  <c:y val="2.316427667266141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71</c:v>
                </c:pt>
                <c:pt idx="2">
                  <c:v>95</c:v>
                </c:pt>
                <c:pt idx="3">
                  <c:v>45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20</c:v>
                </c:pt>
                <c:pt idx="2">
                  <c:v>39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50</c:v>
                </c:pt>
                <c:pt idx="2">
                  <c:v>114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17</c:v>
                </c:pt>
                <c:pt idx="2">
                  <c:v>49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78</c:v>
                </c:pt>
                <c:pt idx="2">
                  <c:v>88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-0.12887636259952184"/>
                  <c:y val="0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51</c:v>
                </c:pt>
                <c:pt idx="2">
                  <c:v>112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393817764422902"/>
          <c:y val="0.1117718739804781"/>
          <c:w val="0.64380263052076714"/>
          <c:h val="0.7764562520390438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37</c:v>
                </c:pt>
                <c:pt idx="2">
                  <c:v>115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69</c:v>
                </c:pt>
                <c:pt idx="2">
                  <c:v>91</c:v>
                </c:pt>
                <c:pt idx="3">
                  <c:v>52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43</c:v>
                </c:pt>
                <c:pt idx="2">
                  <c:v>107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65</c:v>
                </c:pt>
                <c:pt idx="2">
                  <c:v>87</c:v>
                </c:pt>
                <c:pt idx="3">
                  <c:v>61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59</c:v>
                </c:pt>
                <c:pt idx="2">
                  <c:v>99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98</c:v>
                </c:pt>
                <c:pt idx="2">
                  <c:v>82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57</c:v>
                </c:pt>
                <c:pt idx="2">
                  <c:v>101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92</c:v>
                </c:pt>
                <c:pt idx="2">
                  <c:v>85</c:v>
                </c:pt>
                <c:pt idx="3">
                  <c:v>25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37</c:v>
                </c:pt>
                <c:pt idx="2">
                  <c:v>126</c:v>
                </c:pt>
                <c:pt idx="3">
                  <c:v>43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32</c:v>
                </c:pt>
                <c:pt idx="2">
                  <c:v>103</c:v>
                </c:pt>
                <c:pt idx="3">
                  <c:v>61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69</c:v>
                </c:pt>
                <c:pt idx="2">
                  <c:v>99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126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dLbl>
              <c:idx val="0"/>
              <c:layout>
                <c:manualLayout>
                  <c:x val="0.269425523600826"/>
                  <c:y val="9.9664053751399806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67</c:v>
                </c:pt>
                <c:pt idx="2">
                  <c:v>93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81</c:v>
                </c:pt>
                <c:pt idx="2">
                  <c:v>92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80</c:v>
                </c:pt>
                <c:pt idx="2">
                  <c:v>102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66</c:v>
                </c:pt>
                <c:pt idx="2">
                  <c:v>103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66</c:v>
                </c:pt>
                <c:pt idx="2">
                  <c:v>110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77</c:v>
                </c:pt>
                <c:pt idx="2">
                  <c:v>91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79</c:v>
                </c:pt>
                <c:pt idx="2">
                  <c:v>97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60</c:v>
                </c:pt>
                <c:pt idx="2">
                  <c:v>108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62</c:v>
                </c:pt>
                <c:pt idx="2">
                  <c:v>85</c:v>
                </c:pt>
                <c:pt idx="3">
                  <c:v>58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65</c:v>
                </c:pt>
                <c:pt idx="2">
                  <c:v>107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65</c:v>
                </c:pt>
                <c:pt idx="2">
                  <c:v>106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67</c:v>
                </c:pt>
                <c:pt idx="2">
                  <c:v>102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68</c:v>
                </c:pt>
                <c:pt idx="2">
                  <c:v>106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68</c:v>
                </c:pt>
                <c:pt idx="2">
                  <c:v>106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70</c:v>
                </c:pt>
                <c:pt idx="2">
                  <c:v>103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61</c:v>
                </c:pt>
                <c:pt idx="2">
                  <c:v>108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66</c:v>
                </c:pt>
                <c:pt idx="2">
                  <c:v>109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801443208819091"/>
          <c:y val="0.20482245990247863"/>
          <c:w val="0.74983514376538818"/>
          <c:h val="0.5903547274955691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66</c:v>
                </c:pt>
                <c:pt idx="2">
                  <c:v>110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54</c:v>
                </c:pt>
                <c:pt idx="2">
                  <c:v>102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27</c:v>
                </c:pt>
                <c:pt idx="2">
                  <c:v>102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50</c:v>
                </c:pt>
                <c:pt idx="2">
                  <c:v>146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52</c:v>
                </c:pt>
                <c:pt idx="2">
                  <c:v>99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44</c:v>
                </c:pt>
                <c:pt idx="2">
                  <c:v>144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70</c:v>
                </c:pt>
                <c:pt idx="2">
                  <c:v>101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73</c:v>
                </c:pt>
                <c:pt idx="2">
                  <c:v>103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62</c:v>
                </c:pt>
                <c:pt idx="2">
                  <c:v>107</c:v>
                </c:pt>
                <c:pt idx="3">
                  <c:v>43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64</c:v>
                </c:pt>
                <c:pt idx="2">
                  <c:v>110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78</c:v>
                </c:pt>
                <c:pt idx="2">
                  <c:v>109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82</c:v>
                </c:pt>
                <c:pt idx="2">
                  <c:v>110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68</c:v>
                </c:pt>
                <c:pt idx="2">
                  <c:v>110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97</c:v>
                </c:pt>
                <c:pt idx="2">
                  <c:v>79</c:v>
                </c:pt>
                <c:pt idx="3">
                  <c:v>30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67</c:v>
                </c:pt>
                <c:pt idx="2">
                  <c:v>113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67</c:v>
                </c:pt>
                <c:pt idx="2">
                  <c:v>102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64</c:v>
                </c:pt>
                <c:pt idx="2">
                  <c:v>118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62</c:v>
                </c:pt>
                <c:pt idx="2">
                  <c:v>113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67</c:v>
                </c:pt>
                <c:pt idx="2">
                  <c:v>109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61</c:v>
                </c:pt>
                <c:pt idx="2">
                  <c:v>82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69</c:v>
                </c:pt>
                <c:pt idx="2">
                  <c:v>88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52</c:v>
                </c:pt>
                <c:pt idx="2">
                  <c:v>85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62</c:v>
                </c:pt>
                <c:pt idx="2">
                  <c:v>85</c:v>
                </c:pt>
                <c:pt idx="3">
                  <c:v>26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26</c:v>
                </c:pt>
                <c:pt idx="1">
                  <c:v>63</c:v>
                </c:pt>
                <c:pt idx="2">
                  <c:v>74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23</c:v>
                </c:pt>
                <c:pt idx="2">
                  <c:v>114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68</c:v>
                </c:pt>
                <c:pt idx="2">
                  <c:v>76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56</c:v>
                </c:pt>
                <c:pt idx="2">
                  <c:v>78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58</c:v>
                </c:pt>
                <c:pt idx="2">
                  <c:v>78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47</c:v>
                </c:pt>
                <c:pt idx="2">
                  <c:v>80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58</c:v>
                </c:pt>
                <c:pt idx="2">
                  <c:v>76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45</c:v>
                </c:pt>
                <c:pt idx="2">
                  <c:v>94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53</c:v>
                </c:pt>
                <c:pt idx="2">
                  <c:v>94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59</c:v>
                </c:pt>
                <c:pt idx="2">
                  <c:v>83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57</c:v>
                </c:pt>
                <c:pt idx="2">
                  <c:v>89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56</c:v>
                </c:pt>
                <c:pt idx="2">
                  <c:v>86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80</c:v>
                </c:pt>
                <c:pt idx="2">
                  <c:v>85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58</c:v>
                </c:pt>
                <c:pt idx="2">
                  <c:v>84</c:v>
                </c:pt>
                <c:pt idx="3">
                  <c:v>26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63</c:v>
                </c:pt>
                <c:pt idx="2">
                  <c:v>82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52</c:v>
                </c:pt>
                <c:pt idx="2">
                  <c:v>88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58</c:v>
                </c:pt>
                <c:pt idx="2">
                  <c:v>76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63</c:v>
                </c:pt>
                <c:pt idx="2">
                  <c:v>83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62</c:v>
                </c:pt>
                <c:pt idx="2">
                  <c:v>73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59</c:v>
                </c:pt>
                <c:pt idx="2">
                  <c:v>82</c:v>
                </c:pt>
                <c:pt idx="3">
                  <c:v>26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59</c:v>
                </c:pt>
                <c:pt idx="2">
                  <c:v>83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1111111111111113"/>
          <c:y val="0.10291796281894602"/>
          <c:w val="0.70592362165520717"/>
          <c:h val="0.794164074362107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56</c:v>
                </c:pt>
                <c:pt idx="2">
                  <c:v>82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73</c:v>
                </c:pt>
                <c:pt idx="2">
                  <c:v>63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43</c:v>
                </c:pt>
                <c:pt idx="2">
                  <c:v>118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44</c:v>
                </c:pt>
                <c:pt idx="1">
                  <c:v>70</c:v>
                </c:pt>
                <c:pt idx="2">
                  <c:v>66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34</c:v>
                </c:pt>
                <c:pt idx="1">
                  <c:v>76</c:v>
                </c:pt>
                <c:pt idx="2">
                  <c:v>64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37</c:v>
                </c:pt>
                <c:pt idx="1">
                  <c:v>76</c:v>
                </c:pt>
                <c:pt idx="2">
                  <c:v>65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68</c:v>
                </c:pt>
                <c:pt idx="2">
                  <c:v>77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27</c:v>
                </c:pt>
                <c:pt idx="1">
                  <c:v>62</c:v>
                </c:pt>
                <c:pt idx="2">
                  <c:v>79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63</c:v>
                </c:pt>
                <c:pt idx="2">
                  <c:v>85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59</c:v>
                </c:pt>
                <c:pt idx="2">
                  <c:v>89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 custT="1"/>
      <dgm:spPr/>
      <dgm:t>
        <a:bodyPr/>
        <a:lstStyle/>
        <a:p>
          <a:pPr rtl="0"/>
          <a:r>
            <a:rPr lang="it-IT" sz="2000" dirty="0" smtClean="0"/>
            <a:t>SCUOLA SECONDARIA </a:t>
          </a:r>
          <a:endParaRPr lang="it-IT" sz="2000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EB273AB6-D4D8-405B-8E6E-25AB9E5C384C}">
      <dgm:prSet/>
      <dgm:spPr/>
      <dgm:t>
        <a:bodyPr/>
        <a:lstStyle/>
        <a:p>
          <a:pPr rtl="0"/>
          <a:r>
            <a:rPr lang="it-IT" dirty="0" smtClean="0"/>
            <a:t>DI 1° GRADO</a:t>
          </a:r>
        </a:p>
        <a:p>
          <a:pPr rtl="0"/>
          <a:r>
            <a:rPr lang="it-IT" dirty="0" smtClean="0"/>
            <a:t>A.S.2018/2019</a:t>
          </a:r>
          <a:endParaRPr lang="it-IT" dirty="0"/>
        </a:p>
      </dgm:t>
    </dgm:pt>
    <dgm:pt modelId="{6C1ACCFF-E601-497F-BEAE-4C015A66F470}" type="parTrans" cxnId="{64DB3B79-3134-4892-BE23-246B92C994E4}">
      <dgm:prSet/>
      <dgm:spPr/>
      <dgm:t>
        <a:bodyPr/>
        <a:lstStyle/>
        <a:p>
          <a:endParaRPr lang="it-IT"/>
        </a:p>
      </dgm:t>
    </dgm:pt>
    <dgm:pt modelId="{9BF086D1-87E0-4DC8-9D41-3D79ECA457B8}" type="sibTrans" cxnId="{64DB3B79-3134-4892-BE23-246B92C994E4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D0A3-E8D6-470D-881C-A49A4307E675}" type="pres">
      <dgm:prSet presAssocID="{EAA3EDC6-0880-48DE-B21A-931623FB25BC}" presName="spacer" presStyleCnt="0"/>
      <dgm:spPr/>
    </dgm:pt>
    <dgm:pt modelId="{BCFB97D4-2179-4C56-8DB2-47314618674C}" type="pres">
      <dgm:prSet presAssocID="{EB273AB6-D4D8-405B-8E6E-25AB9E5C384C}" presName="parentText" presStyleLbl="node1" presStyleIdx="1" presStyleCnt="2" custLinFactNeighborX="-524" custLinFactNeighborY="333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64DB3B79-3134-4892-BE23-246B92C994E4}" srcId="{A086E35A-01F1-41FE-AF53-BAF1E3430E6F}" destId="{EB273AB6-D4D8-405B-8E6E-25AB9E5C384C}" srcOrd="1" destOrd="0" parTransId="{6C1ACCFF-E601-497F-BEAE-4C015A66F470}" sibTransId="{9BF086D1-87E0-4DC8-9D41-3D79ECA457B8}"/>
    <dgm:cxn modelId="{BC461497-1FB7-4A88-875B-AF923CEF2ADD}" type="presOf" srcId="{EB273AB6-D4D8-405B-8E6E-25AB9E5C384C}" destId="{BCFB97D4-2179-4C56-8DB2-47314618674C}" srcOrd="0" destOrd="0" presId="urn:microsoft.com/office/officeart/2005/8/layout/vList2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  <dgm:cxn modelId="{1E9FE624-1D38-4898-BC3A-52A159E63C2F}" type="presParOf" srcId="{4265C27C-5A9A-4576-9D28-EAE446093B26}" destId="{AC7DD0A3-E8D6-470D-881C-A49A4307E675}" srcOrd="1" destOrd="0" presId="urn:microsoft.com/office/officeart/2005/8/layout/vList2"/>
    <dgm:cxn modelId="{8EC79FBE-AFAE-469C-B4CA-383F30E4D5D2}" type="presParOf" srcId="{4265C27C-5A9A-4576-9D28-EAE446093B26}" destId="{BCFB97D4-2179-4C56-8DB2-4731461867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8189"/>
          <a:ext cx="3309803" cy="60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SCUOLA SECONDARIA </a:t>
          </a:r>
          <a:endParaRPr lang="it-IT" sz="2000" kern="1200" dirty="0"/>
        </a:p>
      </dsp:txBody>
      <dsp:txXfrm>
        <a:off x="29385" y="37574"/>
        <a:ext cx="3251033" cy="543194"/>
      </dsp:txXfrm>
    </dsp:sp>
    <dsp:sp modelId="{BCFB97D4-2179-4C56-8DB2-47314618674C}">
      <dsp:nvSpPr>
        <dsp:cNvPr id="0" name=""/>
        <dsp:cNvSpPr/>
      </dsp:nvSpPr>
      <dsp:spPr>
        <a:xfrm>
          <a:off x="0" y="651817"/>
          <a:ext cx="3309803" cy="60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DI 1° GRADO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A.S.2018/2019</a:t>
          </a:r>
          <a:endParaRPr lang="it-IT" sz="1400" kern="1200" dirty="0"/>
        </a:p>
      </dsp:txBody>
      <dsp:txXfrm>
        <a:off x="29385" y="681202"/>
        <a:ext cx="3251033" cy="5431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6CE1B-F01C-47FD-9F30-A995C6F46191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BA415-1309-45B2-A84A-72F3DCDAD1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575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12952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12952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8663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A1A7-BEE9-4031-B1F9-54CB0368C243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EF64-C764-4FD2-9345-5790D80E27C5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96C-5839-4456-AF0E-342C6072C2CD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CED7-D37C-4E03-A894-D716D4E90334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D5E2F-4A26-465A-8AC3-1AE2FC6747F1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138328B-BCB6-49BA-9594-3E34D9130814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2DC4-B7E3-4361-B76E-0F02FE857E98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C608D-89BA-4D93-A6B4-811A4207355E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6AE7-FDC5-4B9E-A257-D407B509F1AF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2EC-1D4A-48EB-A9B1-C48AC1870910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2E327A3-4919-472D-B13B-5338A9DA8DAD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2EFB5D6-8245-4519-9CD8-191EEA49BEC7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8.xml"/><Relationship Id="rId2" Type="http://schemas.openxmlformats.org/officeDocument/2006/relationships/chart" Target="../charts/chart77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0.xml"/><Relationship Id="rId2" Type="http://schemas.openxmlformats.org/officeDocument/2006/relationships/chart" Target="../charts/chart79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2.xml"/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4.xml"/><Relationship Id="rId2" Type="http://schemas.openxmlformats.org/officeDocument/2006/relationships/chart" Target="../charts/chart83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0.xml"/><Relationship Id="rId2" Type="http://schemas.openxmlformats.org/officeDocument/2006/relationships/chart" Target="../charts/chart89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4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6.xml"/><Relationship Id="rId2" Type="http://schemas.openxmlformats.org/officeDocument/2006/relationships/chart" Target="../charts/chart95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4211960" y="26064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625" y="2079461"/>
            <a:ext cx="8504238" cy="3467428"/>
          </a:xfrm>
          <a:solidFill>
            <a:schemeClr val="accent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04864"/>
            <a:ext cx="3744416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LEGGE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COMPRENDE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348880"/>
            <a:ext cx="388843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LEGGE-COMPRENDE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INTERMEDIO</a:t>
            </a:r>
            <a:r>
              <a:rPr lang="it-IT" sz="18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88488769"/>
              </p:ext>
            </p:extLst>
          </p:nvPr>
        </p:nvGraphicFramePr>
        <p:xfrm>
          <a:off x="251520" y="2924944"/>
          <a:ext cx="3790393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96026727"/>
              </p:ext>
            </p:extLst>
          </p:nvPr>
        </p:nvGraphicFramePr>
        <p:xfrm>
          <a:off x="5076056" y="2996952"/>
          <a:ext cx="388843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LINGUE STRANIERE 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3528" y="2348880"/>
            <a:ext cx="3600400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SCRIVE-DESCRIVE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74441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SCRIVE DESCRIVE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</a:t>
            </a:r>
            <a:r>
              <a:rPr lang="it-IT" sz="12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46958864"/>
              </p:ext>
            </p:extLst>
          </p:nvPr>
        </p:nvGraphicFramePr>
        <p:xfrm>
          <a:off x="323528" y="2996952"/>
          <a:ext cx="3600400" cy="3339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60829703"/>
              </p:ext>
            </p:extLst>
          </p:nvPr>
        </p:nvGraphicFramePr>
        <p:xfrm>
          <a:off x="5220072" y="2924944"/>
          <a:ext cx="374441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LINGUE STRANIERE 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348880"/>
            <a:ext cx="3384375" cy="82291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RISOLVE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PROBLEMI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3672408" cy="720080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RICONOSCE E </a:t>
            </a:r>
            <a:r>
              <a:rPr lang="it-IT" sz="1200" dirty="0" smtClean="0">
                <a:solidFill>
                  <a:srgbClr val="002060"/>
                </a:solidFill>
              </a:rPr>
              <a:t>RISOLVE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PROBLEMI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INTERMEDIO</a:t>
            </a:r>
            <a:r>
              <a:rPr lang="it-IT" sz="18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91576974"/>
              </p:ext>
            </p:extLst>
          </p:nvPr>
        </p:nvGraphicFramePr>
        <p:xfrm>
          <a:off x="251520" y="3212976"/>
          <a:ext cx="338437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22814283"/>
              </p:ext>
            </p:extLst>
          </p:nvPr>
        </p:nvGraphicFramePr>
        <p:xfrm>
          <a:off x="5292080" y="3068960"/>
          <a:ext cx="3672408" cy="3317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2276872"/>
            <a:ext cx="352839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OSSERVA E ANALIZZA FATTI ED EVENTI(INIZIALE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3672409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OSSERVA E ANALIZZA FATTI ED </a:t>
            </a:r>
            <a:r>
              <a:rPr lang="it-IT" sz="1200" dirty="0">
                <a:solidFill>
                  <a:srgbClr val="002060"/>
                </a:solidFill>
              </a:rPr>
              <a:t>EVENTI(INTERMEDIO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358039638"/>
              </p:ext>
            </p:extLst>
          </p:nvPr>
        </p:nvGraphicFramePr>
        <p:xfrm>
          <a:off x="395536" y="3140968"/>
          <a:ext cx="352839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10940691"/>
              </p:ext>
            </p:extLst>
          </p:nvPr>
        </p:nvGraphicFramePr>
        <p:xfrm>
          <a:off x="5292080" y="3068960"/>
          <a:ext cx="374441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808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16424" cy="85760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 GLI ELEMENTI DEI VARI </a:t>
            </a:r>
            <a:r>
              <a:rPr lang="it-IT" sz="1200" dirty="0">
                <a:solidFill>
                  <a:srgbClr val="002060"/>
                </a:solidFill>
              </a:rPr>
              <a:t>LINGUAGGI 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374441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DISTINGUE </a:t>
            </a:r>
            <a:r>
              <a:rPr lang="it-IT" sz="1200" dirty="0">
                <a:solidFill>
                  <a:srgbClr val="002060"/>
                </a:solidFill>
              </a:rPr>
              <a:t>E </a:t>
            </a:r>
            <a:r>
              <a:rPr lang="it-IT" sz="1200" dirty="0" smtClean="0">
                <a:solidFill>
                  <a:srgbClr val="002060"/>
                </a:solidFill>
              </a:rPr>
              <a:t> CLASSIFICA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GLI ELEMENTI DEI VARI LINGUAGGI(INTERMEDIO)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43075084"/>
              </p:ext>
            </p:extLst>
          </p:nvPr>
        </p:nvGraphicFramePr>
        <p:xfrm>
          <a:off x="251520" y="3212976"/>
          <a:ext cx="374441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75434383"/>
              </p:ext>
            </p:extLst>
          </p:nvPr>
        </p:nvGraphicFramePr>
        <p:xfrm>
          <a:off x="5148064" y="3140968"/>
          <a:ext cx="381642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04390"/>
            <a:ext cx="3672408" cy="85334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  CLASSIFICA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GLI ELEMENTI DEI VARI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LINGUAGGI 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19170948"/>
              </p:ext>
            </p:extLst>
          </p:nvPr>
        </p:nvGraphicFramePr>
        <p:xfrm>
          <a:off x="179512" y="3165376"/>
          <a:ext cx="3600400" cy="3143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46245552"/>
              </p:ext>
            </p:extLst>
          </p:nvPr>
        </p:nvGraphicFramePr>
        <p:xfrm>
          <a:off x="5292080" y="3130218"/>
          <a:ext cx="3672408" cy="3251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292080" y="2276872"/>
            <a:ext cx="3672408" cy="8533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DISTINGUE e CLASSIFICA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GLI ELEMENTI DEI VARI LINGUAGG I(INTERMEDIO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1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2276872"/>
            <a:ext cx="33843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CONOSCE LE FUNZIONI E LA SINTASSI DI BASE 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14496482"/>
              </p:ext>
            </p:extLst>
          </p:nvPr>
        </p:nvGraphicFramePr>
        <p:xfrm>
          <a:off x="467544" y="2956587"/>
          <a:ext cx="3384376" cy="3424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93062281"/>
              </p:ext>
            </p:extLst>
          </p:nvPr>
        </p:nvGraphicFramePr>
        <p:xfrm>
          <a:off x="5220071" y="3068960"/>
          <a:ext cx="3744417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399" y="1268760"/>
            <a:ext cx="457200" cy="225301"/>
          </a:xfrm>
        </p:spPr>
        <p:txBody>
          <a:bodyPr>
            <a:normAutofit fontScale="62500" lnSpcReduction="20000"/>
          </a:bodyPr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220071" y="2276872"/>
            <a:ext cx="3744417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 LE FUNZIONI E LA SINTASSI DI BASE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3744415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UTILIZZA I MEZZI DI </a:t>
            </a:r>
            <a:r>
              <a:rPr lang="it-IT" sz="14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01939668"/>
              </p:ext>
            </p:extLst>
          </p:nvPr>
        </p:nvGraphicFramePr>
        <p:xfrm>
          <a:off x="179512" y="2924944"/>
          <a:ext cx="3744416" cy="3411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66137000"/>
              </p:ext>
            </p:extLst>
          </p:nvPr>
        </p:nvGraphicFramePr>
        <p:xfrm>
          <a:off x="5292080" y="3068960"/>
          <a:ext cx="3672407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268760"/>
            <a:ext cx="457200" cy="214981"/>
          </a:xfrm>
        </p:spPr>
        <p:txBody>
          <a:bodyPr>
            <a:normAutofit fontScale="62500" lnSpcReduction="20000"/>
          </a:bodyPr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292079" y="2348880"/>
            <a:ext cx="3672408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UTILIZZA I MEZZI 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93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86134"/>
            <a:ext cx="3816424" cy="6283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1715631"/>
              </p:ext>
            </p:extLst>
          </p:nvPr>
        </p:nvGraphicFramePr>
        <p:xfrm>
          <a:off x="179512" y="3002359"/>
          <a:ext cx="3888432" cy="3450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49204114"/>
              </p:ext>
            </p:extLst>
          </p:nvPr>
        </p:nvGraphicFramePr>
        <p:xfrm>
          <a:off x="5148064" y="3014462"/>
          <a:ext cx="3744416" cy="3366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148064" y="2420887"/>
            <a:ext cx="3744416" cy="5935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76056" y="2276872"/>
            <a:ext cx="388843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 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 STUDIO(INTERMEDIO)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64469349"/>
              </p:ext>
            </p:extLst>
          </p:nvPr>
        </p:nvGraphicFramePr>
        <p:xfrm>
          <a:off x="323528" y="3212977"/>
          <a:ext cx="367240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3297709"/>
              </p:ext>
            </p:extLst>
          </p:nvPr>
        </p:nvGraphicFramePr>
        <p:xfrm>
          <a:off x="5076056" y="3068960"/>
          <a:ext cx="388843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79512" y="2276872"/>
            <a:ext cx="3816424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DI STUDIO(INIZIALE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75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8644" y="1412776"/>
            <a:ext cx="6697731" cy="4248471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DIRIGENTE SCOLASTICO</a:t>
            </a:r>
            <a:br>
              <a:rPr lang="it-IT" dirty="0" smtClean="0"/>
            </a:br>
            <a:r>
              <a:rPr lang="it-IT" dirty="0" smtClean="0"/>
              <a:t>PROF.SSA GIUSEPPINA NUGNES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322172"/>
            <a:ext cx="3672408" cy="8187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LE   CONSEGUENZE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03176096"/>
              </p:ext>
            </p:extLst>
          </p:nvPr>
        </p:nvGraphicFramePr>
        <p:xfrm>
          <a:off x="251520" y="3171327"/>
          <a:ext cx="3672408" cy="321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04100164"/>
              </p:ext>
            </p:extLst>
          </p:nvPr>
        </p:nvGraphicFramePr>
        <p:xfrm>
          <a:off x="5155096" y="3140968"/>
          <a:ext cx="380939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148064" y="2345905"/>
            <a:ext cx="3816424" cy="7950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ASSUME LE CONSEGUENZE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96885"/>
            <a:ext cx="3816424" cy="62805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ASSUME COMPORTAMENTI </a:t>
            </a:r>
            <a:r>
              <a:rPr lang="it-IT" sz="1400" dirty="0" smtClean="0">
                <a:solidFill>
                  <a:srgbClr val="002060"/>
                </a:solidFill>
              </a:rPr>
              <a:t>RISPETTOSI(INIZIALE)</a:t>
            </a:r>
          </a:p>
          <a:p>
            <a:pPr>
              <a:buClr>
                <a:srgbClr val="94C600"/>
              </a:buClr>
            </a:pP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31388855"/>
              </p:ext>
            </p:extLst>
          </p:nvPr>
        </p:nvGraphicFramePr>
        <p:xfrm>
          <a:off x="179512" y="2852936"/>
          <a:ext cx="38164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44816622"/>
              </p:ext>
            </p:extLst>
          </p:nvPr>
        </p:nvGraphicFramePr>
        <p:xfrm>
          <a:off x="5076055" y="2852936"/>
          <a:ext cx="3888433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76056" y="2276872"/>
            <a:ext cx="3888433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ASSUME COMPORTAMENTI RISPETTOSI(INTERMEDIO)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965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348880"/>
            <a:ext cx="374441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VALUTA TEMPI E </a:t>
            </a:r>
            <a:r>
              <a:rPr lang="it-IT" sz="1400" dirty="0">
                <a:solidFill>
                  <a:srgbClr val="002060"/>
                </a:solidFill>
              </a:rPr>
              <a:t>RISORSE(INIZIALE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81642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PROGETTA IL </a:t>
            </a:r>
            <a:r>
              <a:rPr lang="it-IT" sz="1400" dirty="0" smtClean="0">
                <a:solidFill>
                  <a:srgbClr val="002060"/>
                </a:solidFill>
              </a:rPr>
              <a:t>PERCORSO</a:t>
            </a:r>
            <a:endParaRPr lang="it-IT" sz="1400" dirty="0">
              <a:solidFill>
                <a:srgbClr val="002060"/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VALUTA TEMPI E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RISORSE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75135075"/>
              </p:ext>
            </p:extLst>
          </p:nvPr>
        </p:nvGraphicFramePr>
        <p:xfrm>
          <a:off x="251520" y="3140968"/>
          <a:ext cx="374441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55177986"/>
              </p:ext>
            </p:extLst>
          </p:nvPr>
        </p:nvGraphicFramePr>
        <p:xfrm>
          <a:off x="5148064" y="3068960"/>
          <a:ext cx="374441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01619"/>
            <a:ext cx="3816424" cy="6455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PRENDE DECISIONI DA SOLO E/O IN GRUPPO(INIZIALE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432571982"/>
              </p:ext>
            </p:extLst>
          </p:nvPr>
        </p:nvGraphicFramePr>
        <p:xfrm>
          <a:off x="179512" y="2924944"/>
          <a:ext cx="3816423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34545089"/>
              </p:ext>
            </p:extLst>
          </p:nvPr>
        </p:nvGraphicFramePr>
        <p:xfrm>
          <a:off x="5072066" y="2992152"/>
          <a:ext cx="3820413" cy="3389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076056" y="2276873"/>
            <a:ext cx="3816424" cy="6703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PRENDE DECISIONI DA SOLO E/O IN GRUPPO(INTERMEDIO)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2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4924" y="1855514"/>
            <a:ext cx="5477640" cy="3915322"/>
          </a:xfrm>
        </p:spPr>
      </p:pic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INIZIALE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 smtClean="0">
                <a:solidFill>
                  <a:schemeClr val="tx1"/>
                </a:solidFill>
              </a:rPr>
              <a:t>classi </a:t>
            </a:r>
            <a:r>
              <a:rPr lang="it-IT" sz="2800" b="1" dirty="0" smtClean="0">
                <a:solidFill>
                  <a:schemeClr val="tx1"/>
                </a:solidFill>
              </a:rPr>
              <a:t>seconde </a:t>
            </a:r>
            <a:r>
              <a:rPr lang="it-IT" sz="2800" dirty="0" smtClean="0">
                <a:solidFill>
                  <a:schemeClr val="tx1"/>
                </a:solidFill>
              </a:rPr>
              <a:t>della </a:t>
            </a:r>
            <a:r>
              <a:rPr lang="it-IT" sz="2800" dirty="0">
                <a:solidFill>
                  <a:schemeClr val="tx1"/>
                </a:solidFill>
              </a:rPr>
              <a:t>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 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4659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intermedio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 smtClean="0">
                <a:solidFill>
                  <a:schemeClr val="tx1"/>
                </a:solidFill>
              </a:rPr>
              <a:t>classi </a:t>
            </a:r>
            <a:r>
              <a:rPr lang="it-IT" sz="2800" b="1" dirty="0" smtClean="0">
                <a:solidFill>
                  <a:schemeClr val="tx1"/>
                </a:solidFill>
              </a:rPr>
              <a:t>seconde </a:t>
            </a:r>
            <a:r>
              <a:rPr lang="it-IT" sz="2800" dirty="0" smtClean="0">
                <a:solidFill>
                  <a:schemeClr val="tx1"/>
                </a:solidFill>
              </a:rPr>
              <a:t>della </a:t>
            </a:r>
            <a:r>
              <a:rPr lang="it-IT" sz="2800" dirty="0">
                <a:solidFill>
                  <a:schemeClr val="tx1"/>
                </a:solidFill>
              </a:rPr>
              <a:t>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ancora  </a:t>
            </a:r>
            <a:r>
              <a:rPr lang="it-IT" sz="2800" dirty="0">
                <a:solidFill>
                  <a:schemeClr val="tx1"/>
                </a:solidFill>
              </a:rPr>
              <a:t>un 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 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61544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61459"/>
            <a:ext cx="3888432" cy="60689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RIFERISCE(INIZIALE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40965285"/>
              </p:ext>
            </p:extLst>
          </p:nvPr>
        </p:nvGraphicFramePr>
        <p:xfrm>
          <a:off x="179512" y="2856657"/>
          <a:ext cx="3888432" cy="345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36586993"/>
              </p:ext>
            </p:extLst>
          </p:nvPr>
        </p:nvGraphicFramePr>
        <p:xfrm>
          <a:off x="5148064" y="2852937"/>
          <a:ext cx="3816424" cy="345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148064" y="2276873"/>
            <a:ext cx="3816424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RIFERISCE(INTERMEDI)</a:t>
            </a:r>
          </a:p>
        </p:txBody>
      </p:sp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164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 </a:t>
            </a:r>
            <a:r>
              <a:rPr lang="it-IT" sz="1400" dirty="0">
                <a:solidFill>
                  <a:srgbClr val="002060"/>
                </a:solidFill>
              </a:rPr>
              <a:t>RIFERISCE(INIZIALE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61632039"/>
              </p:ext>
            </p:extLst>
          </p:nvPr>
        </p:nvGraphicFramePr>
        <p:xfrm>
          <a:off x="179512" y="2924944"/>
          <a:ext cx="381642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25099706"/>
              </p:ext>
            </p:extLst>
          </p:nvPr>
        </p:nvGraphicFramePr>
        <p:xfrm>
          <a:off x="5202019" y="2852936"/>
          <a:ext cx="375307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28599"/>
            <a:ext cx="8784976" cy="68012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220072" y="2276872"/>
            <a:ext cx="3744416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ASCOLTA-COMPRENDE RIFERISCE(INTERMEDIO)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62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76872"/>
            <a:ext cx="3744416" cy="74462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LEGGE-COMPRENDE-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INTERAGISCE(INIZIALE)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85770"/>
              </p:ext>
            </p:extLst>
          </p:nvPr>
        </p:nvGraphicFramePr>
        <p:xfrm>
          <a:off x="323528" y="3068960"/>
          <a:ext cx="367240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486417303"/>
              </p:ext>
            </p:extLst>
          </p:nvPr>
        </p:nvGraphicFramePr>
        <p:xfrm>
          <a:off x="5076056" y="3068960"/>
          <a:ext cx="381642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076056" y="2418050"/>
            <a:ext cx="3816424" cy="51920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LEGGE-COMPRENDE-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INTERAGISCE(INTERMEDIO)</a:t>
            </a:r>
          </a:p>
        </p:txBody>
      </p:sp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MONITORAGGIO 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PROCESSO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APPRENDIMENTO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INTERMEDIO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3902418323"/>
              </p:ext>
            </p:extLst>
          </p:nvPr>
        </p:nvGraphicFramePr>
        <p:xfrm>
          <a:off x="4733365" y="4421080"/>
          <a:ext cx="3309803" cy="126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76872"/>
            <a:ext cx="38164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07515132"/>
              </p:ext>
            </p:extLst>
          </p:nvPr>
        </p:nvGraphicFramePr>
        <p:xfrm>
          <a:off x="251520" y="2949082"/>
          <a:ext cx="3816424" cy="3360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97352944"/>
              </p:ext>
            </p:extLst>
          </p:nvPr>
        </p:nvGraphicFramePr>
        <p:xfrm>
          <a:off x="5076866" y="2924944"/>
          <a:ext cx="3887617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076054" y="2276872"/>
            <a:ext cx="3888429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2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600400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Confronta </a:t>
            </a:r>
            <a:r>
              <a:rPr lang="it-IT" sz="1400" dirty="0" smtClean="0">
                <a:solidFill>
                  <a:srgbClr val="002060"/>
                </a:solidFill>
              </a:rPr>
              <a:t>procedimenti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diversi(INIZIALE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30611261"/>
              </p:ext>
            </p:extLst>
          </p:nvPr>
        </p:nvGraphicFramePr>
        <p:xfrm>
          <a:off x="179512" y="2852936"/>
          <a:ext cx="36004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74896179"/>
              </p:ext>
            </p:extLst>
          </p:nvPr>
        </p:nvGraphicFramePr>
        <p:xfrm>
          <a:off x="5364088" y="2780928"/>
          <a:ext cx="360040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364088" y="2276872"/>
            <a:ext cx="3600400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Confronta procedimenti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diversi(INTERMEDIO)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600400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Spiega i risultati </a:t>
            </a:r>
            <a:endParaRPr lang="it-IT" sz="14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ottenuti(INIZIALE)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397989329"/>
              </p:ext>
            </p:extLst>
          </p:nvPr>
        </p:nvGraphicFramePr>
        <p:xfrm>
          <a:off x="179512" y="2852936"/>
          <a:ext cx="36004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18492896"/>
              </p:ext>
            </p:extLst>
          </p:nvPr>
        </p:nvGraphicFramePr>
        <p:xfrm>
          <a:off x="5364088" y="2852936"/>
          <a:ext cx="36004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364088" y="2276872"/>
            <a:ext cx="3600400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Spiega i risultati 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ottenuti(INTERMEDIO)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6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528392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Distingue e classifica </a:t>
            </a:r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utilizza(INIZIALE</a:t>
            </a:r>
            <a:r>
              <a:rPr lang="it-IT" sz="1400" dirty="0" smtClean="0">
                <a:solidFill>
                  <a:srgbClr val="002060"/>
                </a:solidFill>
              </a:rPr>
              <a:t>) 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63220751"/>
              </p:ext>
            </p:extLst>
          </p:nvPr>
        </p:nvGraphicFramePr>
        <p:xfrm>
          <a:off x="179512" y="2780928"/>
          <a:ext cx="352839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90897618"/>
              </p:ext>
            </p:extLst>
          </p:nvPr>
        </p:nvGraphicFramePr>
        <p:xfrm>
          <a:off x="5436096" y="2780928"/>
          <a:ext cx="352839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436096" y="2276872"/>
            <a:ext cx="3528392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Distingue e classifica e utilizza(INTERMEDIO)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3"/>
            <a:ext cx="3384376" cy="504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endParaRPr lang="it-IT" sz="16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Collega fatti a eventi(</a:t>
            </a:r>
            <a:r>
              <a:rPr lang="it-IT" sz="1400" dirty="0" smtClean="0">
                <a:solidFill>
                  <a:srgbClr val="002060"/>
                </a:solidFill>
              </a:rPr>
              <a:t>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</a:p>
          <a:p>
            <a:pPr>
              <a:buClr>
                <a:srgbClr val="94C600"/>
              </a:buClr>
            </a:pP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508104" y="2276872"/>
            <a:ext cx="3456384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6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Collega fatti a 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eventi(INTERMEDIO)</a:t>
            </a:r>
          </a:p>
          <a:p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88998503"/>
              </p:ext>
            </p:extLst>
          </p:nvPr>
        </p:nvGraphicFramePr>
        <p:xfrm>
          <a:off x="179512" y="2780928"/>
          <a:ext cx="338437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95571585"/>
              </p:ext>
            </p:extLst>
          </p:nvPr>
        </p:nvGraphicFramePr>
        <p:xfrm>
          <a:off x="5508104" y="2780928"/>
          <a:ext cx="345638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530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61118"/>
            <a:ext cx="3384376" cy="51981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Produce elaborati  </a:t>
            </a:r>
            <a:r>
              <a:rPr lang="it-IT" sz="1400" dirty="0" smtClean="0">
                <a:solidFill>
                  <a:srgbClr val="002060"/>
                </a:solidFill>
              </a:rPr>
              <a:t>con </a:t>
            </a:r>
            <a:r>
              <a:rPr lang="it-IT" sz="1400" dirty="0">
                <a:solidFill>
                  <a:srgbClr val="002060"/>
                </a:solidFill>
              </a:rPr>
              <a:t>le </a:t>
            </a:r>
            <a:r>
              <a:rPr lang="it-IT" sz="1400" dirty="0" smtClean="0">
                <a:solidFill>
                  <a:srgbClr val="002060"/>
                </a:solidFill>
              </a:rPr>
              <a:t>giuste modalità 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75618878"/>
              </p:ext>
            </p:extLst>
          </p:nvPr>
        </p:nvGraphicFramePr>
        <p:xfrm>
          <a:off x="179512" y="2796750"/>
          <a:ext cx="3384376" cy="3512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83226289"/>
              </p:ext>
            </p:extLst>
          </p:nvPr>
        </p:nvGraphicFramePr>
        <p:xfrm>
          <a:off x="5580112" y="2780928"/>
          <a:ext cx="338437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580112" y="2276872"/>
            <a:ext cx="3384376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Produce elaborati  con le giuste modalità 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0381"/>
            <a:ext cx="3960440" cy="654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UTILIZZA </a:t>
            </a:r>
            <a:r>
              <a:rPr lang="it-IT" sz="1400" dirty="0">
                <a:solidFill>
                  <a:srgbClr val="002060"/>
                </a:solidFill>
              </a:rPr>
              <a:t>I MEZZI </a:t>
            </a:r>
            <a:r>
              <a:rPr lang="it-IT" sz="1400" dirty="0" smtClean="0">
                <a:solidFill>
                  <a:srgbClr val="002060"/>
                </a:solidFill>
              </a:rPr>
              <a:t>DI COMUNICAZIONE</a:t>
            </a: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62294945"/>
              </p:ext>
            </p:extLst>
          </p:nvPr>
        </p:nvGraphicFramePr>
        <p:xfrm>
          <a:off x="179512" y="2924944"/>
          <a:ext cx="396044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38939308"/>
              </p:ext>
            </p:extLst>
          </p:nvPr>
        </p:nvGraphicFramePr>
        <p:xfrm>
          <a:off x="5004049" y="2934410"/>
          <a:ext cx="3968756" cy="3446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04048" y="2276872"/>
            <a:ext cx="3960440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UTILIZZA I MEZZI DI COMUNICAZIONE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98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164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Seleziona e organizza </a:t>
            </a:r>
            <a:r>
              <a:rPr lang="it-IT" sz="1400" dirty="0">
                <a:solidFill>
                  <a:srgbClr val="002060"/>
                </a:solidFill>
              </a:rPr>
              <a:t>le </a:t>
            </a:r>
            <a:r>
              <a:rPr lang="it-IT" sz="1400" dirty="0" smtClean="0">
                <a:solidFill>
                  <a:srgbClr val="002060"/>
                </a:solidFill>
              </a:rPr>
              <a:t>informazioni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49272639"/>
              </p:ext>
            </p:extLst>
          </p:nvPr>
        </p:nvGraphicFramePr>
        <p:xfrm>
          <a:off x="179512" y="2924944"/>
          <a:ext cx="381642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55162667"/>
              </p:ext>
            </p:extLst>
          </p:nvPr>
        </p:nvGraphicFramePr>
        <p:xfrm>
          <a:off x="5183967" y="2924943"/>
          <a:ext cx="3793640" cy="3456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5183967" y="2276872"/>
            <a:ext cx="3793640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Seleziona e organizza le informazioni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16424" cy="5400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DI STUDIO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694898566"/>
              </p:ext>
            </p:extLst>
          </p:nvPr>
        </p:nvGraphicFramePr>
        <p:xfrm>
          <a:off x="179512" y="2816932"/>
          <a:ext cx="3816424" cy="356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49767697"/>
              </p:ext>
            </p:extLst>
          </p:nvPr>
        </p:nvGraphicFramePr>
        <p:xfrm>
          <a:off x="5148063" y="2816932"/>
          <a:ext cx="3816429" cy="356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148064" y="2276872"/>
            <a:ext cx="3816426" cy="5400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DI STUDIO (INTERMEDIE)</a:t>
            </a:r>
            <a:endParaRPr lang="it-IT" sz="1800" dirty="0" smtClean="0">
              <a:solidFill>
                <a:srgbClr val="002060"/>
              </a:solidFill>
            </a:endParaRPr>
          </a:p>
        </p:txBody>
      </p:sp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473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61118"/>
            <a:ext cx="3672408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gli organi di governo(INIZIALE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97285537"/>
              </p:ext>
            </p:extLst>
          </p:nvPr>
        </p:nvGraphicFramePr>
        <p:xfrm>
          <a:off x="179512" y="2765174"/>
          <a:ext cx="3672408" cy="3616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55504865"/>
              </p:ext>
            </p:extLst>
          </p:nvPr>
        </p:nvGraphicFramePr>
        <p:xfrm>
          <a:off x="5292080" y="2765174"/>
          <a:ext cx="3656587" cy="3544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268760"/>
            <a:ext cx="457200" cy="214981"/>
          </a:xfrm>
        </p:spPr>
        <p:txBody>
          <a:bodyPr>
            <a:normAutofit fontScale="62500" lnSpcReduction="20000"/>
          </a:bodyPr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656640" cy="75212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292080" y="2261118"/>
            <a:ext cx="3672408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Conosce gli organi di  governo(INTERMEDIO)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280920" cy="6192688"/>
          </a:xfrm>
        </p:spPr>
        <p:txBody>
          <a:bodyPr>
            <a:normAutofit fontScale="92500" lnSpcReduction="2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 smtClean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744416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Assume </a:t>
            </a:r>
            <a:r>
              <a:rPr lang="it-IT" sz="1400" dirty="0">
                <a:solidFill>
                  <a:srgbClr val="002060"/>
                </a:solidFill>
              </a:rPr>
              <a:t>le conseguenze dei </a:t>
            </a:r>
            <a:r>
              <a:rPr lang="it-IT" sz="1400" dirty="0" smtClean="0">
                <a:solidFill>
                  <a:srgbClr val="002060"/>
                </a:solidFill>
              </a:rPr>
              <a:t>propri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comportamenti(INIZIALE)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91427726"/>
              </p:ext>
            </p:extLst>
          </p:nvPr>
        </p:nvGraphicFramePr>
        <p:xfrm>
          <a:off x="179512" y="2852936"/>
          <a:ext cx="374441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52679707"/>
              </p:ext>
            </p:extLst>
          </p:nvPr>
        </p:nvGraphicFramePr>
        <p:xfrm>
          <a:off x="5220071" y="2852936"/>
          <a:ext cx="373623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220071" y="2276872"/>
            <a:ext cx="3744415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endParaRPr lang="it-IT" sz="18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Assume le conseguenze dei propri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comportamenti(INIZIALE)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656640" cy="75212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30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74441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 PERCORSO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smtClean="0">
                <a:solidFill>
                  <a:srgbClr val="002060"/>
                </a:solidFill>
              </a:rPr>
              <a:t>VALUTA TEMPI E </a:t>
            </a:r>
            <a:r>
              <a:rPr lang="it-IT" sz="1400" dirty="0">
                <a:solidFill>
                  <a:srgbClr val="002060"/>
                </a:solidFill>
              </a:rPr>
              <a:t>RISORSE(INIZIALE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79428041"/>
              </p:ext>
            </p:extLst>
          </p:nvPr>
        </p:nvGraphicFramePr>
        <p:xfrm>
          <a:off x="179512" y="2924945"/>
          <a:ext cx="374441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28914493"/>
              </p:ext>
            </p:extLst>
          </p:nvPr>
        </p:nvGraphicFramePr>
        <p:xfrm>
          <a:off x="5220069" y="2924944"/>
          <a:ext cx="3744421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5220069" y="2276872"/>
            <a:ext cx="3744421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PROGETTA  IL  PERCORSO VALUTA TEMPI E RISORSE(INTERMEDIO)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92085"/>
            <a:ext cx="3888432" cy="77687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PRENDE DECISIONI  </a:t>
            </a:r>
            <a:r>
              <a:rPr lang="it-IT" sz="1400" dirty="0" smtClean="0">
                <a:solidFill>
                  <a:srgbClr val="002060"/>
                </a:solidFill>
              </a:rPr>
              <a:t>DA </a:t>
            </a:r>
            <a:r>
              <a:rPr lang="it-IT" sz="1400" dirty="0">
                <a:solidFill>
                  <a:srgbClr val="002060"/>
                </a:solidFill>
              </a:rPr>
              <a:t>SOLO 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89977715"/>
              </p:ext>
            </p:extLst>
          </p:nvPr>
        </p:nvGraphicFramePr>
        <p:xfrm>
          <a:off x="5076056" y="3067405"/>
          <a:ext cx="3872474" cy="3313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76056" y="2276872"/>
            <a:ext cx="3888431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PRENDE DECISIONI  DA SOLO E/O IN GRUPPO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3933407"/>
              </p:ext>
            </p:extLst>
          </p:nvPr>
        </p:nvGraphicFramePr>
        <p:xfrm>
          <a:off x="179512" y="3068960"/>
          <a:ext cx="388843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573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1134" y="1769777"/>
            <a:ext cx="5325219" cy="408679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INIZIALE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classi </a:t>
            </a:r>
            <a:r>
              <a:rPr lang="it-IT" sz="2800" b="1" dirty="0" smtClean="0">
                <a:solidFill>
                  <a:schemeClr val="tx1"/>
                </a:solidFill>
              </a:rPr>
              <a:t>terze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della 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>
                <a:solidFill>
                  <a:schemeClr val="tx1"/>
                </a:solidFill>
              </a:rPr>
              <a:t>. </a:t>
            </a: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136308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intermedio</a:t>
            </a:r>
            <a:r>
              <a:rPr lang="it-IT" sz="2800" dirty="0" smtClean="0">
                <a:solidFill>
                  <a:schemeClr val="tx1"/>
                </a:solidFill>
              </a:rPr>
              <a:t>  </a:t>
            </a:r>
            <a:r>
              <a:rPr lang="it-IT" sz="2800" dirty="0">
                <a:solidFill>
                  <a:schemeClr val="tx1"/>
                </a:solidFill>
              </a:rPr>
              <a:t>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classi </a:t>
            </a:r>
            <a:r>
              <a:rPr lang="it-IT" sz="2800" b="1" dirty="0" smtClean="0">
                <a:solidFill>
                  <a:schemeClr val="tx1"/>
                </a:solidFill>
              </a:rPr>
              <a:t>terze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della 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ancora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>
                <a:solidFill>
                  <a:schemeClr val="tx1"/>
                </a:solidFill>
              </a:rPr>
              <a:t>. </a:t>
            </a: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93893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164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 COMPRENDE RIFERISCE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816423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ASCOLTA-COMPRENDE RIFERISCE</a:t>
            </a: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19671621"/>
              </p:ext>
            </p:extLst>
          </p:nvPr>
        </p:nvGraphicFramePr>
        <p:xfrm>
          <a:off x="179512" y="2924944"/>
          <a:ext cx="381642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05506934"/>
              </p:ext>
            </p:extLst>
          </p:nvPr>
        </p:nvGraphicFramePr>
        <p:xfrm>
          <a:off x="5148064" y="2924944"/>
          <a:ext cx="381642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3"/>
            <a:ext cx="396044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PADRONEGGIA </a:t>
            </a:r>
            <a:r>
              <a:rPr lang="it-IT" sz="1200" dirty="0" smtClean="0">
                <a:solidFill>
                  <a:srgbClr val="002060"/>
                </a:solidFill>
              </a:rPr>
              <a:t>ED APPLICA LE </a:t>
            </a:r>
            <a:r>
              <a:rPr lang="it-IT" sz="1200" dirty="0">
                <a:solidFill>
                  <a:srgbClr val="002060"/>
                </a:solidFill>
              </a:rPr>
              <a:t>CONOSCENZE </a:t>
            </a:r>
            <a:r>
              <a:rPr lang="it-IT" sz="1200" dirty="0" smtClean="0">
                <a:solidFill>
                  <a:srgbClr val="002060"/>
                </a:solidFill>
              </a:rPr>
              <a:t>FONDAMENTALI  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960441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PADRONEGGIA ED APPLICA LE CONOSCENZE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FONDAMENTALI  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48972008"/>
              </p:ext>
            </p:extLst>
          </p:nvPr>
        </p:nvGraphicFramePr>
        <p:xfrm>
          <a:off x="179512" y="2924944"/>
          <a:ext cx="396044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86191108"/>
              </p:ext>
            </p:extLst>
          </p:nvPr>
        </p:nvGraphicFramePr>
        <p:xfrm>
          <a:off x="5004048" y="2924944"/>
          <a:ext cx="388843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90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61458"/>
            <a:ext cx="4104456" cy="60689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LEGGE-COMPRENDE-INTERAGISCE-OPERA 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7411799"/>
              </p:ext>
            </p:extLst>
          </p:nvPr>
        </p:nvGraphicFramePr>
        <p:xfrm>
          <a:off x="179512" y="2868348"/>
          <a:ext cx="4104456" cy="3512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2462826"/>
              </p:ext>
            </p:extLst>
          </p:nvPr>
        </p:nvGraphicFramePr>
        <p:xfrm>
          <a:off x="4860033" y="2868349"/>
          <a:ext cx="4116086" cy="3512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860032" y="2261458"/>
            <a:ext cx="4116086" cy="6068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LEGGE-COMPRENDE-INTERAGISCE-OPERA 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99115"/>
            <a:ext cx="3960440" cy="4098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  DESCRIVE(INIZIALE)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68085406"/>
              </p:ext>
            </p:extLst>
          </p:nvPr>
        </p:nvGraphicFramePr>
        <p:xfrm>
          <a:off x="179512" y="2708918"/>
          <a:ext cx="3960440" cy="3672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66984700"/>
              </p:ext>
            </p:extLst>
          </p:nvPr>
        </p:nvGraphicFramePr>
        <p:xfrm>
          <a:off x="5148064" y="2708919"/>
          <a:ext cx="3816424" cy="3672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148064" y="2276870"/>
            <a:ext cx="3816424" cy="4320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  DESCRIVE(INTERMEDIO)</a:t>
            </a: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36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 PRIME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977" y="1788830"/>
            <a:ext cx="4715533" cy="4048690"/>
          </a:xfrm>
        </p:spPr>
      </p:pic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86070"/>
            <a:ext cx="3888432" cy="59864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Utilizza gli strumenti  </a:t>
            </a:r>
            <a:r>
              <a:rPr lang="it-IT" sz="1400" dirty="0" smtClean="0">
                <a:solidFill>
                  <a:srgbClr val="002060"/>
                </a:solidFill>
              </a:rPr>
              <a:t>matematici </a:t>
            </a:r>
            <a:r>
              <a:rPr lang="it-IT" sz="1400" dirty="0">
                <a:solidFill>
                  <a:srgbClr val="002060"/>
                </a:solidFill>
              </a:rPr>
              <a:t>per operare  </a:t>
            </a:r>
            <a:r>
              <a:rPr lang="it-IT" sz="1400" dirty="0" smtClean="0">
                <a:solidFill>
                  <a:srgbClr val="002060"/>
                </a:solidFill>
              </a:rPr>
              <a:t>nella realtà  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61675750"/>
              </p:ext>
            </p:extLst>
          </p:nvPr>
        </p:nvGraphicFramePr>
        <p:xfrm>
          <a:off x="179512" y="2884712"/>
          <a:ext cx="3888432" cy="349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01891804"/>
              </p:ext>
            </p:extLst>
          </p:nvPr>
        </p:nvGraphicFramePr>
        <p:xfrm>
          <a:off x="5076056" y="2884712"/>
          <a:ext cx="3888431" cy="3496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712967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76056" y="2286070"/>
            <a:ext cx="3888431" cy="5986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Utilizza gli strumenti matematici per operare  nella realtà  (INIZIALE)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17646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le problematiche </a:t>
            </a:r>
            <a:r>
              <a:rPr lang="it-IT" sz="1400" dirty="0" smtClean="0">
                <a:solidFill>
                  <a:srgbClr val="002060"/>
                </a:solidFill>
              </a:rPr>
              <a:t>scientifiche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56821048"/>
              </p:ext>
            </p:extLst>
          </p:nvPr>
        </p:nvGraphicFramePr>
        <p:xfrm>
          <a:off x="179512" y="2852936"/>
          <a:ext cx="417646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52195483"/>
              </p:ext>
            </p:extLst>
          </p:nvPr>
        </p:nvGraphicFramePr>
        <p:xfrm>
          <a:off x="4788024" y="2852936"/>
          <a:ext cx="4176466" cy="3537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/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 flipH="1">
            <a:off x="4788024" y="2276872"/>
            <a:ext cx="4176466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Riconosce le problematiche scientifiche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712967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82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17646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err="1" smtClean="0">
                <a:solidFill>
                  <a:srgbClr val="002060"/>
                </a:solidFill>
              </a:rPr>
              <a:t>Distingue,classifica,utilizza</a:t>
            </a: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e </a:t>
            </a:r>
            <a:r>
              <a:rPr lang="it-IT" sz="1400" dirty="0" smtClean="0">
                <a:solidFill>
                  <a:srgbClr val="002060"/>
                </a:solidFill>
              </a:rPr>
              <a:t>apprezza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788024" y="2276872"/>
            <a:ext cx="417646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Distingue, classifica ,utilizza e apprezza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r>
              <a:rPr lang="it-IT" sz="1400" dirty="0" smtClean="0">
                <a:solidFill>
                  <a:srgbClr val="002060"/>
                </a:solidFill>
              </a:rPr>
              <a:t> (INTERMEDIO</a:t>
            </a:r>
            <a:r>
              <a:rPr lang="it-IT" sz="14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97039094"/>
              </p:ext>
            </p:extLst>
          </p:nvPr>
        </p:nvGraphicFramePr>
        <p:xfrm>
          <a:off x="179512" y="2996952"/>
          <a:ext cx="417646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12879524"/>
              </p:ext>
            </p:extLst>
          </p:nvPr>
        </p:nvGraphicFramePr>
        <p:xfrm>
          <a:off x="4788024" y="2996952"/>
          <a:ext cx="4176463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1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10445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Colloca gli </a:t>
            </a:r>
            <a:r>
              <a:rPr lang="it-IT" sz="1400" dirty="0" smtClean="0">
                <a:solidFill>
                  <a:srgbClr val="002060"/>
                </a:solidFill>
              </a:rPr>
              <a:t>eventi e </a:t>
            </a:r>
            <a:r>
              <a:rPr lang="it-IT" sz="1400" dirty="0">
                <a:solidFill>
                  <a:srgbClr val="002060"/>
                </a:solidFill>
              </a:rPr>
              <a:t>individua le </a:t>
            </a:r>
            <a:r>
              <a:rPr lang="it-IT" sz="1400" dirty="0" smtClean="0">
                <a:solidFill>
                  <a:srgbClr val="002060"/>
                </a:solidFill>
              </a:rPr>
              <a:t>relazioni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860032" y="2276872"/>
            <a:ext cx="410445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Colloca gli eventi </a:t>
            </a:r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individua le </a:t>
            </a:r>
            <a:r>
              <a:rPr lang="it-IT" sz="1400" dirty="0" smtClean="0">
                <a:solidFill>
                  <a:srgbClr val="002060"/>
                </a:solidFill>
              </a:rPr>
              <a:t>relazioni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76563241"/>
              </p:ext>
            </p:extLst>
          </p:nvPr>
        </p:nvGraphicFramePr>
        <p:xfrm>
          <a:off x="179512" y="2924944"/>
          <a:ext cx="410445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18754703"/>
              </p:ext>
            </p:extLst>
          </p:nvPr>
        </p:nvGraphicFramePr>
        <p:xfrm>
          <a:off x="4860032" y="2924944"/>
          <a:ext cx="4104455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53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29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10445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Produce elaborati  </a:t>
            </a:r>
            <a:r>
              <a:rPr lang="it-IT" sz="1400" dirty="0" smtClean="0">
                <a:solidFill>
                  <a:srgbClr val="002060"/>
                </a:solidFill>
              </a:rPr>
              <a:t>con </a:t>
            </a:r>
            <a:r>
              <a:rPr lang="it-IT" sz="1400" dirty="0">
                <a:solidFill>
                  <a:srgbClr val="002060"/>
                </a:solidFill>
              </a:rPr>
              <a:t>le giuste </a:t>
            </a:r>
            <a:r>
              <a:rPr lang="it-IT" sz="1400" dirty="0" smtClean="0">
                <a:solidFill>
                  <a:srgbClr val="002060"/>
                </a:solidFill>
              </a:rPr>
              <a:t>modalità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860032" y="2276872"/>
            <a:ext cx="410445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Produce elaborati </a:t>
            </a:r>
            <a:r>
              <a:rPr lang="it-IT" sz="1400" dirty="0" smtClean="0">
                <a:solidFill>
                  <a:srgbClr val="002060"/>
                </a:solidFill>
              </a:rPr>
              <a:t>con </a:t>
            </a:r>
            <a:r>
              <a:rPr lang="it-IT" sz="1400" dirty="0">
                <a:solidFill>
                  <a:srgbClr val="002060"/>
                </a:solidFill>
              </a:rPr>
              <a:t>le giuste </a:t>
            </a:r>
            <a:r>
              <a:rPr lang="it-IT" sz="1400" dirty="0" smtClean="0">
                <a:solidFill>
                  <a:srgbClr val="002060"/>
                </a:solidFill>
              </a:rPr>
              <a:t>modalità</a:t>
            </a: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INTERMEDIO</a:t>
            </a:r>
            <a:r>
              <a:rPr lang="it-IT" sz="16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226377"/>
              </p:ext>
            </p:extLst>
          </p:nvPr>
        </p:nvGraphicFramePr>
        <p:xfrm>
          <a:off x="179512" y="2924944"/>
          <a:ext cx="410445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87747940"/>
              </p:ext>
            </p:extLst>
          </p:nvPr>
        </p:nvGraphicFramePr>
        <p:xfrm>
          <a:off x="4860032" y="2996952"/>
          <a:ext cx="4104455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54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10445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UTILIZZA I MEZZI </a:t>
            </a:r>
            <a:r>
              <a:rPr lang="it-IT" sz="1400" dirty="0" smtClean="0">
                <a:solidFill>
                  <a:srgbClr val="002060"/>
                </a:solidFill>
              </a:rPr>
              <a:t>DI COMUNICAZIONE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860032" y="2276872"/>
            <a:ext cx="410445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304846871"/>
              </p:ext>
            </p:extLst>
          </p:nvPr>
        </p:nvGraphicFramePr>
        <p:xfrm>
          <a:off x="179512" y="2924944"/>
          <a:ext cx="410445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7758348"/>
              </p:ext>
            </p:extLst>
          </p:nvPr>
        </p:nvGraphicFramePr>
        <p:xfrm>
          <a:off x="4860032" y="2924944"/>
          <a:ext cx="412122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55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78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76056" y="2276872"/>
            <a:ext cx="3888431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S</a:t>
            </a:r>
            <a:r>
              <a:rPr lang="it-IT" sz="1400" dirty="0" smtClean="0">
                <a:solidFill>
                  <a:srgbClr val="002060"/>
                </a:solidFill>
              </a:rPr>
              <a:t>eleziona e organizza le informazioni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03066827"/>
              </p:ext>
            </p:extLst>
          </p:nvPr>
        </p:nvGraphicFramePr>
        <p:xfrm>
          <a:off x="179512" y="2927378"/>
          <a:ext cx="3888432" cy="345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30404522"/>
              </p:ext>
            </p:extLst>
          </p:nvPr>
        </p:nvGraphicFramePr>
        <p:xfrm>
          <a:off x="5076056" y="2924944"/>
          <a:ext cx="388843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79512" y="2276872"/>
            <a:ext cx="3888432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Seleziona e organizza  le informazioni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8843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APPLICASTRATEGIE </a:t>
            </a:r>
            <a:r>
              <a:rPr lang="it-IT" sz="1400" dirty="0" smtClean="0">
                <a:solidFill>
                  <a:srgbClr val="002060"/>
                </a:solidFill>
              </a:rPr>
              <a:t>DI  STUDIO 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388843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 STRATEGIE DI STUDIO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97750261"/>
              </p:ext>
            </p:extLst>
          </p:nvPr>
        </p:nvGraphicFramePr>
        <p:xfrm>
          <a:off x="179512" y="2924944"/>
          <a:ext cx="388843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40263368"/>
              </p:ext>
            </p:extLst>
          </p:nvPr>
        </p:nvGraphicFramePr>
        <p:xfrm>
          <a:off x="5076056" y="2924944"/>
          <a:ext cx="388843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57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3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960440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gli organi  </a:t>
            </a:r>
            <a:r>
              <a:rPr lang="it-IT" sz="1400" dirty="0" smtClean="0">
                <a:solidFill>
                  <a:srgbClr val="002060"/>
                </a:solidFill>
              </a:rPr>
              <a:t>di governo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073403490"/>
              </p:ext>
            </p:extLst>
          </p:nvPr>
        </p:nvGraphicFramePr>
        <p:xfrm>
          <a:off x="179512" y="2780928"/>
          <a:ext cx="396044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590480"/>
              </p:ext>
            </p:extLst>
          </p:nvPr>
        </p:nvGraphicFramePr>
        <p:xfrm>
          <a:off x="5004048" y="2780928"/>
          <a:ext cx="396044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04048" y="2276872"/>
            <a:ext cx="3960440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Conosce gli organi di governo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81642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Assume le </a:t>
            </a:r>
            <a:r>
              <a:rPr lang="it-IT" sz="1400" dirty="0" smtClean="0">
                <a:solidFill>
                  <a:srgbClr val="002060"/>
                </a:solidFill>
              </a:rPr>
              <a:t>conseguenze dei propri comportamenti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81642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 </a:t>
            </a:r>
            <a:r>
              <a:rPr lang="it-IT" sz="1400" dirty="0" smtClean="0">
                <a:solidFill>
                  <a:srgbClr val="002060"/>
                </a:solidFill>
              </a:rPr>
              <a:t>Assume le conseguenze dei propri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Comportamenti(INTERMEDIO)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52936885"/>
              </p:ext>
            </p:extLst>
          </p:nvPr>
        </p:nvGraphicFramePr>
        <p:xfrm>
          <a:off x="179512" y="2852936"/>
          <a:ext cx="38164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62580553"/>
              </p:ext>
            </p:extLst>
          </p:nvPr>
        </p:nvGraphicFramePr>
        <p:xfrm>
          <a:off x="5148064" y="2852936"/>
          <a:ext cx="38164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59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25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09648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iniziale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>
                <a:solidFill>
                  <a:srgbClr val="0070C0"/>
                </a:solidFill>
              </a:rPr>
              <a:t>classi prime della scuola </a:t>
            </a:r>
            <a:r>
              <a:rPr lang="it-IT" sz="2800" dirty="0" smtClean="0">
                <a:solidFill>
                  <a:srgbClr val="0070C0"/>
                </a:solidFill>
              </a:rPr>
              <a:t>secondaria di 1° grado</a:t>
            </a:r>
            <a:r>
              <a:rPr lang="it-IT" sz="2800" dirty="0" smtClean="0">
                <a:solidFill>
                  <a:schemeClr val="tx1"/>
                </a:solidFill>
              </a:rPr>
              <a:t>  possiede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r>
              <a:rPr lang="it-IT" sz="2800" dirty="0">
                <a:solidFill>
                  <a:prstClr val="black"/>
                </a:solidFill>
              </a:rPr>
              <a:t> L’alunno/a svolge compiti semplici   anche in situazioni nuove, mostrando di possedere conoscenze e abilità fondamentali e di saper applicare basilari regole e procedure apprese</a:t>
            </a:r>
            <a:r>
              <a:rPr lang="it-IT" sz="2800" dirty="0" smtClean="0">
                <a:solidFill>
                  <a:prstClr val="black"/>
                </a:solidFill>
              </a:rPr>
              <a:t>.</a:t>
            </a: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endParaRPr lang="it-IT" sz="24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60681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3960440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Progetta il percorso, trova nuove </a:t>
            </a:r>
            <a:r>
              <a:rPr lang="it-IT" sz="1400" dirty="0" smtClean="0">
                <a:solidFill>
                  <a:srgbClr val="002060"/>
                </a:solidFill>
              </a:rPr>
              <a:t>strategie risolutive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80250032"/>
              </p:ext>
            </p:extLst>
          </p:nvPr>
        </p:nvGraphicFramePr>
        <p:xfrm>
          <a:off x="179512" y="2780928"/>
          <a:ext cx="396044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7443430"/>
              </p:ext>
            </p:extLst>
          </p:nvPr>
        </p:nvGraphicFramePr>
        <p:xfrm>
          <a:off x="5004048" y="2780928"/>
          <a:ext cx="396044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5523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04048" y="2276872"/>
            <a:ext cx="3960440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Progetta il percorso, trova nuove strategie risolutive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4104456" cy="5400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Prende </a:t>
            </a:r>
            <a:r>
              <a:rPr lang="it-IT" sz="1400" dirty="0" smtClean="0">
                <a:solidFill>
                  <a:srgbClr val="002060"/>
                </a:solidFill>
              </a:rPr>
              <a:t>decisioni, valuta strumenti tempi </a:t>
            </a:r>
            <a:r>
              <a:rPr lang="it-IT" sz="1400" dirty="0">
                <a:solidFill>
                  <a:srgbClr val="002060"/>
                </a:solidFill>
              </a:rPr>
              <a:t>e risorse(INIZIALE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46691959"/>
              </p:ext>
            </p:extLst>
          </p:nvPr>
        </p:nvGraphicFramePr>
        <p:xfrm>
          <a:off x="179512" y="2816932"/>
          <a:ext cx="4104456" cy="356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8431398"/>
              </p:ext>
            </p:extLst>
          </p:nvPr>
        </p:nvGraphicFramePr>
        <p:xfrm>
          <a:off x="4860032" y="2816932"/>
          <a:ext cx="4104455" cy="3564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61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860032" y="2276872"/>
            <a:ext cx="4104455" cy="5400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Prende decisioni, valuta strumenti tempi e risorse(INTERMEDIO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5523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77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4400" dirty="0" smtClean="0"/>
              <a:t>F.S.MARIA PUCA</a:t>
            </a:r>
            <a:endParaRPr lang="it-IT" sz="4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62</a:t>
            </a:fld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GRAZIE MILLE </a:t>
            </a:r>
            <a:r>
              <a:rPr lang="it-IT" dirty="0" smtClean="0"/>
              <a:t>PER LA COLLABORAZIONE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114858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09648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it-IT" sz="2000" dirty="0" smtClean="0">
                <a:solidFill>
                  <a:schemeClr val="tx1"/>
                </a:solidFill>
              </a:rPr>
              <a:t>Dagli </a:t>
            </a:r>
            <a:r>
              <a:rPr lang="it-IT" sz="2000" dirty="0">
                <a:solidFill>
                  <a:schemeClr val="tx1"/>
                </a:solidFill>
              </a:rPr>
              <a:t>esiti del monitoraggio </a:t>
            </a:r>
            <a:r>
              <a:rPr lang="it-IT" sz="2000" b="1" dirty="0" smtClean="0">
                <a:solidFill>
                  <a:schemeClr val="tx1"/>
                </a:solidFill>
              </a:rPr>
              <a:t>intermedio </a:t>
            </a:r>
            <a:r>
              <a:rPr lang="it-IT" sz="2000" dirty="0" smtClean="0">
                <a:solidFill>
                  <a:schemeClr val="tx1"/>
                </a:solidFill>
              </a:rPr>
              <a:t>è </a:t>
            </a:r>
            <a:r>
              <a:rPr lang="it-IT" sz="2000" dirty="0">
                <a:solidFill>
                  <a:schemeClr val="tx1"/>
                </a:solidFill>
              </a:rPr>
              <a:t>emerso </a:t>
            </a:r>
            <a:r>
              <a:rPr lang="it-IT" sz="2000" dirty="0" smtClean="0">
                <a:solidFill>
                  <a:schemeClr val="tx1"/>
                </a:solidFill>
              </a:rPr>
              <a:t>che : la </a:t>
            </a:r>
            <a:r>
              <a:rPr lang="it-IT" sz="2000" dirty="0">
                <a:solidFill>
                  <a:schemeClr val="tx1"/>
                </a:solidFill>
              </a:rPr>
              <a:t>maggior parte degli alunni delle </a:t>
            </a:r>
            <a:r>
              <a:rPr lang="it-IT" sz="2000" dirty="0">
                <a:solidFill>
                  <a:srgbClr val="0070C0"/>
                </a:solidFill>
              </a:rPr>
              <a:t>classi prime della scuola </a:t>
            </a:r>
            <a:r>
              <a:rPr lang="it-IT" sz="2000" dirty="0" smtClean="0">
                <a:solidFill>
                  <a:srgbClr val="0070C0"/>
                </a:solidFill>
              </a:rPr>
              <a:t>secondaria di 1° grado</a:t>
            </a:r>
            <a:r>
              <a:rPr lang="it-IT" sz="2000" dirty="0" smtClean="0">
                <a:solidFill>
                  <a:schemeClr val="tx1"/>
                </a:solidFill>
              </a:rPr>
              <a:t>  possiede ancora un </a:t>
            </a:r>
            <a:r>
              <a:rPr lang="it-IT" sz="2000" dirty="0">
                <a:solidFill>
                  <a:schemeClr val="tx1"/>
                </a:solidFill>
              </a:rPr>
              <a:t>livello di competenza </a:t>
            </a:r>
            <a:r>
              <a:rPr lang="it-IT" sz="2000" b="1" dirty="0" smtClean="0">
                <a:solidFill>
                  <a:schemeClr val="tx1"/>
                </a:solidFill>
              </a:rPr>
              <a:t>base</a:t>
            </a:r>
            <a:r>
              <a:rPr lang="it-IT" sz="2000" dirty="0" smtClean="0">
                <a:solidFill>
                  <a:schemeClr val="tx1"/>
                </a:solidFill>
              </a:rPr>
              <a:t>.</a:t>
            </a:r>
            <a:r>
              <a:rPr lang="it-IT" sz="2000" dirty="0">
                <a:solidFill>
                  <a:prstClr val="black"/>
                </a:solidFill>
              </a:rPr>
              <a:t> L’alunno/a svolge compiti semplici   anche in situazioni nuove, mostrando di possedere conoscenze e abilità fondamentali e di saper applicare basilari regole e procedure apprese.</a:t>
            </a:r>
            <a:r>
              <a:rPr lang="it-IT" sz="2000" dirty="0" smtClean="0">
                <a:solidFill>
                  <a:schemeClr val="tx1"/>
                </a:solidFill>
              </a:rPr>
              <a:t/>
            </a:r>
            <a:br>
              <a:rPr lang="it-IT" sz="2000" dirty="0" smtClean="0">
                <a:solidFill>
                  <a:schemeClr val="tx1"/>
                </a:solidFill>
              </a:rPr>
            </a:br>
            <a:r>
              <a:rPr lang="it-IT" sz="2000" dirty="0" smtClean="0">
                <a:solidFill>
                  <a:schemeClr val="tx1"/>
                </a:solidFill>
              </a:rPr>
              <a:t>Si nota un progressivo miglioramento nelle </a:t>
            </a:r>
            <a:r>
              <a:rPr lang="it-IT" sz="2000" dirty="0" smtClean="0">
                <a:solidFill>
                  <a:srgbClr val="0070C0"/>
                </a:solidFill>
              </a:rPr>
              <a:t>competenze sociali e civiche </a:t>
            </a:r>
            <a:r>
              <a:rPr lang="it-IT" sz="2000" dirty="0" smtClean="0">
                <a:solidFill>
                  <a:schemeClr val="tx1"/>
                </a:solidFill>
              </a:rPr>
              <a:t>dove il 50%degli alunni mostra di possedere un </a:t>
            </a:r>
            <a:r>
              <a:rPr lang="it-IT" sz="2000" b="1" dirty="0" smtClean="0">
                <a:solidFill>
                  <a:schemeClr val="tx1"/>
                </a:solidFill>
              </a:rPr>
              <a:t>livello B  intermedio.</a:t>
            </a:r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>ASSUME </a:t>
            </a:r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LE CONSEGUENZE DEI PROPRI COMPORTAMENTI</a:t>
            </a:r>
            <a:b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ASSUME COMPORTAMENTI </a:t>
            </a: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>RISPETTOSI</a:t>
            </a:r>
            <a:r>
              <a:rPr lang="it-IT" sz="1800" b="1" dirty="0" smtClean="0">
                <a:solidFill>
                  <a:srgbClr val="002060"/>
                </a:solidFill>
                <a:ea typeface="+mn-ea"/>
                <a:cs typeface="+mn-cs"/>
              </a:rPr>
              <a:t>.</a:t>
            </a:r>
            <a:r>
              <a:rPr lang="it-IT" sz="1800" b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it-IT" sz="1800" b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it-IT" sz="2400" b="1" dirty="0" smtClean="0">
                <a:solidFill>
                  <a:schemeClr val="tx1"/>
                </a:solidFill>
              </a:rPr>
              <a:t/>
            </a:r>
            <a:br>
              <a:rPr lang="it-IT" sz="2400" b="1" dirty="0" smtClean="0">
                <a:solidFill>
                  <a:schemeClr val="tx1"/>
                </a:solidFill>
              </a:rPr>
            </a:br>
            <a:endParaRPr lang="it-IT" sz="24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5469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381642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ASCOLTA-COMPRENDE RIFERISCE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420888"/>
            <a:ext cx="38164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ASCOLTA-COMPRENDE RIFERISCE(INTERMEDIO</a:t>
            </a:r>
            <a:r>
              <a:rPr lang="it-IT" sz="1400" b="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33064559"/>
              </p:ext>
            </p:extLst>
          </p:nvPr>
        </p:nvGraphicFramePr>
        <p:xfrm>
          <a:off x="107504" y="3068960"/>
          <a:ext cx="388843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57829710"/>
              </p:ext>
            </p:extLst>
          </p:nvPr>
        </p:nvGraphicFramePr>
        <p:xfrm>
          <a:off x="5076056" y="3068960"/>
          <a:ext cx="381642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3960440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PADRONEGGIA ED </a:t>
            </a:r>
            <a:r>
              <a:rPr lang="it-IT" sz="1000" dirty="0" smtClean="0">
                <a:solidFill>
                  <a:srgbClr val="002060"/>
                </a:solidFill>
              </a:rPr>
              <a:t>  APPLICA </a:t>
            </a:r>
          </a:p>
          <a:p>
            <a:pPr lvl="0"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LE </a:t>
            </a:r>
            <a:r>
              <a:rPr lang="it-IT" sz="1000" dirty="0">
                <a:solidFill>
                  <a:srgbClr val="002060"/>
                </a:solidFill>
              </a:rPr>
              <a:t>CONOSCENZE </a:t>
            </a:r>
            <a:r>
              <a:rPr lang="it-IT" sz="1000" dirty="0" smtClean="0">
                <a:solidFill>
                  <a:srgbClr val="002060"/>
                </a:solidFill>
              </a:rPr>
              <a:t>FONDAMENTALI</a:t>
            </a:r>
          </a:p>
          <a:p>
            <a:pPr lvl="0"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67240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PADRONEGGIA ED APPLICA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LE CONOSCENZE FONDAMENTALI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10" name="Segnaposto contenuto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91482997"/>
              </p:ext>
            </p:extLst>
          </p:nvPr>
        </p:nvGraphicFramePr>
        <p:xfrm>
          <a:off x="179512" y="3140968"/>
          <a:ext cx="3888432" cy="3254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97140164"/>
              </p:ext>
            </p:extLst>
          </p:nvPr>
        </p:nvGraphicFramePr>
        <p:xfrm>
          <a:off x="5220072" y="3068960"/>
          <a:ext cx="374441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93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1256</TotalTime>
  <Words>1282</Words>
  <Application>Microsoft Office PowerPoint</Application>
  <PresentationFormat>Presentazione su schermo (4:3)</PresentationFormat>
  <Paragraphs>306</Paragraphs>
  <Slides>62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62</vt:i4>
      </vt:variant>
    </vt:vector>
  </HeadingPairs>
  <TitlesOfParts>
    <vt:vector size="63" baseType="lpstr">
      <vt:lpstr>Città</vt:lpstr>
      <vt:lpstr>Diapositiva 1</vt:lpstr>
      <vt:lpstr>      DIRIGENTE SCOLASTICO PROF.SSA GIUSEPPINA NUGNES</vt:lpstr>
      <vt:lpstr>    MONITORAGGIO DEL PROCESSO  DI APPRENDIMENTO INTERMEDIO </vt:lpstr>
      <vt:lpstr>Diapositiva 4</vt:lpstr>
      <vt:lpstr>CLASSI PRIME</vt:lpstr>
      <vt:lpstr>Dagli esiti del monitoraggio iniziale è emerso che : la maggior parte degli alunni delle classi prime della scuola secondaria di 1° grado  possiede un livello di competenza base. L’alunno/a svolge compiti semplici   anche in situazioni nuove, mostrando di possedere conoscenze e abilità fondamentali e di saper applicare basilari regole e procedure apprese. </vt:lpstr>
      <vt:lpstr>Dagli esiti del monitoraggio intermedio è emerso che : la maggior parte degli alunni delle classi prime della scuola secondaria di 1° grado  possiede ancora un livello di competenza base. L’alunno/a svolge compiti semplici   anche in situazioni nuove, mostrando di possedere conoscenze e abilità fondamentali e di saper applicare basilari regole e procedure apprese. Si nota un progressivo miglioramento nelle competenze sociali e civiche dove il 50%degli alunni mostra di possedere un livello B  intermedio.  ASSUME LE CONSEGUENZE DEI PROPRI COMPORTAMENTI ASSUME COMPORTAMENTI RISPETTOSI.  </vt:lpstr>
      <vt:lpstr>COMUNICAZIONE NELLA MADRELINGUA</vt:lpstr>
      <vt:lpstr>COMUNICAZIONE NELLA MADRELINGUA</vt:lpstr>
      <vt:lpstr>COMUNICAZIONE NELLE LINGUE STRANIERE </vt:lpstr>
      <vt:lpstr>COMUNICAZIONE NELLE LINGUE STRANIERE </vt:lpstr>
      <vt:lpstr>        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SECONDE</vt:lpstr>
      <vt:lpstr>Dagli esiti del monitoraggio INIZIALE è emerso che : la maggior parte degli alunni delle classi seconde della scuola secondaria di 1° grado  possiede un livello di competenza base.  L’alunno/a svolge compiti semplici   anche in situazioni nuove, mostrando di possedere conoscenze e abilità fondamentali e di saper applicare basilari regole e procedure apprese.</vt:lpstr>
      <vt:lpstr>Dagli esiti del monitoraggio intermedio è emerso che : la maggior parte degli alunni delle classi seconde della scuola secondaria di 1° grado  possiede ancora  un livello di competenza base.  L’alunno/a svolge compiti semplici   anche in situazioni nuove, mostrando di possedere conoscenze e abilità fondamentali e di saper applicare basilari regole e procedure apprese.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TERZE</vt:lpstr>
      <vt:lpstr>Dagli esiti del monitoraggio INIZIALE è emerso che : la maggior parte degli alunni delle classi terze della scuola secondaria di 1° grado  possiede un livello di competenza base.  L’alunno/a svolge compiti semplici   anche in situazioni nuove, mostrando di possedere conoscenze e abilità fondamentali e di saper applicare basilari regole e procedure apprese.</vt:lpstr>
      <vt:lpstr>Dagli esiti del monitoraggio intermedio  è emerso che : la maggior parte degli alunni delle classi terze della scuola secondaria di 1° grado  possiede ancora un livello di competenza base.  L’alunno/a svolge compiti semplici   anche in situazioni nuove, mostrando di possedere conoscenze e abilità fondamentali e di saper applicare basilari regole e procedure apprese.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GRAZIE MILLE PER LA COLLABORAZIONE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IC MatteottiCirillo</cp:lastModifiedBy>
  <cp:revision>138</cp:revision>
  <dcterms:created xsi:type="dcterms:W3CDTF">2017-09-28T18:11:02Z</dcterms:created>
  <dcterms:modified xsi:type="dcterms:W3CDTF">2019-02-20T09:41:01Z</dcterms:modified>
</cp:coreProperties>
</file>