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312" r:id="rId3"/>
    <p:sldId id="313" r:id="rId4"/>
    <p:sldId id="311" r:id="rId5"/>
    <p:sldId id="257" r:id="rId6"/>
    <p:sldId id="397" r:id="rId7"/>
    <p:sldId id="398" r:id="rId8"/>
    <p:sldId id="314" r:id="rId9"/>
    <p:sldId id="323" r:id="rId10"/>
    <p:sldId id="399" r:id="rId11"/>
    <p:sldId id="406" r:id="rId12"/>
    <p:sldId id="325" r:id="rId13"/>
    <p:sldId id="400" r:id="rId14"/>
    <p:sldId id="326" r:id="rId15"/>
    <p:sldId id="401" r:id="rId16"/>
    <p:sldId id="335" r:id="rId17"/>
    <p:sldId id="402" r:id="rId18"/>
    <p:sldId id="407" r:id="rId19"/>
    <p:sldId id="345" r:id="rId20"/>
    <p:sldId id="403" r:id="rId21"/>
    <p:sldId id="346" r:id="rId22"/>
    <p:sldId id="404" r:id="rId23"/>
    <p:sldId id="355" r:id="rId24"/>
    <p:sldId id="405" r:id="rId25"/>
    <p:sldId id="396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FA907"/>
    <a:srgbClr val="00FF00"/>
    <a:srgbClr val="CCCC00"/>
    <a:srgbClr val="FFCC00"/>
    <a:srgbClr val="000F2E"/>
    <a:srgbClr val="FF6600"/>
    <a:srgbClr val="FF7C80"/>
    <a:srgbClr val="CC3399"/>
    <a:srgbClr val="CC0099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1119" autoAdjust="0"/>
  </p:normalViewPr>
  <p:slideViewPr>
    <p:cSldViewPr>
      <p:cViewPr>
        <p:scale>
          <a:sx n="100" d="100"/>
          <a:sy n="100" d="100"/>
        </p:scale>
        <p:origin x="-194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60000"/>
            <a:lumOff val="40000"/>
          </a:schemeClr>
        </a:solidFill>
      </c:spPr>
    </c:sideWall>
    <c:backWall>
      <c:spPr>
        <a:solidFill>
          <a:schemeClr val="accent3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6.6848475169425603E-2"/>
          <c:y val="5.1848712646139695E-2"/>
          <c:w val="0.86302947985938083"/>
          <c:h val="0.8473847191206438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9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5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9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layout/>
              <c:spPr/>
              <c:txPr>
                <a:bodyPr/>
                <a:lstStyle/>
                <a:p>
                  <a:pPr>
                    <a:defRPr sz="1100"/>
                  </a:pPr>
                  <a:endParaRPr lang="it-IT"/>
                </a:p>
              </c:txPr>
              <c:showVal val="1"/>
              <c:showSerName val="1"/>
            </c:dLbl>
            <c:dLbl>
              <c:idx val="5"/>
              <c:layout/>
              <c:spPr/>
              <c:txPr>
                <a:bodyPr/>
                <a:lstStyle/>
                <a:p>
                  <a:pPr>
                    <a:defRPr sz="1050"/>
                  </a:pPr>
                  <a:endParaRPr lang="it-IT"/>
                </a:p>
              </c:txPr>
              <c:showVal val="1"/>
              <c:showSerName val="1"/>
            </c:dLbl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7</c:v>
                </c:pt>
                <c:pt idx="4">
                  <c:v>2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3482112"/>
        <c:axId val="233483648"/>
        <c:axId val="0"/>
      </c:bar3DChart>
      <c:catAx>
        <c:axId val="233482112"/>
        <c:scaling>
          <c:orientation val="minMax"/>
        </c:scaling>
        <c:axPos val="b"/>
        <c:numFmt formatCode="General" sourceLinked="1"/>
        <c:tickLblPos val="nextTo"/>
        <c:crossAx val="233483648"/>
        <c:crosses val="autoZero"/>
        <c:auto val="1"/>
        <c:lblAlgn val="ctr"/>
        <c:lblOffset val="100"/>
      </c:catAx>
      <c:valAx>
        <c:axId val="233483648"/>
        <c:scaling>
          <c:orientation val="minMax"/>
        </c:scaling>
        <c:axPos val="l"/>
        <c:majorGridlines/>
        <c:numFmt formatCode="General" sourceLinked="1"/>
        <c:tickLblPos val="nextTo"/>
        <c:crossAx val="233482112"/>
        <c:crosses val="autoZero"/>
        <c:crossBetween val="between"/>
      </c:valAx>
    </c:plotArea>
    <c:legend>
      <c:legendPos val="r"/>
      <c:legendEntry>
        <c:idx val="12"/>
        <c:delete val="1"/>
      </c:legendEntry>
      <c:layout>
        <c:manualLayout>
          <c:xMode val="edge"/>
          <c:yMode val="edge"/>
          <c:x val="0.93821383437554562"/>
          <c:y val="5.4613578827820593E-3"/>
          <c:w val="5.7524238378275437E-2"/>
          <c:h val="0.64192220016177681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0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13</c:v>
                </c:pt>
                <c:pt idx="1">
                  <c:v>15</c:v>
                </c:pt>
                <c:pt idx="2">
                  <c:v>11</c:v>
                </c:pt>
                <c:pt idx="3">
                  <c:v>28</c:v>
                </c:pt>
                <c:pt idx="4">
                  <c:v>44</c:v>
                </c:pt>
                <c:pt idx="5">
                  <c:v>33</c:v>
                </c:pt>
                <c:pt idx="6">
                  <c:v>47</c:v>
                </c:pt>
              </c:numCache>
            </c:numRef>
          </c:val>
        </c:ser>
        <c:dLbls/>
        <c:firstSliceAng val="0"/>
      </c:pieChart>
      <c:spPr>
        <a:solidFill>
          <a:schemeClr val="tx2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1">
            <a:lumMod val="40000"/>
            <a:lumOff val="60000"/>
          </a:schemeClr>
        </a:solidFill>
      </c:spPr>
    </c:sideWall>
    <c:backWall>
      <c:spPr>
        <a:solidFill>
          <a:schemeClr val="accent1">
            <a:lumMod val="40000"/>
            <a:lumOff val="60000"/>
          </a:schemeClr>
        </a:solidFill>
      </c:spPr>
    </c:backWall>
    <c:plotArea>
      <c:layout>
        <c:manualLayout>
          <c:layoutTarget val="inner"/>
          <c:xMode val="edge"/>
          <c:yMode val="edge"/>
          <c:x val="4.8315959243699858E-2"/>
          <c:y val="4.9279021181331539E-2"/>
          <c:w val="0.81672787298586436"/>
          <c:h val="0.82156538758011699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5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5</c:v>
                </c:pt>
                <c:pt idx="1">
                  <c:v>0</c:v>
                </c:pt>
                <c:pt idx="2">
                  <c:v>6</c:v>
                </c:pt>
                <c:pt idx="3">
                  <c:v>1</c:v>
                </c:pt>
                <c:pt idx="4">
                  <c:v>4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6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4210432"/>
        <c:axId val="234211968"/>
        <c:axId val="0"/>
      </c:bar3DChart>
      <c:catAx>
        <c:axId val="234210432"/>
        <c:scaling>
          <c:orientation val="minMax"/>
        </c:scaling>
        <c:axPos val="b"/>
        <c:numFmt formatCode="General" sourceLinked="1"/>
        <c:tickLblPos val="nextTo"/>
        <c:crossAx val="234211968"/>
        <c:crosses val="autoZero"/>
        <c:auto val="1"/>
        <c:lblAlgn val="ctr"/>
        <c:lblOffset val="100"/>
      </c:catAx>
      <c:valAx>
        <c:axId val="234211968"/>
        <c:scaling>
          <c:orientation val="minMax"/>
        </c:scaling>
        <c:axPos val="l"/>
        <c:majorGridlines/>
        <c:numFmt formatCode="General" sourceLinked="1"/>
        <c:tickLblPos val="nextTo"/>
        <c:crossAx val="234210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664755752122249"/>
          <c:y val="7.073873510035357E-2"/>
          <c:w val="7.516996699048506E-2"/>
          <c:h val="0.8555125051210706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17</c:v>
                </c:pt>
                <c:pt idx="1">
                  <c:v>28</c:v>
                </c:pt>
                <c:pt idx="2">
                  <c:v>45</c:v>
                </c:pt>
                <c:pt idx="3">
                  <c:v>40</c:v>
                </c:pt>
                <c:pt idx="4">
                  <c:v>29</c:v>
                </c:pt>
                <c:pt idx="5">
                  <c:v>38</c:v>
                </c:pt>
                <c:pt idx="6">
                  <c:v>0</c:v>
                </c:pt>
              </c:numCache>
            </c:numRef>
          </c:val>
        </c:ser>
        <c:dLbls/>
        <c:firstSliceAng val="0"/>
      </c:pieChart>
      <c:spPr>
        <a:solidFill>
          <a:schemeClr val="accent1">
            <a:lumMod val="40000"/>
            <a:lumOff val="60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75000"/>
          </a:schemeClr>
        </a:solidFill>
      </c:spPr>
    </c:sideWall>
    <c:backWall>
      <c:spPr>
        <a:solidFill>
          <a:schemeClr val="accent3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9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8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8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2614144"/>
        <c:axId val="232632320"/>
        <c:axId val="0"/>
      </c:bar3DChart>
      <c:catAx>
        <c:axId val="232614144"/>
        <c:scaling>
          <c:orientation val="minMax"/>
        </c:scaling>
        <c:axPos val="b"/>
        <c:numFmt formatCode="General" sourceLinked="1"/>
        <c:tickLblPos val="nextTo"/>
        <c:crossAx val="232632320"/>
        <c:crosses val="autoZero"/>
        <c:auto val="1"/>
        <c:lblAlgn val="ctr"/>
        <c:lblOffset val="100"/>
      </c:catAx>
      <c:valAx>
        <c:axId val="232632320"/>
        <c:scaling>
          <c:orientation val="minMax"/>
        </c:scaling>
        <c:axPos val="l"/>
        <c:majorGridlines/>
        <c:numFmt formatCode="General" sourceLinked="1"/>
        <c:tickLblPos val="nextTo"/>
        <c:crossAx val="232614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10006223299054"/>
          <c:y val="3.6832877371953822E-2"/>
          <c:w val="8.1363906425856058E-2"/>
          <c:h val="0.85880077652190701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11</c:v>
                </c:pt>
                <c:pt idx="2">
                  <c:v>33</c:v>
                </c:pt>
                <c:pt idx="3">
                  <c:v>37</c:v>
                </c:pt>
                <c:pt idx="4">
                  <c:v>53</c:v>
                </c:pt>
                <c:pt idx="5">
                  <c:v>35</c:v>
                </c:pt>
                <c:pt idx="6">
                  <c:v>4</c:v>
                </c:pt>
              </c:numCache>
            </c:numRef>
          </c:val>
        </c:ser>
        <c:dLbls/>
        <c:firstSliceAng val="0"/>
      </c:pieChart>
      <c:spPr>
        <a:solidFill>
          <a:schemeClr val="accent3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backWall>
      <c:spPr>
        <a:solidFill>
          <a:schemeClr val="accent5">
            <a:lumMod val="60000"/>
            <a:lumOff val="40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10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9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7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4</c:v>
                </c:pt>
                <c:pt idx="4">
                  <c:v>6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13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6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2832000"/>
        <c:axId val="232858368"/>
        <c:axId val="0"/>
      </c:bar3DChart>
      <c:catAx>
        <c:axId val="232832000"/>
        <c:scaling>
          <c:orientation val="minMax"/>
        </c:scaling>
        <c:axPos val="b"/>
        <c:numFmt formatCode="General" sourceLinked="1"/>
        <c:tickLblPos val="nextTo"/>
        <c:crossAx val="232858368"/>
        <c:crosses val="autoZero"/>
        <c:auto val="1"/>
        <c:lblAlgn val="ctr"/>
        <c:lblOffset val="100"/>
      </c:catAx>
      <c:valAx>
        <c:axId val="232858368"/>
        <c:scaling>
          <c:orientation val="minMax"/>
        </c:scaling>
        <c:axPos val="l"/>
        <c:majorGridlines/>
        <c:numFmt formatCode="General" sourceLinked="1"/>
        <c:tickLblPos val="nextTo"/>
        <c:crossAx val="232832000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93171280777231646"/>
          <c:y val="3.9915228074535611E-2"/>
          <c:w val="5.8100345172375459E-2"/>
          <c:h val="0.69210787159558029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12</c:v>
                </c:pt>
                <c:pt idx="2">
                  <c:v>12</c:v>
                </c:pt>
                <c:pt idx="3">
                  <c:v>28</c:v>
                </c:pt>
                <c:pt idx="4">
                  <c:v>47</c:v>
                </c:pt>
                <c:pt idx="5">
                  <c:v>45</c:v>
                </c:pt>
                <c:pt idx="6">
                  <c:v>34</c:v>
                </c:pt>
              </c:numCache>
            </c:numRef>
          </c:val>
        </c:ser>
        <c:dLbls/>
        <c:firstSliceAng val="0"/>
      </c:pieChart>
      <c:spPr>
        <a:solidFill>
          <a:schemeClr val="accent5">
            <a:lumMod val="60000"/>
            <a:lumOff val="40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6">
            <a:lumMod val="75000"/>
          </a:schemeClr>
        </a:solidFill>
      </c:spPr>
    </c:sideWall>
    <c:backWall>
      <c:spPr>
        <a:solidFill>
          <a:schemeClr val="accent6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7</c:v>
                </c:pt>
                <c:pt idx="3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7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CatName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3378176"/>
        <c:axId val="233379712"/>
        <c:axId val="0"/>
      </c:bar3DChart>
      <c:catAx>
        <c:axId val="233378176"/>
        <c:scaling>
          <c:orientation val="minMax"/>
        </c:scaling>
        <c:axPos val="b"/>
        <c:numFmt formatCode="General" sourceLinked="1"/>
        <c:tickLblPos val="nextTo"/>
        <c:crossAx val="233379712"/>
        <c:crosses val="autoZero"/>
        <c:auto val="1"/>
        <c:lblAlgn val="ctr"/>
        <c:lblOffset val="100"/>
      </c:catAx>
      <c:valAx>
        <c:axId val="233379712"/>
        <c:scaling>
          <c:orientation val="minMax"/>
        </c:scaling>
        <c:axPos val="l"/>
        <c:majorGridlines/>
        <c:numFmt formatCode="General" sourceLinked="1"/>
        <c:tickLblPos val="nextTo"/>
        <c:crossAx val="233378176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93883753867414932"/>
          <c:y val="3.6832877371953822E-2"/>
          <c:w val="6.1162461325850632E-2"/>
          <c:h val="0.69519022229816196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11</c:v>
                </c:pt>
                <c:pt idx="1">
                  <c:v>30</c:v>
                </c:pt>
                <c:pt idx="2">
                  <c:v>39</c:v>
                </c:pt>
                <c:pt idx="3">
                  <c:v>35</c:v>
                </c:pt>
                <c:pt idx="4">
                  <c:v>28</c:v>
                </c:pt>
                <c:pt idx="5">
                  <c:v>28</c:v>
                </c:pt>
                <c:pt idx="6">
                  <c:v>1</c:v>
                </c:pt>
              </c:numCache>
            </c:numRef>
          </c:val>
        </c:ser>
        <c:dLbls/>
        <c:firstSliceAng val="0"/>
      </c:pieChart>
      <c:spPr>
        <a:solidFill>
          <a:schemeClr val="accent6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25711685629701281"/>
          <c:y val="1.5470990552706617E-2"/>
          <c:w val="0.59039259799020138"/>
          <c:h val="0.9420066873661211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CatName val="1"/>
            <c:showPercent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</c:v>
                </c:pt>
                <c:pt idx="1">
                  <c:v>23</c:v>
                </c:pt>
                <c:pt idx="2">
                  <c:v>44</c:v>
                </c:pt>
                <c:pt idx="3">
                  <c:v>59</c:v>
                </c:pt>
                <c:pt idx="4">
                  <c:v>31</c:v>
                </c:pt>
                <c:pt idx="5">
                  <c:v>29</c:v>
                </c:pt>
                <c:pt idx="6">
                  <c:v>8</c:v>
                </c:pt>
              </c:numCache>
            </c:numRef>
          </c:val>
        </c:ser>
        <c:dLbls/>
        <c:firstSliceAng val="0"/>
      </c:pieChart>
      <c:spPr>
        <a:solidFill>
          <a:schemeClr val="accent3">
            <a:lumMod val="60000"/>
            <a:lumOff val="40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sideWall>
    <c:back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  <c:pt idx="6">
                  <c:v>8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6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6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48811904"/>
        <c:axId val="248813440"/>
        <c:axId val="0"/>
      </c:bar3DChart>
      <c:catAx>
        <c:axId val="248811904"/>
        <c:scaling>
          <c:orientation val="minMax"/>
        </c:scaling>
        <c:axPos val="b"/>
        <c:numFmt formatCode="General" sourceLinked="1"/>
        <c:tickLblPos val="nextTo"/>
        <c:crossAx val="248813440"/>
        <c:crosses val="autoZero"/>
        <c:auto val="1"/>
        <c:lblAlgn val="ctr"/>
        <c:lblOffset val="100"/>
      </c:catAx>
      <c:valAx>
        <c:axId val="248813440"/>
        <c:scaling>
          <c:orientation val="minMax"/>
        </c:scaling>
        <c:axPos val="l"/>
        <c:majorGridlines/>
        <c:numFmt formatCode="General" sourceLinked="1"/>
        <c:tickLblPos val="nextTo"/>
        <c:crossAx val="24881190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it-IT"/>
          </a:p>
        </c:txPr>
      </c:legendEntry>
      <c:legendEntry>
        <c:idx val="11"/>
        <c:delete val="1"/>
      </c:legendEntry>
      <c:layout>
        <c:manualLayout>
          <c:xMode val="edge"/>
          <c:yMode val="edge"/>
          <c:x val="0.91142543990838631"/>
          <c:y val="1.7112201208412742E-2"/>
          <c:w val="7.4656255125091928E-2"/>
          <c:h val="0.93890251510515921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32</c:v>
                </c:pt>
                <c:pt idx="3">
                  <c:v>42</c:v>
                </c:pt>
                <c:pt idx="4">
                  <c:v>41</c:v>
                </c:pt>
                <c:pt idx="5">
                  <c:v>42</c:v>
                </c:pt>
                <c:pt idx="6">
                  <c:v>20</c:v>
                </c:pt>
              </c:numCache>
            </c:numRef>
          </c:val>
        </c:ser>
        <c:dLbls/>
        <c:firstSliceAng val="0"/>
      </c:pieChart>
      <c:spPr>
        <a:solidFill>
          <a:schemeClr val="tx2">
            <a:lumMod val="20000"/>
            <a:lumOff val="8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7.104843633678104E-2"/>
          <c:y val="4.405782170036663E-2"/>
          <c:w val="0.85277936285224853"/>
          <c:h val="0.84598239084546156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9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7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howSerName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dLbls>
            <c:dLbl>
              <c:idx val="3"/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49748864"/>
        <c:axId val="227026048"/>
        <c:axId val="0"/>
      </c:bar3DChart>
      <c:catAx>
        <c:axId val="249748864"/>
        <c:scaling>
          <c:orientation val="minMax"/>
        </c:scaling>
        <c:axPos val="b"/>
        <c:numFmt formatCode="General" sourceLinked="1"/>
        <c:tickLblPos val="nextTo"/>
        <c:crossAx val="227026048"/>
        <c:crosses val="autoZero"/>
        <c:auto val="1"/>
        <c:lblAlgn val="ctr"/>
        <c:lblOffset val="100"/>
      </c:catAx>
      <c:valAx>
        <c:axId val="227026048"/>
        <c:scaling>
          <c:orientation val="minMax"/>
        </c:scaling>
        <c:axPos val="l"/>
        <c:majorGridlines/>
        <c:numFmt formatCode="General" sourceLinked="1"/>
        <c:tickLblPos val="nextTo"/>
        <c:crossAx val="249748864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93237910350587283"/>
          <c:y val="4.6733088684590612E-2"/>
          <c:w val="6.5887961717797261E-2"/>
          <c:h val="0.74005123562659725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31202743720299436"/>
          <c:y val="0"/>
          <c:w val="0.47536332441049534"/>
          <c:h val="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10</a:t>
                    </a:r>
                    <a:r>
                      <a:rPr lang="en-US" dirty="0"/>
                      <a:t>
18%</a:t>
                    </a:r>
                  </a:p>
                </c:rich>
              </c:tx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1190172724232553"/>
                  <c:y val="-2.7300889852804405E-2"/>
                </c:manualLayout>
              </c:layout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48</c:v>
                </c:pt>
                <c:pt idx="1">
                  <c:v>36</c:v>
                </c:pt>
                <c:pt idx="2">
                  <c:v>37</c:v>
                </c:pt>
                <c:pt idx="3">
                  <c:v>41</c:v>
                </c:pt>
                <c:pt idx="4">
                  <c:v>22</c:v>
                </c:pt>
                <c:pt idx="5">
                  <c:v>17</c:v>
                </c:pt>
                <c:pt idx="6">
                  <c:v>0</c:v>
                </c:pt>
              </c:numCache>
            </c:numRef>
          </c:val>
        </c:ser>
        <c:dLbls/>
        <c:firstSliceAng val="0"/>
      </c:pieChart>
      <c:spPr>
        <a:solidFill>
          <a:schemeClr val="bg2">
            <a:lumMod val="25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50000"/>
          </a:schemeClr>
        </a:solidFill>
      </c:spPr>
    </c:sideWall>
    <c:backWall>
      <c:spPr>
        <a:solidFill>
          <a:schemeClr val="accent3">
            <a:lumMod val="50000"/>
          </a:schemeClr>
        </a:solidFill>
      </c:spPr>
    </c:backWall>
    <c:plotArea>
      <c:layout>
        <c:manualLayout>
          <c:layoutTarget val="inner"/>
          <c:xMode val="edge"/>
          <c:yMode val="edge"/>
          <c:x val="6.1954745141311975E-2"/>
          <c:y val="4.9279021181331539E-2"/>
          <c:w val="0.700707675998963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</c:v>
                </c:pt>
                <c:pt idx="5">
                  <c:v>9</c:v>
                </c:pt>
                <c:pt idx="6">
                  <c:v>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4</c:v>
                </c:pt>
                <c:pt idx="5">
                  <c:v>7</c:v>
                </c:pt>
                <c:pt idx="6">
                  <c:v>3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9</c:v>
                </c:pt>
                <c:pt idx="4">
                  <c:v>8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3161472"/>
        <c:axId val="233163008"/>
        <c:axId val="0"/>
      </c:bar3DChart>
      <c:catAx>
        <c:axId val="233161472"/>
        <c:scaling>
          <c:orientation val="minMax"/>
        </c:scaling>
        <c:axPos val="b"/>
        <c:numFmt formatCode="General" sourceLinked="1"/>
        <c:tickLblPos val="nextTo"/>
        <c:crossAx val="233163008"/>
        <c:crosses val="autoZero"/>
        <c:auto val="1"/>
        <c:lblAlgn val="ctr"/>
        <c:lblOffset val="100"/>
      </c:catAx>
      <c:valAx>
        <c:axId val="233163008"/>
        <c:scaling>
          <c:orientation val="minMax"/>
        </c:scaling>
        <c:axPos val="l"/>
        <c:majorGridlines/>
        <c:numFmt formatCode="General" sourceLinked="1"/>
        <c:tickLblPos val="nextTo"/>
        <c:crossAx val="233161472"/>
        <c:crosses val="autoZero"/>
        <c:crossBetween val="between"/>
      </c:valAx>
    </c:plotArea>
    <c:legend>
      <c:legendPos val="r"/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81185076658149102"/>
          <c:y val="0"/>
          <c:w val="0.17198204829093072"/>
          <c:h val="0.9051024753863325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3084976269519788"/>
          <c:y val="7.1746930755355529E-2"/>
          <c:w val="0.46035304487640877"/>
          <c:h val="0.80718852724798018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39</c:v>
                </c:pt>
                <c:pt idx="4">
                  <c:v>59</c:v>
                </c:pt>
                <c:pt idx="5">
                  <c:v>54</c:v>
                </c:pt>
                <c:pt idx="6">
                  <c:v>36</c:v>
                </c:pt>
              </c:numCache>
            </c:numRef>
          </c:val>
        </c:ser>
        <c:dLbls/>
        <c:firstSliceAng val="0"/>
      </c:pieChart>
      <c:spPr>
        <a:solidFill>
          <a:schemeClr val="accent3">
            <a:lumMod val="50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6.357095588412881E-2"/>
          <c:y val="4.9279021181331539E-2"/>
          <c:w val="0.85009624534472017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3</c:v>
                </c:pt>
                <c:pt idx="2">
                  <c:v>0</c:v>
                </c:pt>
                <c:pt idx="3">
                  <c:v>6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3</c:v>
                </c:pt>
                <c:pt idx="6">
                  <c:v>10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dLbl>
              <c:idx val="6"/>
              <c:layout>
                <c:manualLayout>
                  <c:x val="-1.2891234209423414E-16"/>
                  <c:y val="0"/>
                </c:manualLayout>
              </c:layout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7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7</c:v>
                </c:pt>
                <c:pt idx="5">
                  <c:v>1</c:v>
                </c:pt>
                <c:pt idx="6">
                  <c:v>8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11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dLbls/>
        <c:shape val="box"/>
        <c:axId val="233978880"/>
        <c:axId val="233988864"/>
        <c:axId val="0"/>
      </c:bar3DChart>
      <c:catAx>
        <c:axId val="233978880"/>
        <c:scaling>
          <c:orientation val="minMax"/>
        </c:scaling>
        <c:axPos val="b"/>
        <c:numFmt formatCode="General" sourceLinked="1"/>
        <c:tickLblPos val="nextTo"/>
        <c:crossAx val="233988864"/>
        <c:crosses val="autoZero"/>
        <c:auto val="1"/>
        <c:lblAlgn val="ctr"/>
        <c:lblOffset val="100"/>
      </c:catAx>
      <c:valAx>
        <c:axId val="233988864"/>
        <c:scaling>
          <c:orientation val="minMax"/>
        </c:scaling>
        <c:axPos val="l"/>
        <c:majorGridlines/>
        <c:numFmt formatCode="General" sourceLinked="1"/>
        <c:tickLblPos val="nextTo"/>
        <c:crossAx val="233978880"/>
        <c:crosses val="autoZero"/>
        <c:crossBetween val="between"/>
      </c:valAx>
    </c:plotArea>
    <c:legend>
      <c:legendPos val="r"/>
      <c:legendEntry>
        <c:idx val="11"/>
        <c:delete val="1"/>
      </c:legendEntry>
      <c:layout>
        <c:manualLayout>
          <c:xMode val="edge"/>
          <c:yMode val="edge"/>
          <c:x val="0.9115900165682076"/>
          <c:y val="7.073873510035357E-2"/>
          <c:w val="8.8409968336851497E-2"/>
          <c:h val="0.8555125051210706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441B-8AAD-480F-BA14-9DF57B11E771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D210-EB3C-48B3-87A7-55041E3116F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218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90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16278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5340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29469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4764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6631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8723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78790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21472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77524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967638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35376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62809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AE4C-A533-48E5-8ADB-446E92DDEB62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9307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37282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699792" y="3728278"/>
            <a:ext cx="34920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MONITORAGGIO</a:t>
            </a:r>
          </a:p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PROVE OGGETTIVE </a:t>
            </a:r>
          </a:p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PARALLELE</a:t>
            </a:r>
            <a:r>
              <a:rPr lang="it-IT" sz="3200" b="1" dirty="0" smtClean="0"/>
              <a:t> </a:t>
            </a:r>
            <a:endParaRPr lang="it-IT" sz="3200" b="1" dirty="0"/>
          </a:p>
        </p:txBody>
      </p:sp>
      <p:sp>
        <p:nvSpPr>
          <p:cNvPr id="6" name="Rettangolo 5"/>
          <p:cNvSpPr/>
          <p:nvPr/>
        </p:nvSpPr>
        <p:spPr>
          <a:xfrm>
            <a:off x="2947712" y="5297938"/>
            <a:ext cx="299620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Scuola Secondaria</a:t>
            </a:r>
          </a:p>
          <a:p>
            <a:pPr algn="ctr"/>
            <a:r>
              <a:rPr lang="it-IT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 primo grado</a:t>
            </a:r>
          </a:p>
          <a:p>
            <a:pPr algn="ctr"/>
            <a:r>
              <a:rPr lang="it-IT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A.S. 2018-19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90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23528" y="188640"/>
            <a:ext cx="7632848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 Risultati 1°quadrimestre</a:t>
            </a:r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                                            </a:t>
            </a:r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xmlns="" val="83022269"/>
              </p:ext>
            </p:extLst>
          </p:nvPr>
        </p:nvGraphicFramePr>
        <p:xfrm>
          <a:off x="323528" y="1412776"/>
          <a:ext cx="77768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7406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Nelle classi seconde</a:t>
            </a:r>
          </a:p>
          <a:p>
            <a:r>
              <a:rPr lang="it-IT" sz="2800" b="1" dirty="0" smtClean="0"/>
              <a:t> </a:t>
            </a:r>
            <a:r>
              <a:rPr lang="it-IT" sz="2800" b="1" u="sng" dirty="0"/>
              <a:t>I</a:t>
            </a:r>
            <a:r>
              <a:rPr lang="it-IT" sz="2800" b="1" u="sng" dirty="0" smtClean="0"/>
              <a:t>n italiano </a:t>
            </a:r>
            <a:r>
              <a:rPr lang="it-IT" sz="2800" b="1" dirty="0" smtClean="0"/>
              <a:t>:</a:t>
            </a:r>
          </a:p>
          <a:p>
            <a:r>
              <a:rPr lang="it-IT" sz="2800" b="1" dirty="0" smtClean="0"/>
              <a:t>Solo IL 25% degli alunni ha avuto un risultato su</a:t>
            </a:r>
            <a:r>
              <a:rPr lang="it-IT" sz="2800" b="1" dirty="0"/>
              <a:t>p</a:t>
            </a:r>
            <a:r>
              <a:rPr lang="it-IT" sz="2800" b="1" dirty="0" smtClean="0"/>
              <a:t>eriore al 6.(concentrati nella fascia 7)</a:t>
            </a:r>
          </a:p>
          <a:p>
            <a:r>
              <a:rPr lang="it-IT" sz="2800" b="1" u="sng" dirty="0" smtClean="0"/>
              <a:t>In matematica </a:t>
            </a:r>
          </a:p>
          <a:p>
            <a:r>
              <a:rPr lang="it-IT" sz="2800" b="1" dirty="0" smtClean="0"/>
              <a:t>il 41%inferiore al 6 </a:t>
            </a:r>
          </a:p>
          <a:p>
            <a:r>
              <a:rPr lang="it-IT" sz="2800" b="1" dirty="0" smtClean="0"/>
              <a:t>Il23% 6</a:t>
            </a:r>
          </a:p>
          <a:p>
            <a:r>
              <a:rPr lang="it-IT" sz="2800" b="1" dirty="0" smtClean="0"/>
              <a:t>Il 36% superiore al 6</a:t>
            </a:r>
          </a:p>
          <a:p>
            <a:r>
              <a:rPr lang="it-IT" sz="2800" b="1" u="sng" dirty="0" smtClean="0"/>
              <a:t>In inglese</a:t>
            </a:r>
          </a:p>
          <a:p>
            <a:r>
              <a:rPr lang="it-IT" sz="2800" b="1" dirty="0" smtClean="0"/>
              <a:t> l’80 %dei risultati </a:t>
            </a:r>
            <a:r>
              <a:rPr lang="it-IT" sz="2800" b="1" dirty="0"/>
              <a:t>è</a:t>
            </a:r>
            <a:r>
              <a:rPr lang="it-IT" sz="2800" b="1" dirty="0" smtClean="0"/>
              <a:t> equamente distribuito tra le fasce 6-7-8-9-10.</a:t>
            </a:r>
          </a:p>
          <a:p>
            <a:r>
              <a:rPr lang="it-IT" sz="2800" b="1" dirty="0" smtClean="0"/>
              <a:t>Il 19% è inferiore al 6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xmlns="" val="502303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1°quadrimestre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553661853"/>
              </p:ext>
            </p:extLst>
          </p:nvPr>
        </p:nvGraphicFramePr>
        <p:xfrm>
          <a:off x="317220" y="1772816"/>
          <a:ext cx="864096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73670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complessivi </a:t>
            </a:r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 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4107789885"/>
              </p:ext>
            </p:extLst>
          </p:nvPr>
        </p:nvGraphicFramePr>
        <p:xfrm>
          <a:off x="395536" y="1340768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4174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1°quadrimestre</a:t>
            </a: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479316555"/>
              </p:ext>
            </p:extLst>
          </p:nvPr>
        </p:nvGraphicFramePr>
        <p:xfrm>
          <a:off x="317220" y="1772816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49450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3535282819"/>
              </p:ext>
            </p:extLst>
          </p:nvPr>
        </p:nvGraphicFramePr>
        <p:xfrm>
          <a:off x="395536" y="1340768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836712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4615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4184222411"/>
              </p:ext>
            </p:extLst>
          </p:nvPr>
        </p:nvGraphicFramePr>
        <p:xfrm>
          <a:off x="395536" y="1340768"/>
          <a:ext cx="849694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836712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3076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1853431999"/>
              </p:ext>
            </p:extLst>
          </p:nvPr>
        </p:nvGraphicFramePr>
        <p:xfrm>
          <a:off x="539552" y="1628800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92" y="901089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1232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378565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Nelle classi terze </a:t>
            </a:r>
          </a:p>
          <a:p>
            <a:r>
              <a:rPr lang="it-IT" sz="2400" b="1" u="sng" dirty="0" smtClean="0"/>
              <a:t>in italiano </a:t>
            </a:r>
            <a:r>
              <a:rPr lang="it-IT" sz="2400" b="1" dirty="0" smtClean="0"/>
              <a:t>: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Il 22% degli alunni ha avuto un risultato inferiore al 6.</a:t>
            </a:r>
          </a:p>
          <a:p>
            <a:r>
              <a:rPr lang="it-IT" sz="2400" b="1" dirty="0" smtClean="0"/>
              <a:t>Il31% ha avuto come risultato 6</a:t>
            </a:r>
          </a:p>
          <a:p>
            <a:r>
              <a:rPr lang="it-IT" sz="2400" b="1" dirty="0" smtClean="0"/>
              <a:t>Il 50% ha avuto un voto superiore al 6 (distribuito tra le fasce 7/8)</a:t>
            </a:r>
          </a:p>
          <a:p>
            <a:r>
              <a:rPr lang="it-IT" sz="2400" b="1" u="sng" dirty="0" smtClean="0"/>
              <a:t>In matematica</a:t>
            </a:r>
            <a:r>
              <a:rPr lang="it-IT" sz="2400" b="1" dirty="0" smtClean="0"/>
              <a:t>: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 il 44%inferiore al 6</a:t>
            </a:r>
          </a:p>
          <a:p>
            <a:r>
              <a:rPr lang="it-IT" sz="2400" b="1" dirty="0"/>
              <a:t> il </a:t>
            </a:r>
            <a:r>
              <a:rPr lang="it-IT" sz="2400" b="1" dirty="0" smtClean="0"/>
              <a:t>28% superiore al 6</a:t>
            </a:r>
          </a:p>
          <a:p>
            <a:r>
              <a:rPr lang="it-IT" sz="2400" b="1" u="sng" dirty="0" smtClean="0"/>
              <a:t>In inglese</a:t>
            </a:r>
          </a:p>
          <a:p>
            <a:r>
              <a:rPr lang="it-IT" sz="2400" b="1" u="sng" dirty="0" smtClean="0"/>
              <a:t> </a:t>
            </a:r>
            <a:r>
              <a:rPr lang="it-IT" sz="2400" b="1" dirty="0" smtClean="0"/>
              <a:t>il 77% dei risultati è equamente distribuito tra le fasce 6/7/8/9</a:t>
            </a:r>
          </a:p>
        </p:txBody>
      </p:sp>
    </p:spTree>
    <p:extLst>
      <p:ext uri="{BB962C8B-B14F-4D97-AF65-F5344CB8AC3E}">
        <p14:creationId xmlns:p14="http://schemas.microsoft.com/office/powerpoint/2010/main" xmlns="" val="8351892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377202903"/>
              </p:ext>
            </p:extLst>
          </p:nvPr>
        </p:nvGraphicFramePr>
        <p:xfrm>
          <a:off x="395536" y="1340768"/>
          <a:ext cx="828092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873536"/>
            <a:ext cx="5832648" cy="55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264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9512" y="116632"/>
            <a:ext cx="8568952" cy="5509200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it-IT" sz="4400" dirty="0" smtClean="0">
                <a:solidFill>
                  <a:srgbClr val="C00000"/>
                </a:solidFill>
              </a:rPr>
              <a:t>PREMESSA</a:t>
            </a:r>
            <a:endParaRPr lang="it-IT" sz="4400" dirty="0"/>
          </a:p>
          <a:p>
            <a:r>
              <a:rPr lang="it-IT" sz="4400" dirty="0"/>
              <a:t>La somministrazione, la valutazione e la successiva elaborazione dei risultati delle prove </a:t>
            </a:r>
            <a:r>
              <a:rPr lang="it-IT" sz="4400" dirty="0" smtClean="0"/>
              <a:t>oggettive parallele, </a:t>
            </a:r>
            <a:r>
              <a:rPr lang="it-IT" sz="4400" dirty="0"/>
              <a:t>nell’ambito di un curricolo </a:t>
            </a:r>
            <a:r>
              <a:rPr lang="it-IT" sz="4400" dirty="0" smtClean="0"/>
              <a:t>verticale, sono </a:t>
            </a:r>
            <a:r>
              <a:rPr lang="it-IT" sz="4400" dirty="0"/>
              <a:t>parte integrante del progetto di implementazione del SNV</a:t>
            </a:r>
          </a:p>
        </p:txBody>
      </p:sp>
    </p:spTree>
    <p:extLst>
      <p:ext uri="{BB962C8B-B14F-4D97-AF65-F5344CB8AC3E}">
        <p14:creationId xmlns:p14="http://schemas.microsoft.com/office/powerpoint/2010/main" xmlns="" val="271280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668078001"/>
              </p:ext>
            </p:extLst>
          </p:nvPr>
        </p:nvGraphicFramePr>
        <p:xfrm>
          <a:off x="611560" y="1535620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392" y="1005222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1513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1677670269"/>
              </p:ext>
            </p:extLst>
          </p:nvPr>
        </p:nvGraphicFramePr>
        <p:xfrm>
          <a:off x="107504" y="1508869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980728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0413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3472041319"/>
              </p:ext>
            </p:extLst>
          </p:nvPr>
        </p:nvGraphicFramePr>
        <p:xfrm>
          <a:off x="995772" y="1556792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803" y="901089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5961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533647119"/>
              </p:ext>
            </p:extLst>
          </p:nvPr>
        </p:nvGraphicFramePr>
        <p:xfrm>
          <a:off x="395536" y="1340768"/>
          <a:ext cx="8424936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901089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471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1904991720"/>
              </p:ext>
            </p:extLst>
          </p:nvPr>
        </p:nvGraphicFramePr>
        <p:xfrm>
          <a:off x="467544" y="1368884"/>
          <a:ext cx="722446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692" y="764704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6999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solidFill>
            <a:srgbClr val="00FF00"/>
          </a:solidFill>
        </p:spPr>
        <p:txBody>
          <a:bodyPr>
            <a:noAutofit/>
          </a:bodyPr>
          <a:lstStyle/>
          <a:p>
            <a:r>
              <a:rPr lang="it-IT" sz="8000" dirty="0" smtClean="0"/>
              <a:t>GRAZIE</a:t>
            </a:r>
            <a:br>
              <a:rPr lang="it-IT" sz="8000" dirty="0" smtClean="0"/>
            </a:br>
            <a:r>
              <a:rPr lang="it-IT" sz="8000" dirty="0" smtClean="0"/>
              <a:t> PER LA COLLABORAZIONE</a:t>
            </a:r>
            <a:br>
              <a:rPr lang="it-IT" sz="8000" dirty="0" smtClean="0"/>
            </a:br>
            <a:r>
              <a:rPr lang="it-IT" sz="4800" dirty="0" smtClean="0"/>
              <a:t>FS.MARIA PUCA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xmlns="" val="319732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980728"/>
            <a:ext cx="8496944" cy="48936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 prove comuni </a:t>
            </a:r>
            <a:r>
              <a:rPr lang="it-IT" sz="2400" dirty="0">
                <a:solidFill>
                  <a:srgbClr val="C00000"/>
                </a:solidFill>
              </a:rPr>
              <a:t>NON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servono a confrontare la ‘</a:t>
            </a:r>
            <a:r>
              <a:rPr lang="it-IT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qualità’la‘bontà’del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lavoro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docente, quanto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costituire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una base comune (non unitaria 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omologata) nella didattica, nella costruzione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delle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prove e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nei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sistemi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valutazione all’interno dei medesimi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ambiti  disciplinari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it-IT" sz="2400" dirty="0">
                <a:solidFill>
                  <a:srgbClr val="FF0000"/>
                </a:solidFill>
              </a:rPr>
              <a:t>NON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sono, perciò, uno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strumento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che miri a costituire una classifica delle classi e/o dei corsi.</a:t>
            </a: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Sono una modalità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utile di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verifica e valutazione dell’attuazione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del curricolo verticale.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Infine, consentono di ‘tracciare uno storico’ in relazione al percorso del singolo studente ed alla</a:t>
            </a: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specifica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materia.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311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17064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Dalla lettura delle tabelle che riportano gli esiti delle prove parallele ,effettuate nella SCUOLA SECONDARIA DI 1 GRADO del nostro Istituto ,si evince che</a:t>
            </a:r>
          </a:p>
          <a:p>
            <a:r>
              <a:rPr lang="it-IT" sz="2400" b="1" dirty="0"/>
              <a:t>n</a:t>
            </a:r>
            <a:r>
              <a:rPr lang="it-IT" sz="2400" b="1" dirty="0" smtClean="0"/>
              <a:t>elle </a:t>
            </a:r>
            <a:r>
              <a:rPr lang="it-IT" sz="2400" b="1" u="sng" dirty="0" smtClean="0">
                <a:solidFill>
                  <a:srgbClr val="FF0000"/>
                </a:solidFill>
              </a:rPr>
              <a:t>classi prime </a:t>
            </a:r>
            <a:r>
              <a:rPr lang="it-IT" sz="2400" b="1" dirty="0" smtClean="0"/>
              <a:t>:</a:t>
            </a:r>
          </a:p>
          <a:p>
            <a:r>
              <a:rPr lang="it-IT" b="1" u="sng" dirty="0" smtClean="0"/>
              <a:t>IN ITALIANO </a:t>
            </a:r>
          </a:p>
          <a:p>
            <a:r>
              <a:rPr lang="it-IT" sz="2400" b="1" dirty="0" smtClean="0"/>
              <a:t>Il 65% degli alunni ha avuto un risultato superiore al 6.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Il 19%inferiore al 6.</a:t>
            </a:r>
          </a:p>
          <a:p>
            <a:r>
              <a:rPr lang="it-IT" sz="2400" b="1" dirty="0" smtClean="0"/>
              <a:t>IL 16% voto 6</a:t>
            </a:r>
          </a:p>
          <a:p>
            <a:r>
              <a:rPr lang="it-IT" sz="2400" b="1" u="sng" dirty="0" smtClean="0"/>
              <a:t>In matematica </a:t>
            </a:r>
          </a:p>
          <a:p>
            <a:r>
              <a:rPr lang="it-IT" sz="2400" b="1" dirty="0" smtClean="0"/>
              <a:t>il </a:t>
            </a:r>
            <a:r>
              <a:rPr lang="it-IT" sz="2400" b="1" dirty="0"/>
              <a:t>3</a:t>
            </a:r>
            <a:r>
              <a:rPr lang="it-IT" sz="2400" b="1" dirty="0" smtClean="0"/>
              <a:t>3%inferiore al 6 </a:t>
            </a:r>
          </a:p>
          <a:p>
            <a:r>
              <a:rPr lang="it-IT" sz="2400" b="1" dirty="0" smtClean="0"/>
              <a:t>Il 22% 6</a:t>
            </a:r>
          </a:p>
          <a:p>
            <a:r>
              <a:rPr lang="it-IT" sz="2400" b="1" dirty="0" smtClean="0"/>
              <a:t>Il 45% superiore al 6    (7/8)</a:t>
            </a:r>
          </a:p>
          <a:p>
            <a:r>
              <a:rPr lang="it-IT" sz="2400" b="1" dirty="0" smtClean="0"/>
              <a:t>In inglese l’80% dei risultati è equamente distribuito tra le fasce 7-8-9-10.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xmlns="" val="3700741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Risultati 1°quadrimestre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546212003"/>
              </p:ext>
            </p:extLst>
          </p:nvPr>
        </p:nvGraphicFramePr>
        <p:xfrm>
          <a:off x="179512" y="1448540"/>
          <a:ext cx="8136904" cy="4650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8705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79512" y="150625"/>
            <a:ext cx="7776864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Risultati complessivi 1° quadrimestre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797419180"/>
              </p:ext>
            </p:extLst>
          </p:nvPr>
        </p:nvGraphicFramePr>
        <p:xfrm>
          <a:off x="395536" y="1340768"/>
          <a:ext cx="73448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6998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Risultati 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190272156"/>
              </p:ext>
            </p:extLst>
          </p:nvPr>
        </p:nvGraphicFramePr>
        <p:xfrm>
          <a:off x="395536" y="1484784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21487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Risultati 1°quadrimestre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230927362"/>
              </p:ext>
            </p:extLst>
          </p:nvPr>
        </p:nvGraphicFramePr>
        <p:xfrm>
          <a:off x="1259632" y="1628800"/>
          <a:ext cx="6696744" cy="368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979701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66725" y="188640"/>
            <a:ext cx="755423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Risultati 1°quadrimestre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:p14="http://schemas.microsoft.com/office/powerpoint/2010/main" xmlns="" val="505828922"/>
              </p:ext>
            </p:extLst>
          </p:nvPr>
        </p:nvGraphicFramePr>
        <p:xfrm>
          <a:off x="179512" y="1124744"/>
          <a:ext cx="87849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33568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2271</TotalTime>
  <Words>603</Words>
  <Application>Microsoft Office PowerPoint</Application>
  <PresentationFormat>Presentazione su schermo (4:3)</PresentationFormat>
  <Paragraphs>137</Paragraphs>
  <Slides>25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GRAZIE  PER LA COLLABORAZIONE FS.MARIA PUCA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gabriella colella</dc:creator>
  <cp:lastModifiedBy>IC MatteottiCirillo</cp:lastModifiedBy>
  <cp:revision>396</cp:revision>
  <dcterms:created xsi:type="dcterms:W3CDTF">2016-11-23T15:24:18Z</dcterms:created>
  <dcterms:modified xsi:type="dcterms:W3CDTF">2019-02-20T09:41:34Z</dcterms:modified>
</cp:coreProperties>
</file>