
<file path=[Content_Types].xml><?xml version="1.0" encoding="utf-8"?>
<Types xmlns="http://schemas.openxmlformats.org/package/2006/content-types">
  <Override PartName="/ppt/slides/slide47.xml" ContentType="application/vnd.openxmlformats-officedocument.presentationml.slide+xml"/>
  <Override PartName="/ppt/slides/slide58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s/slide54.xml" ContentType="application/vnd.openxmlformats-officedocument.presentationml.slide+xml"/>
  <Override PartName="/ppt/slideLayouts/slideLayout6.xml" ContentType="application/vnd.openxmlformats-officedocument.presentationml.slideLayout+xml"/>
  <Override PartName="/ppt/charts/chart28.xml" ContentType="application/vnd.openxmlformats-officedocument.drawingml.chart+xml"/>
  <Override PartName="/ppt/notesSlides/notesSlide38.xml" ContentType="application/vnd.openxmlformats-officedocument.presentationml.notesSlide+xml"/>
  <Override PartName="/ppt/charts/chart46.xml" ContentType="application/vnd.openxmlformats-officedocument.drawingml.chart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charts/chart17.xml" ContentType="application/vnd.openxmlformats-officedocument.drawingml.chart+xml"/>
  <Override PartName="/ppt/notesSlides/notesSlide27.xml" ContentType="application/vnd.openxmlformats-officedocument.presentationml.notesSlide+xml"/>
  <Override PartName="/ppt/charts/chart35.xml" ContentType="application/vnd.openxmlformats-officedocument.drawingml.chart+xml"/>
  <Override PartName="/ppt/notesSlides/notesSlide45.xml" ContentType="application/vnd.openxmlformats-officedocument.presentationml.notesSlide+xml"/>
  <Override PartName="/ppt/charts/chart53.xml" ContentType="application/vnd.openxmlformats-officedocument.drawingml.chart+xml"/>
  <Override PartName="/ppt/notesSlides/notesSlide56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slides/slide61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notesSlides/notesSlide16.xml" ContentType="application/vnd.openxmlformats-officedocument.presentationml.notesSlide+xml"/>
  <Override PartName="/ppt/charts/chart24.xml" ContentType="application/vnd.openxmlformats-officedocument.drawingml.chart+xml"/>
  <Override PartName="/ppt/notesSlides/notesSlide34.xml" ContentType="application/vnd.openxmlformats-officedocument.presentationml.notesSlide+xml"/>
  <Override PartName="/ppt/charts/chart42.xml" ContentType="application/vnd.openxmlformats-officedocument.drawingml.char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charts/chart31.xml" ContentType="application/vnd.openxmlformats-officedocument.drawingml.chart+xml"/>
  <Override PartName="/ppt/notesSlides/notesSlide41.xml" ContentType="application/vnd.openxmlformats-officedocument.presentationml.notesSlide+xml"/>
  <Override PartName="/ppt/notesSlides/notesSlide52.xml" ContentType="application/vnd.openxmlformats-officedocument.presentationml.notesSlide+xml"/>
  <Override PartName="/ppt/charts/chart7.xml" ContentType="application/vnd.openxmlformats-officedocument.drawingml.chart+xml"/>
  <Override PartName="/ppt/notesSlides/notesSlide12.xml" ContentType="application/vnd.openxmlformats-officedocument.presentationml.notesSlide+xml"/>
  <Override PartName="/ppt/charts/chart20.xml" ContentType="application/vnd.openxmlformats-officedocument.drawingml.chart+xml"/>
  <Override PartName="/ppt/notesSlides/notesSlide30.xml" ContentType="application/vnd.openxmlformats-officedocument.presentationml.notesSlide+xml"/>
  <Default Extension="xlsx" ContentType="application/vnd.openxmlformats-officedocument.spreadsheetml.sheet"/>
  <Override PartName="/ppt/charts/chart3.xml" ContentType="application/vnd.openxmlformats-officedocument.drawingml.chart+xml"/>
  <Override PartName="/ppt/notesSlides/notesSlide7.xml" ContentType="application/vnd.openxmlformats-officedocument.presentationml.notesSlide+xml"/>
  <Override PartName="/ppt/slides/slide9.xml" ContentType="application/vnd.openxmlformats-officedocument.presentationml.slide+xml"/>
  <Override PartName="/ppt/slides/slide59.xml" ContentType="application/vnd.openxmlformats-officedocument.presentationml.slide+xml"/>
  <Override PartName="/ppt/viewProps.xml" ContentType="application/vnd.openxmlformats-officedocument.presentationml.viewProp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3.xml" ContentType="application/vnd.openxmlformats-officedocument.presentationml.notesSlide+xml"/>
  <Override PartName="/ppt/charts/chart29.xml" ContentType="application/vnd.openxmlformats-officedocument.drawingml.chart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55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charts/chart18.xml" ContentType="application/vnd.openxmlformats-officedocument.drawingml.chart+xml"/>
  <Override PartName="/ppt/charts/chart36.xml" ContentType="application/vnd.openxmlformats-officedocument.drawingml.chart+xml"/>
  <Override PartName="/ppt/notesSlides/notesSlide39.xml" ContentType="application/vnd.openxmlformats-officedocument.presentationml.notesSlide+xml"/>
  <Override PartName="/ppt/charts/chart47.xml" ContentType="application/vnd.openxmlformats-officedocument.drawingml.chart+xml"/>
  <Override PartName="/ppt/notesSlides/notesSlide57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charts/chart25.xml" ContentType="application/vnd.openxmlformats-officedocument.drawingml.chart+xml"/>
  <Override PartName="/ppt/notesSlides/notesSlide28.xml" ContentType="application/vnd.openxmlformats-officedocument.presentationml.notesSlide+xml"/>
  <Override PartName="/ppt/notesSlides/notesSlide46.xml" ContentType="application/vnd.openxmlformats-officedocument.presentationml.notesSlide+xml"/>
  <Override PartName="/ppt/charts/chart54.xml" ContentType="application/vnd.openxmlformats-officedocument.drawingml.char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s/slide51.xml" ContentType="application/vnd.openxmlformats-officedocument.presentationml.slide+xml"/>
  <Override PartName="/ppt/charts/chart14.xml" ContentType="application/vnd.openxmlformats-officedocument.drawingml.chart+xml"/>
  <Override PartName="/ppt/notesSlides/notesSlide24.xml" ContentType="application/vnd.openxmlformats-officedocument.presentationml.notesSlide+xml"/>
  <Override PartName="/ppt/charts/chart32.xml" ContentType="application/vnd.openxmlformats-officedocument.drawingml.chart+xml"/>
  <Override PartName="/ppt/notesSlides/notesSlide35.xml" ContentType="application/vnd.openxmlformats-officedocument.presentationml.notesSlide+xml"/>
  <Override PartName="/ppt/charts/chart43.xml" ContentType="application/vnd.openxmlformats-officedocument.drawingml.chart+xml"/>
  <Override PartName="/ppt/notesSlides/notesSlide53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charts/chart8.xml" ContentType="application/vnd.openxmlformats-officedocument.drawingml.chart+xml"/>
  <Override PartName="/ppt/notesSlides/notesSlide13.xml" ContentType="application/vnd.openxmlformats-officedocument.presentationml.notesSlide+xml"/>
  <Override PartName="/ppt/charts/chart21.xml" ContentType="application/vnd.openxmlformats-officedocument.drawingml.chart+xml"/>
  <Override PartName="/ppt/notesSlides/notesSlide42.xml" ContentType="application/vnd.openxmlformats-officedocument.presentationml.notesSlide+xml"/>
  <Override PartName="/ppt/charts/chart50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charts/chart4.xml" ContentType="application/vnd.openxmlformats-officedocument.drawingml.chart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s/slide56.xml" ContentType="application/vnd.openxmlformats-officedocument.presentationml.slide+xml"/>
  <Override PartName="/ppt/slideLayouts/slideLayout8.xml" ContentType="application/vnd.openxmlformats-officedocument.presentationml.slideLayout+xml"/>
  <Override PartName="/ppt/charts/chart48.xml" ContentType="application/vnd.openxmlformats-officedocument.drawingml.char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charts/chart19.xml" ContentType="application/vnd.openxmlformats-officedocument.drawingml.chart+xml"/>
  <Override PartName="/ppt/notesSlides/notesSlide29.xml" ContentType="application/vnd.openxmlformats-officedocument.presentationml.notesSlide+xml"/>
  <Override PartName="/ppt/charts/chart37.xml" ContentType="application/vnd.openxmlformats-officedocument.drawingml.chart+xml"/>
  <Override PartName="/ppt/notesSlides/notesSlide47.xml" ContentType="application/vnd.openxmlformats-officedocument.presentationml.notesSlide+xml"/>
  <Override PartName="/ppt/charts/chart55.xml" ContentType="application/vnd.openxmlformats-officedocument.drawingml.char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s/slide52.xml" ContentType="application/vnd.openxmlformats-officedocument.presentationml.slide+xml"/>
  <Override PartName="/ppt/notesSlides/notesSlide18.xml" ContentType="application/vnd.openxmlformats-officedocument.presentationml.notesSlide+xml"/>
  <Override PartName="/ppt/charts/chart26.xml" ContentType="application/vnd.openxmlformats-officedocument.drawingml.chart+xml"/>
  <Override PartName="/ppt/notesSlides/notesSlide36.xml" ContentType="application/vnd.openxmlformats-officedocument.presentationml.notesSlide+xml"/>
  <Override PartName="/ppt/charts/chart44.xml" ContentType="application/vnd.openxmlformats-officedocument.drawingml.char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charts/chart15.xml" ContentType="application/vnd.openxmlformats-officedocument.drawingml.chart+xml"/>
  <Override PartName="/ppt/notesSlides/notesSlide25.xml" ContentType="application/vnd.openxmlformats-officedocument.presentationml.notesSlide+xml"/>
  <Override PartName="/ppt/charts/chart33.xml" ContentType="application/vnd.openxmlformats-officedocument.drawingml.chart+xml"/>
  <Override PartName="/ppt/notesSlides/notesSlide43.xml" ContentType="application/vnd.openxmlformats-officedocument.presentationml.notesSlide+xml"/>
  <Override PartName="/ppt/charts/chart51.xml" ContentType="application/vnd.openxmlformats-officedocument.drawingml.chart+xml"/>
  <Override PartName="/ppt/notesSlides/notesSlide54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14.xml" ContentType="application/vnd.openxmlformats-officedocument.presentationml.notesSlide+xml"/>
  <Override PartName="/ppt/charts/chart22.xml" ContentType="application/vnd.openxmlformats-officedocument.drawingml.chart+xml"/>
  <Override PartName="/ppt/notesSlides/notesSlide32.xml" ContentType="application/vnd.openxmlformats-officedocument.presentationml.notesSlide+xml"/>
  <Override PartName="/ppt/charts/chart40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50.xml" ContentType="application/vnd.openxmlformats-officedocument.presentationml.notesSlide+xml"/>
  <Override PartName="/ppt/charts/chart5.xml" ContentType="application/vnd.openxmlformats-officedocument.drawingml.chart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notesSlides/notesSlide5.xml" ContentType="application/vnd.openxmlformats-officedocument.presentationml.notes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57.xml" ContentType="application/vnd.openxmlformats-officedocument.presentationml.slide+xml"/>
  <Override PartName="/ppt/notesSlides/notesSlide1.xml" ContentType="application/vnd.openxmlformats-officedocument.presentationml.notesSlide+xml"/>
  <Override PartName="/ppt/charts/chart49.xml" ContentType="application/vnd.openxmlformats-officedocument.drawingml.char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notesSlides/notesSlide19.xml" ContentType="application/vnd.openxmlformats-officedocument.presentationml.notesSlide+xml"/>
  <Override PartName="/ppt/charts/chart27.xml" ContentType="application/vnd.openxmlformats-officedocument.drawingml.chart+xml"/>
  <Override PartName="/ppt/charts/chart38.xml" ContentType="application/vnd.openxmlformats-officedocument.drawingml.chart+xml"/>
  <Override PartName="/ppt/notesSlides/notesSlide48.xml" ContentType="application/vnd.openxmlformats-officedocument.presentationml.notesSlide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s/slide53.xml" ContentType="application/vnd.openxmlformats-officedocument.presentationml.slide+xml"/>
  <Default Extension="jpeg" ContentType="image/jpeg"/>
  <Override PartName="/ppt/charts/chart16.xml" ContentType="application/vnd.openxmlformats-officedocument.drawingml.chart+xml"/>
  <Override PartName="/ppt/charts/chart34.xml" ContentType="application/vnd.openxmlformats-officedocument.drawingml.chart+xml"/>
  <Override PartName="/ppt/notesSlides/notesSlide37.xml" ContentType="application/vnd.openxmlformats-officedocument.presentationml.notesSlide+xml"/>
  <Override PartName="/ppt/charts/chart45.xml" ContentType="application/vnd.openxmlformats-officedocument.drawingml.chart+xml"/>
  <Override PartName="/ppt/notesSlides/notesSlide55.xml" ContentType="application/vnd.openxmlformats-officedocument.presentationml.notesSlide+xml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s/slide60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charts/chart23.xml" ContentType="application/vnd.openxmlformats-officedocument.drawingml.chart+xml"/>
  <Override PartName="/ppt/notesSlides/notesSlide26.xml" ContentType="application/vnd.openxmlformats-officedocument.presentationml.notesSlide+xml"/>
  <Override PartName="/ppt/notesSlides/notesSlide44.xml" ContentType="application/vnd.openxmlformats-officedocument.presentationml.notesSlide+xml"/>
  <Override PartName="/ppt/charts/chart52.xml" ContentType="application/vnd.openxmlformats-officedocument.drawingml.chart+xml"/>
  <Override PartName="/ppt/slides/slide20.xml" ContentType="application/vnd.openxmlformats-officedocument.presentationml.slide+xml"/>
  <Override PartName="/ppt/charts/chart12.xml" ContentType="application/vnd.openxmlformats-officedocument.drawingml.chart+xml"/>
  <Override PartName="/ppt/notesSlides/notesSlide22.xml" ContentType="application/vnd.openxmlformats-officedocument.presentationml.notesSlide+xml"/>
  <Override PartName="/ppt/charts/chart30.xml" ContentType="application/vnd.openxmlformats-officedocument.drawingml.chart+xml"/>
  <Override PartName="/ppt/notesSlides/notesSlide33.xml" ContentType="application/vnd.openxmlformats-officedocument.presentationml.notesSlide+xml"/>
  <Override PartName="/ppt/charts/chart41.xml" ContentType="application/vnd.openxmlformats-officedocument.drawingml.chart+xml"/>
  <Override PartName="/ppt/notesSlides/notesSlide51.xml" ContentType="application/vnd.openxmlformats-officedocument.presentationml.notesSlide+xml"/>
  <Override PartName="/ppt/charts/chart6.xml" ContentType="application/vnd.openxmlformats-officedocument.drawingml.chart+xml"/>
  <Override PartName="/ppt/notesSlides/notesSlide1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slides/slide29.xml" ContentType="application/vnd.openxmlformats-officedocument.presentationml.slide+xml"/>
  <Override PartName="/ppt/charts/chart39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3"/>
  </p:notesMasterIdLst>
  <p:sldIdLst>
    <p:sldId id="256" r:id="rId2"/>
    <p:sldId id="312" r:id="rId3"/>
    <p:sldId id="313" r:id="rId4"/>
    <p:sldId id="371" r:id="rId5"/>
    <p:sldId id="311" r:id="rId6"/>
    <p:sldId id="257" r:id="rId7"/>
    <p:sldId id="317" r:id="rId8"/>
    <p:sldId id="318" r:id="rId9"/>
    <p:sldId id="319" r:id="rId10"/>
    <p:sldId id="320" r:id="rId11"/>
    <p:sldId id="321" r:id="rId12"/>
    <p:sldId id="322" r:id="rId13"/>
    <p:sldId id="323" r:id="rId14"/>
    <p:sldId id="324" r:id="rId15"/>
    <p:sldId id="325" r:id="rId16"/>
    <p:sldId id="326" r:id="rId17"/>
    <p:sldId id="327" r:id="rId18"/>
    <p:sldId id="328" r:id="rId19"/>
    <p:sldId id="329" r:id="rId20"/>
    <p:sldId id="330" r:id="rId21"/>
    <p:sldId id="331" r:id="rId22"/>
    <p:sldId id="332" r:id="rId23"/>
    <p:sldId id="333" r:id="rId24"/>
    <p:sldId id="334" r:id="rId25"/>
    <p:sldId id="335" r:id="rId26"/>
    <p:sldId id="336" r:id="rId27"/>
    <p:sldId id="337" r:id="rId28"/>
    <p:sldId id="338" r:id="rId29"/>
    <p:sldId id="339" r:id="rId30"/>
    <p:sldId id="340" r:id="rId31"/>
    <p:sldId id="341" r:id="rId32"/>
    <p:sldId id="342" r:id="rId33"/>
    <p:sldId id="343" r:id="rId34"/>
    <p:sldId id="344" r:id="rId35"/>
    <p:sldId id="345" r:id="rId36"/>
    <p:sldId id="346" r:id="rId37"/>
    <p:sldId id="347" r:id="rId38"/>
    <p:sldId id="348" r:id="rId39"/>
    <p:sldId id="349" r:id="rId40"/>
    <p:sldId id="350" r:id="rId41"/>
    <p:sldId id="351" r:id="rId42"/>
    <p:sldId id="352" r:id="rId43"/>
    <p:sldId id="353" r:id="rId44"/>
    <p:sldId id="354" r:id="rId45"/>
    <p:sldId id="355" r:id="rId46"/>
    <p:sldId id="356" r:id="rId47"/>
    <p:sldId id="357" r:id="rId48"/>
    <p:sldId id="358" r:id="rId49"/>
    <p:sldId id="359" r:id="rId50"/>
    <p:sldId id="360" r:id="rId51"/>
    <p:sldId id="361" r:id="rId52"/>
    <p:sldId id="362" r:id="rId53"/>
    <p:sldId id="363" r:id="rId54"/>
    <p:sldId id="364" r:id="rId55"/>
    <p:sldId id="365" r:id="rId56"/>
    <p:sldId id="366" r:id="rId57"/>
    <p:sldId id="367" r:id="rId58"/>
    <p:sldId id="368" r:id="rId59"/>
    <p:sldId id="369" r:id="rId60"/>
    <p:sldId id="370" r:id="rId61"/>
    <p:sldId id="372" r:id="rId6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7C80"/>
    <a:srgbClr val="FFCC00"/>
    <a:srgbClr val="FF6600"/>
    <a:srgbClr val="0FA907"/>
    <a:srgbClr val="00FF00"/>
    <a:srgbClr val="000F2E"/>
    <a:srgbClr val="CC3399"/>
    <a:srgbClr val="CC0099"/>
    <a:srgbClr val="FF3399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39" autoAdjust="0"/>
    <p:restoredTop sz="94660"/>
  </p:normalViewPr>
  <p:slideViewPr>
    <p:cSldViewPr>
      <p:cViewPr>
        <p:scale>
          <a:sx n="100" d="100"/>
          <a:sy n="100" d="100"/>
        </p:scale>
        <p:origin x="-492" y="12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8352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presProps" Target="pres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8.xlsx"/></Relationships>
</file>

<file path=ppt/charts/_rels/chart2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29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.xlsx"/></Relationships>
</file>

<file path=ppt/charts/_rels/chart3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0.xlsx"/></Relationships>
</file>

<file path=ppt/charts/_rels/chart3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1.xlsx"/></Relationships>
</file>

<file path=ppt/charts/_rels/chart3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2.xlsx"/></Relationships>
</file>

<file path=ppt/charts/_rels/chart3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3.xlsx"/></Relationships>
</file>

<file path=ppt/charts/_rels/chart3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4.xlsx"/></Relationships>
</file>

<file path=ppt/charts/_rels/chart3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5.xlsx"/></Relationships>
</file>

<file path=ppt/charts/_rels/chart3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6.xlsx"/></Relationships>
</file>

<file path=ppt/charts/_rels/chart3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7.xlsx"/></Relationships>
</file>

<file path=ppt/charts/_rels/chart3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8.xlsx"/></Relationships>
</file>

<file path=ppt/charts/_rels/chart3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39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.xlsx"/></Relationships>
</file>

<file path=ppt/charts/_rels/chart4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0.xlsx"/></Relationships>
</file>

<file path=ppt/charts/_rels/chart4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1.xlsx"/></Relationships>
</file>

<file path=ppt/charts/_rels/chart4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2.xlsx"/></Relationships>
</file>

<file path=ppt/charts/_rels/chart4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3.xlsx"/></Relationships>
</file>

<file path=ppt/charts/_rels/chart4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4.xlsx"/></Relationships>
</file>

<file path=ppt/charts/_rels/chart4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5.xlsx"/></Relationships>
</file>

<file path=ppt/charts/_rels/chart4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6.xlsx"/></Relationships>
</file>

<file path=ppt/charts/_rels/chart4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7.xlsx"/></Relationships>
</file>

<file path=ppt/charts/_rels/chart4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8.xlsx"/></Relationships>
</file>

<file path=ppt/charts/_rels/chart4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49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.xlsx"/></Relationships>
</file>

<file path=ppt/charts/_rels/chart5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0.xlsx"/></Relationships>
</file>

<file path=ppt/charts/_rels/chart5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1.xlsx"/></Relationships>
</file>

<file path=ppt/charts/_rels/chart5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2.xlsx"/></Relationships>
</file>

<file path=ppt/charts/_rels/chart5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3.xlsx"/></Relationships>
</file>

<file path=ppt/charts/_rels/chart5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4.xlsx"/></Relationships>
</file>

<file path=ppt/charts/_rels/chart5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5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Foglio_di_lavoro_di_Microsoft_Office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6600"/>
        </a:solidFill>
      </c:spPr>
    </c:sideWall>
    <c:backWall>
      <c:spPr>
        <a:solidFill>
          <a:srgbClr val="FF66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7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7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2</c:v>
                </c:pt>
                <c:pt idx="4">
                  <c:v>6</c:v>
                </c:pt>
                <c:pt idx="5">
                  <c:v>0</c:v>
                </c:pt>
              </c:numCache>
            </c:numRef>
          </c:val>
        </c:ser>
        <c:dLbls/>
        <c:shape val="box"/>
        <c:axId val="157205248"/>
        <c:axId val="157206784"/>
        <c:axId val="0"/>
      </c:bar3DChart>
      <c:catAx>
        <c:axId val="157205248"/>
        <c:scaling>
          <c:orientation val="minMax"/>
        </c:scaling>
        <c:axPos val="b"/>
        <c:numFmt formatCode="General" sourceLinked="1"/>
        <c:tickLblPos val="nextTo"/>
        <c:crossAx val="157206784"/>
        <c:crosses val="autoZero"/>
        <c:auto val="1"/>
        <c:lblAlgn val="ctr"/>
        <c:lblOffset val="100"/>
      </c:catAx>
      <c:valAx>
        <c:axId val="157206784"/>
        <c:scaling>
          <c:orientation val="minMax"/>
        </c:scaling>
        <c:axPos val="l"/>
        <c:majorGridlines/>
        <c:numFmt formatCode="General" sourceLinked="1"/>
        <c:tickLblPos val="nextTo"/>
        <c:crossAx val="1572052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35739739173228352"/>
          <c:w val="9.33282480314961E-2"/>
          <c:h val="0.26020497047244101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6600"/>
        </a:solidFill>
      </c:spPr>
    </c:sideWall>
    <c:backWall>
      <c:spPr>
        <a:solidFill>
          <a:srgbClr val="FF66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8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12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9</c:v>
                </c:pt>
                <c:pt idx="3">
                  <c:v>5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/>
        <c:shape val="box"/>
        <c:axId val="164232192"/>
        <c:axId val="164299520"/>
        <c:axId val="0"/>
      </c:bar3DChart>
      <c:catAx>
        <c:axId val="164232192"/>
        <c:scaling>
          <c:orientation val="minMax"/>
        </c:scaling>
        <c:axPos val="b"/>
        <c:numFmt formatCode="General" sourceLinked="1"/>
        <c:tickLblPos val="nextTo"/>
        <c:crossAx val="164299520"/>
        <c:crosses val="autoZero"/>
        <c:auto val="1"/>
        <c:lblAlgn val="ctr"/>
        <c:lblOffset val="100"/>
      </c:catAx>
      <c:valAx>
        <c:axId val="164299520"/>
        <c:scaling>
          <c:orientation val="minMax"/>
        </c:scaling>
        <c:axPos val="l"/>
        <c:majorGridlines/>
        <c:numFmt formatCode="General" sourceLinked="1"/>
        <c:tickLblPos val="nextTo"/>
        <c:crossAx val="1642321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35739739173228352"/>
          <c:w val="9.3328248031496086E-2"/>
          <c:h val="0.26020497047244101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6600"/>
        </a:solidFill>
      </c:spPr>
    </c:sideWall>
    <c:backWall>
      <c:spPr>
        <a:solidFill>
          <a:srgbClr val="FF66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9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4</c:v>
                </c:pt>
                <c:pt idx="4">
                  <c:v>7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5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/>
        <c:shape val="box"/>
        <c:axId val="164396416"/>
        <c:axId val="164402304"/>
        <c:axId val="0"/>
      </c:bar3DChart>
      <c:catAx>
        <c:axId val="164396416"/>
        <c:scaling>
          <c:orientation val="minMax"/>
        </c:scaling>
        <c:axPos val="b"/>
        <c:numFmt formatCode="General" sourceLinked="1"/>
        <c:tickLblPos val="nextTo"/>
        <c:crossAx val="164402304"/>
        <c:crosses val="autoZero"/>
        <c:auto val="1"/>
        <c:lblAlgn val="ctr"/>
        <c:lblOffset val="100"/>
      </c:catAx>
      <c:valAx>
        <c:axId val="164402304"/>
        <c:scaling>
          <c:orientation val="minMax"/>
        </c:scaling>
        <c:axPos val="l"/>
        <c:majorGridlines/>
        <c:numFmt formatCode="General" sourceLinked="1"/>
        <c:tickLblPos val="nextTo"/>
        <c:crossAx val="1643964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35739739173228352"/>
          <c:w val="9.3328248031496086E-2"/>
          <c:h val="0.26020497047244101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CC00"/>
        </a:solidFill>
      </c:spPr>
    </c:sideWall>
    <c:backWall>
      <c:spPr>
        <a:solidFill>
          <a:srgbClr val="FFCC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7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3</c:v>
                </c:pt>
                <c:pt idx="3">
                  <c:v>5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7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dLbls/>
        <c:shape val="box"/>
        <c:axId val="164728832"/>
        <c:axId val="164730368"/>
        <c:axId val="0"/>
      </c:bar3DChart>
      <c:catAx>
        <c:axId val="164728832"/>
        <c:scaling>
          <c:orientation val="minMax"/>
        </c:scaling>
        <c:axPos val="b"/>
        <c:numFmt formatCode="General" sourceLinked="1"/>
        <c:tickLblPos val="nextTo"/>
        <c:crossAx val="164730368"/>
        <c:crosses val="autoZero"/>
        <c:auto val="1"/>
        <c:lblAlgn val="ctr"/>
        <c:lblOffset val="100"/>
      </c:catAx>
      <c:valAx>
        <c:axId val="164730368"/>
        <c:scaling>
          <c:orientation val="minMax"/>
        </c:scaling>
        <c:axPos val="l"/>
        <c:majorGridlines/>
        <c:numFmt formatCode="General" sourceLinked="1"/>
        <c:tickLblPos val="nextTo"/>
        <c:crossAx val="164728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21677239173228349"/>
          <c:w val="0.13499491469816274"/>
          <c:h val="0.40082997047244107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CC00"/>
        </a:solidFill>
      </c:spPr>
    </c:sideWall>
    <c:backWall>
      <c:spPr>
        <a:solidFill>
          <a:srgbClr val="FFCC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9</c:v>
                </c:pt>
                <c:pt idx="3">
                  <c:v>5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7</c:v>
                </c:pt>
                <c:pt idx="3">
                  <c:v>2</c:v>
                </c:pt>
                <c:pt idx="4">
                  <c:v>3</c:v>
                </c:pt>
                <c:pt idx="5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4</c:v>
                </c:pt>
                <c:pt idx="3">
                  <c:v>5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dLbls/>
        <c:shape val="box"/>
        <c:axId val="165089664"/>
        <c:axId val="165091200"/>
        <c:axId val="0"/>
      </c:bar3DChart>
      <c:catAx>
        <c:axId val="165089664"/>
        <c:scaling>
          <c:orientation val="minMax"/>
        </c:scaling>
        <c:axPos val="b"/>
        <c:numFmt formatCode="General" sourceLinked="1"/>
        <c:tickLblPos val="nextTo"/>
        <c:crossAx val="165091200"/>
        <c:crosses val="autoZero"/>
        <c:auto val="1"/>
        <c:lblAlgn val="ctr"/>
        <c:lblOffset val="100"/>
      </c:catAx>
      <c:valAx>
        <c:axId val="165091200"/>
        <c:scaling>
          <c:orientation val="minMax"/>
        </c:scaling>
        <c:axPos val="l"/>
        <c:majorGridlines/>
        <c:numFmt formatCode="General" sourceLinked="1"/>
        <c:tickLblPos val="nextTo"/>
        <c:crossAx val="1650896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21677239173228349"/>
          <c:w val="0.13499491469816274"/>
          <c:h val="0.40082997047244107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CC00"/>
        </a:solidFill>
      </c:spPr>
    </c:sideWall>
    <c:backWall>
      <c:spPr>
        <a:solidFill>
          <a:srgbClr val="FFCC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6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6</c:v>
                </c:pt>
                <c:pt idx="3">
                  <c:v>4</c:v>
                </c:pt>
                <c:pt idx="4">
                  <c:v>3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9</c:v>
                </c:pt>
                <c:pt idx="2">
                  <c:v>7</c:v>
                </c:pt>
                <c:pt idx="3">
                  <c:v>2</c:v>
                </c:pt>
                <c:pt idx="4">
                  <c:v>5</c:v>
                </c:pt>
                <c:pt idx="5">
                  <c:v>3</c:v>
                </c:pt>
              </c:numCache>
            </c:numRef>
          </c:val>
        </c:ser>
        <c:dLbls/>
        <c:shape val="box"/>
        <c:axId val="174400256"/>
        <c:axId val="174401792"/>
        <c:axId val="0"/>
      </c:bar3DChart>
      <c:catAx>
        <c:axId val="174400256"/>
        <c:scaling>
          <c:orientation val="minMax"/>
        </c:scaling>
        <c:axPos val="b"/>
        <c:numFmt formatCode="General" sourceLinked="1"/>
        <c:tickLblPos val="nextTo"/>
        <c:crossAx val="174401792"/>
        <c:crosses val="autoZero"/>
        <c:auto val="1"/>
        <c:lblAlgn val="ctr"/>
        <c:lblOffset val="100"/>
      </c:catAx>
      <c:valAx>
        <c:axId val="174401792"/>
        <c:scaling>
          <c:orientation val="minMax"/>
        </c:scaling>
        <c:axPos val="l"/>
        <c:majorGridlines/>
        <c:numFmt formatCode="General" sourceLinked="1"/>
        <c:tickLblPos val="nextTo"/>
        <c:crossAx val="1744002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21677239173228349"/>
          <c:w val="0.13499491469816274"/>
          <c:h val="0.40082997047244107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CC00"/>
        </a:solidFill>
      </c:spPr>
    </c:sideWall>
    <c:backWall>
      <c:spPr>
        <a:solidFill>
          <a:srgbClr val="FFCC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11</c:v>
                </c:pt>
                <c:pt idx="2">
                  <c:v>7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16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12</c:v>
                </c:pt>
                <c:pt idx="3">
                  <c:v>3</c:v>
                </c:pt>
                <c:pt idx="4">
                  <c:v>5</c:v>
                </c:pt>
                <c:pt idx="5">
                  <c:v>1</c:v>
                </c:pt>
              </c:numCache>
            </c:numRef>
          </c:val>
        </c:ser>
        <c:dLbls/>
        <c:shape val="box"/>
        <c:axId val="174347392"/>
        <c:axId val="174348928"/>
        <c:axId val="0"/>
      </c:bar3DChart>
      <c:catAx>
        <c:axId val="174347392"/>
        <c:scaling>
          <c:orientation val="minMax"/>
        </c:scaling>
        <c:axPos val="b"/>
        <c:numFmt formatCode="General" sourceLinked="1"/>
        <c:tickLblPos val="nextTo"/>
        <c:crossAx val="174348928"/>
        <c:crosses val="autoZero"/>
        <c:auto val="1"/>
        <c:lblAlgn val="ctr"/>
        <c:lblOffset val="100"/>
      </c:catAx>
      <c:valAx>
        <c:axId val="174348928"/>
        <c:scaling>
          <c:orientation val="minMax"/>
        </c:scaling>
        <c:axPos val="l"/>
        <c:majorGridlines/>
        <c:numFmt formatCode="General" sourceLinked="1"/>
        <c:tickLblPos val="nextTo"/>
        <c:crossAx val="1743473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21677239173228349"/>
          <c:w val="0.13499491469816274"/>
          <c:h val="0.40082997047244107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CC00"/>
        </a:solidFill>
      </c:spPr>
    </c:sideWall>
    <c:backWall>
      <c:spPr>
        <a:solidFill>
          <a:srgbClr val="FFCC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11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6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6</c:v>
                </c:pt>
                <c:pt idx="3">
                  <c:v>3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dLbls/>
        <c:shape val="box"/>
        <c:axId val="174507520"/>
        <c:axId val="174509056"/>
        <c:axId val="0"/>
      </c:bar3DChart>
      <c:catAx>
        <c:axId val="174507520"/>
        <c:scaling>
          <c:orientation val="minMax"/>
        </c:scaling>
        <c:axPos val="b"/>
        <c:numFmt formatCode="General" sourceLinked="1"/>
        <c:tickLblPos val="nextTo"/>
        <c:crossAx val="174509056"/>
        <c:crosses val="autoZero"/>
        <c:auto val="1"/>
        <c:lblAlgn val="ctr"/>
        <c:lblOffset val="100"/>
      </c:catAx>
      <c:valAx>
        <c:axId val="174509056"/>
        <c:scaling>
          <c:orientation val="minMax"/>
        </c:scaling>
        <c:axPos val="l"/>
        <c:majorGridlines/>
        <c:numFmt formatCode="General" sourceLinked="1"/>
        <c:tickLblPos val="nextTo"/>
        <c:crossAx val="1745075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21677239173228349"/>
          <c:w val="0.13499491469816274"/>
          <c:h val="0.40082997047244107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CC00"/>
        </a:solidFill>
      </c:spPr>
    </c:sideWall>
    <c:backWall>
      <c:spPr>
        <a:solidFill>
          <a:srgbClr val="FFCC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11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8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4</c:v>
                </c:pt>
                <c:pt idx="3">
                  <c:v>5</c:v>
                </c:pt>
                <c:pt idx="4">
                  <c:v>6</c:v>
                </c:pt>
                <c:pt idx="5">
                  <c:v>2</c:v>
                </c:pt>
              </c:numCache>
            </c:numRef>
          </c:val>
        </c:ser>
        <c:dLbls/>
        <c:shape val="box"/>
        <c:axId val="174585728"/>
        <c:axId val="174587264"/>
        <c:axId val="0"/>
      </c:bar3DChart>
      <c:catAx>
        <c:axId val="174585728"/>
        <c:scaling>
          <c:orientation val="minMax"/>
        </c:scaling>
        <c:axPos val="b"/>
        <c:numFmt formatCode="General" sourceLinked="1"/>
        <c:tickLblPos val="nextTo"/>
        <c:crossAx val="174587264"/>
        <c:crosses val="autoZero"/>
        <c:auto val="1"/>
        <c:lblAlgn val="ctr"/>
        <c:lblOffset val="100"/>
      </c:catAx>
      <c:valAx>
        <c:axId val="174587264"/>
        <c:scaling>
          <c:orientation val="minMax"/>
        </c:scaling>
        <c:axPos val="l"/>
        <c:majorGridlines/>
        <c:numFmt formatCode="General" sourceLinked="1"/>
        <c:tickLblPos val="nextTo"/>
        <c:crossAx val="174585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21677239173228349"/>
          <c:w val="0.13499491469816274"/>
          <c:h val="0.40082997047244107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CC00"/>
        </a:solidFill>
      </c:spPr>
    </c:sideWall>
    <c:backWall>
      <c:spPr>
        <a:solidFill>
          <a:srgbClr val="FFCC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12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4</c:v>
                </c:pt>
                <c:pt idx="4">
                  <c:v>6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3</c:v>
                </c:pt>
                <c:pt idx="3">
                  <c:v>4</c:v>
                </c:pt>
                <c:pt idx="4">
                  <c:v>1</c:v>
                </c:pt>
                <c:pt idx="5">
                  <c:v>2</c:v>
                </c:pt>
              </c:numCache>
            </c:numRef>
          </c:val>
        </c:ser>
        <c:dLbls/>
        <c:shape val="box"/>
        <c:axId val="174663936"/>
        <c:axId val="174673920"/>
        <c:axId val="0"/>
      </c:bar3DChart>
      <c:catAx>
        <c:axId val="174663936"/>
        <c:scaling>
          <c:orientation val="minMax"/>
        </c:scaling>
        <c:axPos val="b"/>
        <c:numFmt formatCode="General" sourceLinked="1"/>
        <c:tickLblPos val="nextTo"/>
        <c:crossAx val="174673920"/>
        <c:crosses val="autoZero"/>
        <c:auto val="1"/>
        <c:lblAlgn val="ctr"/>
        <c:lblOffset val="100"/>
      </c:catAx>
      <c:valAx>
        <c:axId val="174673920"/>
        <c:scaling>
          <c:orientation val="minMax"/>
        </c:scaling>
        <c:axPos val="l"/>
        <c:majorGridlines/>
        <c:numFmt formatCode="General" sourceLinked="1"/>
        <c:tickLblPos val="nextTo"/>
        <c:crossAx val="17466393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21677239173228349"/>
          <c:w val="0.13499491469816274"/>
          <c:h val="0.40082997047244107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CC00"/>
        </a:solidFill>
      </c:spPr>
    </c:sideWall>
    <c:backWall>
      <c:spPr>
        <a:solidFill>
          <a:srgbClr val="FFCC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7</c:v>
                </c:pt>
                <c:pt idx="2">
                  <c:v>10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2</c:v>
                </c:pt>
                <c:pt idx="3">
                  <c:v>4</c:v>
                </c:pt>
                <c:pt idx="4">
                  <c:v>6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5</c:v>
                </c:pt>
                <c:pt idx="3">
                  <c:v>3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dLbls/>
        <c:shape val="box"/>
        <c:axId val="174770816"/>
        <c:axId val="174776704"/>
        <c:axId val="0"/>
      </c:bar3DChart>
      <c:catAx>
        <c:axId val="174770816"/>
        <c:scaling>
          <c:orientation val="minMax"/>
        </c:scaling>
        <c:axPos val="b"/>
        <c:numFmt formatCode="General" sourceLinked="1"/>
        <c:tickLblPos val="nextTo"/>
        <c:crossAx val="174776704"/>
        <c:crosses val="autoZero"/>
        <c:auto val="1"/>
        <c:lblAlgn val="ctr"/>
        <c:lblOffset val="100"/>
      </c:catAx>
      <c:valAx>
        <c:axId val="174776704"/>
        <c:scaling>
          <c:orientation val="minMax"/>
        </c:scaling>
        <c:axPos val="l"/>
        <c:majorGridlines/>
        <c:numFmt formatCode="General" sourceLinked="1"/>
        <c:tickLblPos val="nextTo"/>
        <c:crossAx val="174770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21677239173228349"/>
          <c:w val="0.13499491469816274"/>
          <c:h val="0.40082997047244107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6600"/>
        </a:solidFill>
      </c:spPr>
    </c:sideWall>
    <c:backWall>
      <c:spPr>
        <a:solidFill>
          <a:srgbClr val="FF66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7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10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4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dLbls/>
        <c:shape val="box"/>
        <c:axId val="165938304"/>
        <c:axId val="165939840"/>
        <c:axId val="0"/>
      </c:bar3DChart>
      <c:catAx>
        <c:axId val="165938304"/>
        <c:scaling>
          <c:orientation val="minMax"/>
        </c:scaling>
        <c:axPos val="b"/>
        <c:numFmt formatCode="General" sourceLinked="1"/>
        <c:tickLblPos val="nextTo"/>
        <c:crossAx val="165939840"/>
        <c:crosses val="autoZero"/>
        <c:auto val="1"/>
        <c:lblAlgn val="ctr"/>
        <c:lblOffset val="100"/>
      </c:catAx>
      <c:valAx>
        <c:axId val="165939840"/>
        <c:scaling>
          <c:orientation val="minMax"/>
        </c:scaling>
        <c:axPos val="l"/>
        <c:majorGridlines/>
        <c:numFmt formatCode="General" sourceLinked="1"/>
        <c:tickLblPos val="nextTo"/>
        <c:crossAx val="1659383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35739739173228352"/>
          <c:w val="9.3328248031496086E-2"/>
          <c:h val="0.26020497047244101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CC00"/>
        </a:solidFill>
      </c:spPr>
    </c:sideWall>
    <c:backWall>
      <c:spPr>
        <a:solidFill>
          <a:srgbClr val="FFCC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8</c:v>
                </c:pt>
                <c:pt idx="2">
                  <c:v>10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9</c:v>
                </c:pt>
                <c:pt idx="2">
                  <c:v>6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16</c:v>
                </c:pt>
                <c:pt idx="2">
                  <c:v>2</c:v>
                </c:pt>
                <c:pt idx="3">
                  <c:v>0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dLbls/>
        <c:shape val="box"/>
        <c:axId val="175176704"/>
        <c:axId val="175186688"/>
        <c:axId val="0"/>
      </c:bar3DChart>
      <c:catAx>
        <c:axId val="175176704"/>
        <c:scaling>
          <c:orientation val="minMax"/>
        </c:scaling>
        <c:axPos val="b"/>
        <c:numFmt formatCode="General" sourceLinked="1"/>
        <c:tickLblPos val="nextTo"/>
        <c:crossAx val="175186688"/>
        <c:crosses val="autoZero"/>
        <c:auto val="1"/>
        <c:lblAlgn val="ctr"/>
        <c:lblOffset val="100"/>
      </c:catAx>
      <c:valAx>
        <c:axId val="175186688"/>
        <c:scaling>
          <c:orientation val="minMax"/>
        </c:scaling>
        <c:axPos val="l"/>
        <c:majorGridlines/>
        <c:numFmt formatCode="General" sourceLinked="1"/>
        <c:tickLblPos val="nextTo"/>
        <c:crossAx val="175176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21677239173228349"/>
          <c:w val="0.13499491469816274"/>
          <c:h val="0.40082997047244107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CC00"/>
        </a:solidFill>
      </c:spPr>
    </c:sideWall>
    <c:backWall>
      <c:spPr>
        <a:solidFill>
          <a:srgbClr val="FFCC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6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6</c:v>
                </c:pt>
                <c:pt idx="3">
                  <c:v>1</c:v>
                </c:pt>
                <c:pt idx="4">
                  <c:v>1</c:v>
                </c:pt>
                <c:pt idx="5">
                  <c:v>5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19</c:v>
                </c:pt>
                <c:pt idx="2">
                  <c:v>2</c:v>
                </c:pt>
                <c:pt idx="3">
                  <c:v>1</c:v>
                </c:pt>
                <c:pt idx="4">
                  <c:v>10</c:v>
                </c:pt>
                <c:pt idx="5">
                  <c:v>0</c:v>
                </c:pt>
              </c:numCache>
            </c:numRef>
          </c:val>
        </c:ser>
        <c:dLbls/>
        <c:shape val="box"/>
        <c:axId val="175271296"/>
        <c:axId val="175285376"/>
        <c:axId val="0"/>
      </c:bar3DChart>
      <c:catAx>
        <c:axId val="175271296"/>
        <c:scaling>
          <c:orientation val="minMax"/>
        </c:scaling>
        <c:axPos val="b"/>
        <c:numFmt formatCode="General" sourceLinked="1"/>
        <c:tickLblPos val="nextTo"/>
        <c:crossAx val="175285376"/>
        <c:crosses val="autoZero"/>
        <c:auto val="1"/>
        <c:lblAlgn val="ctr"/>
        <c:lblOffset val="100"/>
      </c:catAx>
      <c:valAx>
        <c:axId val="175285376"/>
        <c:scaling>
          <c:orientation val="minMax"/>
        </c:scaling>
        <c:axPos val="l"/>
        <c:majorGridlines/>
        <c:numFmt formatCode="General" sourceLinked="1"/>
        <c:tickLblPos val="nextTo"/>
        <c:crossAx val="17527129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21677239173228349"/>
          <c:w val="0.13499491469816274"/>
          <c:h val="0.40082997047244107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CC00"/>
        </a:solidFill>
      </c:spPr>
    </c:sideWall>
    <c:backWall>
      <c:spPr>
        <a:solidFill>
          <a:srgbClr val="FFCC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7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3</c:v>
                </c:pt>
                <c:pt idx="3">
                  <c:v>7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7</c:v>
                </c:pt>
                <c:pt idx="2">
                  <c:v>5</c:v>
                </c:pt>
                <c:pt idx="3">
                  <c:v>4</c:v>
                </c:pt>
                <c:pt idx="4">
                  <c:v>5</c:v>
                </c:pt>
                <c:pt idx="5">
                  <c:v>1</c:v>
                </c:pt>
              </c:numCache>
            </c:numRef>
          </c:val>
        </c:ser>
        <c:dLbls/>
        <c:shape val="box"/>
        <c:axId val="174927872"/>
        <c:axId val="174929408"/>
        <c:axId val="0"/>
      </c:bar3DChart>
      <c:catAx>
        <c:axId val="174927872"/>
        <c:scaling>
          <c:orientation val="minMax"/>
        </c:scaling>
        <c:axPos val="b"/>
        <c:numFmt formatCode="General" sourceLinked="1"/>
        <c:tickLblPos val="nextTo"/>
        <c:crossAx val="174929408"/>
        <c:crosses val="autoZero"/>
        <c:auto val="1"/>
        <c:lblAlgn val="ctr"/>
        <c:lblOffset val="100"/>
      </c:catAx>
      <c:valAx>
        <c:axId val="174929408"/>
        <c:scaling>
          <c:orientation val="minMax"/>
        </c:scaling>
        <c:axPos val="l"/>
        <c:majorGridlines/>
        <c:numFmt formatCode="General" sourceLinked="1"/>
        <c:tickLblPos val="nextTo"/>
        <c:crossAx val="174927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21677239173228349"/>
          <c:w val="0.13499491469816274"/>
          <c:h val="0.40082997047244107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92D050"/>
        </a:solidFill>
      </c:spPr>
    </c:sideWall>
    <c:backWall>
      <c:spPr>
        <a:solidFill>
          <a:srgbClr val="92D05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4</c:v>
                </c:pt>
                <c:pt idx="3">
                  <c:v>5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 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7</c:v>
                </c:pt>
                <c:pt idx="3">
                  <c:v>5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1</c:v>
                </c:pt>
                <c:pt idx="3">
                  <c:v>5</c:v>
                </c:pt>
                <c:pt idx="4">
                  <c:v>6</c:v>
                </c:pt>
                <c:pt idx="5">
                  <c:v>0</c:v>
                </c:pt>
              </c:numCache>
            </c:numRef>
          </c:val>
        </c:ser>
        <c:dLbls/>
        <c:shape val="box"/>
        <c:axId val="175408640"/>
        <c:axId val="175410176"/>
        <c:axId val="0"/>
      </c:bar3DChart>
      <c:catAx>
        <c:axId val="175408640"/>
        <c:scaling>
          <c:orientation val="minMax"/>
        </c:scaling>
        <c:axPos val="b"/>
        <c:numFmt formatCode="General" sourceLinked="1"/>
        <c:tickLblPos val="nextTo"/>
        <c:crossAx val="175410176"/>
        <c:crosses val="autoZero"/>
        <c:auto val="1"/>
        <c:lblAlgn val="ctr"/>
        <c:lblOffset val="100"/>
      </c:catAx>
      <c:valAx>
        <c:axId val="175410176"/>
        <c:scaling>
          <c:orientation val="minMax"/>
        </c:scaling>
        <c:axPos val="l"/>
        <c:majorGridlines>
          <c:spPr>
            <a:ln>
              <a:solidFill>
                <a:srgbClr val="FFCC00"/>
              </a:solidFill>
            </a:ln>
          </c:spPr>
        </c:majorGridlines>
        <c:numFmt formatCode="General" sourceLinked="1"/>
        <c:tickLblPos val="nextTo"/>
        <c:crossAx val="17540864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21677239173228349"/>
          <c:w val="0.11222424540682417"/>
          <c:h val="0.34693996062992133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92D050"/>
        </a:solidFill>
      </c:spPr>
    </c:sideWall>
    <c:backWall>
      <c:spPr>
        <a:solidFill>
          <a:srgbClr val="92D05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6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5</c:v>
                </c:pt>
                <c:pt idx="3">
                  <c:v>4</c:v>
                </c:pt>
                <c:pt idx="4">
                  <c:v>4</c:v>
                </c:pt>
                <c:pt idx="5">
                  <c:v>1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6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3</c:v>
                </c:pt>
                <c:pt idx="3">
                  <c:v>2</c:v>
                </c:pt>
                <c:pt idx="4">
                  <c:v>6</c:v>
                </c:pt>
                <c:pt idx="5">
                  <c:v>0</c:v>
                </c:pt>
              </c:numCache>
            </c:numRef>
          </c:val>
        </c:ser>
        <c:dLbls/>
        <c:shape val="box"/>
        <c:axId val="175574016"/>
        <c:axId val="175588096"/>
        <c:axId val="0"/>
      </c:bar3DChart>
      <c:catAx>
        <c:axId val="175574016"/>
        <c:scaling>
          <c:orientation val="minMax"/>
        </c:scaling>
        <c:axPos val="b"/>
        <c:numFmt formatCode="General" sourceLinked="1"/>
        <c:tickLblPos val="nextTo"/>
        <c:crossAx val="175588096"/>
        <c:crosses val="autoZero"/>
        <c:auto val="1"/>
        <c:lblAlgn val="ctr"/>
        <c:lblOffset val="100"/>
      </c:catAx>
      <c:valAx>
        <c:axId val="175588096"/>
        <c:scaling>
          <c:orientation val="minMax"/>
        </c:scaling>
        <c:axPos val="l"/>
        <c:majorGridlines/>
        <c:numFmt formatCode="General" sourceLinked="1"/>
        <c:tickLblPos val="nextTo"/>
        <c:crossAx val="1755740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21677239173228349"/>
          <c:w val="0.11222424540682417"/>
          <c:h val="0.34693996062992133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92D050"/>
        </a:solidFill>
      </c:spPr>
    </c:sideWall>
    <c:backWall>
      <c:spPr>
        <a:solidFill>
          <a:srgbClr val="92D05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11</c:v>
                </c:pt>
                <c:pt idx="2">
                  <c:v>7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3</c:v>
                </c:pt>
                <c:pt idx="1">
                  <c:v>5</c:v>
                </c:pt>
                <c:pt idx="2">
                  <c:v>4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6</c:v>
                </c:pt>
                <c:pt idx="3">
                  <c:v>4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dLbls/>
        <c:shape val="box"/>
        <c:axId val="175731456"/>
        <c:axId val="175732992"/>
        <c:axId val="0"/>
      </c:bar3DChart>
      <c:catAx>
        <c:axId val="175731456"/>
        <c:scaling>
          <c:orientation val="minMax"/>
        </c:scaling>
        <c:axPos val="b"/>
        <c:numFmt formatCode="General" sourceLinked="1"/>
        <c:tickLblPos val="nextTo"/>
        <c:crossAx val="175732992"/>
        <c:crosses val="autoZero"/>
        <c:auto val="1"/>
        <c:lblAlgn val="ctr"/>
        <c:lblOffset val="100"/>
      </c:catAx>
      <c:valAx>
        <c:axId val="175732992"/>
        <c:scaling>
          <c:orientation val="minMax"/>
        </c:scaling>
        <c:axPos val="l"/>
        <c:majorGridlines/>
        <c:numFmt formatCode="General" sourceLinked="1"/>
        <c:tickLblPos val="nextTo"/>
        <c:crossAx val="17573145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21677239173228349"/>
          <c:w val="0.11222424540682417"/>
          <c:h val="0.34693996062992133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92D050"/>
        </a:solidFill>
      </c:spPr>
    </c:sideWall>
    <c:backWall>
      <c:spPr>
        <a:solidFill>
          <a:srgbClr val="92D05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11</c:v>
                </c:pt>
                <c:pt idx="2">
                  <c:v>7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9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4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5</c:v>
                </c:pt>
                <c:pt idx="4">
                  <c:v>4</c:v>
                </c:pt>
                <c:pt idx="5">
                  <c:v>2</c:v>
                </c:pt>
              </c:numCache>
            </c:numRef>
          </c:val>
        </c:ser>
        <c:dLbls/>
        <c:shape val="box"/>
        <c:axId val="175810816"/>
        <c:axId val="175820800"/>
        <c:axId val="0"/>
      </c:bar3DChart>
      <c:catAx>
        <c:axId val="175810816"/>
        <c:scaling>
          <c:orientation val="minMax"/>
        </c:scaling>
        <c:axPos val="b"/>
        <c:numFmt formatCode="General" sourceLinked="1"/>
        <c:tickLblPos val="nextTo"/>
        <c:crossAx val="175820800"/>
        <c:crosses val="autoZero"/>
        <c:auto val="1"/>
        <c:lblAlgn val="ctr"/>
        <c:lblOffset val="100"/>
      </c:catAx>
      <c:valAx>
        <c:axId val="175820800"/>
        <c:scaling>
          <c:orientation val="minMax"/>
        </c:scaling>
        <c:axPos val="l"/>
        <c:majorGridlines/>
        <c:numFmt formatCode="General" sourceLinked="1"/>
        <c:tickLblPos val="nextTo"/>
        <c:crossAx val="1758108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21677239173228349"/>
          <c:w val="0.11222424540682417"/>
          <c:h val="0.34693996062992133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92D050"/>
        </a:solidFill>
      </c:spPr>
    </c:sideWall>
    <c:backWall>
      <c:spPr>
        <a:solidFill>
          <a:srgbClr val="92D05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7</c:v>
                </c:pt>
                <c:pt idx="2">
                  <c:v>7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8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6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dLbls/>
        <c:shape val="box"/>
        <c:axId val="176001024"/>
        <c:axId val="176002560"/>
        <c:axId val="0"/>
      </c:bar3DChart>
      <c:catAx>
        <c:axId val="176001024"/>
        <c:scaling>
          <c:orientation val="minMax"/>
        </c:scaling>
        <c:axPos val="b"/>
        <c:numFmt formatCode="General" sourceLinked="1"/>
        <c:tickLblPos val="nextTo"/>
        <c:crossAx val="176002560"/>
        <c:crosses val="autoZero"/>
        <c:auto val="1"/>
        <c:lblAlgn val="ctr"/>
        <c:lblOffset val="100"/>
      </c:catAx>
      <c:valAx>
        <c:axId val="176002560"/>
        <c:scaling>
          <c:orientation val="minMax"/>
        </c:scaling>
        <c:axPos val="l"/>
        <c:majorGridlines/>
        <c:numFmt formatCode="General" sourceLinked="1"/>
        <c:tickLblPos val="nextTo"/>
        <c:crossAx val="17600102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21677239173228349"/>
          <c:w val="0.11222424540682417"/>
          <c:h val="0.34693996062992133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92D050"/>
        </a:solidFill>
      </c:spPr>
    </c:sideWall>
    <c:backWall>
      <c:spPr>
        <a:solidFill>
          <a:srgbClr val="92D05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7</c:v>
                </c:pt>
                <c:pt idx="2">
                  <c:v>7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4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8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2</c:v>
                </c:pt>
                <c:pt idx="3">
                  <c:v>6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dLbls/>
        <c:shape val="box"/>
        <c:axId val="176084480"/>
        <c:axId val="176086016"/>
        <c:axId val="0"/>
      </c:bar3DChart>
      <c:catAx>
        <c:axId val="176084480"/>
        <c:scaling>
          <c:orientation val="minMax"/>
        </c:scaling>
        <c:axPos val="b"/>
        <c:numFmt formatCode="General" sourceLinked="1"/>
        <c:tickLblPos val="nextTo"/>
        <c:crossAx val="176086016"/>
        <c:crosses val="autoZero"/>
        <c:auto val="1"/>
        <c:lblAlgn val="ctr"/>
        <c:lblOffset val="100"/>
      </c:catAx>
      <c:valAx>
        <c:axId val="176086016"/>
        <c:scaling>
          <c:orientation val="minMax"/>
        </c:scaling>
        <c:axPos val="l"/>
        <c:majorGridlines/>
        <c:numFmt formatCode="General" sourceLinked="1"/>
        <c:tickLblPos val="nextTo"/>
        <c:crossAx val="17608448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21677239173228349"/>
          <c:w val="0.11222424540682417"/>
          <c:h val="0.34693996062992133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2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92D050"/>
        </a:solidFill>
      </c:spPr>
    </c:sideWall>
    <c:backWall>
      <c:spPr>
        <a:solidFill>
          <a:srgbClr val="92D05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6</c:v>
                </c:pt>
                <c:pt idx="3">
                  <c:v>3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9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  <c:pt idx="0">
                  <c:v>4</c:v>
                </c:pt>
                <c:pt idx="1">
                  <c:v>4</c:v>
                </c:pt>
                <c:pt idx="2">
                  <c:v>1</c:v>
                </c:pt>
                <c:pt idx="3">
                  <c:v>7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dLbls/>
        <c:shape val="box"/>
        <c:axId val="175946752"/>
        <c:axId val="176104192"/>
        <c:axId val="0"/>
      </c:bar3DChart>
      <c:catAx>
        <c:axId val="175946752"/>
        <c:scaling>
          <c:orientation val="minMax"/>
        </c:scaling>
        <c:axPos val="b"/>
        <c:numFmt formatCode="General" sourceLinked="1"/>
        <c:tickLblPos val="nextTo"/>
        <c:crossAx val="176104192"/>
        <c:crosses val="autoZero"/>
        <c:auto val="1"/>
        <c:lblAlgn val="ctr"/>
        <c:lblOffset val="100"/>
      </c:catAx>
      <c:valAx>
        <c:axId val="176104192"/>
        <c:scaling>
          <c:orientation val="minMax"/>
        </c:scaling>
        <c:axPos val="l"/>
        <c:majorGridlines/>
        <c:numFmt formatCode="General" sourceLinked="1"/>
        <c:tickLblPos val="nextTo"/>
        <c:crossAx val="17594675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21677239173228349"/>
          <c:w val="0.11222424540682417"/>
          <c:h val="0.34693996062992133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6600"/>
        </a:solidFill>
      </c:spPr>
    </c:sideWall>
    <c:backWall>
      <c:spPr>
        <a:solidFill>
          <a:srgbClr val="FF66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7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7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/>
        <c:shape val="box"/>
        <c:axId val="166036992"/>
        <c:axId val="166038528"/>
        <c:axId val="0"/>
      </c:bar3DChart>
      <c:catAx>
        <c:axId val="166036992"/>
        <c:scaling>
          <c:orientation val="minMax"/>
        </c:scaling>
        <c:axPos val="b"/>
        <c:numFmt formatCode="General" sourceLinked="1"/>
        <c:tickLblPos val="nextTo"/>
        <c:crossAx val="166038528"/>
        <c:crosses val="autoZero"/>
        <c:auto val="1"/>
        <c:lblAlgn val="ctr"/>
        <c:lblOffset val="100"/>
      </c:catAx>
      <c:valAx>
        <c:axId val="166038528"/>
        <c:scaling>
          <c:orientation val="minMax"/>
        </c:scaling>
        <c:axPos val="l"/>
        <c:majorGridlines/>
        <c:numFmt formatCode="General" sourceLinked="1"/>
        <c:tickLblPos val="nextTo"/>
        <c:crossAx val="16603699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35739739173228352"/>
          <c:w val="9.3328248031496086E-2"/>
          <c:h val="0.26020497047244101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92D050"/>
        </a:solidFill>
      </c:spPr>
    </c:sideWall>
    <c:backWall>
      <c:spPr>
        <a:solidFill>
          <a:srgbClr val="92D05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6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7</c:v>
                </c:pt>
                <c:pt idx="3">
                  <c:v>2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14</c:v>
                </c:pt>
                <c:pt idx="3">
                  <c:v>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4</c:v>
                </c:pt>
                <c:pt idx="3">
                  <c:v>6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/>
        <c:shape val="box"/>
        <c:axId val="176268032"/>
        <c:axId val="176269568"/>
        <c:axId val="0"/>
      </c:bar3DChart>
      <c:catAx>
        <c:axId val="176268032"/>
        <c:scaling>
          <c:orientation val="minMax"/>
        </c:scaling>
        <c:axPos val="b"/>
        <c:numFmt formatCode="General" sourceLinked="1"/>
        <c:tickLblPos val="nextTo"/>
        <c:crossAx val="176269568"/>
        <c:crosses val="autoZero"/>
        <c:auto val="1"/>
        <c:lblAlgn val="ctr"/>
        <c:lblOffset val="100"/>
      </c:catAx>
      <c:valAx>
        <c:axId val="176269568"/>
        <c:scaling>
          <c:orientation val="minMax"/>
        </c:scaling>
        <c:axPos val="l"/>
        <c:majorGridlines/>
        <c:numFmt formatCode="General" sourceLinked="1"/>
        <c:tickLblPos val="nextTo"/>
        <c:crossAx val="176268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21677239173228349"/>
          <c:w val="0.11222424540682417"/>
          <c:h val="0.34693996062992133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92D050"/>
        </a:solidFill>
      </c:spPr>
    </c:sideWall>
    <c:backWall>
      <c:spPr>
        <a:solidFill>
          <a:srgbClr val="92D05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14</c:v>
                </c:pt>
                <c:pt idx="2">
                  <c:v>4</c:v>
                </c:pt>
                <c:pt idx="3">
                  <c:v>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7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14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3</c:v>
                </c:pt>
                <c:pt idx="3">
                  <c:v>7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/>
        <c:shape val="box"/>
        <c:axId val="176351488"/>
        <c:axId val="176435200"/>
        <c:axId val="0"/>
      </c:bar3DChart>
      <c:catAx>
        <c:axId val="176351488"/>
        <c:scaling>
          <c:orientation val="minMax"/>
        </c:scaling>
        <c:axPos val="b"/>
        <c:numFmt formatCode="General" sourceLinked="1"/>
        <c:tickLblPos val="nextTo"/>
        <c:crossAx val="176435200"/>
        <c:crosses val="autoZero"/>
        <c:auto val="1"/>
        <c:lblAlgn val="ctr"/>
        <c:lblOffset val="100"/>
      </c:catAx>
      <c:valAx>
        <c:axId val="176435200"/>
        <c:scaling>
          <c:orientation val="minMax"/>
        </c:scaling>
        <c:axPos val="l"/>
        <c:majorGridlines/>
        <c:numFmt formatCode="General" sourceLinked="1"/>
        <c:tickLblPos val="nextTo"/>
        <c:crossAx val="17635148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21677239173228349"/>
          <c:w val="0.11222424540682417"/>
          <c:h val="0.34693996062992133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92D050"/>
        </a:solidFill>
      </c:spPr>
    </c:sideWall>
    <c:backWall>
      <c:spPr>
        <a:solidFill>
          <a:srgbClr val="92D05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15</c:v>
                </c:pt>
                <c:pt idx="2">
                  <c:v>4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10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9</c:v>
                </c:pt>
                <c:pt idx="3">
                  <c:v>5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8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/>
        <c:shape val="box"/>
        <c:axId val="176504832"/>
        <c:axId val="176506368"/>
        <c:axId val="0"/>
      </c:bar3DChart>
      <c:catAx>
        <c:axId val="176504832"/>
        <c:scaling>
          <c:orientation val="minMax"/>
        </c:scaling>
        <c:axPos val="b"/>
        <c:numFmt formatCode="General" sourceLinked="1"/>
        <c:tickLblPos val="nextTo"/>
        <c:crossAx val="176506368"/>
        <c:crosses val="autoZero"/>
        <c:auto val="1"/>
        <c:lblAlgn val="ctr"/>
        <c:lblOffset val="100"/>
      </c:catAx>
      <c:valAx>
        <c:axId val="176506368"/>
        <c:scaling>
          <c:orientation val="minMax"/>
        </c:scaling>
        <c:axPos val="l"/>
        <c:majorGridlines/>
        <c:numFmt formatCode="General" sourceLinked="1"/>
        <c:tickLblPos val="nextTo"/>
        <c:crossAx val="1765048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21677239173228349"/>
          <c:w val="0.11222424540682417"/>
          <c:h val="0.34693996062992133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92D050"/>
        </a:solidFill>
      </c:spPr>
    </c:sideWall>
    <c:backWall>
      <c:spPr>
        <a:solidFill>
          <a:srgbClr val="92D05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III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4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IIIB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2</c:v>
                </c:pt>
                <c:pt idx="3">
                  <c:v>5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IIIC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8</c:v>
                </c:pt>
                <c:pt idx="3">
                  <c:v>3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IIID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1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dLbls/>
        <c:shape val="box"/>
        <c:axId val="176571904"/>
        <c:axId val="176573440"/>
        <c:axId val="0"/>
      </c:bar3DChart>
      <c:catAx>
        <c:axId val="176571904"/>
        <c:scaling>
          <c:orientation val="minMax"/>
        </c:scaling>
        <c:axPos val="b"/>
        <c:numFmt formatCode="General" sourceLinked="1"/>
        <c:tickLblPos val="nextTo"/>
        <c:crossAx val="176573440"/>
        <c:crosses val="autoZero"/>
        <c:auto val="1"/>
        <c:lblAlgn val="ctr"/>
        <c:lblOffset val="100"/>
      </c:catAx>
      <c:valAx>
        <c:axId val="176573440"/>
        <c:scaling>
          <c:orientation val="minMax"/>
        </c:scaling>
        <c:axPos val="l"/>
        <c:majorGridlines/>
        <c:numFmt formatCode="General" sourceLinked="1"/>
        <c:tickLblPos val="nextTo"/>
        <c:crossAx val="1765719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21677239173228349"/>
          <c:w val="0.11222424540682417"/>
          <c:h val="0.34693996062992133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tx2">
            <a:lumMod val="20000"/>
            <a:lumOff val="80000"/>
          </a:schemeClr>
        </a:solidFill>
      </c:spPr>
    </c:sideWall>
    <c:backWall>
      <c:spPr>
        <a:solidFill>
          <a:schemeClr val="tx2">
            <a:lumMod val="20000"/>
            <a:lumOff val="8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IVA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IVB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6</c:v>
                </c:pt>
                <c:pt idx="3">
                  <c:v>9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IVC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4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Colonna1</c:v>
                </c:pt>
              </c:strCache>
            </c:strRef>
          </c:tx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</c:numCache>
            </c:numRef>
          </c:val>
        </c:ser>
        <c:dLbls/>
        <c:shape val="box"/>
        <c:axId val="176692224"/>
        <c:axId val="176706304"/>
        <c:axId val="0"/>
      </c:bar3DChart>
      <c:catAx>
        <c:axId val="176692224"/>
        <c:scaling>
          <c:orientation val="minMax"/>
        </c:scaling>
        <c:axPos val="b"/>
        <c:numFmt formatCode="General" sourceLinked="1"/>
        <c:tickLblPos val="nextTo"/>
        <c:crossAx val="176706304"/>
        <c:crosses val="autoZero"/>
        <c:auto val="1"/>
        <c:lblAlgn val="ctr"/>
        <c:lblOffset val="100"/>
      </c:catAx>
      <c:valAx>
        <c:axId val="176706304"/>
        <c:scaling>
          <c:orientation val="minMax"/>
        </c:scaling>
        <c:axPos val="l"/>
        <c:majorGridlines/>
        <c:numFmt formatCode="General" sourceLinked="1"/>
        <c:tickLblPos val="nextTo"/>
        <c:crossAx val="176692224"/>
        <c:crosses val="autoZero"/>
        <c:crossBetween val="between"/>
      </c:valAx>
    </c:plotArea>
    <c:legend>
      <c:legendPos val="r"/>
      <c:legendEntry>
        <c:idx val="3"/>
        <c:delete val="1"/>
      </c:legendEntry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tx2">
            <a:lumMod val="20000"/>
            <a:lumOff val="80000"/>
          </a:schemeClr>
        </a:solidFill>
      </c:spPr>
    </c:sideWall>
    <c:backWall>
      <c:spPr>
        <a:solidFill>
          <a:schemeClr val="tx2">
            <a:lumMod val="20000"/>
            <a:lumOff val="8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IVA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IVB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11</c:v>
                </c:pt>
                <c:pt idx="3">
                  <c:v>6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IVC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7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Colonna1</c:v>
                </c:pt>
              </c:strCache>
            </c:strRef>
          </c:tx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</c:numCache>
            </c:numRef>
          </c:val>
        </c:ser>
        <c:dLbls/>
        <c:shape val="box"/>
        <c:axId val="176792704"/>
        <c:axId val="176794240"/>
        <c:axId val="0"/>
      </c:bar3DChart>
      <c:catAx>
        <c:axId val="176792704"/>
        <c:scaling>
          <c:orientation val="minMax"/>
        </c:scaling>
        <c:axPos val="b"/>
        <c:numFmt formatCode="General" sourceLinked="1"/>
        <c:tickLblPos val="nextTo"/>
        <c:crossAx val="176794240"/>
        <c:crosses val="autoZero"/>
        <c:auto val="1"/>
        <c:lblAlgn val="ctr"/>
        <c:lblOffset val="100"/>
      </c:catAx>
      <c:valAx>
        <c:axId val="176794240"/>
        <c:scaling>
          <c:orientation val="minMax"/>
        </c:scaling>
        <c:axPos val="l"/>
        <c:majorGridlines/>
        <c:numFmt formatCode="General" sourceLinked="1"/>
        <c:tickLblPos val="nextTo"/>
        <c:crossAx val="176792704"/>
        <c:crosses val="autoZero"/>
        <c:crossBetween val="between"/>
      </c:valAx>
    </c:plotArea>
    <c:legend>
      <c:legendPos val="r"/>
      <c:legendEntry>
        <c:idx val="3"/>
        <c:delete val="1"/>
      </c:legendEntry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tx2">
            <a:lumMod val="20000"/>
            <a:lumOff val="80000"/>
          </a:schemeClr>
        </a:solidFill>
      </c:spPr>
    </c:sideWall>
    <c:backWall>
      <c:spPr>
        <a:solidFill>
          <a:schemeClr val="tx2">
            <a:lumMod val="20000"/>
            <a:lumOff val="8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IVA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7</c:v>
                </c:pt>
                <c:pt idx="4">
                  <c:v>6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IVB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10</c:v>
                </c:pt>
                <c:pt idx="3">
                  <c:v>6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IVC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10</c:v>
                </c:pt>
                <c:pt idx="3">
                  <c:v>4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Colonna1</c:v>
                </c:pt>
              </c:strCache>
            </c:strRef>
          </c:tx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</c:numCache>
            </c:numRef>
          </c:val>
        </c:ser>
        <c:dLbls/>
        <c:shape val="box"/>
        <c:axId val="176847872"/>
        <c:axId val="176874240"/>
        <c:axId val="0"/>
      </c:bar3DChart>
      <c:catAx>
        <c:axId val="176847872"/>
        <c:scaling>
          <c:orientation val="minMax"/>
        </c:scaling>
        <c:axPos val="b"/>
        <c:numFmt formatCode="General" sourceLinked="1"/>
        <c:tickLblPos val="nextTo"/>
        <c:crossAx val="176874240"/>
        <c:crosses val="autoZero"/>
        <c:auto val="1"/>
        <c:lblAlgn val="ctr"/>
        <c:lblOffset val="100"/>
      </c:catAx>
      <c:valAx>
        <c:axId val="176874240"/>
        <c:scaling>
          <c:orientation val="minMax"/>
        </c:scaling>
        <c:axPos val="l"/>
        <c:majorGridlines/>
        <c:numFmt formatCode="General" sourceLinked="1"/>
        <c:tickLblPos val="nextTo"/>
        <c:crossAx val="176847872"/>
        <c:crosses val="autoZero"/>
        <c:crossBetween val="between"/>
      </c:valAx>
    </c:plotArea>
    <c:legend>
      <c:legendPos val="r"/>
      <c:legendEntry>
        <c:idx val="3"/>
        <c:delete val="1"/>
      </c:legendEntry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tx2">
            <a:lumMod val="20000"/>
            <a:lumOff val="80000"/>
          </a:schemeClr>
        </a:solidFill>
      </c:spPr>
    </c:sideWall>
    <c:backWall>
      <c:spPr>
        <a:solidFill>
          <a:schemeClr val="tx2">
            <a:lumMod val="20000"/>
            <a:lumOff val="8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IVA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IVB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10</c:v>
                </c:pt>
                <c:pt idx="3">
                  <c:v>5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IVC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5</c:v>
                </c:pt>
                <c:pt idx="2">
                  <c:v>11</c:v>
                </c:pt>
                <c:pt idx="3">
                  <c:v>1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Colonna1</c:v>
                </c:pt>
              </c:strCache>
            </c:strRef>
          </c:tx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</c:numCache>
            </c:numRef>
          </c:val>
        </c:ser>
        <c:dLbls/>
        <c:shape val="box"/>
        <c:axId val="177099904"/>
        <c:axId val="177101440"/>
        <c:axId val="0"/>
      </c:bar3DChart>
      <c:catAx>
        <c:axId val="177099904"/>
        <c:scaling>
          <c:orientation val="minMax"/>
        </c:scaling>
        <c:axPos val="b"/>
        <c:numFmt formatCode="General" sourceLinked="1"/>
        <c:tickLblPos val="nextTo"/>
        <c:crossAx val="177101440"/>
        <c:crosses val="autoZero"/>
        <c:auto val="1"/>
        <c:lblAlgn val="ctr"/>
        <c:lblOffset val="100"/>
      </c:catAx>
      <c:valAx>
        <c:axId val="177101440"/>
        <c:scaling>
          <c:orientation val="minMax"/>
        </c:scaling>
        <c:axPos val="l"/>
        <c:majorGridlines/>
        <c:numFmt formatCode="General" sourceLinked="1"/>
        <c:tickLblPos val="nextTo"/>
        <c:crossAx val="177099904"/>
        <c:crosses val="autoZero"/>
        <c:crossBetween val="between"/>
      </c:valAx>
    </c:plotArea>
    <c:legend>
      <c:legendPos val="r"/>
      <c:legendEntry>
        <c:idx val="3"/>
        <c:delete val="1"/>
      </c:legendEntry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tx2">
            <a:lumMod val="20000"/>
            <a:lumOff val="80000"/>
          </a:schemeClr>
        </a:solidFill>
      </c:spPr>
    </c:sideWall>
    <c:backWall>
      <c:spPr>
        <a:solidFill>
          <a:schemeClr val="tx2">
            <a:lumMod val="20000"/>
            <a:lumOff val="8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IVA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IVB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9</c:v>
                </c:pt>
                <c:pt idx="3">
                  <c:v>6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IVC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7</c:v>
                </c:pt>
                <c:pt idx="3">
                  <c:v>7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Colonna1</c:v>
                </c:pt>
              </c:strCache>
            </c:strRef>
          </c:tx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</c:numCache>
            </c:numRef>
          </c:val>
        </c:ser>
        <c:dLbls/>
        <c:shape val="box"/>
        <c:axId val="177060480"/>
        <c:axId val="177140096"/>
        <c:axId val="0"/>
      </c:bar3DChart>
      <c:catAx>
        <c:axId val="177060480"/>
        <c:scaling>
          <c:orientation val="minMax"/>
        </c:scaling>
        <c:axPos val="b"/>
        <c:numFmt formatCode="General" sourceLinked="1"/>
        <c:tickLblPos val="nextTo"/>
        <c:crossAx val="177140096"/>
        <c:crosses val="autoZero"/>
        <c:auto val="1"/>
        <c:lblAlgn val="ctr"/>
        <c:lblOffset val="100"/>
      </c:catAx>
      <c:valAx>
        <c:axId val="177140096"/>
        <c:scaling>
          <c:orientation val="minMax"/>
        </c:scaling>
        <c:axPos val="l"/>
        <c:majorGridlines/>
        <c:numFmt formatCode="General" sourceLinked="1"/>
        <c:tickLblPos val="nextTo"/>
        <c:crossAx val="177060480"/>
        <c:crosses val="autoZero"/>
        <c:crossBetween val="between"/>
      </c:valAx>
    </c:plotArea>
    <c:legend>
      <c:legendPos val="r"/>
      <c:legendEntry>
        <c:idx val="3"/>
        <c:delete val="1"/>
      </c:legendEntry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3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tx2">
            <a:lumMod val="20000"/>
            <a:lumOff val="80000"/>
          </a:schemeClr>
        </a:solidFill>
      </c:spPr>
    </c:sideWall>
    <c:backWall>
      <c:spPr>
        <a:solidFill>
          <a:schemeClr val="tx2">
            <a:lumMod val="20000"/>
            <a:lumOff val="8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IVA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8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IVB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7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IVC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9</c:v>
                </c:pt>
                <c:pt idx="3">
                  <c:v>6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Colonna1</c:v>
                </c:pt>
              </c:strCache>
            </c:strRef>
          </c:tx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</c:numCache>
            </c:numRef>
          </c:val>
        </c:ser>
        <c:dLbls/>
        <c:shape val="box"/>
        <c:axId val="157815552"/>
        <c:axId val="157817088"/>
        <c:axId val="0"/>
      </c:bar3DChart>
      <c:catAx>
        <c:axId val="157815552"/>
        <c:scaling>
          <c:orientation val="minMax"/>
        </c:scaling>
        <c:axPos val="b"/>
        <c:numFmt formatCode="General" sourceLinked="1"/>
        <c:tickLblPos val="nextTo"/>
        <c:crossAx val="157817088"/>
        <c:crosses val="autoZero"/>
        <c:auto val="1"/>
        <c:lblAlgn val="ctr"/>
        <c:lblOffset val="100"/>
      </c:catAx>
      <c:valAx>
        <c:axId val="157817088"/>
        <c:scaling>
          <c:orientation val="minMax"/>
        </c:scaling>
        <c:axPos val="l"/>
        <c:majorGridlines/>
        <c:numFmt formatCode="General" sourceLinked="1"/>
        <c:tickLblPos val="nextTo"/>
        <c:crossAx val="157815552"/>
        <c:crosses val="autoZero"/>
        <c:crossBetween val="between"/>
      </c:valAx>
    </c:plotArea>
    <c:legend>
      <c:legendPos val="r"/>
      <c:legendEntry>
        <c:idx val="3"/>
        <c:delete val="1"/>
      </c:legendEntry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6600"/>
        </a:solidFill>
      </c:spPr>
    </c:sideWall>
    <c:backWall>
      <c:spPr>
        <a:solidFill>
          <a:srgbClr val="FF66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</c:v>
                </c:pt>
                <c:pt idx="3">
                  <c:v>8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7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/>
        <c:shape val="box"/>
        <c:axId val="165464320"/>
        <c:axId val="165952896"/>
        <c:axId val="0"/>
      </c:bar3DChart>
      <c:catAx>
        <c:axId val="165464320"/>
        <c:scaling>
          <c:orientation val="minMax"/>
        </c:scaling>
        <c:axPos val="b"/>
        <c:numFmt formatCode="General" sourceLinked="1"/>
        <c:tickLblPos val="nextTo"/>
        <c:crossAx val="165952896"/>
        <c:crosses val="autoZero"/>
        <c:auto val="1"/>
        <c:lblAlgn val="ctr"/>
        <c:lblOffset val="100"/>
      </c:catAx>
      <c:valAx>
        <c:axId val="165952896"/>
        <c:scaling>
          <c:orientation val="minMax"/>
        </c:scaling>
        <c:axPos val="l"/>
        <c:majorGridlines/>
        <c:numFmt formatCode="General" sourceLinked="1"/>
        <c:tickLblPos val="nextTo"/>
        <c:crossAx val="165464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35739739173228352"/>
          <c:w val="9.3328248031496086E-2"/>
          <c:h val="0.26020497047244101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4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tx2">
            <a:lumMod val="20000"/>
            <a:lumOff val="80000"/>
          </a:schemeClr>
        </a:solidFill>
      </c:spPr>
    </c:sideWall>
    <c:backWall>
      <c:spPr>
        <a:solidFill>
          <a:schemeClr val="tx2">
            <a:lumMod val="20000"/>
            <a:lumOff val="8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IVA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5</c:v>
                </c:pt>
                <c:pt idx="4">
                  <c:v>7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IVB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8</c:v>
                </c:pt>
                <c:pt idx="3">
                  <c:v>6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IVC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5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Colonna1</c:v>
                </c:pt>
              </c:strCache>
            </c:strRef>
          </c:tx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</c:numCache>
            </c:numRef>
          </c:val>
        </c:ser>
        <c:dLbls/>
        <c:shape val="box"/>
        <c:axId val="157928064"/>
        <c:axId val="157942144"/>
        <c:axId val="0"/>
      </c:bar3DChart>
      <c:catAx>
        <c:axId val="157928064"/>
        <c:scaling>
          <c:orientation val="minMax"/>
        </c:scaling>
        <c:axPos val="b"/>
        <c:numFmt formatCode="General" sourceLinked="1"/>
        <c:tickLblPos val="nextTo"/>
        <c:crossAx val="157942144"/>
        <c:crosses val="autoZero"/>
        <c:auto val="1"/>
        <c:lblAlgn val="ctr"/>
        <c:lblOffset val="100"/>
      </c:catAx>
      <c:valAx>
        <c:axId val="157942144"/>
        <c:scaling>
          <c:orientation val="minMax"/>
        </c:scaling>
        <c:axPos val="l"/>
        <c:majorGridlines/>
        <c:numFmt formatCode="General" sourceLinked="1"/>
        <c:tickLblPos val="nextTo"/>
        <c:crossAx val="157928064"/>
        <c:crosses val="autoZero"/>
        <c:crossBetween val="between"/>
      </c:valAx>
    </c:plotArea>
    <c:legend>
      <c:legendPos val="r"/>
      <c:legendEntry>
        <c:idx val="3"/>
        <c:delete val="1"/>
      </c:legendEntry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4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tx2">
            <a:lumMod val="20000"/>
            <a:lumOff val="80000"/>
          </a:schemeClr>
        </a:solidFill>
      </c:spPr>
    </c:sideWall>
    <c:backWall>
      <c:spPr>
        <a:solidFill>
          <a:schemeClr val="tx2">
            <a:lumMod val="20000"/>
            <a:lumOff val="8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IVA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0</c:v>
                </c:pt>
                <c:pt idx="3">
                  <c:v>11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IVB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0</c:v>
                </c:pt>
                <c:pt idx="3">
                  <c:v>10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IVC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16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Colonna1</c:v>
                </c:pt>
              </c:strCache>
            </c:strRef>
          </c:tx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</c:numCache>
            </c:numRef>
          </c:val>
        </c:ser>
        <c:dLbls/>
        <c:shape val="box"/>
        <c:axId val="157999872"/>
        <c:axId val="158001408"/>
        <c:axId val="0"/>
      </c:bar3DChart>
      <c:catAx>
        <c:axId val="157999872"/>
        <c:scaling>
          <c:orientation val="minMax"/>
        </c:scaling>
        <c:axPos val="b"/>
        <c:numFmt formatCode="General" sourceLinked="1"/>
        <c:tickLblPos val="nextTo"/>
        <c:crossAx val="158001408"/>
        <c:crosses val="autoZero"/>
        <c:auto val="1"/>
        <c:lblAlgn val="ctr"/>
        <c:lblOffset val="100"/>
      </c:catAx>
      <c:valAx>
        <c:axId val="158001408"/>
        <c:scaling>
          <c:orientation val="minMax"/>
        </c:scaling>
        <c:axPos val="l"/>
        <c:majorGridlines/>
        <c:numFmt formatCode="General" sourceLinked="1"/>
        <c:tickLblPos val="nextTo"/>
        <c:crossAx val="157999872"/>
        <c:crosses val="autoZero"/>
        <c:crossBetween val="between"/>
      </c:valAx>
    </c:plotArea>
    <c:legend>
      <c:legendPos val="r"/>
      <c:legendEntry>
        <c:idx val="3"/>
        <c:delete val="1"/>
      </c:legendEntry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4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tx2">
            <a:lumMod val="20000"/>
            <a:lumOff val="80000"/>
          </a:schemeClr>
        </a:solidFill>
      </c:spPr>
    </c:sideWall>
    <c:backWall>
      <c:spPr>
        <a:solidFill>
          <a:schemeClr val="tx2">
            <a:lumMod val="20000"/>
            <a:lumOff val="8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IVA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6</c:v>
                </c:pt>
                <c:pt idx="2">
                  <c:v>0</c:v>
                </c:pt>
                <c:pt idx="3">
                  <c:v>11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IVB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10</c:v>
                </c:pt>
                <c:pt idx="2">
                  <c:v>0</c:v>
                </c:pt>
                <c:pt idx="3">
                  <c:v>10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IVC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0</c:v>
                </c:pt>
                <c:pt idx="3">
                  <c:v>16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Colonna1</c:v>
                </c:pt>
              </c:strCache>
            </c:strRef>
          </c:tx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</c:numCache>
            </c:numRef>
          </c:val>
        </c:ser>
        <c:dLbls/>
        <c:shape val="box"/>
        <c:axId val="158182016"/>
        <c:axId val="158200192"/>
        <c:axId val="0"/>
      </c:bar3DChart>
      <c:catAx>
        <c:axId val="158182016"/>
        <c:scaling>
          <c:orientation val="minMax"/>
        </c:scaling>
        <c:axPos val="b"/>
        <c:numFmt formatCode="General" sourceLinked="1"/>
        <c:tickLblPos val="nextTo"/>
        <c:crossAx val="158200192"/>
        <c:crosses val="autoZero"/>
        <c:auto val="1"/>
        <c:lblAlgn val="ctr"/>
        <c:lblOffset val="100"/>
      </c:catAx>
      <c:valAx>
        <c:axId val="158200192"/>
        <c:scaling>
          <c:orientation val="minMax"/>
        </c:scaling>
        <c:axPos val="l"/>
        <c:majorGridlines/>
        <c:numFmt formatCode="General" sourceLinked="1"/>
        <c:tickLblPos val="nextTo"/>
        <c:crossAx val="158182016"/>
        <c:crosses val="autoZero"/>
        <c:crossBetween val="between"/>
      </c:valAx>
    </c:plotArea>
    <c:legend>
      <c:legendPos val="r"/>
      <c:legendEntry>
        <c:idx val="3"/>
        <c:delete val="1"/>
      </c:legendEntry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4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tx2">
            <a:lumMod val="20000"/>
            <a:lumOff val="80000"/>
          </a:schemeClr>
        </a:solidFill>
      </c:spPr>
    </c:sideWall>
    <c:backWall>
      <c:spPr>
        <a:solidFill>
          <a:schemeClr val="tx2">
            <a:lumMod val="20000"/>
            <a:lumOff val="8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IVA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3</c:v>
                </c:pt>
                <c:pt idx="3">
                  <c:v>7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IVB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16</c:v>
                </c:pt>
                <c:pt idx="3">
                  <c:v>4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IVC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10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Colonna1</c:v>
                </c:pt>
              </c:strCache>
            </c:strRef>
          </c:tx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</c:numCache>
            </c:numRef>
          </c:val>
        </c:ser>
        <c:dLbls/>
        <c:shape val="box"/>
        <c:axId val="160012544"/>
        <c:axId val="160026624"/>
        <c:axId val="0"/>
      </c:bar3DChart>
      <c:catAx>
        <c:axId val="160012544"/>
        <c:scaling>
          <c:orientation val="minMax"/>
        </c:scaling>
        <c:axPos val="b"/>
        <c:numFmt formatCode="General" sourceLinked="1"/>
        <c:tickLblPos val="nextTo"/>
        <c:crossAx val="160026624"/>
        <c:crosses val="autoZero"/>
        <c:auto val="1"/>
        <c:lblAlgn val="ctr"/>
        <c:lblOffset val="100"/>
      </c:catAx>
      <c:valAx>
        <c:axId val="160026624"/>
        <c:scaling>
          <c:orientation val="minMax"/>
        </c:scaling>
        <c:axPos val="l"/>
        <c:majorGridlines/>
        <c:numFmt formatCode="General" sourceLinked="1"/>
        <c:tickLblPos val="nextTo"/>
        <c:crossAx val="160012544"/>
        <c:crosses val="autoZero"/>
        <c:crossBetween val="between"/>
      </c:valAx>
    </c:plotArea>
    <c:legend>
      <c:legendPos val="r"/>
      <c:legendEntry>
        <c:idx val="3"/>
        <c:delete val="1"/>
      </c:legendEntry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4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tx2">
            <a:lumMod val="20000"/>
            <a:lumOff val="80000"/>
          </a:schemeClr>
        </a:solidFill>
      </c:spPr>
    </c:sideWall>
    <c:backWall>
      <c:spPr>
        <a:solidFill>
          <a:schemeClr val="tx2">
            <a:lumMod val="20000"/>
            <a:lumOff val="8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IVA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12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IVB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13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IVC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8</c:v>
                </c:pt>
                <c:pt idx="4">
                  <c:v>6</c:v>
                </c:pt>
                <c:pt idx="5">
                  <c:v>0</c:v>
                </c:pt>
              </c:numCache>
            </c:numRef>
          </c:val>
        </c:ser>
        <c:dLbls/>
        <c:shape val="box"/>
        <c:axId val="159951872"/>
        <c:axId val="159965952"/>
        <c:axId val="0"/>
      </c:bar3DChart>
      <c:catAx>
        <c:axId val="159951872"/>
        <c:scaling>
          <c:orientation val="minMax"/>
        </c:scaling>
        <c:axPos val="b"/>
        <c:numFmt formatCode="General" sourceLinked="1"/>
        <c:tickLblPos val="nextTo"/>
        <c:crossAx val="159965952"/>
        <c:crosses val="autoZero"/>
        <c:auto val="1"/>
        <c:lblAlgn val="ctr"/>
        <c:lblOffset val="100"/>
      </c:catAx>
      <c:valAx>
        <c:axId val="159965952"/>
        <c:scaling>
          <c:orientation val="minMax"/>
        </c:scaling>
        <c:axPos val="l"/>
        <c:majorGridlines/>
        <c:numFmt formatCode="General" sourceLinked="1"/>
        <c:tickLblPos val="nextTo"/>
        <c:crossAx val="159951872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4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2">
            <a:lumMod val="40000"/>
            <a:lumOff val="60000"/>
          </a:schemeClr>
        </a:solidFill>
      </c:spPr>
    </c:sideWall>
    <c:backWall>
      <c:spPr>
        <a:solidFill>
          <a:schemeClr val="accent2">
            <a:lumMod val="40000"/>
            <a:lumOff val="6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VA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6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VB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2</c:v>
                </c:pt>
                <c:pt idx="4">
                  <c:v>7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VC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4</c:v>
                </c:pt>
                <c:pt idx="3">
                  <c:v>2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VD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7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dLbls/>
        <c:shape val="box"/>
        <c:axId val="179426048"/>
        <c:axId val="179427584"/>
        <c:axId val="0"/>
      </c:bar3DChart>
      <c:catAx>
        <c:axId val="179426048"/>
        <c:scaling>
          <c:orientation val="minMax"/>
        </c:scaling>
        <c:axPos val="b"/>
        <c:numFmt formatCode="General" sourceLinked="1"/>
        <c:tickLblPos val="nextTo"/>
        <c:crossAx val="179427584"/>
        <c:crosses val="autoZero"/>
        <c:auto val="1"/>
        <c:lblAlgn val="ctr"/>
        <c:lblOffset val="100"/>
      </c:catAx>
      <c:valAx>
        <c:axId val="179427584"/>
        <c:scaling>
          <c:orientation val="minMax"/>
        </c:scaling>
        <c:axPos val="l"/>
        <c:majorGridlines/>
        <c:numFmt formatCode="General" sourceLinked="1"/>
        <c:tickLblPos val="nextTo"/>
        <c:crossAx val="179426048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4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2">
            <a:lumMod val="40000"/>
            <a:lumOff val="60000"/>
          </a:schemeClr>
        </a:solidFill>
      </c:spPr>
    </c:sideWall>
    <c:backWall>
      <c:spPr>
        <a:solidFill>
          <a:schemeClr val="accent2">
            <a:lumMod val="40000"/>
            <a:lumOff val="6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VA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4</c:v>
                </c:pt>
                <c:pt idx="4">
                  <c:v>5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VB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1</c:v>
                </c:pt>
                <c:pt idx="4">
                  <c:v>9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VC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4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VD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8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dLbls/>
        <c:shape val="box"/>
        <c:axId val="179362048"/>
        <c:axId val="179441664"/>
        <c:axId val="0"/>
      </c:bar3DChart>
      <c:catAx>
        <c:axId val="179362048"/>
        <c:scaling>
          <c:orientation val="minMax"/>
        </c:scaling>
        <c:axPos val="b"/>
        <c:numFmt formatCode="General" sourceLinked="1"/>
        <c:tickLblPos val="nextTo"/>
        <c:crossAx val="179441664"/>
        <c:crosses val="autoZero"/>
        <c:auto val="1"/>
        <c:lblAlgn val="ctr"/>
        <c:lblOffset val="100"/>
      </c:catAx>
      <c:valAx>
        <c:axId val="179441664"/>
        <c:scaling>
          <c:orientation val="minMax"/>
        </c:scaling>
        <c:axPos val="l"/>
        <c:majorGridlines/>
        <c:numFmt formatCode="General" sourceLinked="1"/>
        <c:tickLblPos val="nextTo"/>
        <c:crossAx val="179362048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4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2">
            <a:lumMod val="40000"/>
            <a:lumOff val="60000"/>
          </a:schemeClr>
        </a:solidFill>
      </c:spPr>
    </c:sideWall>
    <c:backWall>
      <c:spPr>
        <a:solidFill>
          <a:schemeClr val="accent2">
            <a:lumMod val="40000"/>
            <a:lumOff val="6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VA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15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VB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7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VC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VD</c:v>
                </c:pt>
              </c:strCache>
            </c:strRef>
          </c:tx>
          <c:dLbls>
            <c:dLbl>
              <c:idx val="3"/>
              <c:showVal val="1"/>
              <c:showSerName val="1"/>
              <c:separator>
</c:separator>
            </c:dLbl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14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/>
        <c:shape val="box"/>
        <c:axId val="179564544"/>
        <c:axId val="179566080"/>
        <c:axId val="0"/>
      </c:bar3DChart>
      <c:catAx>
        <c:axId val="179564544"/>
        <c:scaling>
          <c:orientation val="minMax"/>
        </c:scaling>
        <c:axPos val="b"/>
        <c:numFmt formatCode="General" sourceLinked="1"/>
        <c:tickLblPos val="nextTo"/>
        <c:crossAx val="179566080"/>
        <c:crosses val="autoZero"/>
        <c:auto val="1"/>
        <c:lblAlgn val="ctr"/>
        <c:lblOffset val="100"/>
      </c:catAx>
      <c:valAx>
        <c:axId val="179566080"/>
        <c:scaling>
          <c:orientation val="minMax"/>
        </c:scaling>
        <c:axPos val="l"/>
        <c:majorGridlines/>
        <c:numFmt formatCode="General" sourceLinked="1"/>
        <c:tickLblPos val="nextTo"/>
        <c:crossAx val="179564544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4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2">
            <a:lumMod val="40000"/>
            <a:lumOff val="60000"/>
          </a:schemeClr>
        </a:solidFill>
      </c:spPr>
    </c:sideWall>
    <c:backWall>
      <c:spPr>
        <a:solidFill>
          <a:schemeClr val="accent2">
            <a:lumMod val="40000"/>
            <a:lumOff val="6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VA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10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VB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9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VC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5</c:v>
                </c:pt>
                <c:pt idx="3">
                  <c:v>0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VD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10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dLbls/>
        <c:shape val="box"/>
        <c:axId val="179688960"/>
        <c:axId val="179690496"/>
        <c:axId val="0"/>
      </c:bar3DChart>
      <c:catAx>
        <c:axId val="179688960"/>
        <c:scaling>
          <c:orientation val="minMax"/>
        </c:scaling>
        <c:axPos val="b"/>
        <c:numFmt formatCode="General" sourceLinked="1"/>
        <c:tickLblPos val="nextTo"/>
        <c:crossAx val="179690496"/>
        <c:crosses val="autoZero"/>
        <c:auto val="1"/>
        <c:lblAlgn val="ctr"/>
        <c:lblOffset val="100"/>
      </c:catAx>
      <c:valAx>
        <c:axId val="179690496"/>
        <c:scaling>
          <c:orientation val="minMax"/>
        </c:scaling>
        <c:axPos val="l"/>
        <c:majorGridlines/>
        <c:numFmt formatCode="General" sourceLinked="1"/>
        <c:tickLblPos val="nextTo"/>
        <c:crossAx val="179688960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4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2">
            <a:lumMod val="40000"/>
            <a:lumOff val="60000"/>
          </a:schemeClr>
        </a:solidFill>
      </c:spPr>
    </c:sideWall>
    <c:backWall>
      <c:spPr>
        <a:solidFill>
          <a:schemeClr val="accent2">
            <a:lumMod val="40000"/>
            <a:lumOff val="6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VA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9</c:v>
                </c:pt>
                <c:pt idx="3">
                  <c:v>2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VB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2</c:v>
                </c:pt>
                <c:pt idx="4">
                  <c:v>7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VC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VD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8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dLbls/>
        <c:shape val="box"/>
        <c:axId val="179772416"/>
        <c:axId val="179790592"/>
        <c:axId val="0"/>
      </c:bar3DChart>
      <c:catAx>
        <c:axId val="179772416"/>
        <c:scaling>
          <c:orientation val="minMax"/>
        </c:scaling>
        <c:axPos val="b"/>
        <c:numFmt formatCode="General" sourceLinked="1"/>
        <c:tickLblPos val="nextTo"/>
        <c:crossAx val="179790592"/>
        <c:crosses val="autoZero"/>
        <c:auto val="1"/>
        <c:lblAlgn val="ctr"/>
        <c:lblOffset val="100"/>
      </c:catAx>
      <c:valAx>
        <c:axId val="179790592"/>
        <c:scaling>
          <c:orientation val="minMax"/>
        </c:scaling>
        <c:axPos val="l"/>
        <c:majorGridlines/>
        <c:numFmt formatCode="General" sourceLinked="1"/>
        <c:tickLblPos val="nextTo"/>
        <c:crossAx val="179772416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6600"/>
        </a:solidFill>
      </c:spPr>
    </c:sideWall>
    <c:backWall>
      <c:spPr>
        <a:solidFill>
          <a:srgbClr val="FF66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6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10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4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dLbls/>
        <c:shape val="box"/>
        <c:axId val="135001216"/>
        <c:axId val="135002752"/>
        <c:axId val="0"/>
      </c:bar3DChart>
      <c:catAx>
        <c:axId val="135001216"/>
        <c:scaling>
          <c:orientation val="minMax"/>
        </c:scaling>
        <c:axPos val="b"/>
        <c:numFmt formatCode="General" sourceLinked="1"/>
        <c:tickLblPos val="nextTo"/>
        <c:crossAx val="135002752"/>
        <c:crosses val="autoZero"/>
        <c:auto val="1"/>
        <c:lblAlgn val="ctr"/>
        <c:lblOffset val="100"/>
      </c:catAx>
      <c:valAx>
        <c:axId val="135002752"/>
        <c:scaling>
          <c:orientation val="minMax"/>
        </c:scaling>
        <c:axPos val="l"/>
        <c:majorGridlines/>
        <c:numFmt formatCode="General" sourceLinked="1"/>
        <c:tickLblPos val="nextTo"/>
        <c:crossAx val="135001216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35739739173228352"/>
          <c:w val="9.3328248031496086E-2"/>
          <c:h val="0.26020497047244101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5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2">
            <a:lumMod val="40000"/>
            <a:lumOff val="60000"/>
          </a:schemeClr>
        </a:solidFill>
      </c:spPr>
    </c:sideWall>
    <c:backWall>
      <c:spPr>
        <a:solidFill>
          <a:schemeClr val="accent2">
            <a:lumMod val="40000"/>
            <a:lumOff val="6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VA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9</c:v>
                </c:pt>
                <c:pt idx="3">
                  <c:v>2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VB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7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VC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5</c:v>
                </c:pt>
                <c:pt idx="3">
                  <c:v>1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VD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8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dLbls/>
        <c:shape val="box"/>
        <c:axId val="179897088"/>
        <c:axId val="179898624"/>
        <c:axId val="0"/>
      </c:bar3DChart>
      <c:catAx>
        <c:axId val="179897088"/>
        <c:scaling>
          <c:orientation val="minMax"/>
        </c:scaling>
        <c:axPos val="b"/>
        <c:numFmt formatCode="General" sourceLinked="1"/>
        <c:tickLblPos val="nextTo"/>
        <c:crossAx val="179898624"/>
        <c:crosses val="autoZero"/>
        <c:auto val="1"/>
        <c:lblAlgn val="ctr"/>
        <c:lblOffset val="100"/>
      </c:catAx>
      <c:valAx>
        <c:axId val="179898624"/>
        <c:scaling>
          <c:orientation val="minMax"/>
        </c:scaling>
        <c:axPos val="l"/>
        <c:majorGridlines/>
        <c:numFmt formatCode="General" sourceLinked="1"/>
        <c:tickLblPos val="nextTo"/>
        <c:crossAx val="179897088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5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2">
            <a:lumMod val="40000"/>
            <a:lumOff val="60000"/>
          </a:schemeClr>
        </a:solidFill>
      </c:spPr>
    </c:sideWall>
    <c:backWall>
      <c:spPr>
        <a:solidFill>
          <a:schemeClr val="accent2">
            <a:lumMod val="40000"/>
            <a:lumOff val="6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VA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10</c:v>
                </c:pt>
                <c:pt idx="3">
                  <c:v>3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VB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6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VC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2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VD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9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dLbls/>
        <c:shape val="box"/>
        <c:axId val="179960064"/>
        <c:axId val="179978240"/>
        <c:axId val="0"/>
      </c:bar3DChart>
      <c:catAx>
        <c:axId val="179960064"/>
        <c:scaling>
          <c:orientation val="minMax"/>
        </c:scaling>
        <c:axPos val="b"/>
        <c:numFmt formatCode="General" sourceLinked="1"/>
        <c:tickLblPos val="nextTo"/>
        <c:crossAx val="179978240"/>
        <c:crosses val="autoZero"/>
        <c:auto val="1"/>
        <c:lblAlgn val="ctr"/>
        <c:lblOffset val="100"/>
      </c:catAx>
      <c:valAx>
        <c:axId val="179978240"/>
        <c:scaling>
          <c:orientation val="minMax"/>
        </c:scaling>
        <c:axPos val="l"/>
        <c:majorGridlines/>
        <c:numFmt formatCode="General" sourceLinked="1"/>
        <c:tickLblPos val="nextTo"/>
        <c:crossAx val="179960064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5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2">
            <a:lumMod val="40000"/>
            <a:lumOff val="60000"/>
          </a:schemeClr>
        </a:solidFill>
      </c:spPr>
    </c:sideWall>
    <c:backWall>
      <c:spPr>
        <a:solidFill>
          <a:schemeClr val="accent2">
            <a:lumMod val="40000"/>
            <a:lumOff val="6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VA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15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VB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15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VC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12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VD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14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/>
        <c:shape val="box"/>
        <c:axId val="180142080"/>
        <c:axId val="180143616"/>
        <c:axId val="0"/>
      </c:bar3DChart>
      <c:catAx>
        <c:axId val="180142080"/>
        <c:scaling>
          <c:orientation val="minMax"/>
        </c:scaling>
        <c:axPos val="b"/>
        <c:numFmt formatCode="General" sourceLinked="1"/>
        <c:tickLblPos val="nextTo"/>
        <c:crossAx val="180143616"/>
        <c:crosses val="autoZero"/>
        <c:auto val="1"/>
        <c:lblAlgn val="ctr"/>
        <c:lblOffset val="100"/>
      </c:catAx>
      <c:valAx>
        <c:axId val="180143616"/>
        <c:scaling>
          <c:orientation val="minMax"/>
        </c:scaling>
        <c:axPos val="l"/>
        <c:majorGridlines/>
        <c:numFmt formatCode="General" sourceLinked="1"/>
        <c:tickLblPos val="nextTo"/>
        <c:crossAx val="180142080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5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2">
            <a:lumMod val="40000"/>
            <a:lumOff val="60000"/>
          </a:schemeClr>
        </a:solidFill>
      </c:spPr>
    </c:sideWall>
    <c:backWall>
      <c:spPr>
        <a:solidFill>
          <a:schemeClr val="accent2">
            <a:lumMod val="40000"/>
            <a:lumOff val="6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VA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12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VB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12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VC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3</c:v>
                </c:pt>
                <c:pt idx="2">
                  <c:v>0</c:v>
                </c:pt>
                <c:pt idx="3">
                  <c:v>9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VD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0</c:v>
                </c:pt>
                <c:pt idx="3">
                  <c:v>13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/>
        <c:shape val="box"/>
        <c:axId val="180192768"/>
        <c:axId val="180194304"/>
        <c:axId val="0"/>
      </c:bar3DChart>
      <c:catAx>
        <c:axId val="180192768"/>
        <c:scaling>
          <c:orientation val="minMax"/>
        </c:scaling>
        <c:axPos val="b"/>
        <c:numFmt formatCode="General" sourceLinked="1"/>
        <c:tickLblPos val="nextTo"/>
        <c:crossAx val="180194304"/>
        <c:crosses val="autoZero"/>
        <c:auto val="1"/>
        <c:lblAlgn val="ctr"/>
        <c:lblOffset val="100"/>
      </c:catAx>
      <c:valAx>
        <c:axId val="180194304"/>
        <c:scaling>
          <c:orientation val="minMax"/>
        </c:scaling>
        <c:axPos val="l"/>
        <c:majorGridlines/>
        <c:numFmt formatCode="General" sourceLinked="1"/>
        <c:tickLblPos val="nextTo"/>
        <c:crossAx val="180192768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5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2">
            <a:lumMod val="40000"/>
            <a:lumOff val="60000"/>
          </a:schemeClr>
        </a:solidFill>
      </c:spPr>
    </c:sideWall>
    <c:backWall>
      <c:spPr>
        <a:solidFill>
          <a:schemeClr val="accent2">
            <a:lumMod val="40000"/>
            <a:lumOff val="6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VA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11</c:v>
                </c:pt>
                <c:pt idx="3">
                  <c:v>2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VB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9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VC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VD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5</c:v>
                </c:pt>
                <c:pt idx="3">
                  <c:v>7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dLbls/>
        <c:shape val="box"/>
        <c:axId val="180255744"/>
        <c:axId val="180278016"/>
        <c:axId val="0"/>
      </c:bar3DChart>
      <c:catAx>
        <c:axId val="180255744"/>
        <c:scaling>
          <c:orientation val="minMax"/>
        </c:scaling>
        <c:axPos val="b"/>
        <c:numFmt formatCode="General" sourceLinked="1"/>
        <c:tickLblPos val="nextTo"/>
        <c:crossAx val="180278016"/>
        <c:crosses val="autoZero"/>
        <c:auto val="1"/>
        <c:lblAlgn val="ctr"/>
        <c:lblOffset val="100"/>
      </c:catAx>
      <c:valAx>
        <c:axId val="180278016"/>
        <c:scaling>
          <c:orientation val="minMax"/>
        </c:scaling>
        <c:axPos val="l"/>
        <c:majorGridlines/>
        <c:numFmt formatCode="General" sourceLinked="1"/>
        <c:tickLblPos val="nextTo"/>
        <c:crossAx val="180255744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5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chemeClr val="accent2">
            <a:lumMod val="40000"/>
            <a:lumOff val="60000"/>
          </a:schemeClr>
        </a:solidFill>
      </c:spPr>
    </c:sideWall>
    <c:backWall>
      <c:spPr>
        <a:solidFill>
          <a:schemeClr val="accent2">
            <a:lumMod val="40000"/>
            <a:lumOff val="60000"/>
          </a:schemeClr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VA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9</c:v>
                </c:pt>
                <c:pt idx="3">
                  <c:v>4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VB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3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VC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4</c:v>
                </c:pt>
                <c:pt idx="3">
                  <c:v>4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3"/>
          <c:order val="3"/>
          <c:tx>
            <c:strRef>
              <c:f>Foglio1!$E$1</c:f>
              <c:strCache>
                <c:ptCount val="1"/>
                <c:pt idx="0">
                  <c:v>VD</c:v>
                </c:pt>
              </c:strCache>
            </c:strRef>
          </c:tx>
          <c:dLbls>
            <c:txPr>
              <a:bodyPr/>
              <a:lstStyle/>
              <a:p>
                <a:pPr>
                  <a:defRPr sz="800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Foglio1!$E$2:$E$7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6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dLbls/>
        <c:shape val="box"/>
        <c:axId val="180454144"/>
        <c:axId val="180455680"/>
        <c:axId val="0"/>
      </c:bar3DChart>
      <c:catAx>
        <c:axId val="180454144"/>
        <c:scaling>
          <c:orientation val="minMax"/>
        </c:scaling>
        <c:axPos val="b"/>
        <c:numFmt formatCode="General" sourceLinked="1"/>
        <c:tickLblPos val="nextTo"/>
        <c:crossAx val="180455680"/>
        <c:crosses val="autoZero"/>
        <c:auto val="1"/>
        <c:lblAlgn val="ctr"/>
        <c:lblOffset val="100"/>
      </c:catAx>
      <c:valAx>
        <c:axId val="180455680"/>
        <c:scaling>
          <c:orientation val="minMax"/>
        </c:scaling>
        <c:axPos val="l"/>
        <c:majorGridlines/>
        <c:numFmt formatCode="General" sourceLinked="1"/>
        <c:tickLblPos val="nextTo"/>
        <c:crossAx val="180454144"/>
        <c:crosses val="autoZero"/>
        <c:crossBetween val="between"/>
      </c:valAx>
    </c:plotArea>
    <c:legend>
      <c:legendPos val="r"/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6600"/>
        </a:solidFill>
      </c:spPr>
    </c:sideWall>
    <c:backWall>
      <c:spPr>
        <a:solidFill>
          <a:srgbClr val="FF66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3</c:v>
                </c:pt>
                <c:pt idx="3">
                  <c:v>6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10</c:v>
                </c:pt>
                <c:pt idx="4">
                  <c:v>2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4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dLbls/>
        <c:shape val="box"/>
        <c:axId val="156866048"/>
        <c:axId val="156867584"/>
        <c:axId val="0"/>
      </c:bar3DChart>
      <c:catAx>
        <c:axId val="156866048"/>
        <c:scaling>
          <c:orientation val="minMax"/>
        </c:scaling>
        <c:axPos val="b"/>
        <c:numFmt formatCode="General" sourceLinked="1"/>
        <c:tickLblPos val="nextTo"/>
        <c:crossAx val="156867584"/>
        <c:crosses val="autoZero"/>
        <c:auto val="1"/>
        <c:lblAlgn val="ctr"/>
        <c:lblOffset val="100"/>
      </c:catAx>
      <c:valAx>
        <c:axId val="156867584"/>
        <c:scaling>
          <c:orientation val="minMax"/>
        </c:scaling>
        <c:axPos val="l"/>
        <c:majorGridlines/>
        <c:numFmt formatCode="General" sourceLinked="1"/>
        <c:tickLblPos val="nextTo"/>
        <c:crossAx val="15686604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35739739173228352"/>
          <c:w val="9.3328248031496086E-2"/>
          <c:h val="0.26020497047244101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6600"/>
        </a:solidFill>
      </c:spPr>
    </c:sideWall>
    <c:backWall>
      <c:spPr>
        <a:solidFill>
          <a:srgbClr val="FF66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4</c:v>
                </c:pt>
                <c:pt idx="4">
                  <c:v>7</c:v>
                </c:pt>
                <c:pt idx="5">
                  <c:v>0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2</c:v>
                </c:pt>
                <c:pt idx="3">
                  <c:v>8</c:v>
                </c:pt>
                <c:pt idx="4">
                  <c:v>4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5</c:v>
                </c:pt>
                <c:pt idx="3">
                  <c:v>8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/>
        <c:shape val="box"/>
        <c:axId val="164456320"/>
        <c:axId val="164457856"/>
        <c:axId val="0"/>
      </c:bar3DChart>
      <c:catAx>
        <c:axId val="164456320"/>
        <c:scaling>
          <c:orientation val="minMax"/>
        </c:scaling>
        <c:axPos val="b"/>
        <c:numFmt formatCode="General" sourceLinked="1"/>
        <c:tickLblPos val="nextTo"/>
        <c:crossAx val="164457856"/>
        <c:crosses val="autoZero"/>
        <c:auto val="1"/>
        <c:lblAlgn val="ctr"/>
        <c:lblOffset val="100"/>
      </c:catAx>
      <c:valAx>
        <c:axId val="164457856"/>
        <c:scaling>
          <c:orientation val="minMax"/>
        </c:scaling>
        <c:axPos val="l"/>
        <c:majorGridlines/>
        <c:numFmt formatCode="General" sourceLinked="1"/>
        <c:tickLblPos val="nextTo"/>
        <c:crossAx val="16445632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35739739173228352"/>
          <c:w val="9.3328248031496086E-2"/>
          <c:h val="0.26020497047244101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6600"/>
        </a:solidFill>
      </c:spPr>
    </c:sideWall>
    <c:backWall>
      <c:spPr>
        <a:solidFill>
          <a:srgbClr val="FF66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7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6</c:v>
                </c:pt>
                <c:pt idx="3">
                  <c:v>8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1</c:v>
                </c:pt>
                <c:pt idx="2">
                  <c:v>6</c:v>
                </c:pt>
                <c:pt idx="3">
                  <c:v>6</c:v>
                </c:pt>
                <c:pt idx="4">
                  <c:v>1</c:v>
                </c:pt>
                <c:pt idx="5">
                  <c:v>0</c:v>
                </c:pt>
              </c:numCache>
            </c:numRef>
          </c:val>
        </c:ser>
        <c:dLbls/>
        <c:shape val="box"/>
        <c:axId val="164559104"/>
        <c:axId val="166100992"/>
        <c:axId val="0"/>
      </c:bar3DChart>
      <c:catAx>
        <c:axId val="164559104"/>
        <c:scaling>
          <c:orientation val="minMax"/>
        </c:scaling>
        <c:axPos val="b"/>
        <c:numFmt formatCode="General" sourceLinked="1"/>
        <c:tickLblPos val="nextTo"/>
        <c:crossAx val="166100992"/>
        <c:crosses val="autoZero"/>
        <c:auto val="1"/>
        <c:lblAlgn val="ctr"/>
        <c:lblOffset val="100"/>
      </c:catAx>
      <c:valAx>
        <c:axId val="166100992"/>
        <c:scaling>
          <c:orientation val="minMax"/>
        </c:scaling>
        <c:axPos val="l"/>
        <c:majorGridlines/>
        <c:numFmt formatCode="General" sourceLinked="1"/>
        <c:tickLblPos val="nextTo"/>
        <c:crossAx val="1645591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35739739173228352"/>
          <c:w val="9.3328248031496086E-2"/>
          <c:h val="0.26020497047244101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it-IT"/>
  <c:chart>
    <c:view3D>
      <c:rAngAx val="1"/>
    </c:view3D>
    <c:sideWall>
      <c:spPr>
        <a:solidFill>
          <a:srgbClr val="FF6600"/>
        </a:solidFill>
      </c:spPr>
    </c:sideWall>
    <c:backWall>
      <c:spPr>
        <a:solidFill>
          <a:srgbClr val="FF6600"/>
        </a:solidFill>
      </c:spPr>
    </c:backWall>
    <c:plotArea>
      <c:layout/>
      <c:bar3DChart>
        <c:barDir val="col"/>
        <c:grouping val="clustered"/>
        <c:ser>
          <c:idx val="0"/>
          <c:order val="0"/>
          <c:tx>
            <c:strRef>
              <c:f>Foglio1!$B$1</c:f>
              <c:strCache>
                <c:ptCount val="1"/>
                <c:pt idx="0">
                  <c:v>I A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Foglio1!$B$2:$B$7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1</c:v>
                </c:pt>
                <c:pt idx="4">
                  <c:v>2</c:v>
                </c:pt>
                <c:pt idx="5">
                  <c:v>2</c:v>
                </c:pt>
              </c:numCache>
            </c:numRef>
          </c:val>
        </c:ser>
        <c:ser>
          <c:idx val="1"/>
          <c:order val="1"/>
          <c:tx>
            <c:strRef>
              <c:f>Foglio1!$C$1</c:f>
              <c:strCache>
                <c:ptCount val="1"/>
                <c:pt idx="0">
                  <c:v>I B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Foglio1!$C$2:$C$7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11</c:v>
                </c:pt>
                <c:pt idx="3">
                  <c:v>3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ser>
          <c:idx val="2"/>
          <c:order val="2"/>
          <c:tx>
            <c:strRef>
              <c:f>Foglio1!$D$1</c:f>
              <c:strCache>
                <c:ptCount val="1"/>
                <c:pt idx="0">
                  <c:v>I C</c:v>
                </c:pt>
              </c:strCache>
            </c:strRef>
          </c:tx>
          <c:dLbls>
            <c:txPr>
              <a:bodyPr/>
              <a:lstStyle/>
              <a:p>
                <a:pPr>
                  <a:defRPr sz="800" b="1"/>
                </a:pPr>
                <a:endParaRPr lang="it-IT"/>
              </a:p>
            </c:txPr>
            <c:showVal val="1"/>
            <c:showSerName val="1"/>
            <c:separator>
</c:separator>
          </c:dLbls>
          <c:cat>
            <c:numRef>
              <c:f>Foglio1!$A$2:$A$7</c:f>
              <c:numCache>
                <c:formatCode>General</c:formatCode>
                <c:ptCount val="6"/>
                <c:pt idx="0">
                  <c:v>10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6</c:v>
                </c:pt>
                <c:pt idx="5">
                  <c:v>5</c:v>
                </c:pt>
              </c:numCache>
            </c:numRef>
          </c:cat>
          <c:val>
            <c:numRef>
              <c:f>Foglio1!$D$2:$D$7</c:f>
              <c:numCache>
                <c:formatCode>General</c:formatCode>
                <c:ptCount val="6"/>
                <c:pt idx="0">
                  <c:v>0</c:v>
                </c:pt>
                <c:pt idx="1">
                  <c:v>0</c:v>
                </c:pt>
                <c:pt idx="2">
                  <c:v>8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</c:ser>
        <c:dLbls/>
        <c:shape val="box"/>
        <c:axId val="164174464"/>
        <c:axId val="164196736"/>
        <c:axId val="0"/>
      </c:bar3DChart>
      <c:catAx>
        <c:axId val="164174464"/>
        <c:scaling>
          <c:orientation val="minMax"/>
        </c:scaling>
        <c:axPos val="b"/>
        <c:numFmt formatCode="General" sourceLinked="1"/>
        <c:tickLblPos val="nextTo"/>
        <c:crossAx val="164196736"/>
        <c:crosses val="autoZero"/>
        <c:auto val="1"/>
        <c:lblAlgn val="ctr"/>
        <c:lblOffset val="100"/>
      </c:catAx>
      <c:valAx>
        <c:axId val="164196736"/>
        <c:scaling>
          <c:orientation val="minMax"/>
        </c:scaling>
        <c:axPos val="l"/>
        <c:majorGridlines/>
        <c:numFmt formatCode="General" sourceLinked="1"/>
        <c:tickLblPos val="nextTo"/>
        <c:crossAx val="16417446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6500508530183751"/>
          <c:y val="0.35739739173228352"/>
          <c:w val="9.3328248031496086E-2"/>
          <c:h val="0.26020497047244101"/>
        </c:manualLayout>
      </c:layout>
    </c:legend>
    <c:plotVisOnly val="1"/>
    <c:dispBlanksAs val="gap"/>
  </c:chart>
  <c:txPr>
    <a:bodyPr/>
    <a:lstStyle/>
    <a:p>
      <a:pPr>
        <a:defRPr sz="1800"/>
      </a:pPr>
      <a:endParaRPr lang="it-IT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CD441B-8AAD-480F-BA14-9DF57B11E771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8D210-EB3C-48B3-87A7-55041E3116F7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621874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1383363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426529019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29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39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40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41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42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43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44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45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46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47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48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49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50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51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52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53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54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55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56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57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58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59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60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48D210-EB3C-48B3-87A7-55041E3116F7}" type="slidenum">
              <a:rPr lang="it-IT" smtClean="0"/>
              <a:pPr/>
              <a:t>12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162783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191339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1533330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229611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322949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82461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9279758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6685842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37405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674732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24596820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5946073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C5AE4C-A533-48E5-8ADB-446E92DDEB62}" type="datetimeFigureOut">
              <a:rPr lang="it-IT" smtClean="0"/>
              <a:pPr/>
              <a:t>18/03/2017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0F48FE-B4CD-438B-8EFE-F1465F2E55FE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xmlns="" val="1015387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5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7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9.xm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0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1.xml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2.xml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3.xml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4.xml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5.xml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6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7.xml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8.xml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9.xml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0.xml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1.xml"/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2.xm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3.xml"/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4.xml"/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5.xml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6.xml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7.xm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8.xml"/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9.xml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0.xml"/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1.xml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2.xml"/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3.xml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4.xml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5.xml"/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6.xml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7.xml"/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8.xml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9.xml"/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0.xml"/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1.xml"/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2.xml"/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3.xml"/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4.xml"/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5.xml"/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44000" cy="3728278"/>
          </a:xfrm>
          <a:prstGeom prst="rect">
            <a:avLst/>
          </a:prstGeom>
        </p:spPr>
      </p:pic>
      <p:sp>
        <p:nvSpPr>
          <p:cNvPr id="5" name="CasellaDiTesto 4"/>
          <p:cNvSpPr txBox="1"/>
          <p:nvPr/>
        </p:nvSpPr>
        <p:spPr>
          <a:xfrm>
            <a:off x="2811515" y="4005064"/>
            <a:ext cx="3492046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it-IT" sz="3200" b="1" dirty="0" smtClean="0">
                <a:solidFill>
                  <a:schemeClr val="accent3">
                    <a:lumMod val="75000"/>
                  </a:schemeClr>
                </a:solidFill>
              </a:rPr>
              <a:t>MONITORAGGIO</a:t>
            </a:r>
          </a:p>
          <a:p>
            <a:pPr algn="ctr"/>
            <a:r>
              <a:rPr lang="it-IT" sz="3200" b="1" dirty="0" smtClean="0">
                <a:solidFill>
                  <a:schemeClr val="accent3">
                    <a:lumMod val="75000"/>
                  </a:schemeClr>
                </a:solidFill>
              </a:rPr>
              <a:t>PROVE OGGETTIVE </a:t>
            </a:r>
          </a:p>
          <a:p>
            <a:pPr algn="ctr"/>
            <a:r>
              <a:rPr lang="it-IT" sz="3200" b="1" dirty="0" smtClean="0">
                <a:solidFill>
                  <a:schemeClr val="accent3">
                    <a:lumMod val="75000"/>
                  </a:schemeClr>
                </a:solidFill>
              </a:rPr>
              <a:t>PARALLELE</a:t>
            </a:r>
            <a:r>
              <a:rPr lang="it-IT" sz="3200" b="1" dirty="0" smtClean="0"/>
              <a:t> </a:t>
            </a:r>
            <a:endParaRPr lang="it-IT" sz="3200" b="1" dirty="0"/>
          </a:p>
        </p:txBody>
      </p:sp>
      <p:sp>
        <p:nvSpPr>
          <p:cNvPr id="6" name="Rettangolo 5"/>
          <p:cNvSpPr/>
          <p:nvPr/>
        </p:nvSpPr>
        <p:spPr>
          <a:xfrm>
            <a:off x="3254936" y="5657671"/>
            <a:ext cx="2605200" cy="95410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t-IT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Scuola Primaria</a:t>
            </a:r>
          </a:p>
          <a:p>
            <a:pPr algn="ctr"/>
            <a:r>
              <a:rPr lang="it-IT" sz="2800" b="1" cap="none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A.S. 2016-17</a:t>
            </a:r>
            <a:endParaRPr lang="it-IT" sz="2800" b="1" cap="none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8900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STORIA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86318970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25641062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GEOGRAFIA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95614570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4370204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412918110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617275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ARTE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135815417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667057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MUSICA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96219785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2396683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ED. FISICA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33051935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327259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RELIGIONE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759634746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991966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226383936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40810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569762754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03995496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SCIENZE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398796888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361075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251520" y="1330102"/>
            <a:ext cx="8568952" cy="4278094"/>
          </a:xfrm>
          <a:prstGeom prst="rect">
            <a:avLst/>
          </a:prstGeom>
          <a:solidFill>
            <a:schemeClr val="accent3"/>
          </a:solidFill>
          <a:ln>
            <a:solidFill>
              <a:schemeClr val="tx2"/>
            </a:solidFill>
          </a:ln>
        </p:spPr>
        <p:txBody>
          <a:bodyPr wrap="square">
            <a:spAutoFit/>
          </a:bodyPr>
          <a:lstStyle/>
          <a:p>
            <a:r>
              <a:rPr lang="it-IT" sz="3200" dirty="0" smtClean="0">
                <a:solidFill>
                  <a:srgbClr val="C00000"/>
                </a:solidFill>
              </a:rPr>
              <a:t>PREMESSA</a:t>
            </a:r>
            <a:endParaRPr lang="it-IT" sz="3200" dirty="0"/>
          </a:p>
          <a:p>
            <a:r>
              <a:rPr lang="it-IT" sz="4000" dirty="0"/>
              <a:t>La somministrazione, la valutazione e la successiva elaborazione dei risultati delle prove </a:t>
            </a:r>
            <a:r>
              <a:rPr lang="it-IT" sz="4000" dirty="0" smtClean="0"/>
              <a:t>oggettive parallele, </a:t>
            </a:r>
            <a:r>
              <a:rPr lang="it-IT" sz="4000" dirty="0"/>
              <a:t>nell’ambito di un curricolo </a:t>
            </a:r>
            <a:r>
              <a:rPr lang="it-IT" sz="4000" dirty="0" smtClean="0"/>
              <a:t>verticale, sono </a:t>
            </a:r>
            <a:r>
              <a:rPr lang="it-IT" sz="4000" dirty="0"/>
              <a:t>parte integrante del progetto di implementazione del SNV</a:t>
            </a:r>
          </a:p>
        </p:txBody>
      </p:sp>
    </p:spTree>
    <p:extLst>
      <p:ext uri="{BB962C8B-B14F-4D97-AF65-F5344CB8AC3E}">
        <p14:creationId xmlns:p14="http://schemas.microsoft.com/office/powerpoint/2010/main" xmlns="" val="2712805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TECNOLOGIA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29109444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32616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STORIA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69227332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0605466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geografia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535647128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4740497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306197975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666738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arte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862670911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25176515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musica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570747375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2676257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err="1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Ed.fisica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165157348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413823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religione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066411932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609903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974210295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7128685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003118307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97392116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919172"/>
            <a:ext cx="8496944" cy="5016758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 anchor="ctr">
            <a:spAutoFit/>
          </a:bodyPr>
          <a:lstStyle/>
          <a:p>
            <a:pPr algn="ctr"/>
            <a:r>
              <a:rPr lang="it-IT" sz="3200" dirty="0" smtClean="0">
                <a:solidFill>
                  <a:srgbClr val="C00000"/>
                </a:solidFill>
              </a:rPr>
              <a:t>LE PROVE OGGETTIVE PARALLELE</a:t>
            </a:r>
          </a:p>
          <a:p>
            <a:pPr algn="ctr"/>
            <a:r>
              <a:rPr lang="it-IT" sz="3200" dirty="0" smtClean="0">
                <a:solidFill>
                  <a:srgbClr val="C00000"/>
                </a:solidFill>
              </a:rPr>
              <a:t>NON</a:t>
            </a:r>
            <a:r>
              <a:rPr lang="it-IT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it-IT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servono a confrontare la ‘</a:t>
            </a:r>
            <a:r>
              <a:rPr lang="it-IT" sz="32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qualità’la‘bontà’del</a:t>
            </a:r>
            <a:r>
              <a:rPr lang="it-IT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lavoro </a:t>
            </a:r>
            <a:r>
              <a:rPr lang="it-IT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 docente, quanto </a:t>
            </a:r>
            <a:r>
              <a:rPr lang="it-IT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 costituire </a:t>
            </a:r>
            <a:r>
              <a:rPr lang="it-IT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una base comune (non unitaria o </a:t>
            </a:r>
            <a:r>
              <a:rPr lang="it-IT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omologata) nella didattica, nella costruzione </a:t>
            </a:r>
            <a:r>
              <a:rPr lang="it-IT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delle </a:t>
            </a:r>
            <a:r>
              <a:rPr lang="it-IT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prove e</a:t>
            </a:r>
            <a:endParaRPr lang="it-IT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  <a:p>
            <a:pPr algn="ctr"/>
            <a:r>
              <a:rPr lang="it-IT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nei </a:t>
            </a:r>
            <a:r>
              <a:rPr lang="it-IT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sistemi </a:t>
            </a:r>
            <a:r>
              <a:rPr lang="it-IT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di valutazione all’interno dei medesimi </a:t>
            </a:r>
            <a:r>
              <a:rPr lang="it-IT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ambiti  disciplinari</a:t>
            </a:r>
            <a:r>
              <a:rPr lang="it-IT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</a:p>
          <a:p>
            <a:pPr algn="ctr"/>
            <a:r>
              <a:rPr lang="it-IT" sz="3200" dirty="0">
                <a:solidFill>
                  <a:srgbClr val="FF0000"/>
                </a:solidFill>
              </a:rPr>
              <a:t>NON</a:t>
            </a:r>
            <a:r>
              <a:rPr lang="it-IT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 sono, perciò, uno </a:t>
            </a:r>
            <a:r>
              <a:rPr lang="it-IT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strumento </a:t>
            </a:r>
            <a:r>
              <a:rPr lang="it-IT" sz="3200" dirty="0">
                <a:solidFill>
                  <a:schemeClr val="tx1">
                    <a:lumMod val="95000"/>
                    <a:lumOff val="5000"/>
                  </a:schemeClr>
                </a:solidFill>
              </a:rPr>
              <a:t>che miri a costituire una classifica delle classi e/o dei corsi.</a:t>
            </a:r>
          </a:p>
          <a:p>
            <a:pPr algn="ctr"/>
            <a:r>
              <a:rPr lang="it-IT" sz="32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.</a:t>
            </a:r>
            <a:endParaRPr lang="it-IT" sz="32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05311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SCIENZE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215606772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59308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TECNOLOGIA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816105556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387867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STORIA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486239855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366412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GEOGRAFIA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60138658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2866713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543391932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53388810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ARTE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279081924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39341226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MUSICA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4198754047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2437285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ED.FISICA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498789135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642374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RELIGIONE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518901697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0477519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797851635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5806460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395536" y="1052736"/>
            <a:ext cx="7848872" cy="4401205"/>
          </a:xfrm>
          <a:prstGeom prst="rect">
            <a:avLst/>
          </a:prstGeom>
          <a:solidFill>
            <a:schemeClr val="accent3">
              <a:lumMod val="75000"/>
            </a:schemeClr>
          </a:solidFill>
        </p:spPr>
        <p:txBody>
          <a:bodyPr wrap="square">
            <a:spAutoFit/>
          </a:bodyPr>
          <a:lstStyle/>
          <a:p>
            <a:pPr algn="ctr"/>
            <a:r>
              <a:rPr lang="it-IT" sz="4000" dirty="0" smtClean="0">
                <a:solidFill>
                  <a:srgbClr val="FF0000"/>
                </a:solidFill>
              </a:rPr>
              <a:t>LE PROVE OGGETTIVE PARALLELE</a:t>
            </a:r>
          </a:p>
          <a:p>
            <a:r>
              <a:rPr lang="it-IT" sz="4000" dirty="0" smtClean="0">
                <a:solidFill>
                  <a:srgbClr val="FF0000"/>
                </a:solidFill>
              </a:rPr>
              <a:t>Sono</a:t>
            </a:r>
            <a:r>
              <a:rPr lang="it-IT" sz="4000" dirty="0" smtClean="0"/>
              <a:t> </a:t>
            </a:r>
            <a:r>
              <a:rPr lang="it-IT" sz="4000" dirty="0"/>
              <a:t>una modalità utile di verifica e valutazione dell’attuazione del curricolo verticale.</a:t>
            </a:r>
          </a:p>
          <a:p>
            <a:r>
              <a:rPr lang="it-IT" sz="4000" dirty="0" smtClean="0">
                <a:solidFill>
                  <a:srgbClr val="FF0000"/>
                </a:solidFill>
              </a:rPr>
              <a:t>Consentono</a:t>
            </a:r>
            <a:r>
              <a:rPr lang="it-IT" sz="4000" dirty="0" smtClean="0"/>
              <a:t> </a:t>
            </a:r>
            <a:r>
              <a:rPr lang="it-IT" sz="4000" dirty="0"/>
              <a:t>di ‘tracciare uno storico’ in relazione al percorso del singolo studente ed </a:t>
            </a:r>
            <a:r>
              <a:rPr lang="it-IT" sz="4000" dirty="0" smtClean="0"/>
              <a:t>alla specifica </a:t>
            </a:r>
            <a:r>
              <a:rPr lang="it-IT" sz="4000" dirty="0"/>
              <a:t>materia.</a:t>
            </a:r>
          </a:p>
        </p:txBody>
      </p:sp>
    </p:spTree>
    <p:extLst>
      <p:ext uri="{BB962C8B-B14F-4D97-AF65-F5344CB8AC3E}">
        <p14:creationId xmlns:p14="http://schemas.microsoft.com/office/powerpoint/2010/main" xmlns="" val="29086704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7298659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2963139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SCIENZE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970081824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322933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TECNOLOGIA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449020979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204746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STORIA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843669744"/>
              </p:ext>
            </p:extLst>
          </p:nvPr>
        </p:nvGraphicFramePr>
        <p:xfrm>
          <a:off x="1560004" y="134076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071403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GEOGRAFIA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984718527"/>
              </p:ext>
            </p:extLst>
          </p:nvPr>
        </p:nvGraphicFramePr>
        <p:xfrm>
          <a:off x="1589700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4875548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833182152"/>
              </p:ext>
            </p:extLst>
          </p:nvPr>
        </p:nvGraphicFramePr>
        <p:xfrm>
          <a:off x="1589700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5946886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ARTE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512027066"/>
              </p:ext>
            </p:extLst>
          </p:nvPr>
        </p:nvGraphicFramePr>
        <p:xfrm>
          <a:off x="1589700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0298579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MUSICA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866344680"/>
              </p:ext>
            </p:extLst>
          </p:nvPr>
        </p:nvGraphicFramePr>
        <p:xfrm>
          <a:off x="1589700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037713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ED.FISICA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854434828"/>
              </p:ext>
            </p:extLst>
          </p:nvPr>
        </p:nvGraphicFramePr>
        <p:xfrm>
          <a:off x="1589700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1060016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RELIGIONE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215063163"/>
              </p:ext>
            </p:extLst>
          </p:nvPr>
        </p:nvGraphicFramePr>
        <p:xfrm>
          <a:off x="1589700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5554193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1115616" y="177255"/>
            <a:ext cx="6631185" cy="923330"/>
          </a:xfrm>
          <a:prstGeom prst="rect">
            <a:avLst/>
          </a:prstGeom>
          <a:solidFill>
            <a:srgbClr val="FFCC0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36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</a:rPr>
              <a:t>ESITI MONITORAGGIO</a:t>
            </a:r>
            <a:r>
              <a:rPr lang="it-IT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solidFill>
                  <a:srgbClr val="FF0000"/>
                </a:solidFill>
                <a:effectLst/>
              </a:rPr>
              <a:t> </a:t>
            </a:r>
            <a:endParaRPr lang="it-IT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solidFill>
                <a:srgbClr val="FF0000"/>
              </a:solidFill>
              <a:effectLst/>
            </a:endParaRPr>
          </a:p>
        </p:txBody>
      </p:sp>
      <p:sp>
        <p:nvSpPr>
          <p:cNvPr id="4" name="CasellaDiTesto 3"/>
          <p:cNvSpPr txBox="1"/>
          <p:nvPr/>
        </p:nvSpPr>
        <p:spPr>
          <a:xfrm>
            <a:off x="323528" y="1282452"/>
            <a:ext cx="8424936" cy="4031873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it-IT" sz="1600" dirty="0" smtClean="0"/>
              <a:t>ANALIZZANDO I DATI RACCOLTI E TABULATI DEL MONITORAGGIO DELLE PROVE PARALLELE </a:t>
            </a:r>
            <a:r>
              <a:rPr lang="it-IT" sz="1600" b="1" dirty="0" smtClean="0"/>
              <a:t>DELLA SCUOLA PRIMARIA </a:t>
            </a:r>
            <a:r>
              <a:rPr lang="it-IT" sz="1600" dirty="0" smtClean="0"/>
              <a:t>EMERGE LA SEGUENTE SITUAZIONE.</a:t>
            </a:r>
          </a:p>
          <a:p>
            <a:r>
              <a:rPr lang="it-IT" sz="1600" dirty="0" smtClean="0"/>
              <a:t>DAGLI ESITI DELLE </a:t>
            </a:r>
            <a:r>
              <a:rPr lang="it-IT" sz="1600" b="1" dirty="0" smtClean="0">
                <a:solidFill>
                  <a:srgbClr val="FF0000"/>
                </a:solidFill>
              </a:rPr>
              <a:t>CLASSI PRIME A –B –C </a:t>
            </a:r>
            <a:r>
              <a:rPr lang="it-IT" sz="1600" b="1" dirty="0"/>
              <a:t>,</a:t>
            </a:r>
            <a:r>
              <a:rPr lang="it-IT" sz="1600" dirty="0"/>
              <a:t>SI EVINCE CHE LE CLASSI SONO </a:t>
            </a:r>
            <a:r>
              <a:rPr lang="it-IT" sz="1600" b="1" dirty="0" smtClean="0"/>
              <a:t>ETEROGENEE </a:t>
            </a:r>
            <a:r>
              <a:rPr lang="it-IT" sz="1600" dirty="0" smtClean="0"/>
              <a:t>TRA DI LORO   .IL LIVELLO RAGGIUNTO RISULTA MEDIAMENTE </a:t>
            </a:r>
            <a:r>
              <a:rPr lang="it-IT" sz="1600" b="1" dirty="0" smtClean="0"/>
              <a:t>DISCRETO E </a:t>
            </a:r>
            <a:r>
              <a:rPr lang="it-IT" sz="1600" dirty="0" smtClean="0"/>
              <a:t>NON SONO STATE RILEVATE INSUFFICIENZE.</a:t>
            </a:r>
          </a:p>
          <a:p>
            <a:r>
              <a:rPr lang="it-IT" sz="1600" dirty="0" smtClean="0"/>
              <a:t>NELLE </a:t>
            </a:r>
            <a:r>
              <a:rPr lang="it-IT" sz="1600" b="1" dirty="0" smtClean="0">
                <a:solidFill>
                  <a:srgbClr val="FF0000"/>
                </a:solidFill>
              </a:rPr>
              <a:t>CLASSI SECONDE A –B- C </a:t>
            </a:r>
            <a:r>
              <a:rPr lang="it-IT" sz="1600" dirty="0" smtClean="0"/>
              <a:t>LA MAGGIOR PARTE DEGLI ALUNNI HA MOSTRATO DI POSSEDERE UN LIVELLO TRA IL BUONO E IL SODDISFACENTE.SONO PRESENTI 1/2 ALUNNI CON RISULTATI INSUFFICIENTI NELLE DIVERSE DISCIPLINE.</a:t>
            </a:r>
          </a:p>
          <a:p>
            <a:r>
              <a:rPr lang="it-IT" sz="1600" dirty="0" smtClean="0"/>
              <a:t>NELLE </a:t>
            </a:r>
            <a:r>
              <a:rPr lang="it-IT" sz="1600" b="1" dirty="0" smtClean="0">
                <a:solidFill>
                  <a:srgbClr val="FF0000"/>
                </a:solidFill>
              </a:rPr>
              <a:t>CLASSI TERZE A-B-C-D </a:t>
            </a:r>
            <a:r>
              <a:rPr lang="it-IT" sz="1600" dirty="0" smtClean="0"/>
              <a:t>GLI ALUNNI HANNO MOSTRATO DI POSSEDERE UN </a:t>
            </a:r>
            <a:r>
              <a:rPr lang="it-IT" sz="1600" b="1" dirty="0" smtClean="0"/>
              <a:t>BUON </a:t>
            </a:r>
            <a:r>
              <a:rPr lang="it-IT" sz="1600" dirty="0" smtClean="0"/>
              <a:t>LIVELLO DI PREPARAZIONE.SI RILEVANO 1/2 INSUFFICIENZE IN ALCUNE DISCIPLINE.</a:t>
            </a:r>
          </a:p>
          <a:p>
            <a:r>
              <a:rPr lang="it-IT" sz="1600" dirty="0" smtClean="0"/>
              <a:t>NELLE</a:t>
            </a:r>
            <a:r>
              <a:rPr lang="it-IT" sz="1600" dirty="0" smtClean="0">
                <a:solidFill>
                  <a:srgbClr val="FF0000"/>
                </a:solidFill>
              </a:rPr>
              <a:t> </a:t>
            </a:r>
            <a:r>
              <a:rPr lang="it-IT" sz="1600" b="1" dirty="0" smtClean="0">
                <a:solidFill>
                  <a:srgbClr val="FF0000"/>
                </a:solidFill>
              </a:rPr>
              <a:t>CLASSI QUARTE A-B-C </a:t>
            </a:r>
            <a:r>
              <a:rPr lang="it-IT" sz="1600" dirty="0" smtClean="0"/>
              <a:t>IL LIVELLO DEGLI ALUNNI E’ MEDIAMENTE </a:t>
            </a:r>
            <a:r>
              <a:rPr lang="it-IT" sz="1600" b="1" dirty="0" smtClean="0"/>
              <a:t>BUONO.</a:t>
            </a:r>
            <a:r>
              <a:rPr lang="it-IT" sz="1600" dirty="0" smtClean="0"/>
              <a:t>NON SONO STATE RILEVATE INSUFFICIENZE.</a:t>
            </a:r>
          </a:p>
          <a:p>
            <a:r>
              <a:rPr lang="it-IT" sz="1600" dirty="0" smtClean="0"/>
              <a:t>NELLE</a:t>
            </a:r>
            <a:r>
              <a:rPr lang="it-IT" sz="1600" b="1" dirty="0" smtClean="0">
                <a:solidFill>
                  <a:srgbClr val="FF0000"/>
                </a:solidFill>
              </a:rPr>
              <a:t> CLASSI QUINTE A-B-C-D.</a:t>
            </a:r>
            <a:r>
              <a:rPr lang="it-IT" sz="1600" dirty="0">
                <a:solidFill>
                  <a:srgbClr val="FF0000"/>
                </a:solidFill>
              </a:rPr>
              <a:t> </a:t>
            </a:r>
            <a:r>
              <a:rPr lang="it-IT" sz="1600" dirty="0"/>
              <a:t>IL LIVELLO DEGLI ALUNNI E’ MEDIAMENTE </a:t>
            </a:r>
            <a:r>
              <a:rPr lang="it-IT" sz="1600" dirty="0" smtClean="0"/>
              <a:t>TRA IL </a:t>
            </a:r>
            <a:r>
              <a:rPr lang="it-IT" sz="1600" b="1" dirty="0" smtClean="0"/>
              <a:t>BUONO</a:t>
            </a:r>
            <a:r>
              <a:rPr lang="it-IT" sz="1600" dirty="0" smtClean="0"/>
              <a:t> E IL </a:t>
            </a:r>
            <a:r>
              <a:rPr lang="it-IT" sz="1600" b="1" dirty="0" smtClean="0"/>
              <a:t>DISCRETO</a:t>
            </a:r>
            <a:r>
              <a:rPr lang="it-IT" sz="1600" dirty="0" smtClean="0"/>
              <a:t> .SONO PRESENTI,TUTTAVIA,MOLTI ALUNNI CON RISULTATI </a:t>
            </a:r>
            <a:r>
              <a:rPr lang="it-IT" sz="1600" b="1" dirty="0" smtClean="0"/>
              <a:t>SUFFICIENTI</a:t>
            </a:r>
            <a:r>
              <a:rPr lang="it-IT" sz="1600" dirty="0" smtClean="0"/>
              <a:t>.NON </a:t>
            </a:r>
            <a:r>
              <a:rPr lang="it-IT" sz="1600" dirty="0"/>
              <a:t>SONO STATE RILEVATE INSUFFICIENZE.</a:t>
            </a:r>
            <a:endParaRPr lang="it-IT" sz="1600" b="1" dirty="0" smtClean="0"/>
          </a:p>
          <a:p>
            <a:endParaRPr lang="it-IT" sz="1600" b="1" dirty="0"/>
          </a:p>
        </p:txBody>
      </p:sp>
    </p:spTree>
    <p:extLst>
      <p:ext uri="{BB962C8B-B14F-4D97-AF65-F5344CB8AC3E}">
        <p14:creationId xmlns:p14="http://schemas.microsoft.com/office/powerpoint/2010/main" xmlns="" val="370074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874020843"/>
              </p:ext>
            </p:extLst>
          </p:nvPr>
        </p:nvGraphicFramePr>
        <p:xfrm>
          <a:off x="1589700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05423604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298926642"/>
              </p:ext>
            </p:extLst>
          </p:nvPr>
        </p:nvGraphicFramePr>
        <p:xfrm>
          <a:off x="1589700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11331074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SCIENZE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120994710"/>
              </p:ext>
            </p:extLst>
          </p:nvPr>
        </p:nvGraphicFramePr>
        <p:xfrm>
          <a:off x="1589700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04369982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TECNOLOGIA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021514107"/>
              </p:ext>
            </p:extLst>
          </p:nvPr>
        </p:nvGraphicFramePr>
        <p:xfrm>
          <a:off x="1589700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1257470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STORIA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836655527"/>
              </p:ext>
            </p:extLst>
          </p:nvPr>
        </p:nvGraphicFramePr>
        <p:xfrm>
          <a:off x="1589700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79596208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GEOGRAFIA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743731992"/>
              </p:ext>
            </p:extLst>
          </p:nvPr>
        </p:nvGraphicFramePr>
        <p:xfrm>
          <a:off x="1589700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7889395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INGLESE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4034106601"/>
              </p:ext>
            </p:extLst>
          </p:nvPr>
        </p:nvGraphicFramePr>
        <p:xfrm>
          <a:off x="1589700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3325681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ARTE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706820434"/>
              </p:ext>
            </p:extLst>
          </p:nvPr>
        </p:nvGraphicFramePr>
        <p:xfrm>
          <a:off x="1589700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8390687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MUSICA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218704890"/>
              </p:ext>
            </p:extLst>
          </p:nvPr>
        </p:nvGraphicFramePr>
        <p:xfrm>
          <a:off x="1589700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2760445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ED.FISICA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17522225"/>
              </p:ext>
            </p:extLst>
          </p:nvPr>
        </p:nvGraphicFramePr>
        <p:xfrm>
          <a:off x="1589700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501512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ITALIANO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4209692848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870505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RELIGIONE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204880760"/>
              </p:ext>
            </p:extLst>
          </p:nvPr>
        </p:nvGraphicFramePr>
        <p:xfrm>
          <a:off x="1589700" y="141277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459078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07504" y="332656"/>
            <a:ext cx="9057506" cy="5976664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Autofit/>
          </a:bodyPr>
          <a:lstStyle/>
          <a:p>
            <a:r>
              <a:rPr lang="it-IT" sz="8800" dirty="0" smtClean="0">
                <a:solidFill>
                  <a:srgbClr val="FF0000"/>
                </a:solidFill>
              </a:rPr>
              <a:t>GRAZIE</a:t>
            </a:r>
            <a:r>
              <a:rPr lang="it-IT" sz="6000" dirty="0" smtClean="0"/>
              <a:t> </a:t>
            </a:r>
            <a:br>
              <a:rPr lang="it-IT" sz="6000" dirty="0" smtClean="0"/>
            </a:br>
            <a:r>
              <a:rPr lang="it-IT" sz="6000" b="1" dirty="0" smtClean="0">
                <a:solidFill>
                  <a:srgbClr val="FF0000"/>
                </a:solidFill>
              </a:rPr>
              <a:t>PER LA COLLABORAZIONE</a:t>
            </a:r>
            <a:r>
              <a:rPr lang="it-IT" sz="6000" b="1" dirty="0">
                <a:solidFill>
                  <a:srgbClr val="FF0000"/>
                </a:solidFill>
              </a:rPr>
              <a:t/>
            </a:r>
            <a:br>
              <a:rPr lang="it-IT" sz="6000" b="1" dirty="0">
                <a:solidFill>
                  <a:srgbClr val="FF0000"/>
                </a:solidFill>
              </a:rPr>
            </a:br>
            <a:r>
              <a:rPr lang="it-IT" sz="6000" b="1" dirty="0" smtClean="0">
                <a:solidFill>
                  <a:srgbClr val="FF0000"/>
                </a:solidFill>
              </a:rPr>
              <a:t>       </a:t>
            </a:r>
            <a:r>
              <a:rPr lang="it-IT" sz="2800" b="1" dirty="0" smtClean="0"/>
              <a:t>FS MARIA PUCA</a:t>
            </a:r>
            <a:endParaRPr lang="it-IT" sz="6000" b="1" dirty="0"/>
          </a:p>
        </p:txBody>
      </p:sp>
    </p:spTree>
    <p:extLst>
      <p:ext uri="{BB962C8B-B14F-4D97-AF65-F5344CB8AC3E}">
        <p14:creationId xmlns:p14="http://schemas.microsoft.com/office/powerpoint/2010/main" xmlns="" val="31763820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MATEMATICA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326773851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15890316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SCIENZE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627701742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4009778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tangolo 3"/>
          <p:cNvSpPr/>
          <p:nvPr/>
        </p:nvSpPr>
        <p:spPr>
          <a:xfrm>
            <a:off x="1259632" y="150625"/>
            <a:ext cx="6696744" cy="70788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it-IT" sz="4000" b="1" cap="all" dirty="0" smtClean="0">
                <a:ln w="10541" cmpd="sng">
                  <a:noFill/>
                  <a:prstDash val="solid"/>
                </a:ln>
                <a:solidFill>
                  <a:srgbClr val="002060"/>
                </a:solidFill>
              </a:rPr>
              <a:t>TECNOLOGIA</a:t>
            </a:r>
            <a:endParaRPr lang="it-IT" sz="4000" b="1" cap="all" dirty="0">
              <a:ln w="10541" cmpd="sng">
                <a:noFill/>
                <a:prstDash val="solid"/>
              </a:ln>
              <a:solidFill>
                <a:srgbClr val="002060"/>
              </a:solidFill>
            </a:endParaRPr>
          </a:p>
        </p:txBody>
      </p:sp>
      <p:sp>
        <p:nvSpPr>
          <p:cNvPr id="9" name="CasellaDiTesto 8"/>
          <p:cNvSpPr txBox="1"/>
          <p:nvPr/>
        </p:nvSpPr>
        <p:spPr>
          <a:xfrm>
            <a:off x="3059832" y="6500349"/>
            <a:ext cx="31557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200" i="1" dirty="0"/>
              <a:t> ISTITUTO COMPRENSIVO MATTEOTTI - CIRILLO </a:t>
            </a:r>
          </a:p>
        </p:txBody>
      </p:sp>
      <p:graphicFrame>
        <p:nvGraphicFramePr>
          <p:cNvPr id="3" name="Grafico 2"/>
          <p:cNvGraphicFramePr/>
          <p:nvPr>
            <p:extLst>
              <p:ext uri="{D42A27DB-BD31-4B8C-83A1-F6EECF244321}">
                <p14:modId xmlns:p14="http://schemas.microsoft.com/office/powerpoint/2010/main" xmlns="" val="1510060510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3196348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xmlns="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913</TotalTime>
  <Words>746</Words>
  <Application>Microsoft Office PowerPoint</Application>
  <PresentationFormat>Presentazione su schermo (4:3)</PresentationFormat>
  <Paragraphs>190</Paragraphs>
  <Slides>61</Slides>
  <Notes>57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61</vt:i4>
      </vt:variant>
    </vt:vector>
  </HeadingPairs>
  <TitlesOfParts>
    <vt:vector size="62" baseType="lpstr">
      <vt:lpstr>Tema di Office</vt:lpstr>
      <vt:lpstr>Diapositiva 1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  <vt:lpstr>Diapositiva 22</vt:lpstr>
      <vt:lpstr>Diapositiva 23</vt:lpstr>
      <vt:lpstr>Diapositiva 24</vt:lpstr>
      <vt:lpstr>Diapositiva 25</vt:lpstr>
      <vt:lpstr>Diapositiva 26</vt:lpstr>
      <vt:lpstr>Diapositiva 27</vt:lpstr>
      <vt:lpstr>Diapositiva 28</vt:lpstr>
      <vt:lpstr>Diapositiva 29</vt:lpstr>
      <vt:lpstr>Diapositiva 30</vt:lpstr>
      <vt:lpstr>Diapositiva 31</vt:lpstr>
      <vt:lpstr>Diapositiva 32</vt:lpstr>
      <vt:lpstr>Diapositiva 33</vt:lpstr>
      <vt:lpstr>Diapositiva 34</vt:lpstr>
      <vt:lpstr>Diapositiva 35</vt:lpstr>
      <vt:lpstr>Diapositiva 36</vt:lpstr>
      <vt:lpstr>Diapositiva 37</vt:lpstr>
      <vt:lpstr>Diapositiva 38</vt:lpstr>
      <vt:lpstr>Diapositiva 39</vt:lpstr>
      <vt:lpstr>Diapositiva 40</vt:lpstr>
      <vt:lpstr>Diapositiva 41</vt:lpstr>
      <vt:lpstr>Diapositiva 42</vt:lpstr>
      <vt:lpstr>Diapositiva 43</vt:lpstr>
      <vt:lpstr>Diapositiva 44</vt:lpstr>
      <vt:lpstr>Diapositiva 45</vt:lpstr>
      <vt:lpstr>Diapositiva 46</vt:lpstr>
      <vt:lpstr>Diapositiva 47</vt:lpstr>
      <vt:lpstr>Diapositiva 48</vt:lpstr>
      <vt:lpstr>Diapositiva 49</vt:lpstr>
      <vt:lpstr>Diapositiva 50</vt:lpstr>
      <vt:lpstr>Diapositiva 51</vt:lpstr>
      <vt:lpstr>Diapositiva 52</vt:lpstr>
      <vt:lpstr>Diapositiva 53</vt:lpstr>
      <vt:lpstr>Diapositiva 54</vt:lpstr>
      <vt:lpstr>Diapositiva 55</vt:lpstr>
      <vt:lpstr>Diapositiva 56</vt:lpstr>
      <vt:lpstr>Diapositiva 57</vt:lpstr>
      <vt:lpstr>Diapositiva 58</vt:lpstr>
      <vt:lpstr>Diapositiva 59</vt:lpstr>
      <vt:lpstr>Diapositiva 60</vt:lpstr>
      <vt:lpstr>GRAZIE  PER LA COLLABORAZIONE        FS MARIA PUCA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maria gabriella colella</dc:creator>
  <cp:lastModifiedBy>enzo</cp:lastModifiedBy>
  <cp:revision>191</cp:revision>
  <dcterms:created xsi:type="dcterms:W3CDTF">2016-11-23T15:24:18Z</dcterms:created>
  <dcterms:modified xsi:type="dcterms:W3CDTF">2017-03-18T22:39:50Z</dcterms:modified>
</cp:coreProperties>
</file>