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29E-EF4D-4212-84EF-85010B3D1D02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D9AA-3435-4772-8FA7-8CE0B1545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4459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29E-EF4D-4212-84EF-85010B3D1D02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D9AA-3435-4772-8FA7-8CE0B1545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414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29E-EF4D-4212-84EF-85010B3D1D02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D9AA-3435-4772-8FA7-8CE0B1545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814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29E-EF4D-4212-84EF-85010B3D1D02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D9AA-3435-4772-8FA7-8CE0B1545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4352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29E-EF4D-4212-84EF-85010B3D1D02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D9AA-3435-4772-8FA7-8CE0B1545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6034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29E-EF4D-4212-84EF-85010B3D1D02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D9AA-3435-4772-8FA7-8CE0B1545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8499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29E-EF4D-4212-84EF-85010B3D1D02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D9AA-3435-4772-8FA7-8CE0B1545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2022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29E-EF4D-4212-84EF-85010B3D1D02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D9AA-3435-4772-8FA7-8CE0B1545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8643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29E-EF4D-4212-84EF-85010B3D1D02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D9AA-3435-4772-8FA7-8CE0B1545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984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29E-EF4D-4212-84EF-85010B3D1D02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D9AA-3435-4772-8FA7-8CE0B1545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5686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29E-EF4D-4212-84EF-85010B3D1D02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D9AA-3435-4772-8FA7-8CE0B1545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3464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329E-EF4D-4212-84EF-85010B3D1D02}" type="datetimeFigureOut">
              <a:rPr lang="it-IT" smtClean="0"/>
              <a:pPr/>
              <a:t>22/02/2017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FD9AA-3435-4772-8FA7-8CE0B1545D5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8567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INVALSI 16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Scuola PRIMARIA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4368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2200" y="863600"/>
            <a:ext cx="9994900" cy="5549900"/>
          </a:xfrm>
        </p:spPr>
      </p:pic>
    </p:spTree>
    <p:extLst>
      <p:ext uri="{BB962C8B-B14F-4D97-AF65-F5344CB8AC3E}">
        <p14:creationId xmlns:p14="http://schemas.microsoft.com/office/powerpoint/2010/main" xmlns="" val="39979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3800" y="622300"/>
            <a:ext cx="9639300" cy="5588000"/>
          </a:xfrm>
        </p:spPr>
      </p:pic>
    </p:spTree>
    <p:extLst>
      <p:ext uri="{BB962C8B-B14F-4D97-AF65-F5344CB8AC3E}">
        <p14:creationId xmlns:p14="http://schemas.microsoft.com/office/powerpoint/2010/main" xmlns="" val="27710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7400" y="774700"/>
            <a:ext cx="10426700" cy="5333999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Classi 2 </a:t>
            </a:r>
          </a:p>
          <a:p>
            <a:pPr marL="0" indent="0">
              <a:buNone/>
            </a:pPr>
            <a:r>
              <a:rPr lang="it-IT" dirty="0" smtClean="0"/>
              <a:t>Prova Italiano  CHEATING</a:t>
            </a:r>
          </a:p>
          <a:p>
            <a:pPr marL="0" indent="0">
              <a:buNone/>
            </a:pPr>
            <a:r>
              <a:rPr lang="it-IT" dirty="0" smtClean="0"/>
              <a:t>NAIC - </a:t>
            </a:r>
            <a:r>
              <a:rPr lang="it-IT" i="1" dirty="0" err="1" smtClean="0"/>
              <a:t>cheating</a:t>
            </a:r>
            <a:r>
              <a:rPr lang="it-IT" dirty="0" smtClean="0"/>
              <a:t> in percentuale:  </a:t>
            </a:r>
            <a:r>
              <a:rPr lang="it-IT" b="1" dirty="0" smtClean="0"/>
              <a:t>18,6 </a:t>
            </a:r>
          </a:p>
          <a:p>
            <a:pPr marL="0" indent="0">
              <a:buNone/>
            </a:pPr>
            <a:r>
              <a:rPr lang="it-IT" dirty="0" smtClean="0"/>
              <a:t>Singole classi -  </a:t>
            </a:r>
            <a:r>
              <a:rPr lang="it-IT" i="1" dirty="0" err="1"/>
              <a:t>cheating</a:t>
            </a:r>
            <a:r>
              <a:rPr lang="it-IT" dirty="0"/>
              <a:t> in percentuale: 62,3/ 1,9/ </a:t>
            </a:r>
            <a:r>
              <a:rPr lang="it-IT" dirty="0" smtClean="0"/>
              <a:t>3,3/0,0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Prova </a:t>
            </a:r>
            <a:r>
              <a:rPr lang="it-IT" dirty="0" smtClean="0"/>
              <a:t>Matematica  CHEATING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NAIC - </a:t>
            </a:r>
            <a:r>
              <a:rPr lang="it-IT" i="1" dirty="0" err="1"/>
              <a:t>cheating</a:t>
            </a:r>
            <a:r>
              <a:rPr lang="it-IT" dirty="0"/>
              <a:t> in percentuale:  </a:t>
            </a:r>
            <a:r>
              <a:rPr lang="it-IT" b="1" dirty="0" smtClean="0"/>
              <a:t>24,6</a:t>
            </a:r>
          </a:p>
          <a:p>
            <a:pPr marL="0" indent="0">
              <a:buNone/>
            </a:pPr>
            <a:r>
              <a:rPr lang="it-IT" dirty="0" smtClean="0"/>
              <a:t>Singole </a:t>
            </a:r>
            <a:r>
              <a:rPr lang="it-IT" dirty="0"/>
              <a:t>classi -  </a:t>
            </a:r>
            <a:r>
              <a:rPr lang="it-IT" i="1" dirty="0" err="1"/>
              <a:t>cheating</a:t>
            </a:r>
            <a:r>
              <a:rPr lang="it-IT" dirty="0"/>
              <a:t> in percentuale: 84,7/ </a:t>
            </a:r>
            <a:r>
              <a:rPr lang="it-IT" dirty="0" smtClean="0"/>
              <a:t>2,8/3,9/1,6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2012-2013 </a:t>
            </a:r>
            <a:r>
              <a:rPr lang="it-IT" dirty="0"/>
              <a:t>NAIC</a:t>
            </a:r>
            <a:r>
              <a:rPr lang="it-IT" dirty="0" smtClean="0"/>
              <a:t>: Italiano </a:t>
            </a:r>
            <a:r>
              <a:rPr lang="it-IT" b="1" dirty="0" smtClean="0"/>
              <a:t>5,0  -  </a:t>
            </a:r>
            <a:r>
              <a:rPr lang="it-IT" dirty="0" smtClean="0"/>
              <a:t>Matematica  </a:t>
            </a:r>
            <a:r>
              <a:rPr lang="it-IT" b="1" dirty="0" smtClean="0"/>
              <a:t>7,6</a:t>
            </a:r>
          </a:p>
          <a:p>
            <a:pPr marL="0" indent="0">
              <a:buNone/>
            </a:pPr>
            <a:r>
              <a:rPr lang="it-IT" dirty="0" smtClean="0"/>
              <a:t>2013-2014 </a:t>
            </a:r>
            <a:r>
              <a:rPr lang="it-IT" dirty="0"/>
              <a:t>NAIC: </a:t>
            </a:r>
            <a:r>
              <a:rPr lang="it-IT" dirty="0" smtClean="0"/>
              <a:t>Italiano </a:t>
            </a:r>
            <a:r>
              <a:rPr lang="it-IT" b="1" dirty="0" smtClean="0"/>
              <a:t>4,1   - </a:t>
            </a:r>
            <a:r>
              <a:rPr lang="it-IT" dirty="0" smtClean="0"/>
              <a:t>Matematica  </a:t>
            </a:r>
            <a:r>
              <a:rPr lang="it-IT" b="1" dirty="0" smtClean="0"/>
              <a:t>3,0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2014-2015 prove non svolte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570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Risultati complessivi classe quinte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46199"/>
            <a:ext cx="10515600" cy="4296955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endParaRPr lang="it-IT" sz="3200" b="1" dirty="0" smtClean="0"/>
          </a:p>
          <a:p>
            <a:pPr marL="0" indent="0">
              <a:buNone/>
            </a:pPr>
            <a:r>
              <a:rPr lang="it-IT" sz="3200" b="1" dirty="0" smtClean="0"/>
              <a:t>ITALIANO</a:t>
            </a:r>
            <a:r>
              <a:rPr lang="it-IT" dirty="0" smtClean="0"/>
              <a:t> </a:t>
            </a:r>
            <a:r>
              <a:rPr lang="it-IT" dirty="0"/>
              <a:t>– Punteggio medio</a:t>
            </a:r>
          </a:p>
          <a:p>
            <a:r>
              <a:rPr lang="it-IT" dirty="0"/>
              <a:t>NAIC: 66,8          Italia</a:t>
            </a:r>
            <a:r>
              <a:rPr lang="it-IT" dirty="0" smtClean="0"/>
              <a:t>: 63,5      </a:t>
            </a:r>
            <a:r>
              <a:rPr lang="it-IT" dirty="0"/>
              <a:t>Campania: </a:t>
            </a:r>
            <a:r>
              <a:rPr lang="it-IT" dirty="0" smtClean="0"/>
              <a:t>62,3      Sud :62,4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Punteggio </a:t>
            </a:r>
            <a:r>
              <a:rPr lang="it-IT" dirty="0"/>
              <a:t>singole classi: </a:t>
            </a:r>
            <a:r>
              <a:rPr lang="it-IT" dirty="0" smtClean="0"/>
              <a:t>55,6/67,7/76,5</a:t>
            </a:r>
            <a:endParaRPr lang="it-IT" dirty="0"/>
          </a:p>
          <a:p>
            <a:pPr marL="0" indent="0">
              <a:buNone/>
            </a:pPr>
            <a:r>
              <a:rPr lang="it-IT" sz="3200" b="1" dirty="0"/>
              <a:t>MATEMATICA</a:t>
            </a:r>
            <a:r>
              <a:rPr lang="it-IT" dirty="0"/>
              <a:t> – Punteggio medio</a:t>
            </a:r>
          </a:p>
          <a:p>
            <a:r>
              <a:rPr lang="it-IT" dirty="0"/>
              <a:t>NAIC: 57,4             Italia: 51,0         Campania: 49,0         Sud: </a:t>
            </a:r>
            <a:r>
              <a:rPr lang="it-IT" dirty="0" smtClean="0"/>
              <a:t>49,7      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Punteggio singole classi 55,2/ </a:t>
            </a:r>
            <a:r>
              <a:rPr lang="it-IT" dirty="0" smtClean="0"/>
              <a:t>55,4/61,9                                                                                                                                                                                                            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1763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Classi quinte: Parti </a:t>
            </a:r>
            <a:r>
              <a:rPr lang="it-IT" sz="2800" dirty="0"/>
              <a:t>della P</a:t>
            </a:r>
            <a:r>
              <a:rPr lang="it-IT" sz="2800" dirty="0" smtClean="0"/>
              <a:t>rova di </a:t>
            </a:r>
            <a:r>
              <a:rPr lang="it-IT" sz="2800" dirty="0"/>
              <a:t>Italiano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09699"/>
            <a:ext cx="10515600" cy="4470401"/>
          </a:xfrm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TESTO NARRATIVO – </a:t>
            </a:r>
            <a:r>
              <a:rPr lang="it-IT" dirty="0"/>
              <a:t>Punteggio medio NAIC:</a:t>
            </a:r>
            <a:r>
              <a:rPr lang="it-IT" b="1" dirty="0"/>
              <a:t>65,5 </a:t>
            </a:r>
            <a:r>
              <a:rPr lang="it-IT" dirty="0"/>
              <a:t>     </a:t>
            </a:r>
            <a:r>
              <a:rPr lang="it-IT" dirty="0" smtClean="0"/>
              <a:t>Italia:62,7 </a:t>
            </a:r>
          </a:p>
          <a:p>
            <a:pPr marL="0" indent="0">
              <a:buNone/>
            </a:pPr>
            <a:r>
              <a:rPr lang="it-IT" dirty="0" smtClean="0"/>
              <a:t>Punteggio </a:t>
            </a:r>
            <a:r>
              <a:rPr lang="it-IT" dirty="0"/>
              <a:t>singole classi: </a:t>
            </a:r>
            <a:r>
              <a:rPr lang="it-IT" dirty="0" smtClean="0"/>
              <a:t>53,8/68,9/73,4   </a:t>
            </a:r>
          </a:p>
          <a:p>
            <a:pPr marL="0" indent="0">
              <a:buNone/>
            </a:pPr>
            <a:r>
              <a:rPr lang="it-IT" dirty="0" smtClean="0"/>
              <a:t>TESTO ESPOSITIVO - </a:t>
            </a:r>
            <a:r>
              <a:rPr lang="it-IT" dirty="0"/>
              <a:t>Punteggio medio NAIC:</a:t>
            </a:r>
            <a:r>
              <a:rPr lang="it-IT" b="1" dirty="0"/>
              <a:t>63,8</a:t>
            </a:r>
            <a:r>
              <a:rPr lang="it-IT" dirty="0"/>
              <a:t>      Italia:66,6 </a:t>
            </a:r>
          </a:p>
          <a:p>
            <a:pPr marL="0" indent="0">
              <a:buNone/>
            </a:pPr>
            <a:r>
              <a:rPr lang="it-IT" dirty="0"/>
              <a:t>Punteggio singole classi: 56,0 / 60,0 / </a:t>
            </a:r>
            <a:r>
              <a:rPr lang="it-IT" dirty="0" smtClean="0"/>
              <a:t>74,5  </a:t>
            </a:r>
          </a:p>
          <a:p>
            <a:pPr marL="0" indent="0">
              <a:buNone/>
            </a:pPr>
            <a:r>
              <a:rPr lang="it-IT" dirty="0" smtClean="0"/>
              <a:t>RIFLESSIONE SULLA LINGUA - </a:t>
            </a:r>
            <a:r>
              <a:rPr lang="it-IT" dirty="0"/>
              <a:t>Punteggio medio NAIC:</a:t>
            </a:r>
            <a:r>
              <a:rPr lang="it-IT" b="1" dirty="0"/>
              <a:t>73,7   </a:t>
            </a:r>
            <a:r>
              <a:rPr lang="it-IT" dirty="0"/>
              <a:t>  Italia:60,2 </a:t>
            </a:r>
          </a:p>
          <a:p>
            <a:pPr marL="0" indent="0">
              <a:buNone/>
            </a:pPr>
            <a:r>
              <a:rPr lang="it-IT" dirty="0"/>
              <a:t>Punteggio singole classi: 58,1/77,2/85,2 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164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>
            <a:normAutofit/>
          </a:bodyPr>
          <a:lstStyle/>
          <a:p>
            <a:r>
              <a:rPr lang="it-IT" sz="2800" dirty="0" smtClean="0"/>
              <a:t>Classi quinte: Ambiti Matematica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714501"/>
            <a:ext cx="10515600" cy="4394200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NUMERI </a:t>
            </a:r>
            <a:r>
              <a:rPr lang="it-IT" dirty="0"/>
              <a:t>– </a:t>
            </a:r>
            <a:r>
              <a:rPr lang="it-IT" dirty="0" smtClean="0"/>
              <a:t>   Punteggio medio NAIC</a:t>
            </a:r>
            <a:r>
              <a:rPr lang="it-IT" dirty="0"/>
              <a:t>: 55,4    </a:t>
            </a:r>
            <a:r>
              <a:rPr lang="it-IT" dirty="0" smtClean="0"/>
              <a:t>              Italia:52,7   </a:t>
            </a:r>
          </a:p>
          <a:p>
            <a:pPr marL="0" indent="0">
              <a:buNone/>
            </a:pPr>
            <a:r>
              <a:rPr lang="it-IT" dirty="0" smtClean="0"/>
              <a:t>Punteggio </a:t>
            </a:r>
            <a:r>
              <a:rPr lang="it-IT" dirty="0"/>
              <a:t>singole classi: </a:t>
            </a:r>
            <a:r>
              <a:rPr lang="it-IT" dirty="0" smtClean="0"/>
              <a:t>51,8/54,6/60,2 </a:t>
            </a:r>
          </a:p>
          <a:p>
            <a:pPr marL="0" indent="0">
              <a:buNone/>
            </a:pPr>
            <a:r>
              <a:rPr lang="it-IT" dirty="0" smtClean="0"/>
              <a:t>DATI E PREVISIONI -    Punteggio </a:t>
            </a:r>
            <a:r>
              <a:rPr lang="it-IT" dirty="0"/>
              <a:t>medio NAIC:64,3     Italia:63,9   </a:t>
            </a:r>
          </a:p>
          <a:p>
            <a:pPr marL="0" indent="0">
              <a:buNone/>
            </a:pPr>
            <a:r>
              <a:rPr lang="it-IT" dirty="0" smtClean="0"/>
              <a:t>Punteggio singole classi: 56,9/61,3/75,8   </a:t>
            </a:r>
          </a:p>
          <a:p>
            <a:pPr marL="0" indent="0">
              <a:buNone/>
            </a:pPr>
            <a:r>
              <a:rPr lang="it-IT" dirty="0" smtClean="0"/>
              <a:t>SPAZIO E FIGURE  -      Punteggio </a:t>
            </a:r>
            <a:r>
              <a:rPr lang="it-IT" dirty="0"/>
              <a:t>medio NAIC: 51,9      Italia: </a:t>
            </a:r>
            <a:r>
              <a:rPr lang="it-IT" dirty="0" smtClean="0"/>
              <a:t>45,7 </a:t>
            </a:r>
          </a:p>
          <a:p>
            <a:pPr marL="0" indent="0">
              <a:buNone/>
            </a:pPr>
            <a:r>
              <a:rPr lang="it-IT" dirty="0"/>
              <a:t>Punteggio singole classi: 48,8/ 52,2/ </a:t>
            </a:r>
            <a:r>
              <a:rPr lang="it-IT" dirty="0" smtClean="0"/>
              <a:t>54,6 </a:t>
            </a:r>
          </a:p>
          <a:p>
            <a:pPr marL="0" indent="0">
              <a:buNone/>
            </a:pPr>
            <a:r>
              <a:rPr lang="it-IT" dirty="0" smtClean="0"/>
              <a:t>RELAZIONI E FUNZIONI -     Punteggio </a:t>
            </a:r>
            <a:r>
              <a:rPr lang="it-IT" dirty="0"/>
              <a:t>medio NAIC: 58,9   Italia: </a:t>
            </a:r>
            <a:r>
              <a:rPr lang="it-IT" dirty="0" smtClean="0"/>
              <a:t>48,3 </a:t>
            </a:r>
          </a:p>
          <a:p>
            <a:pPr marL="0" indent="0">
              <a:buNone/>
            </a:pPr>
            <a:r>
              <a:rPr lang="it-IT" dirty="0"/>
              <a:t>Punteggio singole classi: 55,0/ 60,9/ 61,1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29142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Classi quinte: </a:t>
            </a:r>
            <a:r>
              <a:rPr lang="it-IT" sz="2800" dirty="0" smtClean="0"/>
              <a:t>Dimensioni </a:t>
            </a:r>
            <a:r>
              <a:rPr lang="it-IT" sz="2800" dirty="0"/>
              <a:t>Matematica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CONOSCERE </a:t>
            </a:r>
            <a:r>
              <a:rPr lang="it-IT" dirty="0"/>
              <a:t>– Punteggio </a:t>
            </a:r>
            <a:r>
              <a:rPr lang="it-IT" dirty="0" smtClean="0"/>
              <a:t>medio   NAIC: 56,0    </a:t>
            </a:r>
            <a:r>
              <a:rPr lang="it-IT" dirty="0"/>
              <a:t>Italia: </a:t>
            </a:r>
            <a:r>
              <a:rPr lang="it-IT" dirty="0" smtClean="0"/>
              <a:t>50,5 </a:t>
            </a:r>
          </a:p>
          <a:p>
            <a:pPr marL="0" indent="0">
              <a:buNone/>
            </a:pPr>
            <a:r>
              <a:rPr lang="it-IT" dirty="0"/>
              <a:t>Punteggio medio singole classi: </a:t>
            </a:r>
            <a:r>
              <a:rPr lang="it-IT" dirty="0" smtClean="0"/>
              <a:t>55,2/56,2/56,6 </a:t>
            </a:r>
          </a:p>
          <a:p>
            <a:pPr marL="0" indent="0">
              <a:buNone/>
            </a:pPr>
            <a:r>
              <a:rPr lang="it-IT" dirty="0" smtClean="0"/>
              <a:t>RISOLVERE PROBLEMI  - </a:t>
            </a:r>
            <a:r>
              <a:rPr lang="it-IT" dirty="0"/>
              <a:t>Punteggio medio NAIC:57,7    Italia: 56,3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Punteggio medio singole classi: </a:t>
            </a:r>
            <a:r>
              <a:rPr lang="it-IT" dirty="0"/>
              <a:t>52,6/ 55,1/ </a:t>
            </a:r>
            <a:r>
              <a:rPr lang="it-IT" dirty="0" smtClean="0"/>
              <a:t>66,1 </a:t>
            </a:r>
          </a:p>
          <a:p>
            <a:pPr marL="0" indent="0">
              <a:buNone/>
            </a:pPr>
            <a:r>
              <a:rPr lang="it-IT" dirty="0" smtClean="0"/>
              <a:t>ARGOMENTARE - </a:t>
            </a:r>
            <a:r>
              <a:rPr lang="it-IT" dirty="0"/>
              <a:t>Punteggio medio  NAIC: 62,7     Italia: </a:t>
            </a:r>
            <a:r>
              <a:rPr lang="it-IT" dirty="0" smtClean="0"/>
              <a:t>48,1 </a:t>
            </a:r>
          </a:p>
          <a:p>
            <a:pPr marL="0" indent="0">
              <a:buNone/>
            </a:pPr>
            <a:r>
              <a:rPr lang="it-IT" dirty="0"/>
              <a:t>Punteggio medio singole classi: 55,5/ 61,8/ 71,7</a:t>
            </a:r>
          </a:p>
        </p:txBody>
      </p:sp>
    </p:spTree>
    <p:extLst>
      <p:ext uri="{BB962C8B-B14F-4D97-AF65-F5344CB8AC3E}">
        <p14:creationId xmlns:p14="http://schemas.microsoft.com/office/powerpoint/2010/main" xmlns="" val="19129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9700" y="698500"/>
            <a:ext cx="9690100" cy="5460999"/>
          </a:xfrm>
        </p:spPr>
      </p:pic>
    </p:spTree>
    <p:extLst>
      <p:ext uri="{BB962C8B-B14F-4D97-AF65-F5344CB8AC3E}">
        <p14:creationId xmlns:p14="http://schemas.microsoft.com/office/powerpoint/2010/main" xmlns="" val="13510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9900" y="520700"/>
            <a:ext cx="9321800" cy="5600699"/>
          </a:xfrm>
        </p:spPr>
      </p:pic>
    </p:spTree>
    <p:extLst>
      <p:ext uri="{BB962C8B-B14F-4D97-AF65-F5344CB8AC3E}">
        <p14:creationId xmlns:p14="http://schemas.microsoft.com/office/powerpoint/2010/main" xmlns="" val="12377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3100" y="787400"/>
            <a:ext cx="10515600" cy="5778499"/>
          </a:xfrm>
          <a:solidFill>
            <a:srgbClr val="FFC000"/>
          </a:solidFill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Classi quinte</a:t>
            </a:r>
          </a:p>
          <a:p>
            <a:pPr marL="0" indent="0">
              <a:buNone/>
            </a:pPr>
            <a:r>
              <a:rPr lang="it-IT" dirty="0"/>
              <a:t>Prova Italiano  CHEATING</a:t>
            </a:r>
          </a:p>
          <a:p>
            <a:pPr marL="0" indent="0">
              <a:buNone/>
            </a:pPr>
            <a:r>
              <a:rPr lang="it-IT" dirty="0"/>
              <a:t>NAIC - </a:t>
            </a:r>
            <a:r>
              <a:rPr lang="it-IT" i="1" dirty="0" err="1"/>
              <a:t>cheating</a:t>
            </a:r>
            <a:r>
              <a:rPr lang="it-IT" dirty="0"/>
              <a:t> in percentuale: </a:t>
            </a:r>
            <a:r>
              <a:rPr lang="it-IT" b="1" dirty="0"/>
              <a:t>17,9 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Singole </a:t>
            </a:r>
            <a:r>
              <a:rPr lang="it-IT" dirty="0"/>
              <a:t>classi -  </a:t>
            </a:r>
            <a:r>
              <a:rPr lang="it-IT" i="1" dirty="0" err="1"/>
              <a:t>cheating</a:t>
            </a:r>
            <a:r>
              <a:rPr lang="it-IT" dirty="0"/>
              <a:t> in percentuale: 6,0/ 8,8/ </a:t>
            </a:r>
            <a:r>
              <a:rPr lang="it-IT" dirty="0" smtClean="0"/>
              <a:t>39,2  </a:t>
            </a:r>
          </a:p>
          <a:p>
            <a:pPr marL="0" indent="0">
              <a:buNone/>
            </a:pPr>
            <a:r>
              <a:rPr lang="it-IT" dirty="0"/>
              <a:t>Prova Matematica  CHEATING</a:t>
            </a:r>
          </a:p>
          <a:p>
            <a:pPr marL="0" indent="0">
              <a:buNone/>
            </a:pPr>
            <a:r>
              <a:rPr lang="it-IT" dirty="0"/>
              <a:t>NAIC - </a:t>
            </a:r>
            <a:r>
              <a:rPr lang="it-IT" i="1" dirty="0" err="1"/>
              <a:t>cheating</a:t>
            </a:r>
            <a:r>
              <a:rPr lang="it-IT" dirty="0"/>
              <a:t> in percentuale:</a:t>
            </a:r>
            <a:r>
              <a:rPr lang="it-IT" b="1" dirty="0"/>
              <a:t> 26,3 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Singole </a:t>
            </a:r>
            <a:r>
              <a:rPr lang="it-IT" dirty="0"/>
              <a:t>classi -  </a:t>
            </a:r>
            <a:r>
              <a:rPr lang="it-IT" i="1" dirty="0" err="1"/>
              <a:t>cheating</a:t>
            </a:r>
            <a:r>
              <a:rPr lang="it-IT" dirty="0"/>
              <a:t> in percentuale: 2,2/ 36,2/ </a:t>
            </a:r>
            <a:r>
              <a:rPr lang="it-IT" dirty="0" smtClean="0"/>
              <a:t>38,1 </a:t>
            </a:r>
          </a:p>
          <a:p>
            <a:pPr marL="0" indent="0">
              <a:buNone/>
            </a:pPr>
            <a:r>
              <a:rPr lang="it-IT" dirty="0"/>
              <a:t>2012-2013 NAIC: Italiano </a:t>
            </a:r>
            <a:r>
              <a:rPr lang="it-IT" b="1" dirty="0"/>
              <a:t>0,6</a:t>
            </a:r>
            <a:r>
              <a:rPr lang="it-IT" b="1" dirty="0" smtClean="0"/>
              <a:t>  </a:t>
            </a:r>
            <a:r>
              <a:rPr lang="it-IT" b="1" dirty="0"/>
              <a:t>-  </a:t>
            </a:r>
            <a:r>
              <a:rPr lang="it-IT" dirty="0"/>
              <a:t>Matematica  </a:t>
            </a:r>
            <a:r>
              <a:rPr lang="it-IT" b="1" dirty="0" smtClean="0"/>
              <a:t>1,8</a:t>
            </a:r>
          </a:p>
          <a:p>
            <a:pPr marL="0" indent="0">
              <a:buNone/>
            </a:pPr>
            <a:r>
              <a:rPr lang="it-IT" dirty="0" smtClean="0"/>
              <a:t>2013-2014 </a:t>
            </a:r>
            <a:r>
              <a:rPr lang="it-IT" dirty="0"/>
              <a:t>NAIC: Italiano </a:t>
            </a:r>
            <a:r>
              <a:rPr lang="it-IT" b="1" dirty="0"/>
              <a:t>6,9</a:t>
            </a:r>
            <a:r>
              <a:rPr lang="it-IT" b="1" dirty="0" smtClean="0"/>
              <a:t>   </a:t>
            </a:r>
            <a:r>
              <a:rPr lang="it-IT" b="1" dirty="0"/>
              <a:t>- </a:t>
            </a:r>
            <a:r>
              <a:rPr lang="it-IT" dirty="0"/>
              <a:t>Matematica  </a:t>
            </a:r>
            <a:r>
              <a:rPr lang="it-IT" b="1" dirty="0" smtClean="0"/>
              <a:t>28,8</a:t>
            </a:r>
          </a:p>
          <a:p>
            <a:pPr marL="0" indent="0">
              <a:buNone/>
            </a:pPr>
            <a:r>
              <a:rPr lang="it-IT" dirty="0" smtClean="0"/>
              <a:t>2014-2015 </a:t>
            </a:r>
            <a:r>
              <a:rPr lang="it-IT" dirty="0"/>
              <a:t>prove non svolte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60840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1100" y="457200"/>
            <a:ext cx="9664700" cy="5994400"/>
          </a:xfrm>
        </p:spPr>
      </p:pic>
    </p:spTree>
    <p:extLst>
      <p:ext uri="{BB962C8B-B14F-4D97-AF65-F5344CB8AC3E}">
        <p14:creationId xmlns:p14="http://schemas.microsoft.com/office/powerpoint/2010/main" xmlns="" val="15328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812" y="1117600"/>
            <a:ext cx="9310688" cy="5054600"/>
          </a:xfrm>
        </p:spPr>
      </p:pic>
    </p:spTree>
    <p:extLst>
      <p:ext uri="{BB962C8B-B14F-4D97-AF65-F5344CB8AC3E}">
        <p14:creationId xmlns:p14="http://schemas.microsoft.com/office/powerpoint/2010/main" xmlns="" val="11012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5262" y="1078706"/>
            <a:ext cx="9278938" cy="4915694"/>
          </a:xfrm>
        </p:spPr>
      </p:pic>
    </p:spTree>
    <p:extLst>
      <p:ext uri="{BB962C8B-B14F-4D97-AF65-F5344CB8AC3E}">
        <p14:creationId xmlns:p14="http://schemas.microsoft.com/office/powerpoint/2010/main" xmlns="" val="346202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1462" y="1117600"/>
            <a:ext cx="9317038" cy="5207000"/>
          </a:xfrm>
        </p:spPr>
      </p:pic>
    </p:spTree>
    <p:extLst>
      <p:ext uri="{BB962C8B-B14F-4D97-AF65-F5344CB8AC3E}">
        <p14:creationId xmlns:p14="http://schemas.microsoft.com/office/powerpoint/2010/main" xmlns="" val="16117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9062" y="1002506"/>
            <a:ext cx="9405938" cy="4877594"/>
          </a:xfrm>
        </p:spPr>
      </p:pic>
    </p:spTree>
    <p:extLst>
      <p:ext uri="{BB962C8B-B14F-4D97-AF65-F5344CB8AC3E}">
        <p14:creationId xmlns:p14="http://schemas.microsoft.com/office/powerpoint/2010/main" xmlns="" val="28310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7300" y="228600"/>
            <a:ext cx="9261676" cy="6057900"/>
          </a:xfrm>
        </p:spPr>
      </p:pic>
    </p:spTree>
    <p:extLst>
      <p:ext uri="{BB962C8B-B14F-4D97-AF65-F5344CB8AC3E}">
        <p14:creationId xmlns:p14="http://schemas.microsoft.com/office/powerpoint/2010/main" xmlns="" val="417338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4300" y="304800"/>
            <a:ext cx="8864600" cy="6261100"/>
          </a:xfrm>
        </p:spPr>
      </p:pic>
    </p:spTree>
    <p:extLst>
      <p:ext uri="{BB962C8B-B14F-4D97-AF65-F5344CB8AC3E}">
        <p14:creationId xmlns:p14="http://schemas.microsoft.com/office/powerpoint/2010/main" xmlns="" val="272041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5700" y="355600"/>
            <a:ext cx="9906000" cy="5803900"/>
          </a:xfrm>
        </p:spPr>
      </p:pic>
    </p:spTree>
    <p:extLst>
      <p:ext uri="{BB962C8B-B14F-4D97-AF65-F5344CB8AC3E}">
        <p14:creationId xmlns:p14="http://schemas.microsoft.com/office/powerpoint/2010/main" xmlns="" val="36200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Risultati complessivi classi seconde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4324"/>
            <a:ext cx="10515600" cy="4150270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r>
              <a:rPr lang="it-IT" sz="3200" b="1" dirty="0" smtClean="0"/>
              <a:t>ITALIANO</a:t>
            </a:r>
            <a:r>
              <a:rPr lang="it-IT" dirty="0" smtClean="0"/>
              <a:t> – Punteggio medio</a:t>
            </a:r>
          </a:p>
          <a:p>
            <a:r>
              <a:rPr lang="it-IT" dirty="0" smtClean="0"/>
              <a:t>NAIC: </a:t>
            </a:r>
            <a:r>
              <a:rPr lang="it-IT" b="1" dirty="0" smtClean="0"/>
              <a:t>50,1</a:t>
            </a:r>
            <a:r>
              <a:rPr lang="it-IT" dirty="0" smtClean="0"/>
              <a:t>           Italia:48,2      Campania:47,6      Sud: 47,7</a:t>
            </a:r>
          </a:p>
          <a:p>
            <a:pPr marL="0" indent="0">
              <a:buNone/>
            </a:pPr>
            <a:r>
              <a:rPr lang="it-IT" dirty="0" smtClean="0"/>
              <a:t>Punteggio singole classi: 37,5/40,0/55,4/</a:t>
            </a:r>
            <a:r>
              <a:rPr lang="it-IT" dirty="0"/>
              <a:t> </a:t>
            </a:r>
            <a:r>
              <a:rPr lang="it-IT" dirty="0" smtClean="0"/>
              <a:t>70,7</a:t>
            </a:r>
          </a:p>
          <a:p>
            <a:pPr marL="0" indent="0">
              <a:buNone/>
            </a:pPr>
            <a:r>
              <a:rPr lang="it-IT" sz="3200" b="1" dirty="0" smtClean="0"/>
              <a:t>MATEMATICA</a:t>
            </a:r>
            <a:r>
              <a:rPr lang="it-IT" dirty="0" smtClean="0"/>
              <a:t> – Punteggio medio</a:t>
            </a:r>
          </a:p>
          <a:p>
            <a:r>
              <a:rPr lang="it-IT" dirty="0" smtClean="0"/>
              <a:t>NAIC: </a:t>
            </a:r>
            <a:r>
              <a:rPr lang="it-IT" b="1" dirty="0" smtClean="0"/>
              <a:t>54,0 </a:t>
            </a:r>
            <a:r>
              <a:rPr lang="it-IT" dirty="0" smtClean="0"/>
              <a:t>             Italia: 51,0         Campania: 53,6            Sud: 52,0           </a:t>
            </a:r>
          </a:p>
          <a:p>
            <a:pPr marL="0" indent="0">
              <a:buNone/>
            </a:pPr>
            <a:r>
              <a:rPr lang="it-IT" dirty="0" smtClean="0"/>
              <a:t>Punteggio singole classi 13,9/</a:t>
            </a:r>
            <a:r>
              <a:rPr lang="it-IT" dirty="0"/>
              <a:t> </a:t>
            </a:r>
            <a:r>
              <a:rPr lang="it-IT" dirty="0" smtClean="0"/>
              <a:t>62,7/70,8/72,3                                                                                                                                                                                                              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549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C</a:t>
            </a:r>
            <a:r>
              <a:rPr lang="it-IT" sz="2800" dirty="0" smtClean="0"/>
              <a:t>lassi seconde: Ambiti  Prova di ITALIANO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it-IT" sz="3600" b="1" dirty="0" smtClean="0"/>
              <a:t>Testo narrativo</a:t>
            </a:r>
            <a:r>
              <a:rPr lang="it-IT" b="1" dirty="0"/>
              <a:t> </a:t>
            </a:r>
            <a:r>
              <a:rPr lang="it-IT" b="1" dirty="0" smtClean="0"/>
              <a:t>- </a:t>
            </a:r>
            <a:r>
              <a:rPr lang="it-IT" dirty="0" smtClean="0"/>
              <a:t>Punteggio medio </a:t>
            </a:r>
            <a:r>
              <a:rPr lang="it-IT" sz="3200" dirty="0" smtClean="0"/>
              <a:t>NAIC: </a:t>
            </a:r>
            <a:r>
              <a:rPr lang="it-IT" sz="3200" b="1" dirty="0" smtClean="0"/>
              <a:t>50,1</a:t>
            </a:r>
            <a:r>
              <a:rPr lang="it-IT" sz="3200" dirty="0" smtClean="0"/>
              <a:t>        Italia: 48,5</a:t>
            </a:r>
          </a:p>
          <a:p>
            <a:pPr marL="0" indent="0">
              <a:buNone/>
            </a:pPr>
            <a:r>
              <a:rPr lang="it-IT" dirty="0"/>
              <a:t>P</a:t>
            </a:r>
            <a:r>
              <a:rPr lang="it-IT" dirty="0" smtClean="0"/>
              <a:t>unteggio singole classi: 37,5/41,1/53,7/71,3                                                                                              </a:t>
            </a:r>
          </a:p>
          <a:p>
            <a:pPr marL="0" indent="0">
              <a:buNone/>
            </a:pPr>
            <a:endParaRPr lang="it-IT" sz="3200" b="1" dirty="0" smtClean="0"/>
          </a:p>
          <a:p>
            <a:pPr marL="0" indent="0">
              <a:buNone/>
            </a:pPr>
            <a:r>
              <a:rPr lang="it-IT" sz="3600" b="1" dirty="0" smtClean="0"/>
              <a:t>Esercizi linguistici </a:t>
            </a:r>
            <a:r>
              <a:rPr lang="it-IT" sz="3600" dirty="0" smtClean="0"/>
              <a:t>- </a:t>
            </a:r>
            <a:r>
              <a:rPr lang="it-IT" dirty="0" smtClean="0"/>
              <a:t>Punteggio medio </a:t>
            </a:r>
            <a:r>
              <a:rPr lang="it-IT" sz="3200" dirty="0" smtClean="0"/>
              <a:t>NAIC: </a:t>
            </a:r>
            <a:r>
              <a:rPr lang="it-IT" sz="3200" b="1" dirty="0" smtClean="0"/>
              <a:t>50,6</a:t>
            </a:r>
            <a:r>
              <a:rPr lang="it-IT" sz="3200" dirty="0" smtClean="0"/>
              <a:t>     Italia: 47,5                      </a:t>
            </a:r>
          </a:p>
          <a:p>
            <a:pPr marL="0" indent="0">
              <a:buNone/>
            </a:pPr>
            <a:r>
              <a:rPr lang="it-IT" dirty="0"/>
              <a:t>P</a:t>
            </a:r>
            <a:r>
              <a:rPr lang="it-IT" dirty="0" smtClean="0"/>
              <a:t>unteggio singole classi: 30,0/37,7/65,6/72,0</a:t>
            </a:r>
          </a:p>
        </p:txBody>
      </p:sp>
    </p:spTree>
    <p:extLst>
      <p:ext uri="{BB962C8B-B14F-4D97-AF65-F5344CB8AC3E}">
        <p14:creationId xmlns:p14="http://schemas.microsoft.com/office/powerpoint/2010/main" xmlns="" val="145781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39725"/>
            <a:ext cx="10515600" cy="1325563"/>
          </a:xfrm>
        </p:spPr>
        <p:txBody>
          <a:bodyPr>
            <a:normAutofit/>
          </a:bodyPr>
          <a:lstStyle/>
          <a:p>
            <a:r>
              <a:rPr lang="it-IT" sz="2800" dirty="0" smtClean="0"/>
              <a:t>Classi seconde: Ambiti  Prova di Matematica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46201"/>
            <a:ext cx="10515600" cy="42291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NUMERI - Punteggio medio    NAIC: </a:t>
            </a:r>
            <a:r>
              <a:rPr lang="it-IT" b="1" dirty="0" smtClean="0"/>
              <a:t>51,8 </a:t>
            </a:r>
            <a:r>
              <a:rPr lang="it-IT" dirty="0" smtClean="0"/>
              <a:t>                Italia: 44,0                </a:t>
            </a:r>
          </a:p>
          <a:p>
            <a:pPr marL="0" indent="0">
              <a:buNone/>
            </a:pPr>
            <a:r>
              <a:rPr lang="it-IT" dirty="0" smtClean="0"/>
              <a:t>Punteggio singole classi:13,9/</a:t>
            </a:r>
            <a:r>
              <a:rPr lang="it-IT" dirty="0"/>
              <a:t> </a:t>
            </a:r>
            <a:r>
              <a:rPr lang="it-IT" dirty="0" smtClean="0"/>
              <a:t>59,1/</a:t>
            </a:r>
            <a:r>
              <a:rPr lang="it-IT" dirty="0"/>
              <a:t> </a:t>
            </a:r>
            <a:r>
              <a:rPr lang="it-IT" dirty="0" smtClean="0"/>
              <a:t>67,7/</a:t>
            </a:r>
            <a:r>
              <a:rPr lang="it-IT" dirty="0"/>
              <a:t> </a:t>
            </a:r>
            <a:r>
              <a:rPr lang="it-IT" dirty="0" smtClean="0"/>
              <a:t>70,0                     </a:t>
            </a:r>
          </a:p>
          <a:p>
            <a:pPr marL="0" indent="0">
              <a:buNone/>
            </a:pPr>
            <a:r>
              <a:rPr lang="it-IT" dirty="0" smtClean="0"/>
              <a:t>DATI E PREVISIONI - Punteggio medio NAIC: </a:t>
            </a:r>
            <a:r>
              <a:rPr lang="it-IT" b="1" dirty="0"/>
              <a:t>59,3</a:t>
            </a:r>
            <a:r>
              <a:rPr lang="it-IT" dirty="0" smtClean="0"/>
              <a:t>     Italia: </a:t>
            </a:r>
            <a:r>
              <a:rPr lang="it-IT" dirty="0"/>
              <a:t>65,7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Punteggio singole classi:14,4/</a:t>
            </a:r>
            <a:r>
              <a:rPr lang="it-IT" dirty="0"/>
              <a:t> </a:t>
            </a:r>
            <a:r>
              <a:rPr lang="it-IT" dirty="0" smtClean="0"/>
              <a:t>70,5/</a:t>
            </a:r>
            <a:r>
              <a:rPr lang="it-IT" dirty="0"/>
              <a:t> </a:t>
            </a:r>
            <a:r>
              <a:rPr lang="it-IT" dirty="0" smtClean="0"/>
              <a:t>72,9/</a:t>
            </a:r>
            <a:r>
              <a:rPr lang="it-IT" dirty="0"/>
              <a:t> </a:t>
            </a:r>
            <a:r>
              <a:rPr lang="it-IT" dirty="0" smtClean="0"/>
              <a:t>84,1             </a:t>
            </a:r>
          </a:p>
          <a:p>
            <a:pPr marL="0" indent="0">
              <a:buNone/>
            </a:pPr>
            <a:r>
              <a:rPr lang="it-IT" dirty="0" smtClean="0"/>
              <a:t>SPAZIO E FIGURE - Punteggio medio NAIC: </a:t>
            </a:r>
            <a:r>
              <a:rPr lang="it-IT" b="1" dirty="0" smtClean="0"/>
              <a:t>56,0</a:t>
            </a:r>
            <a:r>
              <a:rPr lang="it-IT" dirty="0" smtClean="0"/>
              <a:t>        Italia: 59,7        </a:t>
            </a:r>
          </a:p>
          <a:p>
            <a:pPr marL="0" indent="0">
              <a:buNone/>
            </a:pPr>
            <a:r>
              <a:rPr lang="it-IT" dirty="0" smtClean="0"/>
              <a:t>Punteggio singole classi: 13,4/</a:t>
            </a:r>
            <a:r>
              <a:rPr lang="it-IT" dirty="0"/>
              <a:t> </a:t>
            </a:r>
            <a:r>
              <a:rPr lang="it-IT" dirty="0" smtClean="0"/>
              <a:t>66,7/</a:t>
            </a:r>
            <a:r>
              <a:rPr lang="it-IT" dirty="0"/>
              <a:t> </a:t>
            </a:r>
            <a:r>
              <a:rPr lang="it-IT" dirty="0" smtClean="0"/>
              <a:t>69,8/</a:t>
            </a:r>
            <a:r>
              <a:rPr lang="it-IT" dirty="0"/>
              <a:t> 77,8</a:t>
            </a:r>
          </a:p>
        </p:txBody>
      </p:sp>
    </p:spTree>
    <p:extLst>
      <p:ext uri="{BB962C8B-B14F-4D97-AF65-F5344CB8AC3E}">
        <p14:creationId xmlns:p14="http://schemas.microsoft.com/office/powerpoint/2010/main" xmlns="" val="196454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Classi seconde: Dimensioni Matematica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CONOSCERE - </a:t>
            </a:r>
            <a:r>
              <a:rPr lang="it-IT" smtClean="0"/>
              <a:t>Punteggio medio    </a:t>
            </a:r>
            <a:r>
              <a:rPr lang="it-IT" dirty="0" smtClean="0"/>
              <a:t>NAIC: </a:t>
            </a:r>
            <a:r>
              <a:rPr lang="it-IT" b="1" dirty="0" smtClean="0"/>
              <a:t>55,5 </a:t>
            </a:r>
            <a:r>
              <a:rPr lang="it-IT" dirty="0" smtClean="0"/>
              <a:t>                  Italia: 53,8       </a:t>
            </a:r>
          </a:p>
          <a:p>
            <a:pPr marL="0" indent="0">
              <a:buNone/>
            </a:pPr>
            <a:r>
              <a:rPr lang="it-IT" dirty="0" smtClean="0"/>
              <a:t>Punteggio singole classi: 13,8/</a:t>
            </a:r>
            <a:r>
              <a:rPr lang="it-IT" dirty="0"/>
              <a:t> </a:t>
            </a:r>
            <a:r>
              <a:rPr lang="it-IT" dirty="0" smtClean="0"/>
              <a:t>64,4/</a:t>
            </a:r>
            <a:r>
              <a:rPr lang="it-IT" dirty="0"/>
              <a:t> </a:t>
            </a:r>
            <a:r>
              <a:rPr lang="it-IT" dirty="0" smtClean="0"/>
              <a:t>72,4/</a:t>
            </a:r>
            <a:r>
              <a:rPr lang="it-IT" dirty="0"/>
              <a:t> </a:t>
            </a:r>
            <a:r>
              <a:rPr lang="it-IT" dirty="0" smtClean="0"/>
              <a:t>75,4 </a:t>
            </a:r>
          </a:p>
          <a:p>
            <a:pPr marL="0" indent="0">
              <a:buNone/>
            </a:pPr>
            <a:r>
              <a:rPr lang="it-IT" dirty="0" smtClean="0"/>
              <a:t>RISOLVERE PROBLEMI - Punteggio medio    NAIC: </a:t>
            </a:r>
            <a:r>
              <a:rPr lang="it-IT" b="1" dirty="0" smtClean="0"/>
              <a:t>54,2 </a:t>
            </a:r>
            <a:r>
              <a:rPr lang="it-IT" dirty="0" smtClean="0"/>
              <a:t>    Italia:</a:t>
            </a:r>
            <a:r>
              <a:rPr lang="it-IT" dirty="0"/>
              <a:t> 52,2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Punteggio singole classi: 14,7/</a:t>
            </a:r>
            <a:r>
              <a:rPr lang="it-IT" dirty="0"/>
              <a:t> </a:t>
            </a:r>
            <a:r>
              <a:rPr lang="it-IT" dirty="0" smtClean="0"/>
              <a:t>65,0/</a:t>
            </a:r>
            <a:r>
              <a:rPr lang="it-IT" dirty="0"/>
              <a:t> </a:t>
            </a:r>
            <a:r>
              <a:rPr lang="it-IT" dirty="0" smtClean="0"/>
              <a:t>66,1/</a:t>
            </a:r>
            <a:r>
              <a:rPr lang="it-IT" dirty="0"/>
              <a:t> </a:t>
            </a:r>
            <a:r>
              <a:rPr lang="it-IT" dirty="0" smtClean="0"/>
              <a:t>74,8        </a:t>
            </a:r>
          </a:p>
          <a:p>
            <a:pPr marL="0" indent="0">
              <a:buNone/>
            </a:pPr>
            <a:r>
              <a:rPr lang="it-IT" dirty="0" smtClean="0"/>
              <a:t>ARGOMENTARE - Punteggio medio    NAIC: </a:t>
            </a:r>
            <a:r>
              <a:rPr lang="it-IT" b="1" dirty="0" smtClean="0"/>
              <a:t>49,3  </a:t>
            </a:r>
            <a:r>
              <a:rPr lang="it-IT" dirty="0" smtClean="0"/>
              <a:t>            Italia:</a:t>
            </a:r>
            <a:r>
              <a:rPr lang="it-IT" dirty="0"/>
              <a:t> </a:t>
            </a:r>
            <a:r>
              <a:rPr lang="it-IT" dirty="0" smtClean="0"/>
              <a:t>41,8      </a:t>
            </a:r>
          </a:p>
          <a:p>
            <a:pPr marL="0" indent="0">
              <a:buNone/>
            </a:pPr>
            <a:r>
              <a:rPr lang="it-IT" dirty="0" smtClean="0"/>
              <a:t>Punteggio singole classi: 11,7/</a:t>
            </a:r>
            <a:r>
              <a:rPr lang="it-IT" dirty="0"/>
              <a:t> </a:t>
            </a:r>
            <a:r>
              <a:rPr lang="it-IT" dirty="0" smtClean="0"/>
              <a:t>52,5/</a:t>
            </a:r>
            <a:r>
              <a:rPr lang="it-IT" dirty="0"/>
              <a:t> </a:t>
            </a:r>
            <a:r>
              <a:rPr lang="it-IT" dirty="0" smtClean="0"/>
              <a:t>56,6/</a:t>
            </a:r>
            <a:r>
              <a:rPr lang="it-IT" dirty="0"/>
              <a:t> 79,4</a:t>
            </a:r>
          </a:p>
        </p:txBody>
      </p:sp>
    </p:spTree>
    <p:extLst>
      <p:ext uri="{BB962C8B-B14F-4D97-AF65-F5344CB8AC3E}">
        <p14:creationId xmlns:p14="http://schemas.microsoft.com/office/powerpoint/2010/main" xmlns="" val="356334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251</TotalTime>
  <Words>586</Words>
  <Application>Microsoft Office PowerPoint</Application>
  <PresentationFormat>Personalizzato</PresentationFormat>
  <Paragraphs>82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INVALSI 16</vt:lpstr>
      <vt:lpstr>Diapositiva 2</vt:lpstr>
      <vt:lpstr>Diapositiva 3</vt:lpstr>
      <vt:lpstr>Diapositiva 4</vt:lpstr>
      <vt:lpstr>Diapositiva 5</vt:lpstr>
      <vt:lpstr>Risultati complessivi classi seconde</vt:lpstr>
      <vt:lpstr>Classi seconde: Ambiti  Prova di ITALIANO</vt:lpstr>
      <vt:lpstr>Classi seconde: Ambiti  Prova di Matematica</vt:lpstr>
      <vt:lpstr>Classi seconde: Dimensioni Matematica</vt:lpstr>
      <vt:lpstr>Diapositiva 10</vt:lpstr>
      <vt:lpstr>Diapositiva 11</vt:lpstr>
      <vt:lpstr>Diapositiva 12</vt:lpstr>
      <vt:lpstr>Risultati complessivi classe quinte</vt:lpstr>
      <vt:lpstr>Classi quinte: Parti della Prova di Italiano</vt:lpstr>
      <vt:lpstr>Classi quinte: Ambiti Matematica</vt:lpstr>
      <vt:lpstr>Classi quinte: Dimensioni Matematica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INVALSI 16</dc:title>
  <dc:creator>Utente</dc:creator>
  <cp:lastModifiedBy>utente</cp:lastModifiedBy>
  <cp:revision>43</cp:revision>
  <dcterms:created xsi:type="dcterms:W3CDTF">2016-09-10T07:49:57Z</dcterms:created>
  <dcterms:modified xsi:type="dcterms:W3CDTF">2017-02-22T11:44:23Z</dcterms:modified>
</cp:coreProperties>
</file>