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hart60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58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charts/chart5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9"/>
  </p:notesMasterIdLst>
  <p:sldIdLst>
    <p:sldId id="256" r:id="rId2"/>
    <p:sldId id="266" r:id="rId3"/>
    <p:sldId id="258" r:id="rId4"/>
    <p:sldId id="257" r:id="rId5"/>
    <p:sldId id="301" r:id="rId6"/>
    <p:sldId id="333" r:id="rId7"/>
    <p:sldId id="303" r:id="rId8"/>
    <p:sldId id="306" r:id="rId9"/>
    <p:sldId id="304" r:id="rId10"/>
    <p:sldId id="307" r:id="rId11"/>
    <p:sldId id="305" r:id="rId12"/>
    <p:sldId id="308" r:id="rId13"/>
    <p:sldId id="267" r:id="rId14"/>
    <p:sldId id="298" r:id="rId15"/>
    <p:sldId id="310" r:id="rId16"/>
    <p:sldId id="311" r:id="rId17"/>
    <p:sldId id="309" r:id="rId18"/>
    <p:sldId id="312" r:id="rId19"/>
    <p:sldId id="313" r:id="rId20"/>
    <p:sldId id="314" r:id="rId21"/>
    <p:sldId id="292" r:id="rId22"/>
    <p:sldId id="299" r:id="rId23"/>
    <p:sldId id="334" r:id="rId24"/>
    <p:sldId id="315" r:id="rId25"/>
    <p:sldId id="316" r:id="rId26"/>
    <p:sldId id="317" r:id="rId27"/>
    <p:sldId id="318" r:id="rId28"/>
    <p:sldId id="319" r:id="rId29"/>
    <p:sldId id="320" r:id="rId30"/>
    <p:sldId id="293" r:id="rId31"/>
    <p:sldId id="300" r:id="rId32"/>
    <p:sldId id="335" r:id="rId33"/>
    <p:sldId id="321" r:id="rId34"/>
    <p:sldId id="322" r:id="rId35"/>
    <p:sldId id="323" r:id="rId36"/>
    <p:sldId id="324" r:id="rId37"/>
    <p:sldId id="325" r:id="rId38"/>
    <p:sldId id="326" r:id="rId39"/>
    <p:sldId id="294" r:id="rId40"/>
    <p:sldId id="302" r:id="rId41"/>
    <p:sldId id="327" r:id="rId42"/>
    <p:sldId id="328" r:id="rId43"/>
    <p:sldId id="329" r:id="rId44"/>
    <p:sldId id="330" r:id="rId45"/>
    <p:sldId id="331" r:id="rId46"/>
    <p:sldId id="332" r:id="rId47"/>
    <p:sldId id="295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77C925"/>
    <a:srgbClr val="164774"/>
    <a:srgbClr val="FF99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6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spPr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</c:v>
                </c:pt>
                <c:pt idx="1">
                  <c:v>3</c:v>
                </c:pt>
                <c:pt idx="2">
                  <c:v>30</c:v>
                </c:pt>
                <c:pt idx="3">
                  <c:v>11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12</c:v>
                </c:pt>
                <c:pt idx="3">
                  <c:v>20</c:v>
                </c:pt>
                <c:pt idx="4">
                  <c:v>11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/>
        <c:axId val="124484992"/>
        <c:axId val="124499072"/>
      </c:barChart>
      <c:catAx>
        <c:axId val="124484992"/>
        <c:scaling>
          <c:orientation val="minMax"/>
        </c:scaling>
        <c:axPos val="b"/>
        <c:numFmt formatCode="General" sourceLinked="1"/>
        <c:tickLblPos val="nextTo"/>
        <c:crossAx val="124499072"/>
        <c:crosses val="autoZero"/>
        <c:auto val="1"/>
        <c:lblAlgn val="ctr"/>
        <c:lblOffset val="100"/>
      </c:catAx>
      <c:valAx>
        <c:axId val="124499072"/>
        <c:scaling>
          <c:orientation val="minMax"/>
        </c:scaling>
        <c:axPos val="l"/>
        <c:majorGridlines/>
        <c:numFmt formatCode="General" sourceLinked="1"/>
        <c:tickLblPos val="nextTo"/>
        <c:crossAx val="124484992"/>
        <c:crosses val="autoZero"/>
        <c:crossBetween val="between"/>
      </c:valAx>
      <c:spPr>
        <a:solidFill>
          <a:srgbClr val="00CC00"/>
        </a:solidFill>
      </c:spPr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8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Foglio1!$F$2:$F$7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12</c:v>
                </c:pt>
                <c:pt idx="3">
                  <c:v>20</c:v>
                </c:pt>
                <c:pt idx="4">
                  <c:v>11</c:v>
                </c:pt>
                <c:pt idx="5">
                  <c:v>0</c:v>
                </c:pt>
              </c:numCache>
            </c:numRef>
          </c:val>
        </c:ser>
        <c:dLbls/>
        <c:axId val="124646912"/>
        <c:axId val="124648448"/>
      </c:barChart>
      <c:catAx>
        <c:axId val="124646912"/>
        <c:scaling>
          <c:orientation val="minMax"/>
        </c:scaling>
        <c:axPos val="b"/>
        <c:numFmt formatCode="General" sourceLinked="1"/>
        <c:tickLblPos val="nextTo"/>
        <c:crossAx val="124648448"/>
        <c:crosses val="autoZero"/>
        <c:auto val="1"/>
        <c:lblAlgn val="ctr"/>
        <c:lblOffset val="100"/>
      </c:catAx>
      <c:valAx>
        <c:axId val="124648448"/>
        <c:scaling>
          <c:orientation val="minMax"/>
        </c:scaling>
        <c:axPos val="l"/>
        <c:majorGridlines/>
        <c:numFmt formatCode="General" sourceLinked="1"/>
        <c:tickLblPos val="nextTo"/>
        <c:crossAx val="124646912"/>
        <c:crosses val="autoZero"/>
        <c:crossBetween val="between"/>
      </c:valAx>
      <c:spPr>
        <a:solidFill>
          <a:srgbClr val="00CC00"/>
        </a:solidFill>
      </c:spPr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9</c:v>
                </c:pt>
                <c:pt idx="2">
                  <c:v>11</c:v>
                </c:pt>
                <c:pt idx="3">
                  <c:v>8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92D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10</c:v>
                </c:pt>
                <c:pt idx="3">
                  <c:v>9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92D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/>
        <c:axId val="125434112"/>
        <c:axId val="127610880"/>
      </c:barChart>
      <c:catAx>
        <c:axId val="125434112"/>
        <c:scaling>
          <c:orientation val="minMax"/>
        </c:scaling>
        <c:axPos val="b"/>
        <c:numFmt formatCode="General" sourceLinked="1"/>
        <c:tickLblPos val="nextTo"/>
        <c:crossAx val="127610880"/>
        <c:crosses val="autoZero"/>
        <c:auto val="1"/>
        <c:lblAlgn val="ctr"/>
        <c:lblOffset val="100"/>
      </c:catAx>
      <c:valAx>
        <c:axId val="127610880"/>
        <c:scaling>
          <c:orientation val="minMax"/>
        </c:scaling>
        <c:axPos val="l"/>
        <c:majorGridlines/>
        <c:numFmt formatCode="General" sourceLinked="1"/>
        <c:tickLblPos val="nextTo"/>
        <c:crossAx val="125434112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/>
        <c:axId val="127629184"/>
        <c:axId val="127630720"/>
      </c:barChart>
      <c:catAx>
        <c:axId val="127629184"/>
        <c:scaling>
          <c:orientation val="minMax"/>
        </c:scaling>
        <c:axPos val="b"/>
        <c:numFmt formatCode="General" sourceLinked="1"/>
        <c:tickLblPos val="nextTo"/>
        <c:crossAx val="127630720"/>
        <c:crosses val="autoZero"/>
        <c:auto val="1"/>
        <c:lblAlgn val="ctr"/>
        <c:lblOffset val="100"/>
      </c:catAx>
      <c:valAx>
        <c:axId val="127630720"/>
        <c:scaling>
          <c:orientation val="minMax"/>
        </c:scaling>
        <c:axPos val="l"/>
        <c:majorGridlines/>
        <c:numFmt formatCode="General" sourceLinked="1"/>
        <c:tickLblPos val="nextTo"/>
        <c:crossAx val="12762918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11</c:v>
                </c:pt>
                <c:pt idx="3">
                  <c:v>15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  <a:prstDash val="lgDashDotDot"/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  <a:prstDash val="lgDashDotDot"/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/>
        <c:axId val="130586112"/>
        <c:axId val="130587648"/>
      </c:barChart>
      <c:catAx>
        <c:axId val="130586112"/>
        <c:scaling>
          <c:orientation val="minMax"/>
        </c:scaling>
        <c:axPos val="b"/>
        <c:numFmt formatCode="General" sourceLinked="1"/>
        <c:tickLblPos val="nextTo"/>
        <c:crossAx val="130587648"/>
        <c:crosses val="autoZero"/>
        <c:auto val="1"/>
        <c:lblAlgn val="ctr"/>
        <c:lblOffset val="100"/>
      </c:catAx>
      <c:valAx>
        <c:axId val="130587648"/>
        <c:scaling>
          <c:orientation val="minMax"/>
        </c:scaling>
        <c:axPos val="l"/>
        <c:majorGridlines/>
        <c:numFmt formatCode="General" sourceLinked="1"/>
        <c:tickLblPos val="nextTo"/>
        <c:crossAx val="130586112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spPr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19</c:v>
                </c:pt>
                <c:pt idx="3">
                  <c:v>16</c:v>
                </c:pt>
                <c:pt idx="4">
                  <c:v>15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/>
        <c:axId val="130700416"/>
        <c:axId val="130701952"/>
      </c:barChart>
      <c:catAx>
        <c:axId val="130700416"/>
        <c:scaling>
          <c:orientation val="minMax"/>
        </c:scaling>
        <c:axPos val="b"/>
        <c:numFmt formatCode="General" sourceLinked="1"/>
        <c:tickLblPos val="nextTo"/>
        <c:crossAx val="130701952"/>
        <c:crosses val="autoZero"/>
        <c:auto val="1"/>
        <c:lblAlgn val="ctr"/>
        <c:lblOffset val="100"/>
      </c:catAx>
      <c:valAx>
        <c:axId val="130701952"/>
        <c:scaling>
          <c:orientation val="minMax"/>
        </c:scaling>
        <c:axPos val="l"/>
        <c:majorGridlines/>
        <c:numFmt formatCode="General" sourceLinked="1"/>
        <c:tickLblPos val="nextTo"/>
        <c:crossAx val="130700416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11</c:v>
                </c:pt>
                <c:pt idx="2">
                  <c:v>9</c:v>
                </c:pt>
                <c:pt idx="3">
                  <c:v>9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/>
        <c:axId val="130827008"/>
        <c:axId val="130828544"/>
      </c:barChart>
      <c:catAx>
        <c:axId val="130827008"/>
        <c:scaling>
          <c:orientation val="minMax"/>
        </c:scaling>
        <c:axPos val="b"/>
        <c:numFmt formatCode="General" sourceLinked="1"/>
        <c:tickLblPos val="nextTo"/>
        <c:crossAx val="130828544"/>
        <c:crosses val="autoZero"/>
        <c:auto val="1"/>
        <c:lblAlgn val="ctr"/>
        <c:lblOffset val="100"/>
      </c:catAx>
      <c:valAx>
        <c:axId val="130828544"/>
        <c:scaling>
          <c:orientation val="minMax"/>
        </c:scaling>
        <c:axPos val="l"/>
        <c:majorGridlines/>
        <c:numFmt formatCode="General" sourceLinked="1"/>
        <c:tickLblPos val="nextTo"/>
        <c:crossAx val="130827008"/>
        <c:crosses val="autoZero"/>
        <c:crossBetween val="between"/>
      </c:valAx>
    </c:plotArea>
    <c:legend>
      <c:legendPos val="r"/>
      <c:spPr>
        <a:ln>
          <a:solidFill>
            <a:srgbClr val="FF0000"/>
          </a:solidFill>
        </a:ln>
      </c:spPr>
    </c:legend>
    <c:plotVisOnly val="1"/>
    <c:dispBlanksAs val="gap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2A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axId val="130934272"/>
        <c:axId val="130935808"/>
      </c:barChart>
      <c:catAx>
        <c:axId val="130934272"/>
        <c:scaling>
          <c:orientation val="minMax"/>
        </c:scaling>
        <c:axPos val="b"/>
        <c:numFmt formatCode="General" sourceLinked="1"/>
        <c:tickLblPos val="nextTo"/>
        <c:crossAx val="130935808"/>
        <c:crosses val="autoZero"/>
        <c:auto val="1"/>
        <c:lblAlgn val="ctr"/>
        <c:lblOffset val="100"/>
      </c:catAx>
      <c:valAx>
        <c:axId val="130935808"/>
        <c:scaling>
          <c:orientation val="minMax"/>
        </c:scaling>
        <c:axPos val="l"/>
        <c:majorGridlines/>
        <c:numFmt formatCode="General" sourceLinked="1"/>
        <c:tickLblPos val="nextTo"/>
        <c:crossAx val="130934272"/>
        <c:crosses val="autoZero"/>
        <c:crossBetween val="between"/>
      </c:valAx>
    </c:plotArea>
    <c:legend>
      <c:legendPos val="r"/>
      <c:spPr>
        <a:ln>
          <a:solidFill>
            <a:srgbClr val="FF0000"/>
          </a:solidFill>
        </a:ln>
      </c:spPr>
    </c:legend>
    <c:plotVisOnly val="1"/>
    <c:dispBlanksAs val="gap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27</c:v>
                </c:pt>
                <c:pt idx="3">
                  <c:v>10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dLbls/>
        <c:firstSliceAng val="0"/>
      </c:pieChart>
      <c:spPr>
        <a:ln>
          <a:solidFill>
            <a:srgbClr val="FF0000"/>
          </a:solidFill>
        </a:ln>
      </c:spPr>
    </c:plotArea>
    <c:legend>
      <c:legendPos val="r"/>
    </c:legend>
    <c:plotVisOnly val="1"/>
    <c:dispBlanksAs val="zero"/>
  </c:chart>
  <c:spPr>
    <a:solidFill>
      <a:schemeClr val="accent6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17</c:v>
                </c:pt>
                <c:pt idx="3">
                  <c:v>14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  <c:spPr>
        <a:ln>
          <a:solidFill>
            <a:srgbClr val="FF0000"/>
          </a:solidFill>
        </a:ln>
      </c:spPr>
    </c:plotArea>
    <c:legend>
      <c:legendPos val="r"/>
    </c:legend>
    <c:plotVisOnly val="1"/>
    <c:dispBlanksAs val="zero"/>
  </c:chart>
  <c:spPr>
    <a:solidFill>
      <a:schemeClr val="accent6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/>
        <c:axId val="131226240"/>
        <c:axId val="131240320"/>
      </c:barChart>
      <c:catAx>
        <c:axId val="131226240"/>
        <c:scaling>
          <c:orientation val="minMax"/>
        </c:scaling>
        <c:axPos val="b"/>
        <c:numFmt formatCode="General" sourceLinked="1"/>
        <c:tickLblPos val="nextTo"/>
        <c:crossAx val="131240320"/>
        <c:crosses val="autoZero"/>
        <c:auto val="1"/>
        <c:lblAlgn val="ctr"/>
        <c:lblOffset val="100"/>
      </c:catAx>
      <c:valAx>
        <c:axId val="131240320"/>
        <c:scaling>
          <c:orientation val="minMax"/>
        </c:scaling>
        <c:axPos val="l"/>
        <c:majorGridlines/>
        <c:numFmt formatCode="General" sourceLinked="1"/>
        <c:tickLblPos val="nextTo"/>
        <c:crossAx val="13122624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17</c:v>
                </c:pt>
                <c:pt idx="3">
                  <c:v>14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</c:ser>
        <c:dLbls/>
        <c:axId val="131288448"/>
        <c:axId val="131314816"/>
      </c:barChart>
      <c:catAx>
        <c:axId val="131288448"/>
        <c:scaling>
          <c:orientation val="minMax"/>
        </c:scaling>
        <c:axPos val="b"/>
        <c:numFmt formatCode="General" sourceLinked="1"/>
        <c:tickLblPos val="nextTo"/>
        <c:crossAx val="131314816"/>
        <c:crosses val="autoZero"/>
        <c:auto val="1"/>
        <c:lblAlgn val="ctr"/>
        <c:lblOffset val="100"/>
      </c:catAx>
      <c:valAx>
        <c:axId val="131314816"/>
        <c:scaling>
          <c:orientation val="minMax"/>
        </c:scaling>
        <c:axPos val="l"/>
        <c:majorGridlines/>
        <c:numFmt formatCode="General" sourceLinked="1"/>
        <c:tickLblPos val="nextTo"/>
        <c:crossAx val="131288448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17</c:v>
                </c:pt>
                <c:pt idx="2">
                  <c:v>10</c:v>
                </c:pt>
                <c:pt idx="3">
                  <c:v>10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chemeClr val="accent4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dLbls>
            <c:showVal val="1"/>
          </c:dLbls>
          <c:trendline>
            <c:trendlineType val="linear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dLbls>
            <c:dLblPos val="outEnd"/>
            <c:showVal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10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/>
        <c:axId val="195030016"/>
        <c:axId val="53376128"/>
      </c:barChart>
      <c:catAx>
        <c:axId val="195030016"/>
        <c:scaling>
          <c:orientation val="minMax"/>
        </c:scaling>
        <c:axPos val="b"/>
        <c:numFmt formatCode="General" sourceLinked="1"/>
        <c:tickLblPos val="nextTo"/>
        <c:crossAx val="53376128"/>
        <c:crosses val="autoZero"/>
        <c:auto val="1"/>
        <c:lblAlgn val="ctr"/>
        <c:lblOffset val="100"/>
      </c:catAx>
      <c:valAx>
        <c:axId val="53376128"/>
        <c:scaling>
          <c:orientation val="minMax"/>
        </c:scaling>
        <c:axPos val="l"/>
        <c:majorGridlines/>
        <c:numFmt formatCode="General" sourceLinked="1"/>
        <c:tickLblPos val="nextTo"/>
        <c:crossAx val="195030016"/>
        <c:crosses val="autoZero"/>
        <c:crossBetween val="between"/>
      </c:valAx>
      <c:spPr>
        <a:solidFill>
          <a:srgbClr val="00CC00"/>
        </a:solidFill>
        <a:ln>
          <a:solidFill>
            <a:srgbClr val="FF0000"/>
          </a:solidFill>
        </a:ln>
      </c:spPr>
    </c:plotArea>
    <c:legend>
      <c:legendPos val="r"/>
      <c:legendEntry>
        <c:idx val="4"/>
        <c:delete val="1"/>
      </c:legendEntry>
      <c:layout/>
      <c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c:spPr>
    </c:legend>
    <c:plotVisOnly val="1"/>
    <c:dispBlanksAs val="gap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11</c:v>
                </c:pt>
                <c:pt idx="3">
                  <c:v>3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chemeClr val="accent4">
        <a:lumMod val="60000"/>
        <a:lumOff val="4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2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11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  <c:pt idx="5">
                  <c:v>5</c:v>
                </c:pt>
              </c:numCache>
            </c:numRef>
          </c:val>
        </c:ser>
        <c:dLbls/>
        <c:axId val="135781376"/>
        <c:axId val="135791360"/>
      </c:barChart>
      <c:catAx>
        <c:axId val="135781376"/>
        <c:scaling>
          <c:orientation val="minMax"/>
        </c:scaling>
        <c:axPos val="b"/>
        <c:numFmt formatCode="General" sourceLinked="1"/>
        <c:tickLblPos val="nextTo"/>
        <c:crossAx val="135791360"/>
        <c:crosses val="autoZero"/>
        <c:auto val="1"/>
        <c:lblAlgn val="ctr"/>
        <c:lblOffset val="100"/>
      </c:catAx>
      <c:valAx>
        <c:axId val="135791360"/>
        <c:scaling>
          <c:orientation val="minMax"/>
        </c:scaling>
        <c:axPos val="l"/>
        <c:majorGridlines/>
        <c:numFmt formatCode="General" sourceLinked="1"/>
        <c:tickLblPos val="nextTo"/>
        <c:crossAx val="135781376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11</c:v>
                </c:pt>
                <c:pt idx="3">
                  <c:v>3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</c:ser>
        <c:dLbls/>
        <c:axId val="135843840"/>
        <c:axId val="135845376"/>
      </c:barChart>
      <c:catAx>
        <c:axId val="135843840"/>
        <c:scaling>
          <c:orientation val="minMax"/>
        </c:scaling>
        <c:axPos val="b"/>
        <c:numFmt formatCode="General" sourceLinked="1"/>
        <c:tickLblPos val="nextTo"/>
        <c:crossAx val="135845376"/>
        <c:crosses val="autoZero"/>
        <c:auto val="1"/>
        <c:lblAlgn val="ctr"/>
        <c:lblOffset val="100"/>
      </c:catAx>
      <c:valAx>
        <c:axId val="135845376"/>
        <c:scaling>
          <c:orientation val="minMax"/>
        </c:scaling>
        <c:axPos val="l"/>
        <c:majorGridlines/>
        <c:numFmt formatCode="General" sourceLinked="1"/>
        <c:tickLblPos val="nextTo"/>
        <c:crossAx val="13584384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12</c:v>
                </c:pt>
                <c:pt idx="3">
                  <c:v>8</c:v>
                </c:pt>
                <c:pt idx="4">
                  <c:v>19</c:v>
                </c:pt>
                <c:pt idx="5">
                  <c:v>8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00B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26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00B05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dLbls/>
        <c:axId val="136564096"/>
        <c:axId val="136565888"/>
      </c:barChart>
      <c:catAx>
        <c:axId val="136564096"/>
        <c:scaling>
          <c:orientation val="minMax"/>
        </c:scaling>
        <c:axPos val="b"/>
        <c:numFmt formatCode="General" sourceLinked="1"/>
        <c:tickLblPos val="nextTo"/>
        <c:crossAx val="136565888"/>
        <c:crosses val="autoZero"/>
        <c:auto val="1"/>
        <c:lblAlgn val="ctr"/>
        <c:lblOffset val="100"/>
      </c:catAx>
      <c:valAx>
        <c:axId val="136565888"/>
        <c:scaling>
          <c:orientation val="minMax"/>
        </c:scaling>
        <c:axPos val="l"/>
        <c:majorGridlines/>
        <c:numFmt formatCode="General" sourceLinked="1"/>
        <c:tickLblPos val="nextTo"/>
        <c:crossAx val="136564096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3A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3B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3C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</c:v>
                </c:pt>
                <c:pt idx="1">
                  <c:v>12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2</c:v>
                </c:pt>
                <c:pt idx="1">
                  <c:v>26</c:v>
                </c:pt>
                <c:pt idx="2">
                  <c:v>10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/>
        <c:axId val="139993472"/>
        <c:axId val="139995008"/>
      </c:barChart>
      <c:catAx>
        <c:axId val="139993472"/>
        <c:scaling>
          <c:orientation val="minMax"/>
        </c:scaling>
        <c:axPos val="b"/>
        <c:numFmt formatCode="General" sourceLinked="1"/>
        <c:tickLblPos val="nextTo"/>
        <c:crossAx val="139995008"/>
        <c:crosses val="autoZero"/>
        <c:auto val="1"/>
        <c:lblAlgn val="ctr"/>
        <c:lblOffset val="100"/>
      </c:catAx>
      <c:valAx>
        <c:axId val="139995008"/>
        <c:scaling>
          <c:orientation val="minMax"/>
        </c:scaling>
        <c:axPos val="l"/>
        <c:majorGridlines/>
        <c:numFmt formatCode="General" sourceLinked="1"/>
        <c:tickLblPos val="nextTo"/>
        <c:crossAx val="139993472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>
                  <c:v>15</c:v>
                </c:pt>
                <c:pt idx="3">
                  <c:v>18</c:v>
                </c:pt>
                <c:pt idx="4">
                  <c:v>22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030A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19</c:v>
                </c:pt>
                <c:pt idx="3">
                  <c:v>22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030A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dLbls/>
        <c:axId val="140568448"/>
        <c:axId val="140569984"/>
      </c:barChart>
      <c:catAx>
        <c:axId val="140568448"/>
        <c:scaling>
          <c:orientation val="minMax"/>
        </c:scaling>
        <c:axPos val="b"/>
        <c:numFmt formatCode="General" sourceLinked="1"/>
        <c:tickLblPos val="nextTo"/>
        <c:crossAx val="140569984"/>
        <c:crosses val="autoZero"/>
        <c:auto val="1"/>
        <c:lblAlgn val="ctr"/>
        <c:lblOffset val="100"/>
      </c:catAx>
      <c:valAx>
        <c:axId val="140569984"/>
        <c:scaling>
          <c:orientation val="minMax"/>
        </c:scaling>
        <c:axPos val="l"/>
        <c:majorGridlines/>
        <c:numFmt formatCode="General" sourceLinked="1"/>
        <c:tickLblPos val="nextTo"/>
        <c:crossAx val="140568448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5599581302337212"/>
          <c:y val="6.6200284719261981E-2"/>
          <c:w val="0.67336926634170735"/>
          <c:h val="0.7830265496690339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dLbls>
            <c:showVal val="1"/>
          </c:dLbls>
          <c:trendline>
            <c:trendlineType val="linear"/>
          </c:trendline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dLbls>
            <c:dLblPos val="outEnd"/>
            <c:showVal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7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Foglio1!$F$2:$F$7</c:f>
              <c:numCache>
                <c:formatCode>General</c:formatCode>
                <c:ptCount val="6"/>
              </c:numCache>
            </c:numRef>
          </c:val>
        </c:ser>
        <c:dLbls/>
        <c:axId val="115092096"/>
        <c:axId val="115147136"/>
      </c:barChart>
      <c:catAx>
        <c:axId val="115092096"/>
        <c:scaling>
          <c:orientation val="minMax"/>
        </c:scaling>
        <c:axPos val="b"/>
        <c:numFmt formatCode="General" sourceLinked="1"/>
        <c:tickLblPos val="nextTo"/>
        <c:crossAx val="115147136"/>
        <c:crosses val="autoZero"/>
        <c:auto val="1"/>
        <c:lblAlgn val="ctr"/>
        <c:lblOffset val="100"/>
      </c:catAx>
      <c:valAx>
        <c:axId val="115147136"/>
        <c:scaling>
          <c:orientation val="minMax"/>
        </c:scaling>
        <c:axPos val="l"/>
        <c:majorGridlines/>
        <c:numFmt formatCode="General" sourceLinked="1"/>
        <c:tickLblPos val="nextTo"/>
        <c:crossAx val="115092096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85055711786026733"/>
          <c:y val="0.11673747114603526"/>
          <c:w val="0.1454746281714786"/>
          <c:h val="0.53363403119043229"/>
        </c:manualLayout>
      </c:layout>
      <c:spPr>
        <a:solidFill>
          <a:schemeClr val="accent2">
            <a:lumMod val="40000"/>
            <a:lumOff val="60000"/>
          </a:schemeClr>
        </a:solidFill>
        <a:ln>
          <a:solidFill>
            <a:schemeClr val="accent1"/>
          </a:solidFill>
        </a:ln>
      </c:spPr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Foglio1!$F$2:$F$7</c:f>
              <c:numCache>
                <c:formatCode>General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19</c:v>
                </c:pt>
                <c:pt idx="3">
                  <c:v>22</c:v>
                </c:pt>
                <c:pt idx="4">
                  <c:v>6</c:v>
                </c:pt>
                <c:pt idx="5">
                  <c:v>3</c:v>
                </c:pt>
              </c:numCache>
            </c:numRef>
          </c:val>
        </c:ser>
        <c:dLbls/>
        <c:axId val="146604032"/>
        <c:axId val="146605568"/>
      </c:barChart>
      <c:catAx>
        <c:axId val="146604032"/>
        <c:scaling>
          <c:orientation val="minMax"/>
        </c:scaling>
        <c:axPos val="b"/>
        <c:numFmt formatCode="General" sourceLinked="1"/>
        <c:tickLblPos val="nextTo"/>
        <c:crossAx val="146605568"/>
        <c:crosses val="autoZero"/>
        <c:auto val="1"/>
        <c:lblAlgn val="ctr"/>
        <c:lblOffset val="100"/>
      </c:catAx>
      <c:valAx>
        <c:axId val="146605568"/>
        <c:scaling>
          <c:orientation val="minMax"/>
        </c:scaling>
        <c:axPos val="l"/>
        <c:majorGridlines/>
        <c:numFmt formatCode="General" sourceLinked="1"/>
        <c:tickLblPos val="nextTo"/>
        <c:crossAx val="146604032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12</c:v>
                </c:pt>
                <c:pt idx="1">
                  <c:v>24</c:v>
                </c:pt>
                <c:pt idx="2">
                  <c:v>15</c:v>
                </c:pt>
                <c:pt idx="3">
                  <c:v>8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7C925"/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14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77C925"/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axId val="146841984"/>
        <c:axId val="146843520"/>
      </c:barChart>
      <c:catAx>
        <c:axId val="146841984"/>
        <c:scaling>
          <c:orientation val="minMax"/>
        </c:scaling>
        <c:axPos val="b"/>
        <c:numFmt formatCode="General" sourceLinked="1"/>
        <c:tickLblPos val="nextTo"/>
        <c:crossAx val="146843520"/>
        <c:crosses val="autoZero"/>
        <c:auto val="1"/>
        <c:lblAlgn val="ctr"/>
        <c:lblOffset val="100"/>
      </c:catAx>
      <c:valAx>
        <c:axId val="146843520"/>
        <c:scaling>
          <c:orientation val="minMax"/>
        </c:scaling>
        <c:axPos val="l"/>
        <c:majorGridlines/>
        <c:numFmt formatCode="General" sourceLinked="1"/>
        <c:tickLblPos val="nextTo"/>
        <c:crossAx val="14684198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7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6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Foglio1!$F$2:$F$7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15</c:v>
                </c:pt>
                <c:pt idx="3">
                  <c:v>19</c:v>
                </c:pt>
                <c:pt idx="4">
                  <c:v>14</c:v>
                </c:pt>
                <c:pt idx="5">
                  <c:v>0</c:v>
                </c:pt>
              </c:numCache>
            </c:numRef>
          </c:val>
        </c:ser>
        <c:dLbls/>
        <c:axId val="146946304"/>
        <c:axId val="146960384"/>
      </c:barChart>
      <c:catAx>
        <c:axId val="146946304"/>
        <c:scaling>
          <c:orientation val="minMax"/>
        </c:scaling>
        <c:axPos val="b"/>
        <c:numFmt formatCode="General" sourceLinked="1"/>
        <c:tickLblPos val="nextTo"/>
        <c:crossAx val="146960384"/>
        <c:crosses val="autoZero"/>
        <c:auto val="1"/>
        <c:lblAlgn val="ctr"/>
        <c:lblOffset val="100"/>
      </c:catAx>
      <c:valAx>
        <c:axId val="146960384"/>
        <c:scaling>
          <c:orientation val="minMax"/>
        </c:scaling>
        <c:axPos val="l"/>
        <c:majorGridlines/>
        <c:numFmt formatCode="General" sourceLinked="1"/>
        <c:tickLblPos val="nextTo"/>
        <c:crossAx val="14694630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10</c:v>
                </c:pt>
                <c:pt idx="3">
                  <c:v>16</c:v>
                </c:pt>
                <c:pt idx="4">
                  <c:v>28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Colonna3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21</c:v>
                </c:pt>
                <c:pt idx="3">
                  <c:v>16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11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axId val="147118720"/>
        <c:axId val="147165568"/>
      </c:barChart>
      <c:catAx>
        <c:axId val="147118720"/>
        <c:scaling>
          <c:orientation val="minMax"/>
        </c:scaling>
        <c:axPos val="b"/>
        <c:numFmt formatCode="General" sourceLinked="1"/>
        <c:tickLblPos val="nextTo"/>
        <c:crossAx val="147165568"/>
        <c:crosses val="autoZero"/>
        <c:auto val="1"/>
        <c:lblAlgn val="ctr"/>
        <c:lblOffset val="100"/>
      </c:catAx>
      <c:valAx>
        <c:axId val="147165568"/>
        <c:scaling>
          <c:orientation val="minMax"/>
        </c:scaling>
        <c:axPos val="l"/>
        <c:majorGridlines/>
        <c:numFmt formatCode="General" sourceLinked="1"/>
        <c:tickLblPos val="nextTo"/>
        <c:crossAx val="14711872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4A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4B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4C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4D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Foglio1!$F$2:$F$7</c:f>
              <c:numCache>
                <c:formatCode>General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21</c:v>
                </c:pt>
                <c:pt idx="3">
                  <c:v>16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</c:ser>
        <c:dLbls/>
        <c:axId val="147272448"/>
        <c:axId val="147273984"/>
      </c:barChart>
      <c:catAx>
        <c:axId val="147272448"/>
        <c:scaling>
          <c:orientation val="minMax"/>
        </c:scaling>
        <c:axPos val="b"/>
        <c:numFmt formatCode="General" sourceLinked="1"/>
        <c:tickLblPos val="nextTo"/>
        <c:crossAx val="147273984"/>
        <c:crosses val="autoZero"/>
        <c:auto val="1"/>
        <c:lblAlgn val="ctr"/>
        <c:lblOffset val="100"/>
      </c:catAx>
      <c:valAx>
        <c:axId val="147273984"/>
        <c:scaling>
          <c:orientation val="minMax"/>
        </c:scaling>
        <c:axPos val="l"/>
        <c:majorGridlines/>
        <c:numFmt formatCode="General" sourceLinked="1"/>
        <c:tickLblPos val="nextTo"/>
        <c:crossAx val="147272448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3384264466941633E-2"/>
          <c:y val="0.20692591669146571"/>
          <c:w val="0.60896731658542691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11</c:v>
                </c:pt>
                <c:pt idx="2">
                  <c:v>10</c:v>
                </c:pt>
                <c:pt idx="3">
                  <c:v>16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</c:v>
                </c:pt>
                <c:pt idx="1">
                  <c:v>1</c:v>
                </c:pt>
                <c:pt idx="2">
                  <c:v>26</c:v>
                </c:pt>
                <c:pt idx="3">
                  <c:v>22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9.3384264466941633E-2"/>
          <c:y val="0.20692591669146571"/>
          <c:w val="0.60896731658542691"/>
          <c:h val="0.62700618500317695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12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rgbClr val="FF0000"/>
          </a:solidFill>
        </a:ln>
      </c:spPr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7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/>
        <c:axId val="148534784"/>
        <c:axId val="148536320"/>
      </c:barChart>
      <c:catAx>
        <c:axId val="14853478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FF0000"/>
            </a:solidFill>
          </a:ln>
        </c:spPr>
        <c:crossAx val="148536320"/>
        <c:crosses val="autoZero"/>
        <c:auto val="1"/>
        <c:lblAlgn val="ctr"/>
        <c:lblOffset val="100"/>
      </c:catAx>
      <c:valAx>
        <c:axId val="148536320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rgbClr val="FF0000"/>
            </a:solidFill>
          </a:ln>
        </c:spPr>
        <c:crossAx val="14853478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5202755905511811"/>
          <c:y val="6.2114482880651169E-2"/>
          <c:w val="0.60725971753530816"/>
          <c:h val="0.7830265496690339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8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</c:numCache>
            </c:numRef>
          </c:val>
        </c:ser>
        <c:dLbls/>
        <c:axId val="149244160"/>
        <c:axId val="149266432"/>
      </c:barChart>
      <c:catAx>
        <c:axId val="14924416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FF0000"/>
            </a:solidFill>
          </a:ln>
        </c:spPr>
        <c:crossAx val="149266432"/>
        <c:crosses val="autoZero"/>
        <c:auto val="1"/>
        <c:lblAlgn val="ctr"/>
        <c:lblOffset val="100"/>
      </c:catAx>
      <c:valAx>
        <c:axId val="149266432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rgbClr val="FF0000"/>
            </a:solidFill>
          </a:ln>
        </c:spPr>
        <c:crossAx val="14924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3825146856643"/>
          <c:y val="0.1208232729846461"/>
          <c:w val="0.25261748531433575"/>
          <c:h val="0.75835313231402779"/>
        </c:manualLayout>
      </c:layout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15</c:v>
                </c:pt>
                <c:pt idx="3">
                  <c:v>9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/>
        <c:firstSliceAng val="0"/>
      </c:pieChart>
      <c:spPr>
        <a:ln>
          <a:noFill/>
        </a:ln>
      </c:spPr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/>
        <c:axId val="149456384"/>
        <c:axId val="149457920"/>
      </c:barChart>
      <c:catAx>
        <c:axId val="149456384"/>
        <c:scaling>
          <c:orientation val="minMax"/>
        </c:scaling>
        <c:axPos val="b"/>
        <c:numFmt formatCode="General" sourceLinked="1"/>
        <c:tickLblPos val="nextTo"/>
        <c:crossAx val="149457920"/>
        <c:crosses val="autoZero"/>
        <c:auto val="1"/>
        <c:lblAlgn val="ctr"/>
        <c:lblOffset val="100"/>
      </c:catAx>
      <c:valAx>
        <c:axId val="149457920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rgbClr val="FF0000"/>
            </a:solidFill>
          </a:ln>
        </c:spPr>
        <c:crossAx val="14945638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8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9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dLbls/>
        <c:axId val="149496960"/>
        <c:axId val="149498496"/>
      </c:barChart>
      <c:catAx>
        <c:axId val="149496960"/>
        <c:scaling>
          <c:orientation val="minMax"/>
        </c:scaling>
        <c:axPos val="b"/>
        <c:numFmt formatCode="General" sourceLinked="1"/>
        <c:tickLblPos val="nextTo"/>
        <c:crossAx val="149498496"/>
        <c:crosses val="autoZero"/>
        <c:auto val="1"/>
        <c:lblAlgn val="ctr"/>
        <c:lblOffset val="100"/>
      </c:catAx>
      <c:valAx>
        <c:axId val="149498496"/>
        <c:scaling>
          <c:orientation val="minMax"/>
        </c:scaling>
        <c:axPos val="l"/>
        <c:majorGridlines/>
        <c:numFmt formatCode="General" sourceLinked="1"/>
        <c:tickLblPos val="nextTo"/>
        <c:spPr>
          <a:ln>
            <a:solidFill>
              <a:srgbClr val="FF0000"/>
            </a:solidFill>
          </a:ln>
        </c:spPr>
        <c:crossAx val="14949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41426071741024"/>
          <c:y val="0.1208232729846461"/>
          <c:w val="0.2327762154730659"/>
          <c:h val="0.75835313231402779"/>
        </c:manualLayout>
      </c:layout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13</c:v>
                </c:pt>
                <c:pt idx="4">
                  <c:v>9</c:v>
                </c:pt>
                <c:pt idx="5">
                  <c:v>2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16</c:v>
                </c:pt>
                <c:pt idx="3">
                  <c:v>17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chemeClr val="accent3">
        <a:lumMod val="50000"/>
      </a:schemeClr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13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/>
        <c:axId val="149824256"/>
        <c:axId val="149825792"/>
      </c:barChart>
      <c:catAx>
        <c:axId val="149824256"/>
        <c:scaling>
          <c:orientation val="minMax"/>
        </c:scaling>
        <c:axPos val="b"/>
        <c:numFmt formatCode="General" sourceLinked="1"/>
        <c:tickLblPos val="nextTo"/>
        <c:crossAx val="149825792"/>
        <c:crosses val="autoZero"/>
        <c:auto val="1"/>
        <c:lblAlgn val="ctr"/>
        <c:lblOffset val="100"/>
      </c:catAx>
      <c:valAx>
        <c:axId val="149825792"/>
        <c:scaling>
          <c:orientation val="minMax"/>
        </c:scaling>
        <c:axPos val="l"/>
        <c:majorGridlines/>
        <c:numFmt formatCode="General" sourceLinked="1"/>
        <c:tickLblPos val="nextTo"/>
        <c:crossAx val="149824256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spPr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15</c:v>
                </c:pt>
                <c:pt idx="1">
                  <c:v>3</c:v>
                </c:pt>
                <c:pt idx="2">
                  <c:v>12</c:v>
                </c:pt>
                <c:pt idx="3">
                  <c:v>20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spPr>
        <a:ln>
          <a:solidFill>
            <a:schemeClr val="accent1"/>
          </a:solidFill>
        </a:ln>
      </c:spPr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0.15202755905511811"/>
          <c:y val="6.2114482880651169E-2"/>
          <c:w val="0.69852955880514933"/>
          <c:h val="0.7830265496690339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5A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5B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8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5C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16</c:v>
                </c:pt>
                <c:pt idx="3">
                  <c:v>17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</c:ser>
        <c:dLbls/>
        <c:axId val="149906944"/>
        <c:axId val="149908480"/>
      </c:barChart>
      <c:catAx>
        <c:axId val="149906944"/>
        <c:scaling>
          <c:orientation val="minMax"/>
        </c:scaling>
        <c:axPos val="b"/>
        <c:numFmt formatCode="General" sourceLinked="1"/>
        <c:tickLblPos val="nextTo"/>
        <c:crossAx val="149908480"/>
        <c:crosses val="autoZero"/>
        <c:auto val="1"/>
        <c:lblAlgn val="ctr"/>
        <c:lblOffset val="100"/>
      </c:catAx>
      <c:valAx>
        <c:axId val="149908480"/>
        <c:scaling>
          <c:orientation val="minMax"/>
        </c:scaling>
        <c:axPos val="l"/>
        <c:majorGridlines/>
        <c:numFmt formatCode="General" sourceLinked="1"/>
        <c:tickLblPos val="nextTo"/>
        <c:crossAx val="149906944"/>
        <c:crosses val="autoZero"/>
        <c:crossBetween val="between"/>
      </c:valAx>
      <c:spPr>
        <a:ln>
          <a:solidFill>
            <a:srgbClr val="FF0000"/>
          </a:solidFill>
        </a:ln>
      </c:spPr>
    </c:plotArea>
    <c:legend>
      <c:legendPos val="r"/>
      <c:layout>
        <c:manualLayout>
          <c:xMode val="edge"/>
          <c:yMode val="edge"/>
          <c:x val="0.7473825146856643"/>
          <c:y val="0.1208232729846461"/>
          <c:w val="0.22880796150481189"/>
          <c:h val="0.75835313231402779"/>
        </c:manualLayout>
      </c:layout>
    </c:legend>
    <c:plotVisOnly val="1"/>
    <c:dispBlanksAs val="gap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10</c:v>
                </c:pt>
                <c:pt idx="1">
                  <c:v>1</c:v>
                </c:pt>
                <c:pt idx="2">
                  <c:v>6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/>
        <c:axId val="121455360"/>
        <c:axId val="121456896"/>
      </c:barChart>
      <c:catAx>
        <c:axId val="121455360"/>
        <c:scaling>
          <c:orientation val="minMax"/>
        </c:scaling>
        <c:axPos val="b"/>
        <c:numFmt formatCode="General" sourceLinked="1"/>
        <c:tickLblPos val="nextTo"/>
        <c:crossAx val="121456896"/>
        <c:crosses val="autoZero"/>
        <c:auto val="1"/>
        <c:lblAlgn val="ctr"/>
        <c:lblOffset val="100"/>
      </c:catAx>
      <c:valAx>
        <c:axId val="121456896"/>
        <c:scaling>
          <c:orientation val="minMax"/>
        </c:scaling>
        <c:axPos val="l"/>
        <c:majorGridlines/>
        <c:numFmt formatCode="General" sourceLinked="1"/>
        <c:tickLblPos val="nextTo"/>
        <c:crossAx val="121455360"/>
        <c:crosses val="autoZero"/>
        <c:crossBetween val="between"/>
      </c:valAx>
      <c:spPr>
        <a:solidFill>
          <a:srgbClr val="00CC00"/>
        </a:solidFill>
      </c:spPr>
    </c:plotArea>
    <c:legend>
      <c:legendPos val="r"/>
    </c:legend>
    <c:plotVisOnly val="1"/>
    <c:dispBlanksAs val="gap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1A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1B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Foglio1!$C$2:$C$7</c:f>
              <c:numCache>
                <c:formatCode>General</c:formatCode>
                <c:ptCount val="6"/>
                <c:pt idx="0">
                  <c:v>15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1C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Foglio1!$D$2:$D$7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1D</c:v>
                </c:pt>
              </c:strCache>
            </c:strRef>
          </c:tx>
          <c:dLbls>
            <c:showVal val="1"/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Foglio1!$E$2:$E$7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Colonna1</c:v>
                </c:pt>
              </c:strCache>
            </c:strRef>
          </c:tx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Foglio1!$F$2:$F$7</c:f>
              <c:numCache>
                <c:formatCode>General</c:formatCode>
                <c:ptCount val="6"/>
                <c:pt idx="0">
                  <c:v>15</c:v>
                </c:pt>
                <c:pt idx="1">
                  <c:v>3</c:v>
                </c:pt>
                <c:pt idx="2">
                  <c:v>12</c:v>
                </c:pt>
                <c:pt idx="3">
                  <c:v>20</c:v>
                </c:pt>
                <c:pt idx="4">
                  <c:v>8</c:v>
                </c:pt>
                <c:pt idx="5">
                  <c:v>0</c:v>
                </c:pt>
              </c:numCache>
            </c:numRef>
          </c:val>
        </c:ser>
        <c:dLbls/>
        <c:axId val="121494144"/>
        <c:axId val="122290560"/>
      </c:barChart>
      <c:catAx>
        <c:axId val="121494144"/>
        <c:scaling>
          <c:orientation val="minMax"/>
        </c:scaling>
        <c:axPos val="b"/>
        <c:numFmt formatCode="General" sourceLinked="1"/>
        <c:tickLblPos val="nextTo"/>
        <c:crossAx val="122290560"/>
        <c:crosses val="autoZero"/>
        <c:auto val="1"/>
        <c:lblAlgn val="ctr"/>
        <c:lblOffset val="100"/>
      </c:catAx>
      <c:valAx>
        <c:axId val="122290560"/>
        <c:scaling>
          <c:orientation val="minMax"/>
        </c:scaling>
        <c:axPos val="l"/>
        <c:majorGridlines/>
        <c:numFmt formatCode="General" sourceLinked="1"/>
        <c:tickLblPos val="nextTo"/>
        <c:crossAx val="121494144"/>
        <c:crosses val="autoZero"/>
        <c:crossBetween val="between"/>
      </c:valAx>
      <c:spPr>
        <a:solidFill>
          <a:srgbClr val="00CC00"/>
        </a:solidFill>
      </c:spPr>
    </c:plotArea>
    <c:legend>
      <c:legendPos val="r"/>
    </c:legend>
    <c:plotVisOnly val="1"/>
    <c:dispBlanksAs val="gap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127000" prst="artDeco"/>
            </a:sp3d>
          </c:spPr>
          <c:dLbls>
            <c:showCatName val="1"/>
            <c:showPercent val="1"/>
            <c:separator>
</c:separator>
          </c:dLbls>
          <c:cat>
            <c:numRef>
              <c:f>Foglio1!$A$2:$A$7</c:f>
              <c:numCache>
                <c:formatCode>General</c:formatCode>
                <c:ptCount val="6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</c:numCache>
            </c:numRef>
          </c:cat>
          <c:val>
            <c:numRef>
              <c:f>Foglio1!$B$2:$B$7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31</c:v>
                </c:pt>
                <c:pt idx="3">
                  <c:v>13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</c:legend>
    <c:plotVisOnly val="1"/>
    <c:dispBlanksAs val="zero"/>
  </c:chart>
  <c:spPr>
    <a:solidFill>
      <a:srgbClr val="00CC00"/>
    </a:solidFill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4BA20-C148-4421-9ACD-52B022FE8A53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8C2E5-0F68-4477-B50E-51E293CC4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275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8C2E5-0F68-4477-B50E-51E293CC459A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9108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902BBFE-43B1-477C-9771-8C9031807009}" type="datetimeFigureOut">
              <a:rPr lang="it-IT" smtClean="0"/>
              <a:pPr/>
              <a:t>23/02/2018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96A40F8-B4AF-489F-9630-DA2B218B25A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488832" cy="1470025"/>
          </a:xfrm>
          <a:solidFill>
            <a:srgbClr val="FF9900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47500" lnSpcReduction="2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DIRIGENTE SCOLASTICO</a:t>
            </a:r>
          </a:p>
          <a:p>
            <a:r>
              <a:rPr lang="it-IT" b="1" dirty="0" smtClean="0">
                <a:solidFill>
                  <a:srgbClr val="FFFF00"/>
                </a:solidFill>
              </a:rPr>
              <a:t>GIUSEPPINA NUGNES</a:t>
            </a:r>
            <a:endParaRPr lang="it-IT" b="1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96752"/>
            <a:ext cx="7488832" cy="35283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472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CONFRONTO FRA LE CLASSI PRIME</a:t>
            </a:r>
            <a:br>
              <a:rPr lang="it-IT" sz="2000" dirty="0"/>
            </a:br>
            <a:r>
              <a:rPr lang="it-IT" sz="2000" dirty="0" smtClean="0"/>
              <a:t>inglese</a:t>
            </a: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15677368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247135922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880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MATEMATICA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50313087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09907628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5722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CONFRONTO FRA LE CLASSI PRIME</a:t>
            </a:r>
            <a:br>
              <a:rPr lang="it-IT" sz="2000" dirty="0"/>
            </a:br>
            <a:r>
              <a:rPr lang="it-IT" sz="2000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69324838"/>
              </p:ext>
            </p:extLst>
          </p:nvPr>
        </p:nvGraphicFramePr>
        <p:xfrm>
          <a:off x="819150" y="1772816"/>
          <a:ext cx="3200400" cy="303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01103930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924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CLASSI SECONDE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24744"/>
            <a:ext cx="7344816" cy="3816424"/>
          </a:xfrm>
        </p:spPr>
      </p:pic>
    </p:spTree>
    <p:extLst>
      <p:ext uri="{BB962C8B-B14F-4D97-AF65-F5344CB8AC3E}">
        <p14:creationId xmlns:p14="http://schemas.microsoft.com/office/powerpoint/2010/main" xmlns="" val="18979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20940" cy="4287376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400" dirty="0"/>
              <a:t>ANALIZZANDO I GRAFICI </a:t>
            </a:r>
            <a:r>
              <a:rPr lang="it-IT" sz="2400" dirty="0">
                <a:solidFill>
                  <a:srgbClr val="00CC00"/>
                </a:solidFill>
              </a:rPr>
              <a:t>delle prove oggettive parallele </a:t>
            </a:r>
            <a:r>
              <a:rPr lang="it-IT" sz="2400" dirty="0" smtClean="0"/>
              <a:t> </a:t>
            </a:r>
            <a:r>
              <a:rPr lang="it-IT" sz="2400" dirty="0"/>
              <a:t>delle classi </a:t>
            </a:r>
            <a:r>
              <a:rPr lang="it-IT" sz="2400" dirty="0" smtClean="0">
                <a:solidFill>
                  <a:srgbClr val="00CC00"/>
                </a:solidFill>
              </a:rPr>
              <a:t>SECONDE</a:t>
            </a:r>
            <a:r>
              <a:rPr lang="it-IT" sz="2400" dirty="0" smtClean="0"/>
              <a:t> </a:t>
            </a:r>
            <a:r>
              <a:rPr lang="it-IT" sz="2400" dirty="0"/>
              <a:t>DELLA SCUOLA PRIMARIA, SOMMINISTRATE IN LINGUA ITALIANA-IN LINGUA INGLESE E IN MATEMATICA,  SI NOTA </a:t>
            </a:r>
            <a:r>
              <a:rPr lang="it-IT" sz="2400" dirty="0" smtClean="0"/>
              <a:t>che ,come per le prove oggettive </a:t>
            </a:r>
            <a:r>
              <a:rPr lang="it-IT" sz="2400" dirty="0" err="1" smtClean="0"/>
              <a:t>iniziali,anche</a:t>
            </a:r>
            <a:r>
              <a:rPr lang="it-IT" sz="2400" dirty="0" smtClean="0"/>
              <a:t> per quelle intermedie  </a:t>
            </a:r>
            <a:r>
              <a:rPr lang="it-IT" sz="2400" dirty="0"/>
              <a:t>: </a:t>
            </a:r>
            <a:r>
              <a:rPr lang="it-IT" sz="2400" dirty="0">
                <a:solidFill>
                  <a:srgbClr val="00CC00"/>
                </a:solidFill>
              </a:rPr>
              <a:t>I </a:t>
            </a:r>
            <a:r>
              <a:rPr lang="it-IT" sz="2400" dirty="0" smtClean="0">
                <a:solidFill>
                  <a:srgbClr val="00CC00"/>
                </a:solidFill>
              </a:rPr>
              <a:t>VOTI SONO DISTRIBUITI EQUAMENTE NELLE FASCE e sono </a:t>
            </a:r>
            <a:r>
              <a:rPr lang="it-IT" sz="2400" dirty="0" err="1" smtClean="0">
                <a:solidFill>
                  <a:srgbClr val="00CC00"/>
                </a:solidFill>
              </a:rPr>
              <a:t>pressochè</a:t>
            </a:r>
            <a:r>
              <a:rPr lang="it-IT" sz="2400" dirty="0" smtClean="0">
                <a:solidFill>
                  <a:srgbClr val="00CC00"/>
                </a:solidFill>
              </a:rPr>
              <a:t> stabili. </a:t>
            </a:r>
            <a:r>
              <a:rPr lang="it-IT" sz="2400" dirty="0" smtClean="0"/>
              <a:t>.Non </a:t>
            </a:r>
            <a:r>
              <a:rPr lang="it-IT" sz="2400" dirty="0"/>
              <a:t>vi sono all’interno delle classi </a:t>
            </a:r>
            <a:r>
              <a:rPr lang="it-IT" sz="2400" dirty="0" smtClean="0"/>
              <a:t>SECONDE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alunni con valutazione inferiore al 6.</a:t>
            </a:r>
          </a:p>
        </p:txBody>
      </p:sp>
    </p:spTree>
    <p:extLst>
      <p:ext uri="{BB962C8B-B14F-4D97-AF65-F5344CB8AC3E}">
        <p14:creationId xmlns:p14="http://schemas.microsoft.com/office/powerpoint/2010/main" xmlns="" val="22402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CLASSE SECONDE</a:t>
            </a:r>
            <a:br>
              <a:rPr lang="it-IT" sz="2000" dirty="0"/>
            </a:br>
            <a:r>
              <a:rPr lang="it-IT" sz="2000" dirty="0"/>
              <a:t>ITALIANO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dirty="0" err="1" smtClean="0"/>
              <a:t>RISULTATIiniziali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69045226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749949397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507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400" dirty="0"/>
              <a:t>CONFRONTO FRA LE CLASSI  SECONDE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err="1" smtClean="0"/>
              <a:t>RISULTATIiniziali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INTERMEDI</a:t>
            </a:r>
            <a:endParaRPr lang="it-IT" dirty="0"/>
          </a:p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297379945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14063449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304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1800" dirty="0"/>
              <a:t>RISULTATI COMPLESSIVI CLASSE SECONDE</a:t>
            </a:r>
            <a:br>
              <a:rPr lang="it-IT" sz="1800" dirty="0"/>
            </a:br>
            <a:r>
              <a:rPr lang="it-IT" sz="1800" dirty="0"/>
              <a:t>INGLESE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err="1" smtClean="0"/>
              <a:t>RISULTATIiniziali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</a:t>
            </a:r>
            <a:r>
              <a:rPr lang="it-IT" dirty="0"/>
              <a:t>INTERMEDI</a:t>
            </a:r>
          </a:p>
          <a:p>
            <a:endParaRPr lang="it-IT" dirty="0"/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1024477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17720876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319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400" dirty="0"/>
              <a:t>CONFRONTO FRA LE CLASSI  SECONDE</a:t>
            </a:r>
            <a:br>
              <a:rPr lang="it-IT" sz="2400" dirty="0"/>
            </a:br>
            <a:r>
              <a:rPr lang="it-IT" sz="2400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err="1" smtClean="0"/>
              <a:t>RISULTATIiniziali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</a:t>
            </a:r>
            <a:r>
              <a:rPr lang="it-IT" dirty="0"/>
              <a:t>INTERMEDI</a:t>
            </a:r>
          </a:p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41767872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05946075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88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1800" dirty="0"/>
              <a:t>RISULTATI COMPLESSIVI CLASSE SECONDE</a:t>
            </a:r>
            <a:br>
              <a:rPr lang="it-IT" sz="1800" dirty="0"/>
            </a:br>
            <a:r>
              <a:rPr lang="it-IT" sz="1800" dirty="0"/>
              <a:t>MATEMATICA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err="1" smtClean="0"/>
              <a:t>RISULTATIiniziali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</a:t>
            </a:r>
            <a:r>
              <a:rPr lang="it-IT" dirty="0"/>
              <a:t>INTERMEDI</a:t>
            </a:r>
          </a:p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520018822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541802183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187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13028" cy="3528392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/>
          <a:lstStyle/>
          <a:p>
            <a:pPr algn="ctr"/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DIRIGENTE SCOLASTICO</a:t>
            </a:r>
            <a:b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PROF.SSA GIUSEPPINA NUGNES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4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dirty="0"/>
              <a:t>CONFRONTO FRA LE CLASSI  SECONDE</a:t>
            </a:r>
            <a:br>
              <a:rPr lang="it-IT" sz="1800" dirty="0"/>
            </a:br>
            <a:r>
              <a:rPr lang="it-IT" sz="1800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err="1" smtClean="0"/>
              <a:t>RISULTATIiniziali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</a:t>
            </a:r>
            <a:r>
              <a:rPr lang="it-IT" dirty="0"/>
              <a:t>INTERMEDI</a:t>
            </a:r>
          </a:p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97904856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09172526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86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solidFill>
            <a:schemeClr val="accent3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3200" dirty="0" smtClean="0">
                <a:solidFill>
                  <a:schemeClr val="accent2">
                    <a:lumMod val="50000"/>
                  </a:schemeClr>
                </a:solidFill>
              </a:rPr>
              <a:t>CLASSI TERZE</a:t>
            </a:r>
            <a:endParaRPr lang="it-IT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80728"/>
            <a:ext cx="7416823" cy="4273078"/>
          </a:xfrm>
        </p:spPr>
      </p:pic>
    </p:spTree>
    <p:extLst>
      <p:ext uri="{BB962C8B-B14F-4D97-AF65-F5344CB8AC3E}">
        <p14:creationId xmlns:p14="http://schemas.microsoft.com/office/powerpoint/2010/main" xmlns="" val="14380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5112568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1600" dirty="0"/>
              <a:t>ANALIZZANDO I GRAFICI delle prove oggettive parallele INIZIALI delle </a:t>
            </a:r>
            <a:r>
              <a:rPr lang="it-IT" sz="1600" dirty="0">
                <a:solidFill>
                  <a:srgbClr val="77C925"/>
                </a:solidFill>
              </a:rPr>
              <a:t>classi </a:t>
            </a:r>
            <a:r>
              <a:rPr lang="it-IT" sz="1600" dirty="0" smtClean="0">
                <a:solidFill>
                  <a:srgbClr val="77C925"/>
                </a:solidFill>
              </a:rPr>
              <a:t>TERZE </a:t>
            </a:r>
            <a:r>
              <a:rPr lang="it-IT" sz="1600" dirty="0"/>
              <a:t>DELLA SCUOLA </a:t>
            </a:r>
            <a:r>
              <a:rPr lang="it-IT" sz="1600" dirty="0" smtClean="0"/>
              <a:t>PRIMARIA,  </a:t>
            </a:r>
            <a:r>
              <a:rPr lang="it-IT" sz="1600" dirty="0"/>
              <a:t>SI NOTA che </a:t>
            </a:r>
            <a:r>
              <a:rPr lang="it-IT" sz="1600" dirty="0" smtClean="0"/>
              <a:t>:</a:t>
            </a:r>
            <a:br>
              <a:rPr lang="it-IT" sz="1600" dirty="0" smtClean="0"/>
            </a:br>
            <a:r>
              <a:rPr lang="it-IT" sz="1600" dirty="0" smtClean="0">
                <a:solidFill>
                  <a:schemeClr val="tx2">
                    <a:lumMod val="10000"/>
                  </a:schemeClr>
                </a:solidFill>
              </a:rPr>
              <a:t>In italiano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50% degli alunni ha avuto una votazione pari a </a:t>
            </a:r>
            <a:r>
              <a:rPr lang="it-IT" sz="1600" dirty="0" smtClean="0">
                <a:solidFill>
                  <a:srgbClr val="00CC00"/>
                </a:solidFill>
              </a:rPr>
              <a:t>8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45% degli alunni ha avuto una votazione equamente distribuita nelle varie fasce di voto:</a:t>
            </a:r>
            <a:r>
              <a:rPr lang="it-IT" sz="1600" dirty="0" smtClean="0">
                <a:solidFill>
                  <a:srgbClr val="00CC00"/>
                </a:solidFill>
              </a:rPr>
              <a:t>6-7-9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vi </a:t>
            </a:r>
            <a:r>
              <a:rPr lang="it-IT" sz="1600" dirty="0"/>
              <a:t>sono all’interno delle classi </a:t>
            </a:r>
            <a:r>
              <a:rPr lang="it-IT" sz="1600" dirty="0" smtClean="0"/>
              <a:t>TERZE SOLO 5 alunni </a:t>
            </a:r>
            <a:r>
              <a:rPr lang="it-IT" sz="1600" dirty="0"/>
              <a:t>con valutazione inferiore al </a:t>
            </a:r>
            <a:r>
              <a:rPr lang="it-IT" sz="1600" dirty="0" smtClean="0">
                <a:solidFill>
                  <a:srgbClr val="00CC00"/>
                </a:solidFill>
              </a:rPr>
              <a:t>6 </a:t>
            </a:r>
            <a:r>
              <a:rPr lang="it-IT" sz="1600" dirty="0" smtClean="0"/>
              <a:t>pari al 5%.</a:t>
            </a:r>
            <a:br>
              <a:rPr lang="it-IT" sz="1600" dirty="0" smtClean="0"/>
            </a:br>
            <a:r>
              <a:rPr lang="it-IT" sz="1600" dirty="0" smtClean="0"/>
              <a:t>Non vi sono alunni con votazione </a:t>
            </a:r>
            <a:r>
              <a:rPr lang="it-IT" sz="1600" dirty="0" smtClean="0">
                <a:solidFill>
                  <a:srgbClr val="00CC00"/>
                </a:solidFill>
              </a:rPr>
              <a:t>10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>
                <a:solidFill>
                  <a:schemeClr val="bg1"/>
                </a:solidFill>
              </a:rPr>
              <a:t>in inglese</a:t>
            </a:r>
            <a:br>
              <a:rPr lang="it-IT" sz="1600" dirty="0">
                <a:solidFill>
                  <a:schemeClr val="bg1"/>
                </a:solidFill>
              </a:rPr>
            </a:br>
            <a:r>
              <a:rPr lang="it-IT" sz="1600" dirty="0" smtClean="0"/>
              <a:t>30% </a:t>
            </a:r>
            <a:r>
              <a:rPr lang="it-IT" sz="1600" dirty="0"/>
              <a:t>degli alunni ha avuto una votazione pari a</a:t>
            </a:r>
            <a:r>
              <a:rPr lang="it-IT" sz="1600" dirty="0">
                <a:solidFill>
                  <a:srgbClr val="00CC00"/>
                </a:solidFill>
              </a:rPr>
              <a:t> </a:t>
            </a:r>
            <a:r>
              <a:rPr lang="it-IT" sz="1600" dirty="0" smtClean="0">
                <a:solidFill>
                  <a:srgbClr val="00CC00"/>
                </a:solidFill>
              </a:rPr>
              <a:t>9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 smtClean="0"/>
              <a:t>50% </a:t>
            </a:r>
            <a:r>
              <a:rPr lang="it-IT" sz="1600" dirty="0"/>
              <a:t>degli alunni ha avuto una votazione equamente distribuita nelle varie fasce di </a:t>
            </a:r>
            <a:r>
              <a:rPr lang="it-IT" sz="1600" dirty="0" smtClean="0"/>
              <a:t>voto:</a:t>
            </a:r>
            <a:r>
              <a:rPr lang="it-IT" sz="1600" dirty="0" smtClean="0">
                <a:solidFill>
                  <a:srgbClr val="00CC00"/>
                </a:solidFill>
              </a:rPr>
              <a:t>7-8-10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il 20% con votazione inferiore al </a:t>
            </a:r>
            <a:r>
              <a:rPr lang="it-IT" sz="1600" dirty="0" smtClean="0">
                <a:solidFill>
                  <a:srgbClr val="00CC00"/>
                </a:solidFill>
              </a:rPr>
              <a:t>7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>
                <a:solidFill>
                  <a:schemeClr val="bg1"/>
                </a:solidFill>
              </a:rPr>
              <a:t>in matematica</a:t>
            </a:r>
            <a:br>
              <a:rPr lang="it-IT" sz="1600" dirty="0" smtClean="0">
                <a:solidFill>
                  <a:schemeClr val="bg1"/>
                </a:solidFill>
              </a:rPr>
            </a:br>
            <a:r>
              <a:rPr lang="it-IT" sz="1600" dirty="0" smtClean="0"/>
              <a:t>33% degli alunni con votazione </a:t>
            </a:r>
            <a:r>
              <a:rPr lang="it-IT" sz="1600" dirty="0" smtClean="0">
                <a:solidFill>
                  <a:srgbClr val="00CC00"/>
                </a:solidFill>
              </a:rPr>
              <a:t>6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il 65% con votazione distribuita tra il </a:t>
            </a:r>
            <a:r>
              <a:rPr lang="it-IT" sz="1600" dirty="0" smtClean="0">
                <a:solidFill>
                  <a:srgbClr val="00CC00"/>
                </a:solidFill>
              </a:rPr>
              <a:t>5-7-8-9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dirty="0" smtClean="0"/>
              <a:t>Solo il 2%con voto </a:t>
            </a:r>
            <a:r>
              <a:rPr lang="it-IT" sz="1600" dirty="0" smtClean="0">
                <a:solidFill>
                  <a:srgbClr val="00CC00"/>
                </a:solidFill>
              </a:rPr>
              <a:t>10</a:t>
            </a:r>
            <a:r>
              <a:rPr lang="it-IT" sz="1600" dirty="0">
                <a:solidFill>
                  <a:srgbClr val="00CC00"/>
                </a:solidFill>
              </a:rPr>
              <a:t/>
            </a:r>
            <a:br>
              <a:rPr lang="it-IT" sz="1600" dirty="0">
                <a:solidFill>
                  <a:srgbClr val="00CC00"/>
                </a:solidFill>
              </a:rPr>
            </a:b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xmlns="" val="27412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5112568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</a:t>
            </a:r>
            <a:r>
              <a:rPr lang="it-IT" sz="2000" dirty="0" smtClean="0"/>
              <a:t>Intermedie </a:t>
            </a:r>
            <a:r>
              <a:rPr lang="it-IT" sz="2000" dirty="0"/>
              <a:t>delle </a:t>
            </a:r>
            <a:r>
              <a:rPr lang="it-IT" sz="2000" dirty="0">
                <a:solidFill>
                  <a:srgbClr val="77C925"/>
                </a:solidFill>
              </a:rPr>
              <a:t>classi </a:t>
            </a:r>
            <a:r>
              <a:rPr lang="it-IT" sz="2000" dirty="0" smtClean="0">
                <a:solidFill>
                  <a:srgbClr val="77C925"/>
                </a:solidFill>
              </a:rPr>
              <a:t>TERZE </a:t>
            </a:r>
            <a:r>
              <a:rPr lang="it-IT" sz="2000" dirty="0"/>
              <a:t>DELLA SCUOLA </a:t>
            </a:r>
            <a:r>
              <a:rPr lang="it-IT" sz="2000" dirty="0" smtClean="0"/>
              <a:t>PRIMARIA,  </a:t>
            </a:r>
            <a:r>
              <a:rPr lang="it-IT" sz="2000" dirty="0"/>
              <a:t>SI NOTA che </a:t>
            </a:r>
            <a:r>
              <a:rPr lang="it-IT" sz="2000" dirty="0" smtClean="0"/>
              <a:t>:</a:t>
            </a:r>
            <a:br>
              <a:rPr lang="it-IT" sz="2000" dirty="0" smtClean="0"/>
            </a:br>
            <a:r>
              <a:rPr lang="it-IT" sz="2000" dirty="0" smtClean="0">
                <a:solidFill>
                  <a:schemeClr val="bg1"/>
                </a:solidFill>
              </a:rPr>
              <a:t>in italiano e in matematica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non si rilevano sbilanciamenti significativi nella distribuzione delle fasce e i risultati sono stabili  rispetto a quelli iniziali.</a:t>
            </a:r>
            <a:br>
              <a:rPr lang="it-IT" sz="2000" dirty="0" smtClean="0"/>
            </a:b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r>
              <a:rPr lang="it-IT" sz="2000" dirty="0" smtClean="0">
                <a:solidFill>
                  <a:schemeClr val="bg1"/>
                </a:solidFill>
              </a:rPr>
              <a:t>in matematica</a:t>
            </a:r>
            <a:br>
              <a:rPr lang="it-IT" sz="2000" dirty="0" smtClean="0">
                <a:solidFill>
                  <a:schemeClr val="bg1"/>
                </a:solidFill>
              </a:rPr>
            </a:br>
            <a:r>
              <a:rPr lang="it-IT" sz="2000" dirty="0" smtClean="0"/>
              <a:t>il 50% degli alunni ha raggiunto una votazione pari a 9.C’e’ stato un progressivo miglioramento.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8712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2400" dirty="0"/>
              <a:t>RISULTATI COMPLESSIVI CLASSE TERZE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/>
          </a:p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82898206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790102115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610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400" dirty="0"/>
              <a:t>CONFRONTO FRA LE CLASSI  TERZE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99738542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896009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578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400" dirty="0"/>
              <a:t>RISULTATI COMPLESSIVI CLASSE TERZE</a:t>
            </a:r>
            <a:br>
              <a:rPr lang="it-IT" sz="2400" dirty="0"/>
            </a:br>
            <a:r>
              <a:rPr lang="it-IT" sz="2400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r>
              <a:rPr lang="it-IT" dirty="0" smtClean="0"/>
              <a:t>Risultati </a:t>
            </a:r>
            <a:r>
              <a:rPr lang="it-IT" dirty="0"/>
              <a:t>iniziali</a:t>
            </a:r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85371530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71332234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983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500" dirty="0">
                <a:solidFill>
                  <a:prstClr val="white"/>
                </a:solidFill>
              </a:rPr>
              <a:t>CONFRONTO FRA LE CLASSI  TERZE</a:t>
            </a:r>
            <a:br>
              <a:rPr lang="it-IT" sz="2500" dirty="0">
                <a:solidFill>
                  <a:prstClr val="white"/>
                </a:solidFill>
              </a:rPr>
            </a:br>
            <a:r>
              <a:rPr lang="it-IT" sz="2500" dirty="0">
                <a:solidFill>
                  <a:prstClr val="white"/>
                </a:solidFill>
              </a:rPr>
              <a:t>INGLESE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3600400" cy="548640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lvl="0"/>
            <a:endParaRPr lang="it-IT" sz="1300" dirty="0" smtClean="0">
              <a:solidFill>
                <a:prstClr val="white"/>
              </a:solidFill>
            </a:endParaRPr>
          </a:p>
          <a:p>
            <a:pPr lvl="0"/>
            <a:r>
              <a:rPr lang="it-IT" sz="1300" dirty="0" smtClean="0">
                <a:solidFill>
                  <a:prstClr val="white"/>
                </a:solidFill>
              </a:rPr>
              <a:t>Risultati </a:t>
            </a:r>
            <a:r>
              <a:rPr lang="it-IT" sz="1300" dirty="0">
                <a:solidFill>
                  <a:prstClr val="white"/>
                </a:solidFill>
              </a:rPr>
              <a:t>iniziali</a:t>
            </a:r>
          </a:p>
          <a:p>
            <a:endParaRPr lang="it-IT" sz="13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760416" cy="548640"/>
          </a:xfrm>
          <a:ln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68768689"/>
              </p:ext>
            </p:extLst>
          </p:nvPr>
        </p:nvGraphicFramePr>
        <p:xfrm>
          <a:off x="819150" y="1701800"/>
          <a:ext cx="3680842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775342906"/>
              </p:ext>
            </p:extLst>
          </p:nvPr>
        </p:nvGraphicFramePr>
        <p:xfrm>
          <a:off x="4700588" y="1701800"/>
          <a:ext cx="3759844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248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TERZE</a:t>
            </a:r>
            <a:br>
              <a:rPr lang="it-IT" dirty="0"/>
            </a:br>
            <a:r>
              <a:rPr lang="it-IT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finali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497893051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769540128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4919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500" dirty="0">
                <a:solidFill>
                  <a:prstClr val="white"/>
                </a:solidFill>
              </a:rPr>
              <a:t>CONFRONTO FRA LE CLASSI  TERZE</a:t>
            </a:r>
            <a:br>
              <a:rPr lang="it-IT" sz="2500" dirty="0">
                <a:solidFill>
                  <a:prstClr val="white"/>
                </a:solidFill>
              </a:rPr>
            </a:br>
            <a:r>
              <a:rPr lang="it-IT" sz="2500" dirty="0">
                <a:solidFill>
                  <a:prstClr val="white"/>
                </a:solidFill>
              </a:rPr>
              <a:t>MATEMATICA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054234347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80255041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734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PROVE OGGETTIVE PARALLELE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  <a:solidFill>
            <a:schemeClr val="tx1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Le Prove oggettive parallele</a:t>
            </a:r>
            <a:r>
              <a:rPr lang="it-IT" sz="2200" dirty="0" smtClean="0">
                <a:solidFill>
                  <a:srgbClr val="002060"/>
                </a:solidFill>
              </a:rPr>
              <a:t>, frutto di una condivisione di obiettivi e finalità, si inseriscono nell’ambito di un dibattito aperto nell’Istituto sul tema della valutazione, momento cruciale dell’attività didattica e del ruolo docente.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                                           Finalità generali: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- miglioramento dell’offerta formativa dell’Istituto;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- migliorare i livelli di apprendimento di tutte le classi;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- la promozione di un confronto aperto sulla didattica delle discipline e sulla valutazione affinché tutti gli alunni in tutte le classi raggiungano gli obiettivi minimi previsti dalla programmazione</a:t>
            </a:r>
          </a:p>
          <a:p>
            <a:pPr marL="0" indent="0">
              <a:buNone/>
            </a:pPr>
            <a:r>
              <a:rPr lang="it-IT" sz="2200" dirty="0" smtClean="0">
                <a:solidFill>
                  <a:srgbClr val="002060"/>
                </a:solidFill>
              </a:rPr>
              <a:t>- l’offerta di pari opportunità formative agli studenti</a:t>
            </a:r>
            <a:r>
              <a:rPr lang="it-IT" sz="2000" dirty="0" smtClean="0">
                <a:solidFill>
                  <a:srgbClr val="002060"/>
                </a:solidFill>
              </a:rPr>
              <a:t>.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3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it-IT" sz="3600" dirty="0" smtClean="0"/>
              <a:t>CLASSI QUARTE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00138"/>
            <a:ext cx="6552728" cy="3913038"/>
          </a:xfrm>
        </p:spPr>
      </p:pic>
    </p:spTree>
    <p:extLst>
      <p:ext uri="{BB962C8B-B14F-4D97-AF65-F5344CB8AC3E}">
        <p14:creationId xmlns:p14="http://schemas.microsoft.com/office/powerpoint/2010/main" xmlns="" val="1694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INIZIALI delle classi </a:t>
            </a:r>
            <a:r>
              <a:rPr lang="it-IT" sz="2000" dirty="0" smtClean="0">
                <a:solidFill>
                  <a:srgbClr val="00CC00"/>
                </a:solidFill>
              </a:rPr>
              <a:t>quarte</a:t>
            </a:r>
            <a:r>
              <a:rPr lang="it-IT" sz="2000" dirty="0" smtClean="0"/>
              <a:t>  </a:t>
            </a:r>
            <a:r>
              <a:rPr lang="it-IT" sz="2000" dirty="0"/>
              <a:t>DELLA SCUOLA PRIMARIA,  SI NOTA che :</a:t>
            </a:r>
            <a:br>
              <a:rPr lang="it-IT" sz="2000" dirty="0"/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italiano</a:t>
            </a:r>
            <a:b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000" dirty="0" smtClean="0"/>
              <a:t>il66%degli alunni ha avuto una valutazione superiore al </a:t>
            </a:r>
            <a:r>
              <a:rPr lang="it-IT" sz="2000" dirty="0" smtClean="0">
                <a:solidFill>
                  <a:srgbClr val="00CC00"/>
                </a:solidFill>
              </a:rPr>
              <a:t>6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solo il 3% inferiore al </a:t>
            </a:r>
            <a:r>
              <a:rPr lang="it-IT" sz="2000" dirty="0" smtClean="0">
                <a:solidFill>
                  <a:srgbClr val="00CC00"/>
                </a:solidFill>
              </a:rPr>
              <a:t>6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inglese</a:t>
            </a:r>
            <a:r>
              <a:rPr lang="it-IT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it-IT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/>
              <a:t>l’83% ha avuto una valutazione superiore al</a:t>
            </a:r>
            <a:r>
              <a:rPr lang="it-IT" sz="2000" dirty="0" smtClean="0">
                <a:solidFill>
                  <a:srgbClr val="00CC00"/>
                </a:solidFill>
              </a:rPr>
              <a:t> 6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>
                <a:solidFill>
                  <a:schemeClr val="bg1"/>
                </a:solidFill>
              </a:rPr>
              <a:t>in matematica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/>
              <a:t>il 45% ha avuto una valutazione  inferiore al </a:t>
            </a:r>
            <a:r>
              <a:rPr lang="it-IT" sz="2000" b="1" dirty="0" smtClean="0">
                <a:solidFill>
                  <a:srgbClr val="00CC00"/>
                </a:solidFill>
              </a:rPr>
              <a:t>7</a:t>
            </a: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</a:t>
            </a:r>
            <a:r>
              <a:rPr lang="it-IT" sz="2000" dirty="0" smtClean="0"/>
              <a:t>Intermedie delle </a:t>
            </a:r>
            <a:r>
              <a:rPr lang="it-IT" sz="2000" dirty="0"/>
              <a:t>classi </a:t>
            </a:r>
            <a:r>
              <a:rPr lang="it-IT" sz="2000" dirty="0" smtClean="0">
                <a:solidFill>
                  <a:srgbClr val="00CC00"/>
                </a:solidFill>
              </a:rPr>
              <a:t>quarte</a:t>
            </a:r>
            <a:r>
              <a:rPr lang="it-IT" sz="2000" dirty="0" smtClean="0"/>
              <a:t>  </a:t>
            </a:r>
            <a:r>
              <a:rPr lang="it-IT" sz="2000" dirty="0"/>
              <a:t>DELLA SCUOLA PRIMARIA,  SI </a:t>
            </a:r>
            <a:r>
              <a:rPr lang="it-IT" sz="2000" dirty="0" smtClean="0"/>
              <a:t>stato un leggero miglioramento .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italiano</a:t>
            </a:r>
            <a:b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solo  </a:t>
            </a:r>
            <a:r>
              <a:rPr lang="it-IT" sz="2000" dirty="0" smtClean="0"/>
              <a:t>il 14%degli alunni ha avuto una valutazione inferiore al </a:t>
            </a:r>
            <a:r>
              <a:rPr lang="it-IT" sz="2000" dirty="0" err="1" smtClean="0"/>
              <a:t>al</a:t>
            </a:r>
            <a:r>
              <a:rPr lang="it-IT" sz="2000" dirty="0" smtClean="0"/>
              <a:t> </a:t>
            </a:r>
            <a:r>
              <a:rPr lang="it-IT" sz="2000" dirty="0">
                <a:solidFill>
                  <a:srgbClr val="00CC00"/>
                </a:solidFill>
              </a:rPr>
              <a:t>7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 il 5% inferiore al </a:t>
            </a:r>
            <a:r>
              <a:rPr lang="it-IT" sz="2000" dirty="0" smtClean="0">
                <a:solidFill>
                  <a:srgbClr val="00CC00"/>
                </a:solidFill>
              </a:rPr>
              <a:t>6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 inglese</a:t>
            </a:r>
            <a:r>
              <a:rPr lang="it-IT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br>
              <a:rPr lang="it-IT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2000" dirty="0" smtClean="0"/>
              <a:t>il 21% ha avuto una valutazione </a:t>
            </a:r>
            <a:r>
              <a:rPr lang="it-IT" sz="2000" dirty="0"/>
              <a:t> </a:t>
            </a:r>
            <a:r>
              <a:rPr lang="it-IT" sz="2000" dirty="0" smtClean="0"/>
              <a:t>inferiore al</a:t>
            </a:r>
            <a:r>
              <a:rPr lang="it-IT" sz="2000" dirty="0" smtClean="0">
                <a:solidFill>
                  <a:srgbClr val="00CC00"/>
                </a:solidFill>
              </a:rPr>
              <a:t> </a:t>
            </a:r>
            <a:r>
              <a:rPr lang="it-IT" sz="2000" dirty="0">
                <a:solidFill>
                  <a:srgbClr val="00CC00"/>
                </a:solidFill>
              </a:rPr>
              <a:t>7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>
                <a:solidFill>
                  <a:schemeClr val="bg1"/>
                </a:solidFill>
              </a:rPr>
              <a:t>in matematica</a:t>
            </a:r>
            <a:br>
              <a:rPr lang="it-IT" sz="2000" b="1" dirty="0" smtClean="0">
                <a:solidFill>
                  <a:schemeClr val="bg1"/>
                </a:solidFill>
              </a:rPr>
            </a:br>
            <a:r>
              <a:rPr lang="it-IT" sz="2000" b="1" dirty="0" smtClean="0"/>
              <a:t>il 28%% ha avuto una valutazione  inferiore al </a:t>
            </a:r>
            <a:r>
              <a:rPr lang="it-IT" sz="2000" b="1" dirty="0" smtClean="0">
                <a:solidFill>
                  <a:srgbClr val="00CC00"/>
                </a:solidFill>
              </a:rPr>
              <a:t>7</a:t>
            </a: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0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CLASSE </a:t>
            </a:r>
            <a:r>
              <a:rPr lang="it-IT" sz="2400" dirty="0"/>
              <a:t>QUARTE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29191514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819825434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64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400" dirty="0"/>
              <a:t>CONFRONTO FRA LE CLASSI  QUARTE</a:t>
            </a:r>
            <a:br>
              <a:rPr lang="it-IT" sz="2400" dirty="0"/>
            </a:br>
            <a:r>
              <a:rPr lang="it-IT" sz="24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67229407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73416597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228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QUARTE</a:t>
            </a:r>
            <a:br>
              <a:rPr lang="it-IT" dirty="0"/>
            </a:br>
            <a:r>
              <a:rPr lang="it-IT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46380815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034825915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3172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CONFRONTO FRA LE CLASSI  QUARTE</a:t>
            </a:r>
            <a:br>
              <a:rPr lang="it-IT" dirty="0"/>
            </a:br>
            <a:r>
              <a:rPr lang="it-IT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lvl="0"/>
            <a:endParaRPr lang="it-IT" dirty="0" smtClean="0">
              <a:solidFill>
                <a:prstClr val="white"/>
              </a:solidFill>
            </a:endParaRPr>
          </a:p>
          <a:p>
            <a:pPr lvl="0"/>
            <a:r>
              <a:rPr lang="it-IT" dirty="0" smtClean="0">
                <a:solidFill>
                  <a:prstClr val="white"/>
                </a:solidFill>
              </a:rPr>
              <a:t>RISULTATI INTERMEDI</a:t>
            </a:r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929106498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708995294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150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QUARTE</a:t>
            </a:r>
            <a:br>
              <a:rPr lang="it-IT" dirty="0"/>
            </a:br>
            <a:r>
              <a:rPr lang="it-IT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19117470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424041448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537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CONFRONTO FRA LE CLASSI  QUARTE</a:t>
            </a:r>
            <a:br>
              <a:rPr lang="it-IT" dirty="0"/>
            </a:br>
            <a:r>
              <a:rPr lang="it-IT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677962730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63386032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593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92088"/>
          </a:xfrm>
          <a:ln w="76200"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it-IT" dirty="0" smtClean="0">
                <a:solidFill>
                  <a:srgbClr val="77C925"/>
                </a:solidFill>
              </a:rPr>
              <a:t>CLASSI QUINTE</a:t>
            </a:r>
            <a:endParaRPr lang="it-IT" dirty="0">
              <a:solidFill>
                <a:srgbClr val="77C925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00138"/>
            <a:ext cx="7416823" cy="3769022"/>
          </a:xfrm>
        </p:spPr>
      </p:pic>
    </p:spTree>
    <p:extLst>
      <p:ext uri="{BB962C8B-B14F-4D97-AF65-F5344CB8AC3E}">
        <p14:creationId xmlns:p14="http://schemas.microsoft.com/office/powerpoint/2010/main" xmlns="" val="340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49872" cy="1263040"/>
          </a:xfr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mtClean="0">
                <a:solidFill>
                  <a:srgbClr val="FF0000"/>
                </a:solidFill>
              </a:rPr>
              <a:t>MONITORAGGIO intermedio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PROVE OGGETTIVE PARALLELE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628800"/>
            <a:ext cx="3888432" cy="2448272"/>
          </a:xfrm>
          <a:ln w="76200">
            <a:solidFill>
              <a:srgbClr val="FF0000"/>
            </a:solidFill>
          </a:ln>
        </p:spPr>
      </p:pic>
      <p:sp>
        <p:nvSpPr>
          <p:cNvPr id="4" name="Rettangolo 3"/>
          <p:cNvSpPr/>
          <p:nvPr/>
        </p:nvSpPr>
        <p:spPr>
          <a:xfrm>
            <a:off x="323528" y="4077072"/>
            <a:ext cx="864096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CLASSI PRIME</a:t>
            </a:r>
          </a:p>
        </p:txBody>
      </p:sp>
    </p:spTree>
    <p:extLst>
      <p:ext uri="{BB962C8B-B14F-4D97-AF65-F5344CB8AC3E}">
        <p14:creationId xmlns:p14="http://schemas.microsoft.com/office/powerpoint/2010/main" xmlns="" val="23477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143360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/>
              <a:t>ANALIZZANDO I GRAFICI delle prove oggettive parallele </a:t>
            </a:r>
            <a:r>
              <a:rPr lang="it-IT" sz="2000" dirty="0" smtClean="0"/>
              <a:t>intermedie delle </a:t>
            </a:r>
            <a:r>
              <a:rPr lang="it-IT" sz="2000" dirty="0"/>
              <a:t>classi </a:t>
            </a:r>
            <a:r>
              <a:rPr lang="it-IT" sz="2000" dirty="0" smtClean="0">
                <a:solidFill>
                  <a:srgbClr val="00CC00"/>
                </a:solidFill>
              </a:rPr>
              <a:t>quinte</a:t>
            </a:r>
            <a:r>
              <a:rPr lang="it-IT" sz="2000" dirty="0" smtClean="0"/>
              <a:t>  </a:t>
            </a:r>
            <a:r>
              <a:rPr lang="it-IT" sz="2000" dirty="0"/>
              <a:t>DELLA SCUOLA </a:t>
            </a:r>
            <a:r>
              <a:rPr lang="it-IT" sz="2000" dirty="0" smtClean="0"/>
              <a:t>PRIMARIA, SI </a:t>
            </a:r>
            <a:r>
              <a:rPr lang="it-IT" sz="2000" dirty="0"/>
              <a:t>NOTA che </a:t>
            </a:r>
            <a:r>
              <a:rPr lang="it-IT" sz="2000" dirty="0" smtClean="0"/>
              <a:t> non si rilevano sbilanciamenti significativi nella distribuzione delle fasce.</a:t>
            </a:r>
            <a:br>
              <a:rPr lang="it-IT" sz="2000" dirty="0" smtClean="0"/>
            </a:br>
            <a:r>
              <a:rPr lang="it-IT" sz="2000" dirty="0" smtClean="0"/>
              <a:t>I risultati sono positivi:</a:t>
            </a:r>
            <a:br>
              <a:rPr lang="it-IT" sz="2000" dirty="0" smtClean="0"/>
            </a:br>
            <a:r>
              <a:rPr lang="it-IT" sz="2000" dirty="0" smtClean="0"/>
              <a:t>HA RAGGIUNTO UN RISULTATO INFERIORE AL 7</a:t>
            </a:r>
            <a:br>
              <a:rPr lang="it-IT" sz="2000" dirty="0" smtClean="0"/>
            </a:br>
            <a:r>
              <a:rPr lang="it-IT" sz="2000" dirty="0" smtClean="0"/>
              <a:t>in italiano solo il 24% DEGLI ALUNNI </a:t>
            </a:r>
            <a:br>
              <a:rPr lang="it-IT" sz="2000" dirty="0" smtClean="0"/>
            </a:br>
            <a:r>
              <a:rPr lang="it-IT" sz="2000" dirty="0" smtClean="0"/>
              <a:t>in inglese il 14%</a:t>
            </a:r>
            <a:br>
              <a:rPr lang="it-IT" sz="2000" dirty="0" smtClean="0"/>
            </a:br>
            <a:r>
              <a:rPr lang="it-IT" sz="2000" dirty="0" smtClean="0"/>
              <a:t>IN MATEMATICA IL 17 %</a:t>
            </a:r>
            <a:br>
              <a:rPr lang="it-IT" sz="2000" dirty="0" smtClean="0"/>
            </a:br>
            <a:r>
              <a:rPr lang="it-IT" sz="2000" dirty="0"/>
              <a:t>s</a:t>
            </a:r>
            <a:r>
              <a:rPr lang="it-IT" sz="2000" dirty="0" smtClean="0"/>
              <a:t>i </a:t>
            </a:r>
            <a:r>
              <a:rPr lang="it-IT" sz="2000" dirty="0" err="1" smtClean="0"/>
              <a:t>nota,tuttavia,un</a:t>
            </a:r>
            <a:r>
              <a:rPr lang="it-IT" sz="2000" dirty="0" smtClean="0"/>
              <a:t> leggero calo dei risultati nella fascia alta del 10.</a:t>
            </a:r>
            <a:br>
              <a:rPr lang="it-IT" sz="2000" dirty="0" smtClean="0"/>
            </a:br>
            <a:endParaRPr lang="it-IT" sz="2000" b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8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QUINTE</a:t>
            </a:r>
            <a:br>
              <a:rPr lang="it-IT" dirty="0"/>
            </a:br>
            <a:r>
              <a:rPr lang="it-IT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0535333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681338732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738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500" dirty="0">
                <a:solidFill>
                  <a:prstClr val="white"/>
                </a:solidFill>
              </a:rPr>
              <a:t>CONFRONTO FRA LE CLASSI  QUINTE</a:t>
            </a:r>
            <a:br>
              <a:rPr lang="it-IT" sz="2500" dirty="0">
                <a:solidFill>
                  <a:prstClr val="white"/>
                </a:solidFill>
              </a:rPr>
            </a:br>
            <a:r>
              <a:rPr lang="it-IT" sz="2500" dirty="0">
                <a:solidFill>
                  <a:prstClr val="white"/>
                </a:solidFill>
              </a:rPr>
              <a:t>ITALIANO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4614286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72601239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807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QUINTE</a:t>
            </a:r>
            <a:br>
              <a:rPr lang="it-IT" dirty="0"/>
            </a:br>
            <a:r>
              <a:rPr lang="it-IT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026181894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197881740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207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864096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CONFRONTO FRA LE CLASSI  QUINTE</a:t>
            </a:r>
            <a:br>
              <a:rPr lang="it-IT" dirty="0"/>
            </a:br>
            <a:r>
              <a:rPr lang="it-IT" dirty="0"/>
              <a:t>INGLESE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6391806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265162284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823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dirty="0"/>
              <a:t>RISULTATI COMPLESSIVI CLASSE QUINTE</a:t>
            </a:r>
            <a:br>
              <a:rPr lang="it-IT" dirty="0"/>
            </a:br>
            <a:r>
              <a:rPr lang="it-IT" dirty="0"/>
              <a:t>MATEMATICA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82877754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20639452"/>
              </p:ext>
            </p:extLst>
          </p:nvPr>
        </p:nvGraphicFramePr>
        <p:xfrm>
          <a:off x="4716463" y="1773238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781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72576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500" dirty="0">
                <a:solidFill>
                  <a:prstClr val="white"/>
                </a:solidFill>
              </a:rPr>
              <a:t>CONFRONTO FRA LE CLASSI  QUINTE</a:t>
            </a:r>
            <a:br>
              <a:rPr lang="it-IT" sz="2500" dirty="0">
                <a:solidFill>
                  <a:prstClr val="white"/>
                </a:solidFill>
              </a:rPr>
            </a:br>
            <a:r>
              <a:rPr lang="it-IT" sz="2500" dirty="0">
                <a:solidFill>
                  <a:prstClr val="white"/>
                </a:solidFill>
              </a:rPr>
              <a:t>MATEMATICA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74877556"/>
              </p:ext>
            </p:extLst>
          </p:nvPr>
        </p:nvGraphicFramePr>
        <p:xfrm>
          <a:off x="827584" y="1772816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987130938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4815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276872"/>
            <a:ext cx="7520940" cy="548640"/>
          </a:xfrm>
        </p:spPr>
        <p:txBody>
          <a:bodyPr/>
          <a:lstStyle/>
          <a:p>
            <a:r>
              <a:rPr lang="it-IT" sz="6000" dirty="0" smtClean="0"/>
              <a:t>GRAZIE PER LA COLLABORAZIONE</a:t>
            </a:r>
            <a:r>
              <a:rPr lang="it-IT" sz="6000" dirty="0"/>
              <a:t/>
            </a:r>
            <a:br>
              <a:rPr lang="it-IT" sz="6000" dirty="0"/>
            </a:br>
            <a:r>
              <a:rPr lang="it-IT" sz="6000" dirty="0" smtClean="0"/>
              <a:t> FS  MARIA PUCA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xmlns="" val="4868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99344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dirty="0" smtClean="0"/>
              <a:t>ANALIZZANDO I GRAFICI delle </a:t>
            </a:r>
            <a:r>
              <a:rPr lang="it-IT" b="1" dirty="0" smtClean="0">
                <a:solidFill>
                  <a:srgbClr val="00CC00"/>
                </a:solidFill>
              </a:rPr>
              <a:t>prove oggettive parallele INIZIALI</a:t>
            </a:r>
            <a:r>
              <a:rPr lang="it-IT" dirty="0" smtClean="0">
                <a:solidFill>
                  <a:srgbClr val="00CC00"/>
                </a:solidFill>
              </a:rPr>
              <a:t> </a:t>
            </a:r>
            <a:r>
              <a:rPr lang="it-IT" dirty="0" smtClean="0"/>
              <a:t>delle classi </a:t>
            </a:r>
            <a:r>
              <a:rPr lang="it-IT" dirty="0" smtClean="0">
                <a:solidFill>
                  <a:srgbClr val="00CC00"/>
                </a:solidFill>
              </a:rPr>
              <a:t>prime </a:t>
            </a:r>
            <a:r>
              <a:rPr lang="it-IT" dirty="0" smtClean="0"/>
              <a:t>DELLA SCUOLA PRIMARIA, SOMMINISTRATE IN LINGUA ITALIANA-IN LINGUA INGLESE E IN MATEMATICA,  SI NOTA che : </a:t>
            </a:r>
            <a:r>
              <a:rPr lang="it-IT" dirty="0"/>
              <a:t>I L 50%DEGLI </a:t>
            </a:r>
            <a:r>
              <a:rPr lang="it-IT" dirty="0" smtClean="0"/>
              <a:t>ALUNNI ha AVUTO UNA VALUTAZIONE UGUALE ALL’</a:t>
            </a:r>
            <a:r>
              <a:rPr lang="it-IT" dirty="0" smtClean="0">
                <a:solidFill>
                  <a:srgbClr val="77C925"/>
                </a:solidFill>
              </a:rPr>
              <a:t>8</a:t>
            </a:r>
            <a:r>
              <a:rPr lang="it-IT" dirty="0" smtClean="0"/>
              <a:t>  Non </a:t>
            </a:r>
            <a:r>
              <a:rPr lang="it-IT" dirty="0"/>
              <a:t>vi </a:t>
            </a:r>
            <a:r>
              <a:rPr lang="it-IT" dirty="0" smtClean="0"/>
              <a:t>sono </a:t>
            </a:r>
            <a:r>
              <a:rPr lang="it-IT" dirty="0"/>
              <a:t>all’interno delle classi prime</a:t>
            </a:r>
            <a:br>
              <a:rPr lang="it-IT" dirty="0"/>
            </a:br>
            <a:r>
              <a:rPr lang="it-IT" dirty="0"/>
              <a:t>alunni con valutazione inferiore al </a:t>
            </a:r>
            <a:r>
              <a:rPr lang="it-IT" dirty="0" smtClean="0">
                <a:solidFill>
                  <a:srgbClr val="77C925"/>
                </a:solidFill>
              </a:rPr>
              <a:t>6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703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99344"/>
          </a:xfrm>
          <a:ln w="76200">
            <a:solidFill>
              <a:schemeClr val="accent3"/>
            </a:solidFill>
          </a:ln>
        </p:spPr>
        <p:txBody>
          <a:bodyPr/>
          <a:lstStyle/>
          <a:p>
            <a:r>
              <a:rPr lang="it-IT" sz="2000" dirty="0" smtClean="0"/>
              <a:t>ANALIZZANDO I GRAFICI delle </a:t>
            </a:r>
            <a:r>
              <a:rPr lang="it-IT" sz="2000" b="1" dirty="0" smtClean="0">
                <a:solidFill>
                  <a:srgbClr val="00CC00"/>
                </a:solidFill>
              </a:rPr>
              <a:t>prove oggettive parallele Intermedie </a:t>
            </a:r>
            <a:r>
              <a:rPr lang="it-IT" sz="2000" dirty="0" smtClean="0"/>
              <a:t>delle classi </a:t>
            </a:r>
            <a:r>
              <a:rPr lang="it-IT" sz="2000" dirty="0" smtClean="0">
                <a:solidFill>
                  <a:srgbClr val="00CC00"/>
                </a:solidFill>
              </a:rPr>
              <a:t>prime </a:t>
            </a:r>
            <a:r>
              <a:rPr lang="it-IT" sz="2000" dirty="0" smtClean="0"/>
              <a:t>DELLA SCUOLA PRIMARIA, SOMMINISTRATE IN LINGUA ITALIANA-IN LINGUA INGLESE E IN MATEMATICA,  SI NOTA che</a:t>
            </a:r>
            <a:br>
              <a:rPr lang="it-IT" sz="2000" dirty="0" smtClean="0"/>
            </a:br>
            <a:r>
              <a:rPr lang="it-IT" sz="2000" dirty="0" smtClean="0"/>
              <a:t> i risultati in italiano e in matematica sono leggermente inferiori rispetto ai risultati iniziali.</a:t>
            </a:r>
            <a:br>
              <a:rPr lang="it-IT" sz="2000" dirty="0" smtClean="0"/>
            </a:br>
            <a:r>
              <a:rPr lang="it-IT" sz="2000" dirty="0" smtClean="0"/>
              <a:t>In inglese i risultati sono distribuiti in modo equo tra </a:t>
            </a:r>
            <a:r>
              <a:rPr lang="it-IT" sz="2000" dirty="0"/>
              <a:t>l</a:t>
            </a:r>
            <a:r>
              <a:rPr lang="it-IT" sz="2000" dirty="0" smtClean="0"/>
              <a:t>e fasce e leggermente </a:t>
            </a:r>
            <a:r>
              <a:rPr lang="it-IT" sz="2000" dirty="0" err="1" smtClean="0"/>
              <a:t>migliorati.non</a:t>
            </a:r>
            <a:r>
              <a:rPr lang="it-IT" sz="2000" dirty="0" smtClean="0"/>
              <a:t> vi sono 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alunni con valutazione inferiore al </a:t>
            </a:r>
            <a:r>
              <a:rPr lang="it-IT" sz="2000" dirty="0" smtClean="0">
                <a:solidFill>
                  <a:srgbClr val="77C925"/>
                </a:solidFill>
              </a:rPr>
              <a:t>6</a:t>
            </a:r>
            <a:r>
              <a:rPr lang="it-IT" sz="2000" dirty="0" smtClean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9216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797768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96053072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60002520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849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0"/>
            <a:ext cx="7520940" cy="914400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CONFRONTO FRA LE CLASSI PRIME</a:t>
            </a:r>
            <a:br>
              <a:rPr lang="it-IT" sz="2000" dirty="0"/>
            </a:br>
            <a:r>
              <a:rPr lang="it-IT" sz="2000" dirty="0"/>
              <a:t>Italiano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70839440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1787341"/>
              </p:ext>
            </p:extLst>
          </p:nvPr>
        </p:nvGraphicFramePr>
        <p:xfrm>
          <a:off x="4716016" y="1844824"/>
          <a:ext cx="3632448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54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it-IT" sz="2000" dirty="0"/>
              <a:t>RISULTATI COMPLESSIVI CLASSI PRIME</a:t>
            </a:r>
            <a:br>
              <a:rPr lang="it-IT" sz="2000" dirty="0"/>
            </a:br>
            <a:r>
              <a:rPr lang="it-IT" sz="2000" dirty="0"/>
              <a:t>INGLESE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iniziali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Risultati intermedi</a:t>
            </a:r>
            <a:endParaRPr lang="it-IT" dirty="0"/>
          </a:p>
        </p:txBody>
      </p:sp>
      <p:graphicFrame>
        <p:nvGraphicFramePr>
          <p:cNvPr id="7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202781523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04156471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2674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1334</TotalTime>
  <Words>599</Words>
  <Application>Microsoft Office PowerPoint</Application>
  <PresentationFormat>Presentazione su schermo (4:3)</PresentationFormat>
  <Paragraphs>125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Angoli</vt:lpstr>
      <vt:lpstr>Diapositiva 1</vt:lpstr>
      <vt:lpstr>DIRIGENTE SCOLASTICO PROF.SSA GIUSEPPINA NUGNES</vt:lpstr>
      <vt:lpstr> PROVE OGGETTIVE PARALLELE</vt:lpstr>
      <vt:lpstr>MONITORAGGIO intermedio  PROVE OGGETTIVE PARALLELE</vt:lpstr>
      <vt:lpstr>ANALIZZANDO I GRAFICI delle prove oggettive parallele INIZIALI delle classi prime DELLA SCUOLA PRIMARIA, SOMMINISTRATE IN LINGUA ITALIANA-IN LINGUA INGLESE E IN MATEMATICA,  SI NOTA che : I L 50%DEGLI ALUNNI ha AVUTO UNA VALUTAZIONE UGUALE ALL’8  Non vi sono all’interno delle classi prime alunni con valutazione inferiore al 6.</vt:lpstr>
      <vt:lpstr>ANALIZZANDO I GRAFICI delle prove oggettive parallele Intermedie delle classi prime DELLA SCUOLA PRIMARIA, SOMMINISTRATE IN LINGUA ITALIANA-IN LINGUA INGLESE E IN MATEMATICA,  SI NOTA che  i risultati in italiano e in matematica sono leggermente inferiori rispetto ai risultati iniziali. In inglese i risultati sono distribuiti in modo equo tra le fasce e leggermente migliorati.non vi sono  alunni con valutazione inferiore al 6.</vt:lpstr>
      <vt:lpstr>RISULTATI COMPLESSIVI CLASSI PRIME ITALIANO</vt:lpstr>
      <vt:lpstr>CONFRONTO FRA LE CLASSI PRIME Italiano</vt:lpstr>
      <vt:lpstr>RISULTATI COMPLESSIVI CLASSI PRIME INGLESE </vt:lpstr>
      <vt:lpstr>CONFRONTO FRA LE CLASSI PRIME inglese</vt:lpstr>
      <vt:lpstr>RISULTATI COMPLESSIVI CLASSI PRIME MATEMATICA </vt:lpstr>
      <vt:lpstr>CONFRONTO FRA LE CLASSI PRIME matematica</vt:lpstr>
      <vt:lpstr>CLASSI SECONDE</vt:lpstr>
      <vt:lpstr>ANALIZZANDO I GRAFICI delle prove oggettive parallele  delle classi SECONDE DELLA SCUOLA PRIMARIA, SOMMINISTRATE IN LINGUA ITALIANA-IN LINGUA INGLESE E IN MATEMATICA,  SI NOTA che ,come per le prove oggettive iniziali,anche per quelle intermedie  : I VOTI SONO DISTRIBUITI EQUAMENTE NELLE FASCE e sono pressochè stabili. .Non vi sono all’interno delle classi SECONDE alunni con valutazione inferiore al 6.</vt:lpstr>
      <vt:lpstr>RISULTATI COMPLESSIVI CLASSE SECONDE ITALIANO </vt:lpstr>
      <vt:lpstr>CONFRONTO FRA LE CLASSI  SECONDE ITALIANO</vt:lpstr>
      <vt:lpstr>RISULTATI COMPLESSIVI CLASSE SECONDE INGLESE </vt:lpstr>
      <vt:lpstr>CONFRONTO FRA LE CLASSI  SECONDE INGLESE</vt:lpstr>
      <vt:lpstr>RISULTATI COMPLESSIVI CLASSE SECONDE MATEMATICA </vt:lpstr>
      <vt:lpstr>CONFRONTO FRA LE CLASSI  SECONDE MATEMATICA</vt:lpstr>
      <vt:lpstr>CLASSI TERZE</vt:lpstr>
      <vt:lpstr>ANALIZZANDO I GRAFICI delle prove oggettive parallele INIZIALI delle classi TERZE DELLA SCUOLA PRIMARIA,  SI NOTA che : In italiano 50% degli alunni ha avuto una votazione pari a 8 45% degli alunni ha avuto una votazione equamente distribuita nelle varie fasce di voto:6-7-9 vi sono all’interno delle classi TERZE SOLO 5 alunni con valutazione inferiore al 6 pari al 5%. Non vi sono alunni con votazione 10 in inglese 30% degli alunni ha avuto una votazione pari a 9 50% degli alunni ha avuto una votazione equamente distribuita nelle varie fasce di voto:7-8-10 il 20% con votazione inferiore al 7 in matematica 33% degli alunni con votazione 6 il 65% con votazione distribuita tra il 5-7-8-9 Solo il 2%con voto 10  </vt:lpstr>
      <vt:lpstr>ANALIZZANDO I GRAFICI delle prove oggettive parallele Intermedie delle classi TERZE DELLA SCUOLA PRIMARIA,  SI NOTA che : in italiano e in matematica  non si rilevano sbilanciamenti significativi nella distribuzione delle fasce e i risultati sono stabili  rispetto a quelli iniziali.  in matematica il 50% degli alunni ha raggiunto una votazione pari a 9.C’e’ stato un progressivo miglioramento.</vt:lpstr>
      <vt:lpstr>RISULTATI COMPLESSIVI CLASSE TERZE ITALIANO</vt:lpstr>
      <vt:lpstr>CONFRONTO FRA LE CLASSI  TERZE ITALIANO</vt:lpstr>
      <vt:lpstr>RISULTATI COMPLESSIVI CLASSE TERZE INGLESE</vt:lpstr>
      <vt:lpstr>CONFRONTO FRA LE CLASSI  TERZE INGLESE</vt:lpstr>
      <vt:lpstr>RISULTATI COMPLESSIVI CLASSE TERZE MATEMATICA</vt:lpstr>
      <vt:lpstr>CONFRONTO FRA LE CLASSI  TERZE MATEMATICA</vt:lpstr>
      <vt:lpstr>CLASSI QUARTE</vt:lpstr>
      <vt:lpstr>ANALIZZANDO I GRAFICI delle prove oggettive parallele INIZIALI delle classi quarte  DELLA SCUOLA PRIMARIA,  SI NOTA che : In italiano  il66%degli alunni ha avuto una valutazione superiore al 6. solo il 3% inferiore al 6. in inglese  l’83% ha avuto una valutazione superiore al 6  in matematica il 45% ha avuto una valutazione  inferiore al 7</vt:lpstr>
      <vt:lpstr>ANALIZZANDO I GRAFICI delle prove oggettive parallele Intermedie delle classi quarte  DELLA SCUOLA PRIMARIA,  SI stato un leggero miglioramento . In italiano  solo  il 14%degli alunni ha avuto una valutazione inferiore al al 7.  il 5% inferiore al 6. in inglese  il 21% ha avuto una valutazione  inferiore al 7  in matematica il 28%% ha avuto una valutazione  inferiore al 7</vt:lpstr>
      <vt:lpstr>RISULTATI COMPLESSIVI CLASSE QUARTE ITALIANO</vt:lpstr>
      <vt:lpstr>CONFRONTO FRA LE CLASSI  QUARTE ITALIANO</vt:lpstr>
      <vt:lpstr>RISULTATI COMPLESSIVI CLASSE QUARTE INGLESE</vt:lpstr>
      <vt:lpstr>CONFRONTO FRA LE CLASSI  QUARTE INGLESE</vt:lpstr>
      <vt:lpstr>RISULTATI COMPLESSIVI CLASSE QUARTE MATEMATICA</vt:lpstr>
      <vt:lpstr>CONFRONTO FRA LE CLASSI  QUARTE MATEMATICA</vt:lpstr>
      <vt:lpstr>CLASSI QUINTE</vt:lpstr>
      <vt:lpstr>ANALIZZANDO I GRAFICI delle prove oggettive parallele intermedie delle classi quinte  DELLA SCUOLA PRIMARIA, SI NOTA che  non si rilevano sbilanciamenti significativi nella distribuzione delle fasce. I risultati sono positivi: HA RAGGIUNTO UN RISULTATO INFERIORE AL 7 in italiano solo il 24% DEGLI ALUNNI  in inglese il 14% IN MATEMATICA IL 17 % si nota,tuttavia,un leggero calo dei risultati nella fascia alta del 10. </vt:lpstr>
      <vt:lpstr>RISULTATI COMPLESSIVI CLASSE QUINTE ITALIANO</vt:lpstr>
      <vt:lpstr>CONFRONTO FRA LE CLASSI  QUINTE ITALIANO</vt:lpstr>
      <vt:lpstr>RISULTATI COMPLESSIVI CLASSE QUINTE INGLESE</vt:lpstr>
      <vt:lpstr>CONFRONTO FRA LE CLASSI  QUINTE INGLESE</vt:lpstr>
      <vt:lpstr>RISULTATI COMPLESSIVI CLASSE QUINTE MATEMATICA</vt:lpstr>
      <vt:lpstr>CONFRONTO FRA LE CLASSI  QUINTE MATEMATICA</vt:lpstr>
      <vt:lpstr>GRAZIE PER LA COLLABORAZIONE  FS  MARIA PUCA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78</cp:revision>
  <dcterms:created xsi:type="dcterms:W3CDTF">2017-09-27T20:28:58Z</dcterms:created>
  <dcterms:modified xsi:type="dcterms:W3CDTF">2018-02-23T09:03:20Z</dcterms:modified>
</cp:coreProperties>
</file>