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hart82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5"/>
  </p:notesMasterIdLst>
  <p:sldIdLst>
    <p:sldId id="258" r:id="rId2"/>
    <p:sldId id="259" r:id="rId3"/>
    <p:sldId id="256" r:id="rId4"/>
    <p:sldId id="261" r:id="rId5"/>
    <p:sldId id="288" r:id="rId6"/>
    <p:sldId id="262" r:id="rId7"/>
    <p:sldId id="296" r:id="rId8"/>
    <p:sldId id="324" r:id="rId9"/>
    <p:sldId id="271" r:id="rId10"/>
    <p:sldId id="299" r:id="rId11"/>
    <p:sldId id="263" r:id="rId12"/>
    <p:sldId id="300" r:id="rId13"/>
    <p:sldId id="264" r:id="rId14"/>
    <p:sldId id="301" r:id="rId15"/>
    <p:sldId id="289" r:id="rId16"/>
    <p:sldId id="302" r:id="rId17"/>
    <p:sldId id="266" r:id="rId18"/>
    <p:sldId id="304" r:id="rId19"/>
    <p:sldId id="267" r:id="rId20"/>
    <p:sldId id="305" r:id="rId21"/>
    <p:sldId id="268" r:id="rId22"/>
    <p:sldId id="306" r:id="rId23"/>
    <p:sldId id="269" r:id="rId24"/>
    <p:sldId id="307" r:id="rId25"/>
    <p:sldId id="265" r:id="rId26"/>
    <p:sldId id="303" r:id="rId27"/>
    <p:sldId id="270" r:id="rId28"/>
    <p:sldId id="295" r:id="rId29"/>
    <p:sldId id="280" r:id="rId30"/>
    <p:sldId id="308" r:id="rId31"/>
    <p:sldId id="281" r:id="rId32"/>
    <p:sldId id="309" r:id="rId33"/>
    <p:sldId id="282" r:id="rId34"/>
    <p:sldId id="310" r:id="rId35"/>
    <p:sldId id="290" r:id="rId36"/>
    <p:sldId id="311" r:id="rId37"/>
    <p:sldId id="284" r:id="rId38"/>
    <p:sldId id="312" r:id="rId39"/>
    <p:sldId id="286" r:id="rId40"/>
    <p:sldId id="315" r:id="rId41"/>
    <p:sldId id="278" r:id="rId42"/>
    <p:sldId id="313" r:id="rId43"/>
    <p:sldId id="274" r:id="rId44"/>
    <p:sldId id="314" r:id="rId45"/>
    <p:sldId id="279" r:id="rId46"/>
    <p:sldId id="298" r:id="rId47"/>
    <p:sldId id="325" r:id="rId48"/>
    <p:sldId id="260" r:id="rId49"/>
    <p:sldId id="316" r:id="rId50"/>
    <p:sldId id="272" r:id="rId51"/>
    <p:sldId id="317" r:id="rId52"/>
    <p:sldId id="273" r:id="rId53"/>
    <p:sldId id="318" r:id="rId54"/>
    <p:sldId id="275" r:id="rId55"/>
    <p:sldId id="319" r:id="rId56"/>
    <p:sldId id="276" r:id="rId57"/>
    <p:sldId id="320" r:id="rId58"/>
    <p:sldId id="277" r:id="rId59"/>
    <p:sldId id="321" r:id="rId60"/>
    <p:sldId id="287" r:id="rId61"/>
    <p:sldId id="322" r:id="rId62"/>
    <p:sldId id="294" r:id="rId63"/>
    <p:sldId id="323" r:id="rId6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014" autoAdjust="0"/>
  </p:normalViewPr>
  <p:slideViewPr>
    <p:cSldViewPr>
      <p:cViewPr>
        <p:scale>
          <a:sx n="64" d="100"/>
          <a:sy n="64" d="100"/>
        </p:scale>
        <p:origin x="-299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687621467119848"/>
          <c:y val="6.1109139800793126E-2"/>
          <c:w val="0.76966096627186653"/>
          <c:h val="0.8813008872030091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19</c:v>
                </c:pt>
                <c:pt idx="3">
                  <c:v>13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22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2"/>
              <c:showVal val="1"/>
              <c:showCatName val="1"/>
              <c:showPercent val="1"/>
              <c:separator>
</c:separator>
            </c:dLbl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32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36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31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4"/>
          <c:y val="4.1277919474668294E-2"/>
          <c:w val="0.77352895695579305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36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23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25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36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5131548472015345E-2"/>
          <c:y val="0.18108841815929924"/>
          <c:w val="0.69476578873533801"/>
          <c:h val="0.75909595435898092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3"/>
            <c:explosion val="2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34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24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648180564232307E-2"/>
          <c:y val="6.1205619881890438E-2"/>
          <c:w val="0.68805314496724812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28</c:v>
                </c:pt>
                <c:pt idx="2">
                  <c:v>17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36</c:v>
                </c:pt>
                <c:pt idx="3">
                  <c:v>16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3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88086846282616438"/>
          <c:y val="0.29590624679850852"/>
          <c:w val="0.11016360705684304"/>
          <c:h val="0.34067831993458814"/>
        </c:manualLayout>
      </c:layout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24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21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29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25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31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40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27</c:v>
                </c:pt>
                <c:pt idx="3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40</c:v>
                </c:pt>
                <c:pt idx="3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88086846282616438"/>
          <c:y val="0.29590624679850852"/>
          <c:w val="0.11016360705684304"/>
          <c:h val="0.34067831993458814"/>
        </c:manualLayout>
      </c:layout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21</c:v>
                </c:pt>
                <c:pt idx="3">
                  <c:v>31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35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36</c:v>
                </c:pt>
                <c:pt idx="3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29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23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70864546796392E-2"/>
          <c:y val="0.16501598571144152"/>
          <c:w val="0.75060980327582683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33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88086846282616438"/>
          <c:y val="0.29590624679850852"/>
          <c:w val="0.11016360705684304"/>
          <c:h val="0.34067831993458814"/>
        </c:manualLayout>
      </c:layout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29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36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28</c:v>
                </c:pt>
                <c:pt idx="3">
                  <c:v>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35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5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21</c:v>
                </c:pt>
                <c:pt idx="3">
                  <c:v>27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25</c:v>
                </c:pt>
                <c:pt idx="2">
                  <c:v>52</c:v>
                </c:pt>
                <c:pt idx="3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31</c:v>
                </c:pt>
                <c:pt idx="3">
                  <c:v>18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21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DELL’INFANZIA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8169"/>
          <a:ext cx="325514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SCUOLA DELL’INFANZIA</a:t>
          </a:r>
          <a:endParaRPr lang="it-IT" sz="3700" kern="1200" dirty="0"/>
        </a:p>
      </dsp:txBody>
      <dsp:txXfrm>
        <a:off x="71850" y="100019"/>
        <a:ext cx="3111444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06D7-BBF3-4E5F-BE34-06C0C5433CA4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6432-6F50-40F8-B279-7BF3374D30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93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20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43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43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7625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876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C29A-7646-447E-B3E8-9D765CBE8C4B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783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5DF7-CC88-4F3F-89B4-CD4F75506558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24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8967-FC88-458C-9101-3A0495AC9B0E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422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037C-D2F5-4784-BD07-93EF32B9CF83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41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2E20-44C2-45D6-B6B7-8D98B15BBCC3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61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A60-7205-460F-8FE8-F1783B88B4B4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26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5853-F2E3-4CB4-9354-0EA7D5D518B8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793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622-04BD-4B3C-8A6D-A637C641CBF7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53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10E-1586-4454-A60E-6567C58649AD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32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D21-2A7E-4B3F-AE89-1E3C33B20F98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25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57F-48DE-45CF-988C-F3896C783253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15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FEAE-0F37-4897-B0C7-95FC39A6F9DD}" type="datetime1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03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521575" cy="446449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5"/>
            <a:ext cx="400171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Ascolto e comprensione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45638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Ascolto e comprensione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20956231"/>
              </p:ext>
            </p:extLst>
          </p:nvPr>
        </p:nvGraphicFramePr>
        <p:xfrm>
          <a:off x="4716016" y="2204864"/>
          <a:ext cx="42484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8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3721768"/>
              </p:ext>
            </p:extLst>
          </p:nvPr>
        </p:nvGraphicFramePr>
        <p:xfrm>
          <a:off x="467544" y="2204864"/>
          <a:ext cx="41044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074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Ascolto e comprensione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96049844"/>
              </p:ext>
            </p:extLst>
          </p:nvPr>
        </p:nvGraphicFramePr>
        <p:xfrm>
          <a:off x="179512" y="2492896"/>
          <a:ext cx="41764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Ascolto e </a:t>
            </a:r>
            <a:r>
              <a:rPr lang="it-IT" sz="2000" dirty="0" smtClean="0">
                <a:solidFill>
                  <a:srgbClr val="002060"/>
                </a:solidFill>
              </a:rPr>
              <a:t>comprensione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61372557"/>
              </p:ext>
            </p:extLst>
          </p:nvPr>
        </p:nvGraphicFramePr>
        <p:xfrm>
          <a:off x="4572000" y="2492896"/>
          <a:ext cx="4032448" cy="41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00171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Comunicazione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Comunicazione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06474395"/>
              </p:ext>
            </p:extLst>
          </p:nvPr>
        </p:nvGraphicFramePr>
        <p:xfrm>
          <a:off x="4644008" y="2492896"/>
          <a:ext cx="4032448" cy="41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69095425"/>
              </p:ext>
            </p:extLst>
          </p:nvPr>
        </p:nvGraphicFramePr>
        <p:xfrm>
          <a:off x="251520" y="2492895"/>
          <a:ext cx="4176464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572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Raggruppare e classificare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75020965"/>
              </p:ext>
            </p:extLst>
          </p:nvPr>
        </p:nvGraphicFramePr>
        <p:xfrm>
          <a:off x="251520" y="2420888"/>
          <a:ext cx="4040188" cy="387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Raggruppare e </a:t>
            </a:r>
            <a:r>
              <a:rPr lang="it-IT" sz="2000" dirty="0" smtClean="0">
                <a:solidFill>
                  <a:srgbClr val="002060"/>
                </a:solidFill>
              </a:rPr>
              <a:t>classificare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22358027"/>
              </p:ext>
            </p:extLst>
          </p:nvPr>
        </p:nvGraphicFramePr>
        <p:xfrm>
          <a:off x="4645025" y="2492896"/>
          <a:ext cx="40417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Orientamento </a:t>
            </a:r>
            <a:r>
              <a:rPr lang="it-IT" sz="2000" dirty="0" smtClean="0">
                <a:solidFill>
                  <a:srgbClr val="002060"/>
                </a:solidFill>
              </a:rPr>
              <a:t>spazio-tempo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41312534"/>
              </p:ext>
            </p:extLst>
          </p:nvPr>
        </p:nvGraphicFramePr>
        <p:xfrm>
          <a:off x="251520" y="2420888"/>
          <a:ext cx="4040188" cy="387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Orientamento spazio-tempo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16506913"/>
              </p:ext>
            </p:extLst>
          </p:nvPr>
        </p:nvGraphicFramePr>
        <p:xfrm>
          <a:off x="4645025" y="2492896"/>
          <a:ext cx="40417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02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Motivazione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82528605"/>
              </p:ext>
            </p:extLst>
          </p:nvPr>
        </p:nvGraphicFramePr>
        <p:xfrm>
          <a:off x="251520" y="2420888"/>
          <a:ext cx="4040188" cy="387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Motivazione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52534276"/>
              </p:ext>
            </p:extLst>
          </p:nvPr>
        </p:nvGraphicFramePr>
        <p:xfrm>
          <a:off x="4645025" y="2492896"/>
          <a:ext cx="40417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58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0171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Osservazione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35525151"/>
              </p:ext>
            </p:extLst>
          </p:nvPr>
        </p:nvGraphicFramePr>
        <p:xfrm>
          <a:off x="4644008" y="2204864"/>
          <a:ext cx="404177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16216" y="6165304"/>
            <a:ext cx="2170584" cy="556171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75470556"/>
              </p:ext>
            </p:extLst>
          </p:nvPr>
        </p:nvGraphicFramePr>
        <p:xfrm>
          <a:off x="457200" y="2174874"/>
          <a:ext cx="4040188" cy="4206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918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641675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Ascolto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84394067"/>
              </p:ext>
            </p:extLst>
          </p:nvPr>
        </p:nvGraphicFramePr>
        <p:xfrm>
          <a:off x="251520" y="2852936"/>
          <a:ext cx="403244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1700808"/>
            <a:ext cx="374441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Ascolto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42247832"/>
              </p:ext>
            </p:extLst>
          </p:nvPr>
        </p:nvGraphicFramePr>
        <p:xfrm>
          <a:off x="4644008" y="2852936"/>
          <a:ext cx="4041775" cy="377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641675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Comprensione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1700808"/>
            <a:ext cx="374441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Comprensione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42292530"/>
              </p:ext>
            </p:extLst>
          </p:nvPr>
        </p:nvGraphicFramePr>
        <p:xfrm>
          <a:off x="4644008" y="2492896"/>
          <a:ext cx="4041775" cy="413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31522689"/>
              </p:ext>
            </p:extLst>
          </p:nvPr>
        </p:nvGraphicFramePr>
        <p:xfrm>
          <a:off x="539552" y="2492896"/>
          <a:ext cx="3816424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56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3641675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Motivare le scelte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70574694"/>
              </p:ext>
            </p:extLst>
          </p:nvPr>
        </p:nvGraphicFramePr>
        <p:xfrm>
          <a:off x="467544" y="2492896"/>
          <a:ext cx="4040188" cy="327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Motivare le </a:t>
            </a:r>
            <a:r>
              <a:rPr lang="it-IT" dirty="0" smtClean="0">
                <a:solidFill>
                  <a:srgbClr val="002060"/>
                </a:solidFill>
              </a:rPr>
              <a:t>scelte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16978486"/>
              </p:ext>
            </p:extLst>
          </p:nvPr>
        </p:nvGraphicFramePr>
        <p:xfrm>
          <a:off x="4645025" y="2564905"/>
          <a:ext cx="4041775" cy="324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6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412777"/>
            <a:ext cx="7344815" cy="28501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00576" cy="3096344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DIRIGENTE SCOLASTICO </a:t>
            </a:r>
          </a:p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PROF.SSA GIUSEPPINA NUGNES</a:t>
            </a:r>
            <a:endParaRPr lang="it-IT" sz="48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700808"/>
            <a:ext cx="3641675" cy="504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Ricavare </a:t>
            </a:r>
            <a:r>
              <a:rPr lang="it-IT" dirty="0" smtClean="0">
                <a:solidFill>
                  <a:srgbClr val="002060"/>
                </a:solidFill>
              </a:rPr>
              <a:t>informazioni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Ricavare informazioni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08147232"/>
              </p:ext>
            </p:extLst>
          </p:nvPr>
        </p:nvGraphicFramePr>
        <p:xfrm>
          <a:off x="4499992" y="2420888"/>
          <a:ext cx="404177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2469637"/>
              </p:ext>
            </p:extLst>
          </p:nvPr>
        </p:nvGraphicFramePr>
        <p:xfrm>
          <a:off x="467544" y="2420888"/>
          <a:ext cx="4040188" cy="373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605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Confronto con altri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678684154"/>
              </p:ext>
            </p:extLst>
          </p:nvPr>
        </p:nvGraphicFramePr>
        <p:xfrm>
          <a:off x="457200" y="2420938"/>
          <a:ext cx="4040188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Confronto con </a:t>
            </a:r>
            <a:r>
              <a:rPr lang="it-IT" dirty="0" smtClean="0">
                <a:solidFill>
                  <a:srgbClr val="002060"/>
                </a:solidFill>
              </a:rPr>
              <a:t>altri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63825205"/>
              </p:ext>
            </p:extLst>
          </p:nvPr>
        </p:nvGraphicFramePr>
        <p:xfrm>
          <a:off x="4716016" y="234888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Identità </a:t>
            </a:r>
            <a:r>
              <a:rPr lang="it-IT" dirty="0" smtClean="0">
                <a:solidFill>
                  <a:srgbClr val="002060"/>
                </a:solidFill>
              </a:rPr>
              <a:t>personale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Identità personale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83299234"/>
              </p:ext>
            </p:extLst>
          </p:nvPr>
        </p:nvGraphicFramePr>
        <p:xfrm>
          <a:off x="4644008" y="2420888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graphicFrame>
        <p:nvGraphicFramePr>
          <p:cNvPr id="10" name="Segnaposto contenuto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06603670"/>
              </p:ext>
            </p:extLst>
          </p:nvPr>
        </p:nvGraphicFramePr>
        <p:xfrm>
          <a:off x="323528" y="234888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306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4073723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Prendere decisioni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1815277"/>
              </p:ext>
            </p:extLst>
          </p:nvPr>
        </p:nvGraphicFramePr>
        <p:xfrm>
          <a:off x="457200" y="2205038"/>
          <a:ext cx="4040188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38884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Prendere </a:t>
            </a:r>
            <a:r>
              <a:rPr lang="it-IT" sz="1800" dirty="0" smtClean="0">
                <a:solidFill>
                  <a:srgbClr val="002060"/>
                </a:solidFill>
              </a:rPr>
              <a:t>decisioni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71581614"/>
              </p:ext>
            </p:extLst>
          </p:nvPr>
        </p:nvGraphicFramePr>
        <p:xfrm>
          <a:off x="4645025" y="2205038"/>
          <a:ext cx="4041775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4073723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Motivare le </a:t>
            </a:r>
            <a:r>
              <a:rPr lang="it-IT" sz="1800" dirty="0" smtClean="0">
                <a:solidFill>
                  <a:srgbClr val="002060"/>
                </a:solidFill>
              </a:rPr>
              <a:t>scelte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38884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Motivare le scelte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85126332"/>
              </p:ext>
            </p:extLst>
          </p:nvPr>
        </p:nvGraphicFramePr>
        <p:xfrm>
          <a:off x="4645025" y="2205038"/>
          <a:ext cx="4041775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8997479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518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Il linguaggio  del  corpo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1556792"/>
            <a:ext cx="331236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Il linguaggio  del  </a:t>
            </a:r>
            <a:r>
              <a:rPr lang="it-IT" sz="2000" dirty="0" smtClean="0">
                <a:solidFill>
                  <a:srgbClr val="002060"/>
                </a:solidFill>
              </a:rPr>
              <a:t>corpo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60614080"/>
              </p:ext>
            </p:extLst>
          </p:nvPr>
        </p:nvGraphicFramePr>
        <p:xfrm>
          <a:off x="4788024" y="2420888"/>
          <a:ext cx="3825751" cy="33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17897275"/>
              </p:ext>
            </p:extLst>
          </p:nvPr>
        </p:nvGraphicFramePr>
        <p:xfrm>
          <a:off x="457200" y="2420939"/>
          <a:ext cx="4040188" cy="33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Utilizzo di altri linguaggi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7" y="1556792"/>
            <a:ext cx="331236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Utilizzo di altri linguaggi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11853904"/>
              </p:ext>
            </p:extLst>
          </p:nvPr>
        </p:nvGraphicFramePr>
        <p:xfrm>
          <a:off x="4716016" y="2348880"/>
          <a:ext cx="3825751" cy="370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39576091"/>
              </p:ext>
            </p:extLst>
          </p:nvPr>
        </p:nvGraphicFramePr>
        <p:xfrm>
          <a:off x="457200" y="2348879"/>
          <a:ext cx="4040188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718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r>
              <a:rPr lang="it-IT" sz="8000" b="1" dirty="0" smtClean="0"/>
              <a:t>4   ANNI</a:t>
            </a:r>
            <a:endParaRPr lang="it-IT" sz="8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25" y="1986494"/>
            <a:ext cx="7868749" cy="3753374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La maggior parte degli alunni </a:t>
            </a:r>
            <a:r>
              <a:rPr lang="it-IT" sz="2800" b="1" dirty="0" smtClean="0"/>
              <a:t>di 4 anni della </a:t>
            </a:r>
            <a:r>
              <a:rPr lang="it-IT" sz="2800" b="1" dirty="0" err="1" smtClean="0"/>
              <a:t>sc.dell’infanzia</a:t>
            </a:r>
            <a:r>
              <a:rPr lang="it-IT" sz="2800" b="1" dirty="0" smtClean="0"/>
              <a:t> </a:t>
            </a:r>
            <a:r>
              <a:rPr lang="it-IT" sz="2800" dirty="0" smtClean="0"/>
              <a:t>ha mostrato di possedere un </a:t>
            </a:r>
            <a:r>
              <a:rPr lang="it-IT" sz="2800" dirty="0"/>
              <a:t>livello </a:t>
            </a:r>
            <a:r>
              <a:rPr lang="it-IT" sz="2800" dirty="0" smtClean="0"/>
              <a:t>di competenza </a:t>
            </a:r>
            <a:r>
              <a:rPr lang="it-IT" sz="2800" b="1" dirty="0" smtClean="0"/>
              <a:t>BASE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err="1" smtClean="0"/>
              <a:t>Tuttavia,si</a:t>
            </a:r>
            <a:r>
              <a:rPr lang="it-IT" sz="2800" dirty="0" smtClean="0"/>
              <a:t> registrano lievi miglioramenti nelle seguenti competenze:</a:t>
            </a:r>
            <a:br>
              <a:rPr lang="it-IT" sz="2800" dirty="0" smtClean="0"/>
            </a:br>
            <a:r>
              <a:rPr lang="it-IT" sz="2800" dirty="0" smtClean="0"/>
              <a:t>-nell’esplorazione</a:t>
            </a:r>
            <a:br>
              <a:rPr lang="it-IT" sz="2800" dirty="0" smtClean="0"/>
            </a:br>
            <a:r>
              <a:rPr lang="it-IT" sz="2800" dirty="0" smtClean="0"/>
              <a:t>-nell’ascolto</a:t>
            </a:r>
            <a:br>
              <a:rPr lang="it-IT" sz="2800" dirty="0" smtClean="0"/>
            </a:br>
            <a:r>
              <a:rPr lang="it-IT" sz="2800" dirty="0" smtClean="0"/>
              <a:t>L’alunno/a </a:t>
            </a:r>
            <a:r>
              <a:rPr lang="it-IT" sz="2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65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INTERAZIONE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14166920"/>
              </p:ext>
            </p:extLst>
          </p:nvPr>
        </p:nvGraphicFramePr>
        <p:xfrm>
          <a:off x="250825" y="2276475"/>
          <a:ext cx="4033838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27984" y="1412776"/>
            <a:ext cx="3919813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 smtClean="0">
                <a:solidFill>
                  <a:srgbClr val="002060"/>
                </a:solidFill>
              </a:rPr>
              <a:t>INTERAZIONE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26171831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4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3762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4000" b="1" dirty="0" smtClean="0"/>
              <a:t>MONITORAGGIO </a:t>
            </a:r>
            <a:r>
              <a:rPr lang="it-IT" sz="4000" b="1" dirty="0"/>
              <a:t>DEL PROCESSO </a:t>
            </a:r>
            <a:br>
              <a:rPr lang="it-IT" sz="4000" b="1" dirty="0"/>
            </a:br>
            <a:r>
              <a:rPr lang="it-IT" sz="4000" b="1" dirty="0"/>
              <a:t>DI APPRENDIMENTO</a:t>
            </a:r>
            <a:br>
              <a:rPr lang="it-IT" sz="4000" b="1" dirty="0"/>
            </a:br>
            <a:r>
              <a:rPr lang="it-IT" sz="4000" b="1" dirty="0" smtClean="0"/>
              <a:t>INTERMEDIO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714960628"/>
              </p:ext>
            </p:extLst>
          </p:nvPr>
        </p:nvGraphicFramePr>
        <p:xfrm>
          <a:off x="4788024" y="4421080"/>
          <a:ext cx="3255144" cy="152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3785691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ASCOLTO E </a:t>
            </a:r>
            <a:r>
              <a:rPr lang="it-IT" dirty="0" smtClean="0">
                <a:solidFill>
                  <a:srgbClr val="002060"/>
                </a:solidFill>
              </a:rPr>
              <a:t>COMPRENSIONE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27984" y="1412776"/>
            <a:ext cx="3919813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ASCOLTO E COMPRENSIONE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78537843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56279436"/>
              </p:ext>
            </p:extLst>
          </p:nvPr>
        </p:nvGraphicFramePr>
        <p:xfrm>
          <a:off x="179512" y="2276871"/>
          <a:ext cx="4317876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861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497659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ASCOLTO E COMPRENSIONE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64500489"/>
              </p:ext>
            </p:extLst>
          </p:nvPr>
        </p:nvGraphicFramePr>
        <p:xfrm>
          <a:off x="0" y="2708274"/>
          <a:ext cx="4284663" cy="396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725561"/>
            <a:ext cx="3487765" cy="6233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ASCOLTO E </a:t>
            </a:r>
            <a:r>
              <a:rPr lang="it-IT" sz="2000" dirty="0" smtClean="0">
                <a:solidFill>
                  <a:srgbClr val="002060"/>
                </a:solidFill>
              </a:rPr>
              <a:t>COMPRENSIONE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345164477"/>
              </p:ext>
            </p:extLst>
          </p:nvPr>
        </p:nvGraphicFramePr>
        <p:xfrm>
          <a:off x="4500563" y="2708275"/>
          <a:ext cx="40417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497659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COMUNICAZIONE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725561"/>
            <a:ext cx="3487765" cy="6233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COMUNICAZIONE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839053001"/>
              </p:ext>
            </p:extLst>
          </p:nvPr>
        </p:nvGraphicFramePr>
        <p:xfrm>
          <a:off x="4500563" y="2708275"/>
          <a:ext cx="40417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52510403"/>
              </p:ext>
            </p:extLst>
          </p:nvPr>
        </p:nvGraphicFramePr>
        <p:xfrm>
          <a:off x="457200" y="2636838"/>
          <a:ext cx="3827463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23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RAGGRUPPARE E CLASSIFICARE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77100586"/>
              </p:ext>
            </p:extLst>
          </p:nvPr>
        </p:nvGraphicFramePr>
        <p:xfrm>
          <a:off x="250825" y="2349500"/>
          <a:ext cx="4033838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48776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RAGGRUPPARE E </a:t>
            </a:r>
            <a:r>
              <a:rPr lang="it-IT" sz="2000" dirty="0" smtClean="0">
                <a:solidFill>
                  <a:srgbClr val="002060"/>
                </a:solidFill>
              </a:rPr>
              <a:t>CLASSIFICARE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09350266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Collocazione </a:t>
            </a:r>
            <a:r>
              <a:rPr lang="it-IT" sz="2000" dirty="0" smtClean="0">
                <a:solidFill>
                  <a:srgbClr val="002060"/>
                </a:solidFill>
              </a:rPr>
              <a:t>spazio-tempo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48776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Collocazione spazio-tempo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365661876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89277900"/>
              </p:ext>
            </p:extLst>
          </p:nvPr>
        </p:nvGraphicFramePr>
        <p:xfrm>
          <a:off x="457200" y="2348879"/>
          <a:ext cx="4040188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063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59113405"/>
              </p:ext>
            </p:extLst>
          </p:nvPr>
        </p:nvGraphicFramePr>
        <p:xfrm>
          <a:off x="250825" y="2349500"/>
          <a:ext cx="4033838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48776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72274441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1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ESPLORAZIONE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48776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ESPLORAZIONE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12869503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1831754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75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7" y="1556792"/>
            <a:ext cx="4032448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Ascolto -comprensione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1169938"/>
              </p:ext>
            </p:extLst>
          </p:nvPr>
        </p:nvGraphicFramePr>
        <p:xfrm>
          <a:off x="457200" y="2349500"/>
          <a:ext cx="4040188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32447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Ascolto -</a:t>
            </a:r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25578654"/>
              </p:ext>
            </p:extLst>
          </p:nvPr>
        </p:nvGraphicFramePr>
        <p:xfrm>
          <a:off x="4645025" y="2349500"/>
          <a:ext cx="4041775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7" y="1556792"/>
            <a:ext cx="4032448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Uso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4032447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Uso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66549904"/>
              </p:ext>
            </p:extLst>
          </p:nvPr>
        </p:nvGraphicFramePr>
        <p:xfrm>
          <a:off x="4645025" y="2132856"/>
          <a:ext cx="4041775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346710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35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7" y="1628800"/>
            <a:ext cx="40324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Confronto con altri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2236705"/>
              </p:ext>
            </p:extLst>
          </p:nvPr>
        </p:nvGraphicFramePr>
        <p:xfrm>
          <a:off x="250825" y="2565400"/>
          <a:ext cx="424656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32447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Confronto con </a:t>
            </a:r>
            <a:r>
              <a:rPr lang="it-IT" sz="2000" dirty="0" smtClean="0">
                <a:solidFill>
                  <a:srgbClr val="002060"/>
                </a:solidFill>
              </a:rPr>
              <a:t>altri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42712787"/>
              </p:ext>
            </p:extLst>
          </p:nvPr>
        </p:nvGraphicFramePr>
        <p:xfrm>
          <a:off x="4645025" y="2565400"/>
          <a:ext cx="42481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7" y="1628800"/>
            <a:ext cx="40324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Identità </a:t>
            </a:r>
            <a:r>
              <a:rPr lang="it-IT" sz="2000" dirty="0" smtClean="0">
                <a:solidFill>
                  <a:srgbClr val="002060"/>
                </a:solidFill>
              </a:rPr>
              <a:t>personale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67380412"/>
              </p:ext>
            </p:extLst>
          </p:nvPr>
        </p:nvGraphicFramePr>
        <p:xfrm>
          <a:off x="250825" y="2565400"/>
          <a:ext cx="424656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32447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Identità personale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093144816"/>
              </p:ext>
            </p:extLst>
          </p:nvPr>
        </p:nvGraphicFramePr>
        <p:xfrm>
          <a:off x="4645025" y="2565400"/>
          <a:ext cx="42481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35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3244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Prendere decisioni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30306027"/>
              </p:ext>
            </p:extLst>
          </p:nvPr>
        </p:nvGraphicFramePr>
        <p:xfrm>
          <a:off x="468313" y="2276475"/>
          <a:ext cx="4040187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412776"/>
            <a:ext cx="37444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Prendere </a:t>
            </a:r>
            <a:r>
              <a:rPr lang="it-IT" sz="1800" dirty="0" smtClean="0">
                <a:solidFill>
                  <a:srgbClr val="002060"/>
                </a:solidFill>
              </a:rPr>
              <a:t>decisioni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651108831"/>
              </p:ext>
            </p:extLst>
          </p:nvPr>
        </p:nvGraphicFramePr>
        <p:xfrm>
          <a:off x="4645025" y="2205038"/>
          <a:ext cx="40417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3244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Motivare le </a:t>
            </a:r>
            <a:r>
              <a:rPr lang="it-IT" sz="1800" dirty="0" smtClean="0">
                <a:solidFill>
                  <a:srgbClr val="002060"/>
                </a:solidFill>
              </a:rPr>
              <a:t>scelte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412776"/>
            <a:ext cx="374441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Motivare le scelte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15362969"/>
              </p:ext>
            </p:extLst>
          </p:nvPr>
        </p:nvGraphicFramePr>
        <p:xfrm>
          <a:off x="4645025" y="2205038"/>
          <a:ext cx="40417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3423605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9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556792"/>
            <a:ext cx="38884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IL LINGUAGGIO DEL CORPO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47092100"/>
              </p:ext>
            </p:extLst>
          </p:nvPr>
        </p:nvGraphicFramePr>
        <p:xfrm>
          <a:off x="323850" y="2492375"/>
          <a:ext cx="4040188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8884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IL LINGUAGGIO DEL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906813071"/>
              </p:ext>
            </p:extLst>
          </p:nvPr>
        </p:nvGraphicFramePr>
        <p:xfrm>
          <a:off x="4645025" y="2492375"/>
          <a:ext cx="40417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52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556792"/>
            <a:ext cx="38884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UTILIZZO DI ALTRI </a:t>
            </a:r>
            <a:r>
              <a:rPr lang="it-IT" sz="1800" dirty="0" smtClean="0">
                <a:solidFill>
                  <a:srgbClr val="002060"/>
                </a:solidFill>
              </a:rPr>
              <a:t>LINGUAGGI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48156932"/>
              </p:ext>
            </p:extLst>
          </p:nvPr>
        </p:nvGraphicFramePr>
        <p:xfrm>
          <a:off x="323850" y="2492375"/>
          <a:ext cx="4040188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8884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UTILIZZO DI ALTRI LINGUAGGI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171518058"/>
              </p:ext>
            </p:extLst>
          </p:nvPr>
        </p:nvGraphicFramePr>
        <p:xfrm>
          <a:off x="4645025" y="2492375"/>
          <a:ext cx="40417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161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5 ANNI</a:t>
            </a:r>
            <a:endParaRPr lang="it-IT" sz="72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048671" cy="3816424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800" dirty="0" smtClean="0"/>
              <a:t>La maggior parte degli alunni </a:t>
            </a:r>
            <a:r>
              <a:rPr lang="it-IT" sz="3800" b="1" smtClean="0"/>
              <a:t>di 5 </a:t>
            </a:r>
            <a:r>
              <a:rPr lang="it-IT" sz="3800" b="1" dirty="0" smtClean="0"/>
              <a:t>anni della </a:t>
            </a:r>
            <a:r>
              <a:rPr lang="it-IT" sz="3800" b="1" dirty="0" err="1" smtClean="0"/>
              <a:t>sc.dell’infanzia</a:t>
            </a:r>
            <a:r>
              <a:rPr lang="it-IT" sz="3800" b="1" dirty="0" smtClean="0"/>
              <a:t> </a:t>
            </a:r>
            <a:r>
              <a:rPr lang="it-IT" sz="3800" dirty="0" smtClean="0"/>
              <a:t>ha mostrato di possedere un </a:t>
            </a:r>
            <a:r>
              <a:rPr lang="it-IT" sz="3800" dirty="0"/>
              <a:t>livello </a:t>
            </a:r>
            <a:r>
              <a:rPr lang="it-IT" sz="3800" dirty="0" smtClean="0"/>
              <a:t>di competenza </a:t>
            </a:r>
            <a:r>
              <a:rPr lang="it-IT" sz="3800" b="1" dirty="0" smtClean="0"/>
              <a:t>BASE</a:t>
            </a:r>
            <a:r>
              <a:rPr lang="it-IT" sz="3800" dirty="0" smtClean="0"/>
              <a:t>.</a:t>
            </a:r>
            <a:br>
              <a:rPr lang="it-IT" sz="3800" dirty="0" smtClean="0"/>
            </a:br>
            <a:r>
              <a:rPr lang="it-IT" sz="3800" dirty="0" smtClean="0"/>
              <a:t>L’alunno/a </a:t>
            </a:r>
            <a:r>
              <a:rPr lang="it-IT" sz="3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3800" dirty="0"/>
            </a:br>
            <a:endParaRPr lang="it-IT" sz="3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102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Dagli esiti del monitoraggio intermedio delle competenze della </a:t>
            </a:r>
            <a:r>
              <a:rPr lang="it-IT" dirty="0" err="1">
                <a:solidFill>
                  <a:prstClr val="black"/>
                </a:solidFill>
              </a:rPr>
              <a:t>sc.dell’infanzia</a:t>
            </a:r>
            <a:r>
              <a:rPr lang="it-IT" dirty="0">
                <a:solidFill>
                  <a:prstClr val="black"/>
                </a:solidFill>
              </a:rPr>
              <a:t> ,degli alunni di 5</a:t>
            </a:r>
            <a:r>
              <a:rPr lang="it-IT" dirty="0" smtClean="0">
                <a:solidFill>
                  <a:prstClr val="black"/>
                </a:solidFill>
              </a:rPr>
              <a:t>anni</a:t>
            </a:r>
            <a:r>
              <a:rPr lang="it-IT" dirty="0">
                <a:solidFill>
                  <a:prstClr val="black"/>
                </a:solidFill>
              </a:rPr>
              <a:t>,  si registra un leggero miglioramento del livello </a:t>
            </a:r>
            <a:r>
              <a:rPr lang="it-IT" dirty="0" smtClean="0">
                <a:solidFill>
                  <a:prstClr val="black"/>
                </a:solidFill>
              </a:rPr>
              <a:t>in quasi tutte le competenze.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30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960440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Interazione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97486369"/>
              </p:ext>
            </p:extLst>
          </p:nvPr>
        </p:nvGraphicFramePr>
        <p:xfrm>
          <a:off x="323850" y="2276475"/>
          <a:ext cx="4040188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104456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4279882"/>
              </p:ext>
            </p:extLst>
          </p:nvPr>
        </p:nvGraphicFramePr>
        <p:xfrm>
          <a:off x="4716016" y="2276872"/>
          <a:ext cx="4041775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3960440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Ascolto e </a:t>
            </a:r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23535124"/>
              </p:ext>
            </p:extLst>
          </p:nvPr>
        </p:nvGraphicFramePr>
        <p:xfrm>
          <a:off x="323850" y="2276475"/>
          <a:ext cx="4040188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3967977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Ascolto e comprensione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163602863"/>
              </p:ext>
            </p:extLst>
          </p:nvPr>
        </p:nvGraphicFramePr>
        <p:xfrm>
          <a:off x="4716016" y="2276872"/>
          <a:ext cx="4041775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28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2776"/>
            <a:ext cx="6696743" cy="3743848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263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Ascolto </a:t>
            </a:r>
            <a:r>
              <a:rPr lang="it-IT" sz="2000" dirty="0">
                <a:solidFill>
                  <a:srgbClr val="002060"/>
                </a:solidFill>
              </a:rPr>
              <a:t>e </a:t>
            </a:r>
            <a:r>
              <a:rPr lang="it-IT" sz="2000" dirty="0" smtClean="0">
                <a:solidFill>
                  <a:srgbClr val="002060"/>
                </a:solidFill>
              </a:rPr>
              <a:t>comprensione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73652721"/>
              </p:ext>
            </p:extLst>
          </p:nvPr>
        </p:nvGraphicFramePr>
        <p:xfrm>
          <a:off x="457200" y="2349500"/>
          <a:ext cx="4040188" cy="37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48776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Ascolto e </a:t>
            </a:r>
            <a:r>
              <a:rPr lang="it-IT" sz="2000" dirty="0" smtClean="0">
                <a:solidFill>
                  <a:srgbClr val="002060"/>
                </a:solidFill>
              </a:rPr>
              <a:t>comprensione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87320766"/>
              </p:ext>
            </p:extLst>
          </p:nvPr>
        </p:nvGraphicFramePr>
        <p:xfrm>
          <a:off x="4645025" y="2276475"/>
          <a:ext cx="4041775" cy="38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Interazione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484784"/>
            <a:ext cx="3487765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Interazione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55838123"/>
              </p:ext>
            </p:extLst>
          </p:nvPr>
        </p:nvGraphicFramePr>
        <p:xfrm>
          <a:off x="4645025" y="2276475"/>
          <a:ext cx="4041775" cy="38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37625040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19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Raggruppare e classificare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0480680"/>
              </p:ext>
            </p:extLst>
          </p:nvPr>
        </p:nvGraphicFramePr>
        <p:xfrm>
          <a:off x="323850" y="2205038"/>
          <a:ext cx="4040188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Raggruppare e </a:t>
            </a:r>
            <a:r>
              <a:rPr lang="it-IT" sz="1800" dirty="0" smtClean="0">
                <a:solidFill>
                  <a:srgbClr val="002060"/>
                </a:solidFill>
              </a:rPr>
              <a:t>classificare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85677787"/>
              </p:ext>
            </p:extLst>
          </p:nvPr>
        </p:nvGraphicFramePr>
        <p:xfrm>
          <a:off x="4645025" y="2276475"/>
          <a:ext cx="4041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349765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Collocazione </a:t>
            </a:r>
            <a:r>
              <a:rPr lang="it-IT" sz="1800" dirty="0" smtClean="0">
                <a:solidFill>
                  <a:srgbClr val="002060"/>
                </a:solidFill>
              </a:rPr>
              <a:t>spazio-tempo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34877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Collocazione spazio-tempo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59251099"/>
              </p:ext>
            </p:extLst>
          </p:nvPr>
        </p:nvGraphicFramePr>
        <p:xfrm>
          <a:off x="4645025" y="2276475"/>
          <a:ext cx="40417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25917949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873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400171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Uso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69240491"/>
              </p:ext>
            </p:extLst>
          </p:nvPr>
        </p:nvGraphicFramePr>
        <p:xfrm>
          <a:off x="457200" y="2492375"/>
          <a:ext cx="3827463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37444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Uso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39767347"/>
              </p:ext>
            </p:extLst>
          </p:nvPr>
        </p:nvGraphicFramePr>
        <p:xfrm>
          <a:off x="4427538" y="2492375"/>
          <a:ext cx="389890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400171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Conoscenze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374441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Conoscenze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15672119"/>
              </p:ext>
            </p:extLst>
          </p:nvPr>
        </p:nvGraphicFramePr>
        <p:xfrm>
          <a:off x="4716016" y="2276872"/>
          <a:ext cx="4104456" cy="417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83631584"/>
              </p:ext>
            </p:extLst>
          </p:nvPr>
        </p:nvGraphicFramePr>
        <p:xfrm>
          <a:off x="457200" y="2348879"/>
          <a:ext cx="3970784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40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Ricavare informazioni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3077208"/>
              </p:ext>
            </p:extLst>
          </p:nvPr>
        </p:nvGraphicFramePr>
        <p:xfrm>
          <a:off x="250825" y="2420938"/>
          <a:ext cx="3889375" cy="417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Ricavare </a:t>
            </a:r>
            <a:r>
              <a:rPr lang="it-IT" sz="2800" dirty="0" err="1" smtClean="0">
                <a:solidFill>
                  <a:srgbClr val="002060"/>
                </a:solidFill>
              </a:rPr>
              <a:t>informazion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01094623"/>
              </p:ext>
            </p:extLst>
          </p:nvPr>
        </p:nvGraphicFramePr>
        <p:xfrm>
          <a:off x="4716016" y="2575356"/>
          <a:ext cx="41036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Motivare le </a:t>
            </a:r>
            <a:r>
              <a:rPr lang="it-IT" sz="2800" dirty="0" smtClean="0">
                <a:solidFill>
                  <a:srgbClr val="002060"/>
                </a:solidFill>
              </a:rPr>
              <a:t>scelte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3312368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Motivare le scelte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11982399"/>
              </p:ext>
            </p:extLst>
          </p:nvPr>
        </p:nvGraphicFramePr>
        <p:xfrm>
          <a:off x="4716016" y="2276872"/>
          <a:ext cx="4103687" cy="454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75368551"/>
              </p:ext>
            </p:extLst>
          </p:nvPr>
        </p:nvGraphicFramePr>
        <p:xfrm>
          <a:off x="395536" y="2420888"/>
          <a:ext cx="4040188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771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Identità </a:t>
            </a:r>
            <a:r>
              <a:rPr lang="it-IT" dirty="0">
                <a:solidFill>
                  <a:srgbClr val="002060"/>
                </a:solidFill>
              </a:rPr>
              <a:t>personale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47682873"/>
              </p:ext>
            </p:extLst>
          </p:nvPr>
        </p:nvGraphicFramePr>
        <p:xfrm>
          <a:off x="323850" y="2205038"/>
          <a:ext cx="4173538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381642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Identità </a:t>
            </a:r>
            <a:r>
              <a:rPr lang="it-IT" dirty="0" smtClean="0">
                <a:solidFill>
                  <a:srgbClr val="002060"/>
                </a:solidFill>
              </a:rPr>
              <a:t>personale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130477245"/>
              </p:ext>
            </p:extLst>
          </p:nvPr>
        </p:nvGraphicFramePr>
        <p:xfrm>
          <a:off x="4644008" y="2276872"/>
          <a:ext cx="40417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</a:rPr>
              <a:t>Confronto con </a:t>
            </a:r>
            <a:r>
              <a:rPr lang="it-IT" dirty="0" smtClean="0">
                <a:solidFill>
                  <a:srgbClr val="002060"/>
                </a:solidFill>
              </a:rPr>
              <a:t>altri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381642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Confronto con altri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75878033"/>
              </p:ext>
            </p:extLst>
          </p:nvPr>
        </p:nvGraphicFramePr>
        <p:xfrm>
          <a:off x="4644008" y="2132856"/>
          <a:ext cx="4041775" cy="403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1490400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335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498" y="4569501"/>
            <a:ext cx="7141840" cy="1600200"/>
          </a:xfrm>
          <a:solidFill>
            <a:srgbClr val="66FF6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ANNI</a:t>
            </a:r>
            <a:endParaRPr lang="it-IT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994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92696"/>
            <a:ext cx="6363589" cy="38486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Prendere decisioni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42702222"/>
              </p:ext>
            </p:extLst>
          </p:nvPr>
        </p:nvGraphicFramePr>
        <p:xfrm>
          <a:off x="457200" y="2276475"/>
          <a:ext cx="3898900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99992" y="1412776"/>
            <a:ext cx="40324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Prendere </a:t>
            </a:r>
            <a:r>
              <a:rPr lang="it-IT" sz="2800" dirty="0" smtClean="0">
                <a:solidFill>
                  <a:srgbClr val="002060"/>
                </a:solidFill>
              </a:rPr>
              <a:t>decisioni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521083460"/>
              </p:ext>
            </p:extLst>
          </p:nvPr>
        </p:nvGraphicFramePr>
        <p:xfrm>
          <a:off x="4645025" y="2349500"/>
          <a:ext cx="4041775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641675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Motivare le </a:t>
            </a:r>
            <a:r>
              <a:rPr lang="it-IT" sz="2800" dirty="0" smtClean="0">
                <a:solidFill>
                  <a:srgbClr val="002060"/>
                </a:solidFill>
              </a:rPr>
              <a:t>scelte</a:t>
            </a:r>
            <a:endParaRPr lang="it-IT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34542888"/>
              </p:ext>
            </p:extLst>
          </p:nvPr>
        </p:nvGraphicFramePr>
        <p:xfrm>
          <a:off x="457200" y="2276475"/>
          <a:ext cx="3898900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99992" y="1412776"/>
            <a:ext cx="40324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Motivare le scelte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24180550"/>
              </p:ext>
            </p:extLst>
          </p:nvPr>
        </p:nvGraphicFramePr>
        <p:xfrm>
          <a:off x="4645025" y="2349500"/>
          <a:ext cx="4041775" cy="417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68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556792"/>
            <a:ext cx="38884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IL LINGUAGGIO DEL CORPO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04547989"/>
              </p:ext>
            </p:extLst>
          </p:nvPr>
        </p:nvGraphicFramePr>
        <p:xfrm>
          <a:off x="323850" y="2492375"/>
          <a:ext cx="4040188" cy="417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8884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IL LINGUAGGIO DEL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92668638"/>
              </p:ext>
            </p:extLst>
          </p:nvPr>
        </p:nvGraphicFramePr>
        <p:xfrm>
          <a:off x="4645025" y="2492375"/>
          <a:ext cx="40417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7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5" y="1556792"/>
            <a:ext cx="38884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UTILIZZO DI ALTRI </a:t>
            </a:r>
            <a:r>
              <a:rPr lang="it-IT" sz="1800" dirty="0" smtClean="0">
                <a:solidFill>
                  <a:srgbClr val="002060"/>
                </a:solidFill>
              </a:rPr>
              <a:t>LINGUAGGI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556792"/>
            <a:ext cx="388843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UTILIZZO DI ALTRI LINGUAGGI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06469859"/>
              </p:ext>
            </p:extLst>
          </p:nvPr>
        </p:nvGraphicFramePr>
        <p:xfrm>
          <a:off x="4645025" y="2276873"/>
          <a:ext cx="4041775" cy="432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20037042"/>
              </p:ext>
            </p:extLst>
          </p:nvPr>
        </p:nvGraphicFramePr>
        <p:xfrm>
          <a:off x="467544" y="2348880"/>
          <a:ext cx="40401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62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La maggior parte degli alunni di </a:t>
            </a:r>
            <a:r>
              <a:rPr lang="it-IT" b="1" dirty="0" smtClean="0"/>
              <a:t>3 anni</a:t>
            </a:r>
            <a:r>
              <a:rPr lang="it-IT" dirty="0" smtClean="0"/>
              <a:t> </a:t>
            </a:r>
            <a:r>
              <a:rPr lang="it-IT" b="1" dirty="0" smtClean="0"/>
              <a:t>della </a:t>
            </a:r>
            <a:r>
              <a:rPr lang="it-IT" b="1" dirty="0" err="1" smtClean="0"/>
              <a:t>sc.dell’infanzia</a:t>
            </a:r>
            <a:r>
              <a:rPr lang="it-IT" b="1" dirty="0" smtClean="0"/>
              <a:t> </a:t>
            </a:r>
            <a:r>
              <a:rPr lang="it-IT" dirty="0" smtClean="0"/>
              <a:t>ha mostrato di possedere un livello(D) </a:t>
            </a:r>
            <a:r>
              <a:rPr lang="it-IT" b="1" dirty="0" smtClean="0"/>
              <a:t>INIZIALE</a:t>
            </a:r>
            <a:r>
              <a:rPr lang="it-IT" dirty="0" smtClean="0"/>
              <a:t> delle competenze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L’alunno/a, 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67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3200" dirty="0" smtClean="0"/>
              <a:t>Dagli esiti del monitoraggio </a:t>
            </a:r>
            <a:r>
              <a:rPr lang="it-IT" sz="3200" b="1" dirty="0" smtClean="0"/>
              <a:t>intermedio </a:t>
            </a:r>
            <a:r>
              <a:rPr lang="it-IT" sz="3200" dirty="0" smtClean="0"/>
              <a:t>delle competenze della </a:t>
            </a:r>
            <a:r>
              <a:rPr lang="it-IT" sz="3200" dirty="0" err="1" smtClean="0"/>
              <a:t>sc.dell’infanzia</a:t>
            </a:r>
            <a:r>
              <a:rPr lang="it-IT" sz="3200" dirty="0" smtClean="0"/>
              <a:t> ,degli alunni di 3 anni,  si registra un leggero miglioramento del livello nelle seguenti  competenze :</a:t>
            </a:r>
            <a:br>
              <a:rPr lang="it-IT" sz="3200" dirty="0" smtClean="0"/>
            </a:br>
            <a:r>
              <a:rPr lang="it-IT" sz="3200" dirty="0" smtClean="0"/>
              <a:t>-nell’orientamento</a:t>
            </a:r>
            <a:br>
              <a:rPr lang="it-IT" sz="3200" dirty="0" smtClean="0"/>
            </a:br>
            <a:r>
              <a:rPr lang="it-IT" sz="3200" dirty="0" smtClean="0"/>
              <a:t>-nel confronto con gli altri</a:t>
            </a:r>
            <a:br>
              <a:rPr lang="it-IT" sz="3200" dirty="0" smtClean="0"/>
            </a:br>
            <a:r>
              <a:rPr lang="it-IT" sz="3200" dirty="0" smtClean="0"/>
              <a:t>nel riconoscere la propria identità</a:t>
            </a:r>
            <a:br>
              <a:rPr lang="it-IT" sz="3200" dirty="0" smtClean="0"/>
            </a:br>
            <a:r>
              <a:rPr lang="it-IT" sz="3200" dirty="0" smtClean="0"/>
              <a:t>nell’uso del linguaggio del corpo e di altri </a:t>
            </a:r>
            <a:r>
              <a:rPr lang="it-IT" sz="3200" dirty="0" err="1" smtClean="0"/>
              <a:t>linguaggi.Gli</a:t>
            </a:r>
            <a:r>
              <a:rPr lang="it-IT" sz="3200" dirty="0" smtClean="0"/>
              <a:t> alunni ,in queste competenze hanno mostrato di possedere un livello </a:t>
            </a:r>
            <a:r>
              <a:rPr lang="it-IT" sz="3200" b="1" dirty="0" smtClean="0"/>
              <a:t>BASE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94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6" y="1484785"/>
            <a:ext cx="4073723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Interazione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31942597"/>
              </p:ext>
            </p:extLst>
          </p:nvPr>
        </p:nvGraphicFramePr>
        <p:xfrm>
          <a:off x="323528" y="2564904"/>
          <a:ext cx="40401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41044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Interazione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700773433"/>
              </p:ext>
            </p:extLst>
          </p:nvPr>
        </p:nvGraphicFramePr>
        <p:xfrm>
          <a:off x="4716016" y="2564904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719</Words>
  <Application>Microsoft Office PowerPoint</Application>
  <PresentationFormat>Presentazione su schermo (4:3)</PresentationFormat>
  <Paragraphs>247</Paragraphs>
  <Slides>63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63</vt:i4>
      </vt:variant>
    </vt:vector>
  </HeadingPairs>
  <TitlesOfParts>
    <vt:vector size="64" baseType="lpstr">
      <vt:lpstr>Tema di Office</vt:lpstr>
      <vt:lpstr>Diapositiva 1</vt:lpstr>
      <vt:lpstr>Diapositiva 2</vt:lpstr>
      <vt:lpstr>   MONITORAGGIO DEL PROCESSO  DI APPRENDIMENTO INTERMEDIO </vt:lpstr>
      <vt:lpstr>Diapositiva 4</vt:lpstr>
      <vt:lpstr>Diapositiva 5</vt:lpstr>
      <vt:lpstr>3 ANNI</vt:lpstr>
      <vt:lpstr>La maggior parte degli alunni di 3 anni della sc.dell’infanzia ha mostrato di possedere un livello(D) INIZIALE delle competenze.  L’alunno/a, se opportunamente guidato/a, svolge compiti semplici in situazioni note. </vt:lpstr>
      <vt:lpstr>Dagli esiti del monitoraggio intermedio delle competenze della sc.dell’infanzia ,degli alunni di 3 anni,  si registra un leggero miglioramento del livello nelle seguenti  competenze : -nell’orientamento -nel confronto con gli altri nel riconoscere la propria identità nell’uso del linguaggio del corpo e di altri linguaggi.Gli alunni ,in queste competenze hanno mostrato di possedere un livello BASE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  <vt:lpstr>4   ANNI</vt:lpstr>
      <vt:lpstr>La maggior parte degli alunni di 4 anni della sc.dell’infanzia ha mostrato di possedere un livello di competenza BASE. Tuttavia,si registrano lievi miglioramenti nelle seguenti competenze: -nell’esplorazione -nell’ascolto L’alunno/a L’alunno/a svolge compiti semplici   anche in situazioni nuove, mostrando di possedere conoscenze e abilità fondamentali e di saper applicare basilari regole e procedure apprese.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  <vt:lpstr>5 ANNI</vt:lpstr>
      <vt:lpstr>La maggior parte degli alunni di 5 anni della sc.dell’infanzia ha mostrato di possedere un livello di competenza BASE. L’alunno/a L’alunno/a svolge compiti semplici   anche in situazioni nuove, mostrando di possedere conoscenze e abilità fondamentali e di saper applicare basilari regole e procedure apprese. </vt:lpstr>
      <vt:lpstr>Dagli esiti del monitoraggio intermedio delle competenze della sc.dell’infanzia ,degli alunni di 5anni,  si registra un leggero miglioramento del livello in quasi tutte le competenze.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60</cp:revision>
  <dcterms:created xsi:type="dcterms:W3CDTF">2017-09-28T18:11:02Z</dcterms:created>
  <dcterms:modified xsi:type="dcterms:W3CDTF">2018-02-23T09:01:32Z</dcterms:modified>
</cp:coreProperties>
</file>