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46.xml" ContentType="application/vnd.openxmlformats-officedocument.drawingml.chart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charts/chart35.xml" ContentType="application/vnd.openxmlformats-officedocument.drawingml.chart+xml"/>
  <Override PartName="/ppt/notesSlides/notesSlide45.xml" ContentType="application/vnd.openxmlformats-officedocument.presentationml.notesSlide+xml"/>
  <Override PartName="/ppt/charts/chart53.xml" ContentType="application/vnd.openxmlformats-officedocument.drawingml.chart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31.xml" ContentType="application/vnd.openxmlformats-officedocument.drawingml.chart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notesSlides/notesSlide39.xml" ContentType="application/vnd.openxmlformats-officedocument.presentationml.notesSlide+xml"/>
  <Override PartName="/ppt/charts/chart47.xml" ContentType="application/vnd.openxmlformats-officedocument.drawingml.chart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charts/chart32.xml" ContentType="application/vnd.openxmlformats-officedocument.drawingml.chart+xml"/>
  <Override PartName="/ppt/notesSlides/notesSlide35.xml" ContentType="application/vnd.openxmlformats-officedocument.presentationml.notesSlide+xml"/>
  <Override PartName="/ppt/charts/chart43.xml" ContentType="application/vnd.openxmlformats-officedocument.drawingml.chart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notesSlides/notesSlide42.xml" ContentType="application/vnd.openxmlformats-officedocument.presentationml.notesSlide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charts/chart37.xml" ContentType="application/vnd.openxmlformats-officedocument.drawingml.chart+xml"/>
  <Override PartName="/ppt/notesSlides/notesSlide47.xml" ContentType="application/vnd.openxmlformats-officedocument.presentationml.notesSlide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33.xml" ContentType="application/vnd.openxmlformats-officedocument.drawingml.chart+xml"/>
  <Override PartName="/ppt/notesSlides/notesSlide43.xml" ContentType="application/vnd.openxmlformats-officedocument.presentationml.notesSlide+xml"/>
  <Override PartName="/ppt/charts/chart51.xml" ContentType="application/vnd.openxmlformats-officedocument.drawingml.chart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notesSlides/notesSlide37.xml" ContentType="application/vnd.openxmlformats-officedocument.presentationml.notesSlide+xml"/>
  <Override PartName="/ppt/charts/chart45.xml" ContentType="application/vnd.openxmlformats-officedocument.drawingml.chart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30.xml" ContentType="application/vnd.openxmlformats-officedocument.drawingml.chart+xml"/>
  <Override PartName="/ppt/notesSlides/notesSlide33.xml" ContentType="application/vnd.openxmlformats-officedocument.presentationml.notesSlide+xml"/>
  <Override PartName="/ppt/charts/chart41.xml" ContentType="application/vnd.openxmlformats-officedocument.drawingml.chart+xml"/>
  <Override PartName="/ppt/notesSlides/notesSlide51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slides/slide29.xml" ContentType="application/vnd.openxmlformats-officedocument.presentationml.slide+xml"/>
  <Override PartName="/ppt/charts/chart3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12" r:id="rId3"/>
    <p:sldId id="313" r:id="rId4"/>
    <p:sldId id="371" r:id="rId5"/>
    <p:sldId id="311" r:id="rId6"/>
    <p:sldId id="257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1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69" r:id="rId60"/>
    <p:sldId id="370" r:id="rId61"/>
    <p:sldId id="372" r:id="rId6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C80"/>
    <a:srgbClr val="FFCC00"/>
    <a:srgbClr val="FF6600"/>
    <a:srgbClr val="0FA907"/>
    <a:srgbClr val="00FF00"/>
    <a:srgbClr val="000F2E"/>
    <a:srgbClr val="CC3399"/>
    <a:srgbClr val="CC0099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100" d="100"/>
          <a:sy n="100" d="100"/>
        </p:scale>
        <p:origin x="-492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6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7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9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0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1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2.xlsx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3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4.xlsx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</c:ser>
        <c:dLbls/>
        <c:shape val="box"/>
        <c:axId val="157205248"/>
        <c:axId val="157206784"/>
        <c:axId val="0"/>
      </c:bar3DChart>
      <c:catAx>
        <c:axId val="157205248"/>
        <c:scaling>
          <c:orientation val="minMax"/>
        </c:scaling>
        <c:axPos val="b"/>
        <c:numFmt formatCode="General" sourceLinked="1"/>
        <c:tickLblPos val="nextTo"/>
        <c:crossAx val="157206784"/>
        <c:crosses val="autoZero"/>
        <c:auto val="1"/>
        <c:lblAlgn val="ctr"/>
        <c:lblOffset val="100"/>
      </c:catAx>
      <c:valAx>
        <c:axId val="157206784"/>
        <c:scaling>
          <c:orientation val="minMax"/>
        </c:scaling>
        <c:axPos val="l"/>
        <c:majorGridlines/>
        <c:numFmt formatCode="General" sourceLinked="1"/>
        <c:tickLblPos val="nextTo"/>
        <c:crossAx val="157205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1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12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/>
        <c:shape val="box"/>
        <c:axId val="164232192"/>
        <c:axId val="164299520"/>
        <c:axId val="0"/>
      </c:bar3DChart>
      <c:catAx>
        <c:axId val="164232192"/>
        <c:scaling>
          <c:orientation val="minMax"/>
        </c:scaling>
        <c:axPos val="b"/>
        <c:numFmt formatCode="General" sourceLinked="1"/>
        <c:tickLblPos val="nextTo"/>
        <c:crossAx val="164299520"/>
        <c:crosses val="autoZero"/>
        <c:auto val="1"/>
        <c:lblAlgn val="ctr"/>
        <c:lblOffset val="100"/>
      </c:catAx>
      <c:valAx>
        <c:axId val="164299520"/>
        <c:scaling>
          <c:orientation val="minMax"/>
        </c:scaling>
        <c:axPos val="l"/>
        <c:majorGridlines/>
        <c:numFmt formatCode="General" sourceLinked="1"/>
        <c:tickLblPos val="nextTo"/>
        <c:crossAx val="164232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64396416"/>
        <c:axId val="164402304"/>
        <c:axId val="0"/>
      </c:bar3DChart>
      <c:catAx>
        <c:axId val="164396416"/>
        <c:scaling>
          <c:orientation val="minMax"/>
        </c:scaling>
        <c:axPos val="b"/>
        <c:numFmt formatCode="General" sourceLinked="1"/>
        <c:tickLblPos val="nextTo"/>
        <c:crossAx val="164402304"/>
        <c:crosses val="autoZero"/>
        <c:auto val="1"/>
        <c:lblAlgn val="ctr"/>
        <c:lblOffset val="100"/>
      </c:catAx>
      <c:valAx>
        <c:axId val="164402304"/>
        <c:scaling>
          <c:orientation val="minMax"/>
        </c:scaling>
        <c:axPos val="l"/>
        <c:majorGridlines/>
        <c:numFmt formatCode="General" sourceLinked="1"/>
        <c:tickLblPos val="nextTo"/>
        <c:crossAx val="164396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7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/>
        <c:shape val="box"/>
        <c:axId val="164728832"/>
        <c:axId val="164730368"/>
        <c:axId val="0"/>
      </c:bar3DChart>
      <c:catAx>
        <c:axId val="164728832"/>
        <c:scaling>
          <c:orientation val="minMax"/>
        </c:scaling>
        <c:axPos val="b"/>
        <c:numFmt formatCode="General" sourceLinked="1"/>
        <c:tickLblPos val="nextTo"/>
        <c:crossAx val="164730368"/>
        <c:crosses val="autoZero"/>
        <c:auto val="1"/>
        <c:lblAlgn val="ctr"/>
        <c:lblOffset val="100"/>
      </c:catAx>
      <c:valAx>
        <c:axId val="164730368"/>
        <c:scaling>
          <c:orientation val="minMax"/>
        </c:scaling>
        <c:axPos val="l"/>
        <c:majorGridlines/>
        <c:numFmt formatCode="General" sourceLinked="1"/>
        <c:tickLblPos val="nextTo"/>
        <c:crossAx val="16472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9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/>
        <c:shape val="box"/>
        <c:axId val="165089664"/>
        <c:axId val="165091200"/>
        <c:axId val="0"/>
      </c:bar3DChart>
      <c:catAx>
        <c:axId val="165089664"/>
        <c:scaling>
          <c:orientation val="minMax"/>
        </c:scaling>
        <c:axPos val="b"/>
        <c:numFmt formatCode="General" sourceLinked="1"/>
        <c:tickLblPos val="nextTo"/>
        <c:crossAx val="165091200"/>
        <c:crosses val="autoZero"/>
        <c:auto val="1"/>
        <c:lblAlgn val="ctr"/>
        <c:lblOffset val="100"/>
      </c:catAx>
      <c:valAx>
        <c:axId val="165091200"/>
        <c:scaling>
          <c:orientation val="minMax"/>
        </c:scaling>
        <c:axPos val="l"/>
        <c:majorGridlines/>
        <c:numFmt formatCode="General" sourceLinked="1"/>
        <c:tickLblPos val="nextTo"/>
        <c:crossAx val="16508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9</c:v>
                </c:pt>
                <c:pt idx="2">
                  <c:v>7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dLbls/>
        <c:shape val="box"/>
        <c:axId val="174400256"/>
        <c:axId val="174401792"/>
        <c:axId val="0"/>
      </c:bar3DChart>
      <c:catAx>
        <c:axId val="174400256"/>
        <c:scaling>
          <c:orientation val="minMax"/>
        </c:scaling>
        <c:axPos val="b"/>
        <c:numFmt formatCode="General" sourceLinked="1"/>
        <c:tickLblPos val="nextTo"/>
        <c:crossAx val="174401792"/>
        <c:crosses val="autoZero"/>
        <c:auto val="1"/>
        <c:lblAlgn val="ctr"/>
        <c:lblOffset val="100"/>
      </c:catAx>
      <c:valAx>
        <c:axId val="174401792"/>
        <c:scaling>
          <c:orientation val="minMax"/>
        </c:scaling>
        <c:axPos val="l"/>
        <c:majorGridlines/>
        <c:numFmt formatCode="General" sourceLinked="1"/>
        <c:tickLblPos val="nextTo"/>
        <c:crossAx val="174400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16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/>
        <c:shape val="box"/>
        <c:axId val="174347392"/>
        <c:axId val="174348928"/>
        <c:axId val="0"/>
      </c:bar3DChart>
      <c:catAx>
        <c:axId val="174347392"/>
        <c:scaling>
          <c:orientation val="minMax"/>
        </c:scaling>
        <c:axPos val="b"/>
        <c:numFmt formatCode="General" sourceLinked="1"/>
        <c:tickLblPos val="nextTo"/>
        <c:crossAx val="174348928"/>
        <c:crosses val="autoZero"/>
        <c:auto val="1"/>
        <c:lblAlgn val="ctr"/>
        <c:lblOffset val="100"/>
      </c:catAx>
      <c:valAx>
        <c:axId val="174348928"/>
        <c:scaling>
          <c:orientation val="minMax"/>
        </c:scaling>
        <c:axPos val="l"/>
        <c:majorGridlines/>
        <c:numFmt formatCode="General" sourceLinked="1"/>
        <c:tickLblPos val="nextTo"/>
        <c:crossAx val="17434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box"/>
        <c:axId val="174507520"/>
        <c:axId val="174509056"/>
        <c:axId val="0"/>
      </c:bar3DChart>
      <c:catAx>
        <c:axId val="174507520"/>
        <c:scaling>
          <c:orientation val="minMax"/>
        </c:scaling>
        <c:axPos val="b"/>
        <c:numFmt formatCode="General" sourceLinked="1"/>
        <c:tickLblPos val="nextTo"/>
        <c:crossAx val="174509056"/>
        <c:crosses val="autoZero"/>
        <c:auto val="1"/>
        <c:lblAlgn val="ctr"/>
        <c:lblOffset val="100"/>
      </c:catAx>
      <c:valAx>
        <c:axId val="174509056"/>
        <c:scaling>
          <c:orientation val="minMax"/>
        </c:scaling>
        <c:axPos val="l"/>
        <c:majorGridlines/>
        <c:numFmt formatCode="General" sourceLinked="1"/>
        <c:tickLblPos val="nextTo"/>
        <c:crossAx val="174507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8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dLbls/>
        <c:shape val="box"/>
        <c:axId val="174585728"/>
        <c:axId val="174587264"/>
        <c:axId val="0"/>
      </c:bar3DChart>
      <c:catAx>
        <c:axId val="174585728"/>
        <c:scaling>
          <c:orientation val="minMax"/>
        </c:scaling>
        <c:axPos val="b"/>
        <c:numFmt formatCode="General" sourceLinked="1"/>
        <c:tickLblPos val="nextTo"/>
        <c:crossAx val="174587264"/>
        <c:crosses val="autoZero"/>
        <c:auto val="1"/>
        <c:lblAlgn val="ctr"/>
        <c:lblOffset val="100"/>
      </c:catAx>
      <c:valAx>
        <c:axId val="174587264"/>
        <c:scaling>
          <c:orientation val="minMax"/>
        </c:scaling>
        <c:axPos val="l"/>
        <c:majorGridlines/>
        <c:numFmt formatCode="General" sourceLinked="1"/>
        <c:tickLblPos val="nextTo"/>
        <c:crossAx val="174585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4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box"/>
        <c:axId val="174663936"/>
        <c:axId val="174673920"/>
        <c:axId val="0"/>
      </c:bar3DChart>
      <c:catAx>
        <c:axId val="174663936"/>
        <c:scaling>
          <c:orientation val="minMax"/>
        </c:scaling>
        <c:axPos val="b"/>
        <c:numFmt formatCode="General" sourceLinked="1"/>
        <c:tickLblPos val="nextTo"/>
        <c:crossAx val="174673920"/>
        <c:crosses val="autoZero"/>
        <c:auto val="1"/>
        <c:lblAlgn val="ctr"/>
        <c:lblOffset val="100"/>
      </c:catAx>
      <c:valAx>
        <c:axId val="174673920"/>
        <c:scaling>
          <c:orientation val="minMax"/>
        </c:scaling>
        <c:axPos val="l"/>
        <c:majorGridlines/>
        <c:numFmt formatCode="General" sourceLinked="1"/>
        <c:tickLblPos val="nextTo"/>
        <c:crossAx val="17466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/>
        <c:shape val="box"/>
        <c:axId val="174770816"/>
        <c:axId val="174776704"/>
        <c:axId val="0"/>
      </c:bar3DChart>
      <c:catAx>
        <c:axId val="174770816"/>
        <c:scaling>
          <c:orientation val="minMax"/>
        </c:scaling>
        <c:axPos val="b"/>
        <c:numFmt formatCode="General" sourceLinked="1"/>
        <c:tickLblPos val="nextTo"/>
        <c:crossAx val="174776704"/>
        <c:crosses val="autoZero"/>
        <c:auto val="1"/>
        <c:lblAlgn val="ctr"/>
        <c:lblOffset val="100"/>
      </c:catAx>
      <c:valAx>
        <c:axId val="174776704"/>
        <c:scaling>
          <c:orientation val="minMax"/>
        </c:scaling>
        <c:axPos val="l"/>
        <c:majorGridlines/>
        <c:numFmt formatCode="General" sourceLinked="1"/>
        <c:tickLblPos val="nextTo"/>
        <c:crossAx val="174770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shape val="box"/>
        <c:axId val="165938304"/>
        <c:axId val="165939840"/>
        <c:axId val="0"/>
      </c:bar3DChart>
      <c:catAx>
        <c:axId val="165938304"/>
        <c:scaling>
          <c:orientation val="minMax"/>
        </c:scaling>
        <c:axPos val="b"/>
        <c:numFmt formatCode="General" sourceLinked="1"/>
        <c:tickLblPos val="nextTo"/>
        <c:crossAx val="165939840"/>
        <c:crosses val="autoZero"/>
        <c:auto val="1"/>
        <c:lblAlgn val="ctr"/>
        <c:lblOffset val="100"/>
      </c:catAx>
      <c:valAx>
        <c:axId val="165939840"/>
        <c:scaling>
          <c:orientation val="minMax"/>
        </c:scaling>
        <c:axPos val="l"/>
        <c:majorGridlines/>
        <c:numFmt formatCode="General" sourceLinked="1"/>
        <c:tickLblPos val="nextTo"/>
        <c:crossAx val="165938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8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9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16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shape val="box"/>
        <c:axId val="175176704"/>
        <c:axId val="175186688"/>
        <c:axId val="0"/>
      </c:bar3DChart>
      <c:catAx>
        <c:axId val="175176704"/>
        <c:scaling>
          <c:orientation val="minMax"/>
        </c:scaling>
        <c:axPos val="b"/>
        <c:numFmt formatCode="General" sourceLinked="1"/>
        <c:tickLblPos val="nextTo"/>
        <c:crossAx val="175186688"/>
        <c:crosses val="autoZero"/>
        <c:auto val="1"/>
        <c:lblAlgn val="ctr"/>
        <c:lblOffset val="100"/>
      </c:catAx>
      <c:valAx>
        <c:axId val="175186688"/>
        <c:scaling>
          <c:orientation val="minMax"/>
        </c:scaling>
        <c:axPos val="l"/>
        <c:majorGridlines/>
        <c:numFmt formatCode="General" sourceLinked="1"/>
        <c:tickLblPos val="nextTo"/>
        <c:crossAx val="175176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19</c:v>
                </c:pt>
                <c:pt idx="2">
                  <c:v>2</c:v>
                </c:pt>
                <c:pt idx="3">
                  <c:v>1</c:v>
                </c:pt>
                <c:pt idx="4">
                  <c:v>10</c:v>
                </c:pt>
                <c:pt idx="5">
                  <c:v>0</c:v>
                </c:pt>
              </c:numCache>
            </c:numRef>
          </c:val>
        </c:ser>
        <c:dLbls/>
        <c:shape val="box"/>
        <c:axId val="175271296"/>
        <c:axId val="175285376"/>
        <c:axId val="0"/>
      </c:bar3DChart>
      <c:catAx>
        <c:axId val="175271296"/>
        <c:scaling>
          <c:orientation val="minMax"/>
        </c:scaling>
        <c:axPos val="b"/>
        <c:numFmt formatCode="General" sourceLinked="1"/>
        <c:tickLblPos val="nextTo"/>
        <c:crossAx val="175285376"/>
        <c:crosses val="autoZero"/>
        <c:auto val="1"/>
        <c:lblAlgn val="ctr"/>
        <c:lblOffset val="100"/>
      </c:catAx>
      <c:valAx>
        <c:axId val="175285376"/>
        <c:scaling>
          <c:orientation val="minMax"/>
        </c:scaling>
        <c:axPos val="l"/>
        <c:majorGridlines/>
        <c:numFmt formatCode="General" sourceLinked="1"/>
        <c:tickLblPos val="nextTo"/>
        <c:crossAx val="175271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C00"/>
        </a:solidFill>
      </c:spPr>
    </c:sideWall>
    <c:backWall>
      <c:spPr>
        <a:solidFill>
          <a:srgbClr val="FFCC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/>
        <c:shape val="box"/>
        <c:axId val="174927872"/>
        <c:axId val="174929408"/>
        <c:axId val="0"/>
      </c:bar3DChart>
      <c:catAx>
        <c:axId val="174927872"/>
        <c:scaling>
          <c:orientation val="minMax"/>
        </c:scaling>
        <c:axPos val="b"/>
        <c:numFmt formatCode="General" sourceLinked="1"/>
        <c:tickLblPos val="nextTo"/>
        <c:crossAx val="174929408"/>
        <c:crosses val="autoZero"/>
        <c:auto val="1"/>
        <c:lblAlgn val="ctr"/>
        <c:lblOffset val="100"/>
      </c:catAx>
      <c:valAx>
        <c:axId val="174929408"/>
        <c:scaling>
          <c:orientation val="minMax"/>
        </c:scaling>
        <c:axPos val="l"/>
        <c:majorGridlines/>
        <c:numFmt formatCode="General" sourceLinked="1"/>
        <c:tickLblPos val="nextTo"/>
        <c:crossAx val="174927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3499491469816274"/>
          <c:h val="0.40082997047244107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</c:ser>
        <c:dLbls/>
        <c:shape val="box"/>
        <c:axId val="175408640"/>
        <c:axId val="175410176"/>
        <c:axId val="0"/>
      </c:bar3DChart>
      <c:catAx>
        <c:axId val="175408640"/>
        <c:scaling>
          <c:orientation val="minMax"/>
        </c:scaling>
        <c:axPos val="b"/>
        <c:numFmt formatCode="General" sourceLinked="1"/>
        <c:tickLblPos val="nextTo"/>
        <c:crossAx val="175410176"/>
        <c:crosses val="autoZero"/>
        <c:auto val="1"/>
        <c:lblAlgn val="ctr"/>
        <c:lblOffset val="100"/>
      </c:catAx>
      <c:valAx>
        <c:axId val="175410176"/>
        <c:scaling>
          <c:orientation val="minMax"/>
        </c:scaling>
        <c:axPos val="l"/>
        <c:majorGridlines>
          <c:spPr>
            <a:ln>
              <a:solidFill>
                <a:srgbClr val="FFCC00"/>
              </a:solidFill>
            </a:ln>
          </c:spPr>
        </c:majorGridlines>
        <c:numFmt formatCode="General" sourceLinked="1"/>
        <c:tickLblPos val="nextTo"/>
        <c:crossAx val="17540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6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</c:ser>
        <c:dLbls/>
        <c:shape val="box"/>
        <c:axId val="175574016"/>
        <c:axId val="175588096"/>
        <c:axId val="0"/>
      </c:bar3DChart>
      <c:catAx>
        <c:axId val="175574016"/>
        <c:scaling>
          <c:orientation val="minMax"/>
        </c:scaling>
        <c:axPos val="b"/>
        <c:numFmt formatCode="General" sourceLinked="1"/>
        <c:tickLblPos val="nextTo"/>
        <c:crossAx val="175588096"/>
        <c:crosses val="autoZero"/>
        <c:auto val="1"/>
        <c:lblAlgn val="ctr"/>
        <c:lblOffset val="100"/>
      </c:catAx>
      <c:valAx>
        <c:axId val="175588096"/>
        <c:scaling>
          <c:orientation val="minMax"/>
        </c:scaling>
        <c:axPos val="l"/>
        <c:majorGridlines/>
        <c:numFmt formatCode="General" sourceLinked="1"/>
        <c:tickLblPos val="nextTo"/>
        <c:crossAx val="175574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7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box"/>
        <c:axId val="175731456"/>
        <c:axId val="175732992"/>
        <c:axId val="0"/>
      </c:bar3DChart>
      <c:catAx>
        <c:axId val="175731456"/>
        <c:scaling>
          <c:orientation val="minMax"/>
        </c:scaling>
        <c:axPos val="b"/>
        <c:numFmt formatCode="General" sourceLinked="1"/>
        <c:tickLblPos val="nextTo"/>
        <c:crossAx val="175732992"/>
        <c:crosses val="autoZero"/>
        <c:auto val="1"/>
        <c:lblAlgn val="ctr"/>
        <c:lblOffset val="100"/>
      </c:catAx>
      <c:valAx>
        <c:axId val="175732992"/>
        <c:scaling>
          <c:orientation val="minMax"/>
        </c:scaling>
        <c:axPos val="l"/>
        <c:majorGridlines/>
        <c:numFmt formatCode="General" sourceLinked="1"/>
        <c:tickLblPos val="nextTo"/>
        <c:crossAx val="175731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7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9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/>
        <c:shape val="box"/>
        <c:axId val="175810816"/>
        <c:axId val="175820800"/>
        <c:axId val="0"/>
      </c:bar3DChart>
      <c:catAx>
        <c:axId val="175810816"/>
        <c:scaling>
          <c:orientation val="minMax"/>
        </c:scaling>
        <c:axPos val="b"/>
        <c:numFmt formatCode="General" sourceLinked="1"/>
        <c:tickLblPos val="nextTo"/>
        <c:crossAx val="175820800"/>
        <c:crosses val="autoZero"/>
        <c:auto val="1"/>
        <c:lblAlgn val="ctr"/>
        <c:lblOffset val="100"/>
      </c:catAx>
      <c:valAx>
        <c:axId val="175820800"/>
        <c:scaling>
          <c:orientation val="minMax"/>
        </c:scaling>
        <c:axPos val="l"/>
        <c:majorGridlines/>
        <c:numFmt formatCode="General" sourceLinked="1"/>
        <c:tickLblPos val="nextTo"/>
        <c:crossAx val="175810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8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box"/>
        <c:axId val="176001024"/>
        <c:axId val="176002560"/>
        <c:axId val="0"/>
      </c:bar3DChart>
      <c:catAx>
        <c:axId val="176001024"/>
        <c:scaling>
          <c:orientation val="minMax"/>
        </c:scaling>
        <c:axPos val="b"/>
        <c:numFmt formatCode="General" sourceLinked="1"/>
        <c:tickLblPos val="nextTo"/>
        <c:crossAx val="176002560"/>
        <c:crosses val="autoZero"/>
        <c:auto val="1"/>
        <c:lblAlgn val="ctr"/>
        <c:lblOffset val="100"/>
      </c:catAx>
      <c:valAx>
        <c:axId val="176002560"/>
        <c:scaling>
          <c:orientation val="minMax"/>
        </c:scaling>
        <c:axPos val="l"/>
        <c:majorGridlines/>
        <c:numFmt formatCode="General" sourceLinked="1"/>
        <c:tickLblPos val="nextTo"/>
        <c:crossAx val="176001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8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box"/>
        <c:axId val="176084480"/>
        <c:axId val="176086016"/>
        <c:axId val="0"/>
      </c:bar3DChart>
      <c:catAx>
        <c:axId val="176084480"/>
        <c:scaling>
          <c:orientation val="minMax"/>
        </c:scaling>
        <c:axPos val="b"/>
        <c:numFmt formatCode="General" sourceLinked="1"/>
        <c:tickLblPos val="nextTo"/>
        <c:crossAx val="176086016"/>
        <c:crosses val="autoZero"/>
        <c:auto val="1"/>
        <c:lblAlgn val="ctr"/>
        <c:lblOffset val="100"/>
      </c:catAx>
      <c:valAx>
        <c:axId val="176086016"/>
        <c:scaling>
          <c:orientation val="minMax"/>
        </c:scaling>
        <c:axPos val="l"/>
        <c:majorGridlines/>
        <c:numFmt formatCode="General" sourceLinked="1"/>
        <c:tickLblPos val="nextTo"/>
        <c:crossAx val="176084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9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1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box"/>
        <c:axId val="175946752"/>
        <c:axId val="176104192"/>
        <c:axId val="0"/>
      </c:bar3DChart>
      <c:catAx>
        <c:axId val="175946752"/>
        <c:scaling>
          <c:orientation val="minMax"/>
        </c:scaling>
        <c:axPos val="b"/>
        <c:numFmt formatCode="General" sourceLinked="1"/>
        <c:tickLblPos val="nextTo"/>
        <c:crossAx val="176104192"/>
        <c:crosses val="autoZero"/>
        <c:auto val="1"/>
        <c:lblAlgn val="ctr"/>
        <c:lblOffset val="100"/>
      </c:catAx>
      <c:valAx>
        <c:axId val="176104192"/>
        <c:scaling>
          <c:orientation val="minMax"/>
        </c:scaling>
        <c:axPos val="l"/>
        <c:majorGridlines/>
        <c:numFmt formatCode="General" sourceLinked="1"/>
        <c:tickLblPos val="nextTo"/>
        <c:crossAx val="175946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/>
        <c:shape val="box"/>
        <c:axId val="166036992"/>
        <c:axId val="166038528"/>
        <c:axId val="0"/>
      </c:bar3DChart>
      <c:catAx>
        <c:axId val="166036992"/>
        <c:scaling>
          <c:orientation val="minMax"/>
        </c:scaling>
        <c:axPos val="b"/>
        <c:numFmt formatCode="General" sourceLinked="1"/>
        <c:tickLblPos val="nextTo"/>
        <c:crossAx val="166038528"/>
        <c:crosses val="autoZero"/>
        <c:auto val="1"/>
        <c:lblAlgn val="ctr"/>
        <c:lblOffset val="100"/>
      </c:catAx>
      <c:valAx>
        <c:axId val="166038528"/>
        <c:scaling>
          <c:orientation val="minMax"/>
        </c:scaling>
        <c:axPos val="l"/>
        <c:majorGridlines/>
        <c:numFmt formatCode="General" sourceLinked="1"/>
        <c:tickLblPos val="nextTo"/>
        <c:crossAx val="166036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7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76268032"/>
        <c:axId val="176269568"/>
        <c:axId val="0"/>
      </c:bar3DChart>
      <c:catAx>
        <c:axId val="176268032"/>
        <c:scaling>
          <c:orientation val="minMax"/>
        </c:scaling>
        <c:axPos val="b"/>
        <c:numFmt formatCode="General" sourceLinked="1"/>
        <c:tickLblPos val="nextTo"/>
        <c:crossAx val="176269568"/>
        <c:crosses val="autoZero"/>
        <c:auto val="1"/>
        <c:lblAlgn val="ctr"/>
        <c:lblOffset val="100"/>
      </c:catAx>
      <c:valAx>
        <c:axId val="176269568"/>
        <c:scaling>
          <c:orientation val="minMax"/>
        </c:scaling>
        <c:axPos val="l"/>
        <c:majorGridlines/>
        <c:numFmt formatCode="General" sourceLinked="1"/>
        <c:tickLblPos val="nextTo"/>
        <c:crossAx val="176268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14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76351488"/>
        <c:axId val="176435200"/>
        <c:axId val="0"/>
      </c:bar3DChart>
      <c:catAx>
        <c:axId val="176351488"/>
        <c:scaling>
          <c:orientation val="minMax"/>
        </c:scaling>
        <c:axPos val="b"/>
        <c:numFmt formatCode="General" sourceLinked="1"/>
        <c:tickLblPos val="nextTo"/>
        <c:crossAx val="176435200"/>
        <c:crosses val="autoZero"/>
        <c:auto val="1"/>
        <c:lblAlgn val="ctr"/>
        <c:lblOffset val="100"/>
      </c:catAx>
      <c:valAx>
        <c:axId val="176435200"/>
        <c:scaling>
          <c:orientation val="minMax"/>
        </c:scaling>
        <c:axPos val="l"/>
        <c:majorGridlines/>
        <c:numFmt formatCode="General" sourceLinked="1"/>
        <c:tickLblPos val="nextTo"/>
        <c:crossAx val="176351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15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/>
        <c:shape val="box"/>
        <c:axId val="176504832"/>
        <c:axId val="176506368"/>
        <c:axId val="0"/>
      </c:bar3DChart>
      <c:catAx>
        <c:axId val="176504832"/>
        <c:scaling>
          <c:orientation val="minMax"/>
        </c:scaling>
        <c:axPos val="b"/>
        <c:numFmt formatCode="General" sourceLinked="1"/>
        <c:tickLblPos val="nextTo"/>
        <c:crossAx val="176506368"/>
        <c:crosses val="autoZero"/>
        <c:auto val="1"/>
        <c:lblAlgn val="ctr"/>
        <c:lblOffset val="100"/>
      </c:catAx>
      <c:valAx>
        <c:axId val="176506368"/>
        <c:scaling>
          <c:orientation val="minMax"/>
        </c:scaling>
        <c:axPos val="l"/>
        <c:majorGridlines/>
        <c:numFmt formatCode="General" sourceLinked="1"/>
        <c:tickLblPos val="nextTo"/>
        <c:crossAx val="176504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92D050"/>
        </a:solidFill>
      </c:spPr>
    </c:sideWall>
    <c:backWall>
      <c:spPr>
        <a:solidFill>
          <a:srgbClr val="92D05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4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box"/>
        <c:axId val="176571904"/>
        <c:axId val="176573440"/>
        <c:axId val="0"/>
      </c:bar3DChart>
      <c:catAx>
        <c:axId val="176571904"/>
        <c:scaling>
          <c:orientation val="minMax"/>
        </c:scaling>
        <c:axPos val="b"/>
        <c:numFmt formatCode="General" sourceLinked="1"/>
        <c:tickLblPos val="nextTo"/>
        <c:crossAx val="176573440"/>
        <c:crosses val="autoZero"/>
        <c:auto val="1"/>
        <c:lblAlgn val="ctr"/>
        <c:lblOffset val="100"/>
      </c:catAx>
      <c:valAx>
        <c:axId val="176573440"/>
        <c:scaling>
          <c:orientation val="minMax"/>
        </c:scaling>
        <c:axPos val="l"/>
        <c:majorGridlines/>
        <c:numFmt formatCode="General" sourceLinked="1"/>
        <c:tickLblPos val="nextTo"/>
        <c:crossAx val="176571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21677239173228349"/>
          <c:w val="0.11222424540682417"/>
          <c:h val="0.34693996062992133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4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76692224"/>
        <c:axId val="176706304"/>
        <c:axId val="0"/>
      </c:bar3DChart>
      <c:catAx>
        <c:axId val="176692224"/>
        <c:scaling>
          <c:orientation val="minMax"/>
        </c:scaling>
        <c:axPos val="b"/>
        <c:numFmt formatCode="General" sourceLinked="1"/>
        <c:tickLblPos val="nextTo"/>
        <c:crossAx val="176706304"/>
        <c:crosses val="autoZero"/>
        <c:auto val="1"/>
        <c:lblAlgn val="ctr"/>
        <c:lblOffset val="100"/>
      </c:catAx>
      <c:valAx>
        <c:axId val="176706304"/>
        <c:scaling>
          <c:orientation val="minMax"/>
        </c:scaling>
        <c:axPos val="l"/>
        <c:majorGridlines/>
        <c:numFmt formatCode="General" sourceLinked="1"/>
        <c:tickLblPos val="nextTo"/>
        <c:crossAx val="176692224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11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76792704"/>
        <c:axId val="176794240"/>
        <c:axId val="0"/>
      </c:bar3DChart>
      <c:catAx>
        <c:axId val="176792704"/>
        <c:scaling>
          <c:orientation val="minMax"/>
        </c:scaling>
        <c:axPos val="b"/>
        <c:numFmt formatCode="General" sourceLinked="1"/>
        <c:tickLblPos val="nextTo"/>
        <c:crossAx val="176794240"/>
        <c:crosses val="autoZero"/>
        <c:auto val="1"/>
        <c:lblAlgn val="ctr"/>
        <c:lblOffset val="100"/>
      </c:catAx>
      <c:valAx>
        <c:axId val="176794240"/>
        <c:scaling>
          <c:orientation val="minMax"/>
        </c:scaling>
        <c:axPos val="l"/>
        <c:majorGridlines/>
        <c:numFmt formatCode="General" sourceLinked="1"/>
        <c:tickLblPos val="nextTo"/>
        <c:crossAx val="176792704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10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76847872"/>
        <c:axId val="176874240"/>
        <c:axId val="0"/>
      </c:bar3DChart>
      <c:catAx>
        <c:axId val="176847872"/>
        <c:scaling>
          <c:orientation val="minMax"/>
        </c:scaling>
        <c:axPos val="b"/>
        <c:numFmt formatCode="General" sourceLinked="1"/>
        <c:tickLblPos val="nextTo"/>
        <c:crossAx val="176874240"/>
        <c:crosses val="autoZero"/>
        <c:auto val="1"/>
        <c:lblAlgn val="ctr"/>
        <c:lblOffset val="100"/>
      </c:catAx>
      <c:valAx>
        <c:axId val="176874240"/>
        <c:scaling>
          <c:orientation val="minMax"/>
        </c:scaling>
        <c:axPos val="l"/>
        <c:majorGridlines/>
        <c:numFmt formatCode="General" sourceLinked="1"/>
        <c:tickLblPos val="nextTo"/>
        <c:crossAx val="176847872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77099904"/>
        <c:axId val="177101440"/>
        <c:axId val="0"/>
      </c:bar3DChart>
      <c:catAx>
        <c:axId val="177099904"/>
        <c:scaling>
          <c:orientation val="minMax"/>
        </c:scaling>
        <c:axPos val="b"/>
        <c:numFmt formatCode="General" sourceLinked="1"/>
        <c:tickLblPos val="nextTo"/>
        <c:crossAx val="177101440"/>
        <c:crosses val="autoZero"/>
        <c:auto val="1"/>
        <c:lblAlgn val="ctr"/>
        <c:lblOffset val="100"/>
      </c:catAx>
      <c:valAx>
        <c:axId val="177101440"/>
        <c:scaling>
          <c:orientation val="minMax"/>
        </c:scaling>
        <c:axPos val="l"/>
        <c:majorGridlines/>
        <c:numFmt formatCode="General" sourceLinked="1"/>
        <c:tickLblPos val="nextTo"/>
        <c:crossAx val="177099904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9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77060480"/>
        <c:axId val="177140096"/>
        <c:axId val="0"/>
      </c:bar3DChart>
      <c:catAx>
        <c:axId val="177060480"/>
        <c:scaling>
          <c:orientation val="minMax"/>
        </c:scaling>
        <c:axPos val="b"/>
        <c:numFmt formatCode="General" sourceLinked="1"/>
        <c:tickLblPos val="nextTo"/>
        <c:crossAx val="177140096"/>
        <c:crosses val="autoZero"/>
        <c:auto val="1"/>
        <c:lblAlgn val="ctr"/>
        <c:lblOffset val="100"/>
      </c:catAx>
      <c:valAx>
        <c:axId val="177140096"/>
        <c:scaling>
          <c:orientation val="minMax"/>
        </c:scaling>
        <c:axPos val="l"/>
        <c:majorGridlines/>
        <c:numFmt formatCode="General" sourceLinked="1"/>
        <c:tickLblPos val="nextTo"/>
        <c:crossAx val="177060480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57815552"/>
        <c:axId val="157817088"/>
        <c:axId val="0"/>
      </c:bar3DChart>
      <c:catAx>
        <c:axId val="157815552"/>
        <c:scaling>
          <c:orientation val="minMax"/>
        </c:scaling>
        <c:axPos val="b"/>
        <c:numFmt formatCode="General" sourceLinked="1"/>
        <c:tickLblPos val="nextTo"/>
        <c:crossAx val="157817088"/>
        <c:crosses val="autoZero"/>
        <c:auto val="1"/>
        <c:lblAlgn val="ctr"/>
        <c:lblOffset val="100"/>
      </c:catAx>
      <c:valAx>
        <c:axId val="157817088"/>
        <c:scaling>
          <c:orientation val="minMax"/>
        </c:scaling>
        <c:axPos val="l"/>
        <c:majorGridlines/>
        <c:numFmt formatCode="General" sourceLinked="1"/>
        <c:tickLblPos val="nextTo"/>
        <c:crossAx val="157815552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/>
        <c:shape val="box"/>
        <c:axId val="165464320"/>
        <c:axId val="165952896"/>
        <c:axId val="0"/>
      </c:bar3DChart>
      <c:catAx>
        <c:axId val="165464320"/>
        <c:scaling>
          <c:orientation val="minMax"/>
        </c:scaling>
        <c:axPos val="b"/>
        <c:numFmt formatCode="General" sourceLinked="1"/>
        <c:tickLblPos val="nextTo"/>
        <c:crossAx val="165952896"/>
        <c:crosses val="autoZero"/>
        <c:auto val="1"/>
        <c:lblAlgn val="ctr"/>
        <c:lblOffset val="100"/>
      </c:catAx>
      <c:valAx>
        <c:axId val="165952896"/>
        <c:scaling>
          <c:orientation val="minMax"/>
        </c:scaling>
        <c:axPos val="l"/>
        <c:majorGridlines/>
        <c:numFmt formatCode="General" sourceLinked="1"/>
        <c:tickLblPos val="nextTo"/>
        <c:crossAx val="16546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57928064"/>
        <c:axId val="157942144"/>
        <c:axId val="0"/>
      </c:bar3DChart>
      <c:catAx>
        <c:axId val="157928064"/>
        <c:scaling>
          <c:orientation val="minMax"/>
        </c:scaling>
        <c:axPos val="b"/>
        <c:numFmt formatCode="General" sourceLinked="1"/>
        <c:tickLblPos val="nextTo"/>
        <c:crossAx val="157942144"/>
        <c:crosses val="autoZero"/>
        <c:auto val="1"/>
        <c:lblAlgn val="ctr"/>
        <c:lblOffset val="100"/>
      </c:catAx>
      <c:valAx>
        <c:axId val="157942144"/>
        <c:scaling>
          <c:orientation val="minMax"/>
        </c:scaling>
        <c:axPos val="l"/>
        <c:majorGridlines/>
        <c:numFmt formatCode="General" sourceLinked="1"/>
        <c:tickLblPos val="nextTo"/>
        <c:crossAx val="157928064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11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57999872"/>
        <c:axId val="158001408"/>
        <c:axId val="0"/>
      </c:bar3DChart>
      <c:catAx>
        <c:axId val="157999872"/>
        <c:scaling>
          <c:orientation val="minMax"/>
        </c:scaling>
        <c:axPos val="b"/>
        <c:numFmt formatCode="General" sourceLinked="1"/>
        <c:tickLblPos val="nextTo"/>
        <c:crossAx val="158001408"/>
        <c:crosses val="autoZero"/>
        <c:auto val="1"/>
        <c:lblAlgn val="ctr"/>
        <c:lblOffset val="100"/>
      </c:catAx>
      <c:valAx>
        <c:axId val="158001408"/>
        <c:scaling>
          <c:orientation val="minMax"/>
        </c:scaling>
        <c:axPos val="l"/>
        <c:majorGridlines/>
        <c:numFmt formatCode="General" sourceLinked="1"/>
        <c:tickLblPos val="nextTo"/>
        <c:crossAx val="157999872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11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58182016"/>
        <c:axId val="158200192"/>
        <c:axId val="0"/>
      </c:bar3DChart>
      <c:catAx>
        <c:axId val="158182016"/>
        <c:scaling>
          <c:orientation val="minMax"/>
        </c:scaling>
        <c:axPos val="b"/>
        <c:numFmt formatCode="General" sourceLinked="1"/>
        <c:tickLblPos val="nextTo"/>
        <c:crossAx val="158200192"/>
        <c:crosses val="autoZero"/>
        <c:auto val="1"/>
        <c:lblAlgn val="ctr"/>
        <c:lblOffset val="100"/>
      </c:catAx>
      <c:valAx>
        <c:axId val="158200192"/>
        <c:scaling>
          <c:orientation val="minMax"/>
        </c:scaling>
        <c:axPos val="l"/>
        <c:majorGridlines/>
        <c:numFmt formatCode="General" sourceLinked="1"/>
        <c:tickLblPos val="nextTo"/>
        <c:crossAx val="158182016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dLbls/>
        <c:shape val="box"/>
        <c:axId val="160012544"/>
        <c:axId val="160026624"/>
        <c:axId val="0"/>
      </c:bar3DChart>
      <c:catAx>
        <c:axId val="160012544"/>
        <c:scaling>
          <c:orientation val="minMax"/>
        </c:scaling>
        <c:axPos val="b"/>
        <c:numFmt formatCode="General" sourceLinked="1"/>
        <c:tickLblPos val="nextTo"/>
        <c:crossAx val="160026624"/>
        <c:crosses val="autoZero"/>
        <c:auto val="1"/>
        <c:lblAlgn val="ctr"/>
        <c:lblOffset val="100"/>
      </c:catAx>
      <c:valAx>
        <c:axId val="160026624"/>
        <c:scaling>
          <c:orientation val="minMax"/>
        </c:scaling>
        <c:axPos val="l"/>
        <c:majorGridlines/>
        <c:numFmt formatCode="General" sourceLinked="1"/>
        <c:tickLblPos val="nextTo"/>
        <c:crossAx val="160012544"/>
        <c:crosses val="autoZero"/>
        <c:crossBetween val="between"/>
      </c:valAx>
    </c:plotArea>
    <c:legend>
      <c:legendPos val="r"/>
      <c:legendEntry>
        <c:idx val="3"/>
        <c:delete val="1"/>
      </c:legendEntry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</c:ser>
        <c:dLbls/>
        <c:shape val="box"/>
        <c:axId val="159951872"/>
        <c:axId val="159965952"/>
        <c:axId val="0"/>
      </c:bar3DChart>
      <c:catAx>
        <c:axId val="159951872"/>
        <c:scaling>
          <c:orientation val="minMax"/>
        </c:scaling>
        <c:axPos val="b"/>
        <c:numFmt formatCode="General" sourceLinked="1"/>
        <c:tickLblPos val="nextTo"/>
        <c:crossAx val="159965952"/>
        <c:crosses val="autoZero"/>
        <c:auto val="1"/>
        <c:lblAlgn val="ctr"/>
        <c:lblOffset val="100"/>
      </c:catAx>
      <c:valAx>
        <c:axId val="159965952"/>
        <c:scaling>
          <c:orientation val="minMax"/>
        </c:scaling>
        <c:axPos val="l"/>
        <c:majorGridlines/>
        <c:numFmt formatCode="General" sourceLinked="1"/>
        <c:tickLblPos val="nextTo"/>
        <c:crossAx val="159951872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2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shape val="box"/>
        <c:axId val="179426048"/>
        <c:axId val="179427584"/>
        <c:axId val="0"/>
      </c:bar3DChart>
      <c:catAx>
        <c:axId val="179426048"/>
        <c:scaling>
          <c:orientation val="minMax"/>
        </c:scaling>
        <c:axPos val="b"/>
        <c:numFmt formatCode="General" sourceLinked="1"/>
        <c:tickLblPos val="nextTo"/>
        <c:crossAx val="179427584"/>
        <c:crosses val="autoZero"/>
        <c:auto val="1"/>
        <c:lblAlgn val="ctr"/>
        <c:lblOffset val="100"/>
      </c:catAx>
      <c:valAx>
        <c:axId val="179427584"/>
        <c:scaling>
          <c:orientation val="minMax"/>
        </c:scaling>
        <c:axPos val="l"/>
        <c:majorGridlines/>
        <c:numFmt formatCode="General" sourceLinked="1"/>
        <c:tickLblPos val="nextTo"/>
        <c:crossAx val="179426048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4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</c:v>
                </c:pt>
                <c:pt idx="4">
                  <c:v>9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dLbls/>
        <c:shape val="box"/>
        <c:axId val="179362048"/>
        <c:axId val="179441664"/>
        <c:axId val="0"/>
      </c:bar3DChart>
      <c:catAx>
        <c:axId val="179362048"/>
        <c:scaling>
          <c:orientation val="minMax"/>
        </c:scaling>
        <c:axPos val="b"/>
        <c:numFmt formatCode="General" sourceLinked="1"/>
        <c:tickLblPos val="nextTo"/>
        <c:crossAx val="179441664"/>
        <c:crosses val="autoZero"/>
        <c:auto val="1"/>
        <c:lblAlgn val="ctr"/>
        <c:lblOffset val="100"/>
      </c:catAx>
      <c:valAx>
        <c:axId val="179441664"/>
        <c:scaling>
          <c:orientation val="minMax"/>
        </c:scaling>
        <c:axPos val="l"/>
        <c:majorGridlines/>
        <c:numFmt formatCode="General" sourceLinked="1"/>
        <c:tickLblPos val="nextTo"/>
        <c:crossAx val="179362048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dLbl>
              <c:idx val="3"/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79564544"/>
        <c:axId val="179566080"/>
        <c:axId val="0"/>
      </c:bar3DChart>
      <c:catAx>
        <c:axId val="179564544"/>
        <c:scaling>
          <c:orientation val="minMax"/>
        </c:scaling>
        <c:axPos val="b"/>
        <c:numFmt formatCode="General" sourceLinked="1"/>
        <c:tickLblPos val="nextTo"/>
        <c:crossAx val="179566080"/>
        <c:crosses val="autoZero"/>
        <c:auto val="1"/>
        <c:lblAlgn val="ctr"/>
        <c:lblOffset val="100"/>
      </c:catAx>
      <c:valAx>
        <c:axId val="179566080"/>
        <c:scaling>
          <c:orientation val="minMax"/>
        </c:scaling>
        <c:axPos val="l"/>
        <c:majorGridlines/>
        <c:numFmt formatCode="General" sourceLinked="1"/>
        <c:tickLblPos val="nextTo"/>
        <c:crossAx val="17956454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box"/>
        <c:axId val="179688960"/>
        <c:axId val="179690496"/>
        <c:axId val="0"/>
      </c:bar3DChart>
      <c:catAx>
        <c:axId val="179688960"/>
        <c:scaling>
          <c:orientation val="minMax"/>
        </c:scaling>
        <c:axPos val="b"/>
        <c:numFmt formatCode="General" sourceLinked="1"/>
        <c:tickLblPos val="nextTo"/>
        <c:crossAx val="179690496"/>
        <c:crosses val="autoZero"/>
        <c:auto val="1"/>
        <c:lblAlgn val="ctr"/>
        <c:lblOffset val="100"/>
      </c:catAx>
      <c:valAx>
        <c:axId val="179690496"/>
        <c:scaling>
          <c:orientation val="minMax"/>
        </c:scaling>
        <c:axPos val="l"/>
        <c:majorGridlines/>
        <c:numFmt formatCode="General" sourceLinked="1"/>
        <c:tickLblPos val="nextTo"/>
        <c:crossAx val="179688960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2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dLbls/>
        <c:shape val="box"/>
        <c:axId val="179772416"/>
        <c:axId val="179790592"/>
        <c:axId val="0"/>
      </c:bar3DChart>
      <c:catAx>
        <c:axId val="179772416"/>
        <c:scaling>
          <c:orientation val="minMax"/>
        </c:scaling>
        <c:axPos val="b"/>
        <c:numFmt formatCode="General" sourceLinked="1"/>
        <c:tickLblPos val="nextTo"/>
        <c:crossAx val="179790592"/>
        <c:crosses val="autoZero"/>
        <c:auto val="1"/>
        <c:lblAlgn val="ctr"/>
        <c:lblOffset val="100"/>
      </c:catAx>
      <c:valAx>
        <c:axId val="179790592"/>
        <c:scaling>
          <c:orientation val="minMax"/>
        </c:scaling>
        <c:axPos val="l"/>
        <c:majorGridlines/>
        <c:numFmt formatCode="General" sourceLinked="1"/>
        <c:tickLblPos val="nextTo"/>
        <c:crossAx val="179772416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shape val="box"/>
        <c:axId val="135001216"/>
        <c:axId val="135002752"/>
        <c:axId val="0"/>
      </c:bar3DChart>
      <c:catAx>
        <c:axId val="135001216"/>
        <c:scaling>
          <c:orientation val="minMax"/>
        </c:scaling>
        <c:axPos val="b"/>
        <c:numFmt formatCode="General" sourceLinked="1"/>
        <c:tickLblPos val="nextTo"/>
        <c:crossAx val="135002752"/>
        <c:crosses val="autoZero"/>
        <c:auto val="1"/>
        <c:lblAlgn val="ctr"/>
        <c:lblOffset val="100"/>
      </c:catAx>
      <c:valAx>
        <c:axId val="135002752"/>
        <c:scaling>
          <c:orientation val="minMax"/>
        </c:scaling>
        <c:axPos val="l"/>
        <c:majorGridlines/>
        <c:numFmt formatCode="General" sourceLinked="1"/>
        <c:tickLblPos val="nextTo"/>
        <c:crossAx val="13500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dLbls/>
        <c:shape val="box"/>
        <c:axId val="179897088"/>
        <c:axId val="179898624"/>
        <c:axId val="0"/>
      </c:bar3DChart>
      <c:catAx>
        <c:axId val="179897088"/>
        <c:scaling>
          <c:orientation val="minMax"/>
        </c:scaling>
        <c:axPos val="b"/>
        <c:numFmt formatCode="General" sourceLinked="1"/>
        <c:tickLblPos val="nextTo"/>
        <c:crossAx val="179898624"/>
        <c:crosses val="autoZero"/>
        <c:auto val="1"/>
        <c:lblAlgn val="ctr"/>
        <c:lblOffset val="100"/>
      </c:catAx>
      <c:valAx>
        <c:axId val="179898624"/>
        <c:scaling>
          <c:orientation val="minMax"/>
        </c:scaling>
        <c:axPos val="l"/>
        <c:majorGridlines/>
        <c:numFmt formatCode="General" sourceLinked="1"/>
        <c:tickLblPos val="nextTo"/>
        <c:crossAx val="179897088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9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dLbls/>
        <c:shape val="box"/>
        <c:axId val="179960064"/>
        <c:axId val="179978240"/>
        <c:axId val="0"/>
      </c:bar3DChart>
      <c:catAx>
        <c:axId val="179960064"/>
        <c:scaling>
          <c:orientation val="minMax"/>
        </c:scaling>
        <c:axPos val="b"/>
        <c:numFmt formatCode="General" sourceLinked="1"/>
        <c:tickLblPos val="nextTo"/>
        <c:crossAx val="179978240"/>
        <c:crosses val="autoZero"/>
        <c:auto val="1"/>
        <c:lblAlgn val="ctr"/>
        <c:lblOffset val="100"/>
      </c:catAx>
      <c:valAx>
        <c:axId val="179978240"/>
        <c:scaling>
          <c:orientation val="minMax"/>
        </c:scaling>
        <c:axPos val="l"/>
        <c:majorGridlines/>
        <c:numFmt formatCode="General" sourceLinked="1"/>
        <c:tickLblPos val="nextTo"/>
        <c:crossAx val="17996006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80142080"/>
        <c:axId val="180143616"/>
        <c:axId val="0"/>
      </c:bar3DChart>
      <c:catAx>
        <c:axId val="180142080"/>
        <c:scaling>
          <c:orientation val="minMax"/>
        </c:scaling>
        <c:axPos val="b"/>
        <c:numFmt formatCode="General" sourceLinked="1"/>
        <c:tickLblPos val="nextTo"/>
        <c:crossAx val="180143616"/>
        <c:crosses val="autoZero"/>
        <c:auto val="1"/>
        <c:lblAlgn val="ctr"/>
        <c:lblOffset val="100"/>
      </c:catAx>
      <c:valAx>
        <c:axId val="180143616"/>
        <c:scaling>
          <c:orientation val="minMax"/>
        </c:scaling>
        <c:axPos val="l"/>
        <c:majorGridlines/>
        <c:numFmt formatCode="General" sourceLinked="1"/>
        <c:tickLblPos val="nextTo"/>
        <c:crossAx val="180142080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12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12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/>
        <c:shape val="box"/>
        <c:axId val="180192768"/>
        <c:axId val="180194304"/>
        <c:axId val="0"/>
      </c:bar3DChart>
      <c:catAx>
        <c:axId val="180192768"/>
        <c:scaling>
          <c:orientation val="minMax"/>
        </c:scaling>
        <c:axPos val="b"/>
        <c:numFmt formatCode="General" sourceLinked="1"/>
        <c:tickLblPos val="nextTo"/>
        <c:crossAx val="180194304"/>
        <c:crosses val="autoZero"/>
        <c:auto val="1"/>
        <c:lblAlgn val="ctr"/>
        <c:lblOffset val="100"/>
      </c:catAx>
      <c:valAx>
        <c:axId val="180194304"/>
        <c:scaling>
          <c:orientation val="minMax"/>
        </c:scaling>
        <c:axPos val="l"/>
        <c:majorGridlines/>
        <c:numFmt formatCode="General" sourceLinked="1"/>
        <c:tickLblPos val="nextTo"/>
        <c:crossAx val="180192768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11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9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box"/>
        <c:axId val="180255744"/>
        <c:axId val="180278016"/>
        <c:axId val="0"/>
      </c:bar3DChart>
      <c:catAx>
        <c:axId val="180255744"/>
        <c:scaling>
          <c:orientation val="minMax"/>
        </c:scaling>
        <c:axPos val="b"/>
        <c:numFmt formatCode="General" sourceLinked="1"/>
        <c:tickLblPos val="nextTo"/>
        <c:crossAx val="180278016"/>
        <c:crosses val="autoZero"/>
        <c:auto val="1"/>
        <c:lblAlgn val="ctr"/>
        <c:lblOffset val="100"/>
      </c:catAx>
      <c:valAx>
        <c:axId val="180278016"/>
        <c:scaling>
          <c:orientation val="minMax"/>
        </c:scaling>
        <c:axPos val="l"/>
        <c:majorGridlines/>
        <c:numFmt formatCode="General" sourceLinked="1"/>
        <c:tickLblPos val="nextTo"/>
        <c:crossAx val="18025574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2">
            <a:lumMod val="40000"/>
            <a:lumOff val="60000"/>
          </a:schemeClr>
        </a:solidFill>
      </c:spPr>
    </c:sideWall>
    <c:backWall>
      <c:spPr>
        <a:solidFill>
          <a:schemeClr val="accent2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VA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VB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VC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shape val="box"/>
        <c:axId val="180454144"/>
        <c:axId val="180455680"/>
        <c:axId val="0"/>
      </c:bar3DChart>
      <c:catAx>
        <c:axId val="180454144"/>
        <c:scaling>
          <c:orientation val="minMax"/>
        </c:scaling>
        <c:axPos val="b"/>
        <c:numFmt formatCode="General" sourceLinked="1"/>
        <c:tickLblPos val="nextTo"/>
        <c:crossAx val="180455680"/>
        <c:crosses val="autoZero"/>
        <c:auto val="1"/>
        <c:lblAlgn val="ctr"/>
        <c:lblOffset val="100"/>
      </c:catAx>
      <c:valAx>
        <c:axId val="180455680"/>
        <c:scaling>
          <c:orientation val="minMax"/>
        </c:scaling>
        <c:axPos val="l"/>
        <c:majorGridlines/>
        <c:numFmt formatCode="General" sourceLinked="1"/>
        <c:tickLblPos val="nextTo"/>
        <c:crossAx val="18045414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shape val="box"/>
        <c:axId val="156866048"/>
        <c:axId val="156867584"/>
        <c:axId val="0"/>
      </c:bar3DChart>
      <c:catAx>
        <c:axId val="156866048"/>
        <c:scaling>
          <c:orientation val="minMax"/>
        </c:scaling>
        <c:axPos val="b"/>
        <c:numFmt formatCode="General" sourceLinked="1"/>
        <c:tickLblPos val="nextTo"/>
        <c:crossAx val="156867584"/>
        <c:crosses val="autoZero"/>
        <c:auto val="1"/>
        <c:lblAlgn val="ctr"/>
        <c:lblOffset val="100"/>
      </c:catAx>
      <c:valAx>
        <c:axId val="156867584"/>
        <c:scaling>
          <c:orientation val="minMax"/>
        </c:scaling>
        <c:axPos val="l"/>
        <c:majorGridlines/>
        <c:numFmt formatCode="General" sourceLinked="1"/>
        <c:tickLblPos val="nextTo"/>
        <c:crossAx val="156866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8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64456320"/>
        <c:axId val="164457856"/>
        <c:axId val="0"/>
      </c:bar3DChart>
      <c:catAx>
        <c:axId val="164456320"/>
        <c:scaling>
          <c:orientation val="minMax"/>
        </c:scaling>
        <c:axPos val="b"/>
        <c:numFmt formatCode="General" sourceLinked="1"/>
        <c:tickLblPos val="nextTo"/>
        <c:crossAx val="164457856"/>
        <c:crosses val="autoZero"/>
        <c:auto val="1"/>
        <c:lblAlgn val="ctr"/>
        <c:lblOffset val="100"/>
      </c:catAx>
      <c:valAx>
        <c:axId val="164457856"/>
        <c:scaling>
          <c:orientation val="minMax"/>
        </c:scaling>
        <c:axPos val="l"/>
        <c:majorGridlines/>
        <c:numFmt formatCode="General" sourceLinked="1"/>
        <c:tickLblPos val="nextTo"/>
        <c:crossAx val="16445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/>
        <c:shape val="box"/>
        <c:axId val="164559104"/>
        <c:axId val="166100992"/>
        <c:axId val="0"/>
      </c:bar3DChart>
      <c:catAx>
        <c:axId val="164559104"/>
        <c:scaling>
          <c:orientation val="minMax"/>
        </c:scaling>
        <c:axPos val="b"/>
        <c:numFmt formatCode="General" sourceLinked="1"/>
        <c:tickLblPos val="nextTo"/>
        <c:crossAx val="166100992"/>
        <c:crosses val="autoZero"/>
        <c:auto val="1"/>
        <c:lblAlgn val="ctr"/>
        <c:lblOffset val="100"/>
      </c:catAx>
      <c:valAx>
        <c:axId val="166100992"/>
        <c:scaling>
          <c:orientation val="minMax"/>
        </c:scaling>
        <c:axPos val="l"/>
        <c:majorGridlines/>
        <c:numFmt formatCode="General" sourceLinked="1"/>
        <c:tickLblPos val="nextTo"/>
        <c:crossAx val="164559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6600"/>
        </a:solidFill>
      </c:spPr>
    </c:sideWall>
    <c:backWall>
      <c:spPr>
        <a:solidFill>
          <a:srgbClr val="FF66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/>
        <c:shape val="box"/>
        <c:axId val="164174464"/>
        <c:axId val="164196736"/>
        <c:axId val="0"/>
      </c:bar3DChart>
      <c:catAx>
        <c:axId val="164174464"/>
        <c:scaling>
          <c:orientation val="minMax"/>
        </c:scaling>
        <c:axPos val="b"/>
        <c:numFmt formatCode="General" sourceLinked="1"/>
        <c:tickLblPos val="nextTo"/>
        <c:crossAx val="164196736"/>
        <c:crosses val="autoZero"/>
        <c:auto val="1"/>
        <c:lblAlgn val="ctr"/>
        <c:lblOffset val="100"/>
      </c:catAx>
      <c:valAx>
        <c:axId val="164196736"/>
        <c:scaling>
          <c:orientation val="minMax"/>
        </c:scaling>
        <c:axPos val="l"/>
        <c:majorGridlines/>
        <c:numFmt formatCode="General" sourceLinked="1"/>
        <c:tickLblPos val="nextTo"/>
        <c:crossAx val="164174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00508530183751"/>
          <c:y val="0.35739739173228352"/>
          <c:w val="9.3328248031496086E-2"/>
          <c:h val="0.26020497047244101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8336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811515" y="4005064"/>
            <a:ext cx="34920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MONITORAGGIO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PROVE OGGETTIVE 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PARALLELE</a:t>
            </a:r>
            <a:r>
              <a:rPr lang="it-IT" sz="3200" b="1" dirty="0" smtClean="0"/>
              <a:t>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3254936" y="5657671"/>
            <a:ext cx="260520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Primaria</a:t>
            </a:r>
          </a:p>
          <a:p>
            <a:pPr algn="ctr"/>
            <a:r>
              <a:rPr lang="it-IT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2016-17</a:t>
            </a:r>
            <a:endParaRPr lang="it-IT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86318970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56410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95614570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37020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12918110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172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3581541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66705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96219785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39668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 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3305193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3272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7596347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99196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26383936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4081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569762754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3995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398796888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3610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1330102"/>
            <a:ext cx="8568952" cy="4278094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C00000"/>
                </a:solidFill>
              </a:rPr>
              <a:t>PREMESSA</a:t>
            </a:r>
            <a:endParaRPr lang="it-IT" sz="3200" dirty="0"/>
          </a:p>
          <a:p>
            <a:r>
              <a:rPr lang="it-IT" sz="4000" dirty="0"/>
              <a:t>La somministrazione, la valutazione e la successiva elaborazione dei risultati delle prove </a:t>
            </a:r>
            <a:r>
              <a:rPr lang="it-IT" sz="4000" dirty="0" smtClean="0"/>
              <a:t>oggettive parallele, </a:t>
            </a:r>
            <a:r>
              <a:rPr lang="it-IT" sz="4000" dirty="0"/>
              <a:t>nell’ambito di un curricolo </a:t>
            </a:r>
            <a:r>
              <a:rPr lang="it-IT" sz="4000" dirty="0" smtClean="0"/>
              <a:t>verticale, sono </a:t>
            </a:r>
            <a:r>
              <a:rPr lang="it-IT" sz="4000" dirty="0"/>
              <a:t>parte integrante del progetto di implementazione del SNV</a:t>
            </a:r>
          </a:p>
        </p:txBody>
      </p:sp>
    </p:spTree>
    <p:extLst>
      <p:ext uri="{BB962C8B-B14F-4D97-AF65-F5344CB8AC3E}">
        <p14:creationId xmlns:p14="http://schemas.microsoft.com/office/powerpoint/2010/main" xmlns="" val="27128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9109444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326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69227332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60546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535647128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74049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306197975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6667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862670911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5176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570747375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26762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err="1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65157348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1382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066411932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0990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974210295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12868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003118307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73921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919172"/>
            <a:ext cx="8496944" cy="501675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it-IT" sz="3200" dirty="0" smtClean="0">
                <a:solidFill>
                  <a:srgbClr val="C00000"/>
                </a:solidFill>
              </a:rPr>
              <a:t>LE PROVE OGGETTIVE PARALLELE</a:t>
            </a:r>
          </a:p>
          <a:p>
            <a:pPr algn="ctr"/>
            <a:r>
              <a:rPr lang="it-IT" sz="3200" dirty="0" smtClean="0">
                <a:solidFill>
                  <a:srgbClr val="C00000"/>
                </a:solidFill>
              </a:rPr>
              <a:t>NON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servono a confrontare la ‘</a:t>
            </a:r>
            <a:r>
              <a:rPr lang="it-IT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qualità’la‘bontà’del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lavoro 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docente, quanto 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costituire 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base comune (non unitaria o 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omologata) nella didattica, nella costruzione 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delle 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prove e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nei 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sistemi 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 valutazione all’interno dei medesimi 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ambiti  disciplinari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ctr"/>
            <a:r>
              <a:rPr lang="it-IT" sz="3200" dirty="0">
                <a:solidFill>
                  <a:srgbClr val="FF0000"/>
                </a:solidFill>
              </a:rPr>
              <a:t>NON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sono, perciò, uno </a:t>
            </a: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strumento </a:t>
            </a: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miri a costituire una classifica delle classi e/o dei corsi.</a:t>
            </a:r>
          </a:p>
          <a:p>
            <a:pPr algn="ctr"/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3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15606772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59308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816105556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38786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486239855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3664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60138658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8667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543391932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33888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279081924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9341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198754047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43728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498789135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42374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518901697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47751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797851635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80646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1052736"/>
            <a:ext cx="7848872" cy="440120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LE PROVE OGGETTIVE PARALLELE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Sono</a:t>
            </a:r>
            <a:r>
              <a:rPr lang="it-IT" sz="4000" dirty="0" smtClean="0"/>
              <a:t> </a:t>
            </a:r>
            <a:r>
              <a:rPr lang="it-IT" sz="4000" dirty="0"/>
              <a:t>una modalità utile di verifica e valutazione dell’attuazione del curricolo verticale.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Consentono</a:t>
            </a:r>
            <a:r>
              <a:rPr lang="it-IT" sz="4000" dirty="0" smtClean="0"/>
              <a:t> </a:t>
            </a:r>
            <a:r>
              <a:rPr lang="it-IT" sz="4000" dirty="0"/>
              <a:t>di ‘tracciare uno storico’ in relazione al percorso del singolo studente ed </a:t>
            </a:r>
            <a:r>
              <a:rPr lang="it-IT" sz="4000" dirty="0" smtClean="0"/>
              <a:t>alla specifica </a:t>
            </a:r>
            <a:r>
              <a:rPr lang="it-IT" sz="4000" dirty="0"/>
              <a:t>materia.</a:t>
            </a:r>
          </a:p>
        </p:txBody>
      </p:sp>
    </p:spTree>
    <p:extLst>
      <p:ext uri="{BB962C8B-B14F-4D97-AF65-F5344CB8AC3E}">
        <p14:creationId xmlns:p14="http://schemas.microsoft.com/office/powerpoint/2010/main" xmlns="" val="29086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7298659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96313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970081824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32293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449020979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20474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843669744"/>
              </p:ext>
            </p:extLst>
          </p:nvPr>
        </p:nvGraphicFramePr>
        <p:xfrm>
          <a:off x="1560004" y="13407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714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984718527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87554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833182152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94688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512027066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29857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66344680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37713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854434828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06001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15063163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5541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177255"/>
            <a:ext cx="6631185" cy="923330"/>
          </a:xfrm>
          <a:prstGeom prst="rect">
            <a:avLst/>
          </a:prstGeom>
          <a:solidFill>
            <a:srgbClr val="FFCC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 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1282452"/>
            <a:ext cx="8424936" cy="403187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ANALIZZANDO I DATI RACCOLTI E TABULATI DEL MONITORAGGIO DELLE PROVE PARALLELE </a:t>
            </a:r>
            <a:r>
              <a:rPr lang="it-IT" sz="1600" b="1" dirty="0" smtClean="0"/>
              <a:t>DELLA SCUOLA PRIMARIA </a:t>
            </a:r>
            <a:r>
              <a:rPr lang="it-IT" sz="1600" dirty="0" smtClean="0"/>
              <a:t>EMERGE LA SEGUENTE SITUAZIONE.</a:t>
            </a:r>
          </a:p>
          <a:p>
            <a:r>
              <a:rPr lang="it-IT" sz="1600" dirty="0" smtClean="0"/>
              <a:t>DAGLI ESITI DELLE </a:t>
            </a:r>
            <a:r>
              <a:rPr lang="it-IT" sz="1600" b="1" dirty="0" smtClean="0">
                <a:solidFill>
                  <a:srgbClr val="FF0000"/>
                </a:solidFill>
              </a:rPr>
              <a:t>CLASSI PRIME A –B –C </a:t>
            </a:r>
            <a:r>
              <a:rPr lang="it-IT" sz="1600" b="1" dirty="0"/>
              <a:t>,</a:t>
            </a:r>
            <a:r>
              <a:rPr lang="it-IT" sz="1600" dirty="0"/>
              <a:t>SI EVINCE CHE LE CLASSI SONO </a:t>
            </a:r>
            <a:r>
              <a:rPr lang="it-IT" sz="1600" b="1" dirty="0" smtClean="0"/>
              <a:t>ETEROGENEE </a:t>
            </a:r>
            <a:r>
              <a:rPr lang="it-IT" sz="1600" dirty="0" smtClean="0"/>
              <a:t>TRA DI LORO   .IL LIVELLO RAGGIUNTO RISULTA MEDIAMENTE </a:t>
            </a:r>
            <a:r>
              <a:rPr lang="it-IT" sz="1600" b="1" dirty="0" smtClean="0"/>
              <a:t>DISCRETO E </a:t>
            </a:r>
            <a:r>
              <a:rPr lang="it-IT" sz="1600" dirty="0" smtClean="0"/>
              <a:t>NON SONO STATE RILEVATE INSUFFICIENZE.</a:t>
            </a:r>
          </a:p>
          <a:p>
            <a:r>
              <a:rPr lang="it-IT" sz="1600" dirty="0" smtClean="0"/>
              <a:t>NELLE </a:t>
            </a:r>
            <a:r>
              <a:rPr lang="it-IT" sz="1600" b="1" dirty="0" smtClean="0">
                <a:solidFill>
                  <a:srgbClr val="FF0000"/>
                </a:solidFill>
              </a:rPr>
              <a:t>CLASSI SECONDE A –B- C </a:t>
            </a:r>
            <a:r>
              <a:rPr lang="it-IT" sz="1600" dirty="0" smtClean="0"/>
              <a:t>LA MAGGIOR PARTE DEGLI ALUNNI HA MOSTRATO DI POSSEDERE UN LIVELLO TRA IL BUONO E IL SODDISFACENTE.SONO PRESENTI 1/2 ALUNNI CON RISULTATI INSUFFICIENTI NELLE DIVERSE DISCIPLINE.</a:t>
            </a:r>
          </a:p>
          <a:p>
            <a:r>
              <a:rPr lang="it-IT" sz="1600" dirty="0" smtClean="0"/>
              <a:t>NELLE </a:t>
            </a:r>
            <a:r>
              <a:rPr lang="it-IT" sz="1600" b="1" dirty="0" smtClean="0">
                <a:solidFill>
                  <a:srgbClr val="FF0000"/>
                </a:solidFill>
              </a:rPr>
              <a:t>CLASSI TERZE A-B-C-D </a:t>
            </a:r>
            <a:r>
              <a:rPr lang="it-IT" sz="1600" dirty="0" smtClean="0"/>
              <a:t>GLI ALUNNI HANNO MOSTRATO DI POSSEDERE UN </a:t>
            </a:r>
            <a:r>
              <a:rPr lang="it-IT" sz="1600" b="1" dirty="0" smtClean="0"/>
              <a:t>BUON </a:t>
            </a:r>
            <a:r>
              <a:rPr lang="it-IT" sz="1600" dirty="0" smtClean="0"/>
              <a:t>LIVELLO DI PREPARAZIONE.SI RILEVANO 1/2 INSUFFICIENZE IN ALCUNE DISCIPLINE.</a:t>
            </a:r>
          </a:p>
          <a:p>
            <a:r>
              <a:rPr lang="it-IT" sz="1600" dirty="0" smtClean="0"/>
              <a:t>NELLE</a:t>
            </a:r>
            <a:r>
              <a:rPr lang="it-IT" sz="1600" dirty="0" smtClean="0">
                <a:solidFill>
                  <a:srgbClr val="FF0000"/>
                </a:solidFill>
              </a:rPr>
              <a:t> </a:t>
            </a:r>
            <a:r>
              <a:rPr lang="it-IT" sz="1600" b="1" dirty="0" smtClean="0">
                <a:solidFill>
                  <a:srgbClr val="FF0000"/>
                </a:solidFill>
              </a:rPr>
              <a:t>CLASSI QUARTE A-B-C </a:t>
            </a:r>
            <a:r>
              <a:rPr lang="it-IT" sz="1600" dirty="0" smtClean="0"/>
              <a:t>IL LIVELLO DEGLI ALUNNI E’ MEDIAMENTE </a:t>
            </a:r>
            <a:r>
              <a:rPr lang="it-IT" sz="1600" b="1" dirty="0" smtClean="0"/>
              <a:t>BUONO.</a:t>
            </a:r>
            <a:r>
              <a:rPr lang="it-IT" sz="1600" dirty="0" smtClean="0"/>
              <a:t>NON SONO STATE RILEVATE INSUFFICIENZE.</a:t>
            </a:r>
          </a:p>
          <a:p>
            <a:r>
              <a:rPr lang="it-IT" sz="1600" dirty="0" smtClean="0"/>
              <a:t>NELLE</a:t>
            </a:r>
            <a:r>
              <a:rPr lang="it-IT" sz="1600" b="1" dirty="0" smtClean="0">
                <a:solidFill>
                  <a:srgbClr val="FF0000"/>
                </a:solidFill>
              </a:rPr>
              <a:t> CLASSI QUINTE A-B-C-D.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IL LIVELLO DEGLI ALUNNI E’ MEDIAMENTE </a:t>
            </a:r>
            <a:r>
              <a:rPr lang="it-IT" sz="1600" dirty="0" smtClean="0"/>
              <a:t>TRA IL </a:t>
            </a:r>
            <a:r>
              <a:rPr lang="it-IT" sz="1600" b="1" dirty="0" smtClean="0"/>
              <a:t>BUONO</a:t>
            </a:r>
            <a:r>
              <a:rPr lang="it-IT" sz="1600" dirty="0" smtClean="0"/>
              <a:t> E IL </a:t>
            </a:r>
            <a:r>
              <a:rPr lang="it-IT" sz="1600" b="1" dirty="0" smtClean="0"/>
              <a:t>DISCRETO</a:t>
            </a:r>
            <a:r>
              <a:rPr lang="it-IT" sz="1600" dirty="0" smtClean="0"/>
              <a:t> .SONO PRESENTI,TUTTAVIA,MOLTI ALUNNI CON RISULTATI </a:t>
            </a:r>
            <a:r>
              <a:rPr lang="it-IT" sz="1600" b="1" dirty="0" smtClean="0"/>
              <a:t>SUFFICIENTI</a:t>
            </a:r>
            <a:r>
              <a:rPr lang="it-IT" sz="1600" dirty="0" smtClean="0"/>
              <a:t>.NON </a:t>
            </a:r>
            <a:r>
              <a:rPr lang="it-IT" sz="1600" dirty="0"/>
              <a:t>SONO STATE RILEVATE INSUFFICIENZE.</a:t>
            </a:r>
            <a:endParaRPr lang="it-IT" sz="1600" b="1" dirty="0" smtClean="0"/>
          </a:p>
          <a:p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xmlns="" val="37007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874020843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5423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98926642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1331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120994710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369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021514107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25747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STORIA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36655527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9596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GEOGRAFIA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743731992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8893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034106601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32568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ARTE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706820434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39068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MUSICA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218704890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7604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ED.FISICA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17522225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015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20969284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RELIGIONE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04880760"/>
              </p:ext>
            </p:extLst>
          </p:nvPr>
        </p:nvGraphicFramePr>
        <p:xfrm>
          <a:off x="1589700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59078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57506" cy="597666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it-IT" sz="8800" dirty="0" smtClean="0">
                <a:solidFill>
                  <a:srgbClr val="FF0000"/>
                </a:solidFill>
              </a:rPr>
              <a:t>GRAZIE</a:t>
            </a:r>
            <a:r>
              <a:rPr lang="it-IT" sz="6000" dirty="0" smtClean="0"/>
              <a:t> </a:t>
            </a:r>
            <a:br>
              <a:rPr lang="it-IT" sz="6000" dirty="0" smtClean="0"/>
            </a:br>
            <a:r>
              <a:rPr lang="it-IT" sz="6000" b="1" dirty="0" smtClean="0">
                <a:solidFill>
                  <a:srgbClr val="FF0000"/>
                </a:solidFill>
              </a:rPr>
              <a:t>PER LA COLLABORAZIONE</a:t>
            </a:r>
            <a:r>
              <a:rPr lang="it-IT" sz="6000" b="1" dirty="0">
                <a:solidFill>
                  <a:srgbClr val="FF0000"/>
                </a:solidFill>
              </a:rPr>
              <a:t/>
            </a:r>
            <a:br>
              <a:rPr lang="it-IT" sz="6000" b="1" dirty="0">
                <a:solidFill>
                  <a:srgbClr val="FF0000"/>
                </a:solidFill>
              </a:rPr>
            </a:br>
            <a:r>
              <a:rPr lang="it-IT" sz="6000" b="1" dirty="0" smtClean="0">
                <a:solidFill>
                  <a:srgbClr val="FF0000"/>
                </a:solidFill>
              </a:rPr>
              <a:t>       </a:t>
            </a:r>
            <a:r>
              <a:rPr lang="it-IT" sz="2800" b="1" dirty="0" smtClean="0"/>
              <a:t>FS MARIA PUCA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xmlns="" val="317638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2677385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8903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6277017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09778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5100605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9634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746</Words>
  <Application>Microsoft Office PowerPoint</Application>
  <PresentationFormat>Presentazione su schermo (4:3)</PresentationFormat>
  <Paragraphs>190</Paragraphs>
  <Slides>61</Slides>
  <Notes>57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61</vt:i4>
      </vt:variant>
    </vt:vector>
  </HeadingPairs>
  <TitlesOfParts>
    <vt:vector size="62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GRAZIE  PER LA COLLABORAZIONE        FS MARIA PUCA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191</cp:revision>
  <dcterms:created xsi:type="dcterms:W3CDTF">2016-11-23T15:24:18Z</dcterms:created>
  <dcterms:modified xsi:type="dcterms:W3CDTF">2017-03-18T22:39:50Z</dcterms:modified>
</cp:coreProperties>
</file>