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charts/chart4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Override PartName="/ppt/charts/chart44.xml" ContentType="application/vnd.openxmlformats-officedocument.drawingml.chart+xml"/>
  <Override PartName="/ppt/charts/chart53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theme/themeOverride1.xml" ContentType="application/vnd.openxmlformats-officedocument.themeOverride+xml"/>
  <Override PartName="/ppt/charts/chart51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EF6C8717-D5A7-4E69-A935-FA777E8D9CBE}">
          <p14:sldIdLst>
            <p14:sldId id="256"/>
            <p14:sldId id="277"/>
            <p14:sldId id="278"/>
            <p14:sldId id="257"/>
            <p14:sldId id="258"/>
            <p14:sldId id="259"/>
            <p14:sldId id="260"/>
            <p14:sldId id="261"/>
            <p14:sldId id="262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3399"/>
    <a:srgbClr val="CC0099"/>
    <a:srgbClr val="FF3399"/>
    <a:srgbClr val="0FA9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95" d="100"/>
          <a:sy n="95" d="100"/>
        </p:scale>
        <p:origin x="-66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ANNI3!$B$11:$E$11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35</c:v>
                </c:pt>
              </c:numCache>
            </c:numRef>
          </c:val>
        </c:ser>
        <c:dLbls/>
        <c:shape val="box"/>
        <c:axId val="150298624"/>
        <c:axId val="150300160"/>
        <c:axId val="0"/>
      </c:bar3DChart>
      <c:catAx>
        <c:axId val="150298624"/>
        <c:scaling>
          <c:orientation val="minMax"/>
        </c:scaling>
        <c:axPos val="b"/>
        <c:tickLblPos val="nextTo"/>
        <c:crossAx val="150300160"/>
        <c:crosses val="autoZero"/>
        <c:auto val="1"/>
        <c:lblAlgn val="ctr"/>
        <c:lblOffset val="100"/>
      </c:catAx>
      <c:valAx>
        <c:axId val="150300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029862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COMPRENSIONE</a:t>
            </a:r>
          </a:p>
        </c:rich>
      </c:tx>
      <c:layout>
        <c:manualLayout>
          <c:xMode val="edge"/>
          <c:yMode val="edge"/>
          <c:x val="0.33109512552533232"/>
          <c:y val="3.53573904490774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ANNI3!$AL$11:$AO$11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</c:numCache>
            </c:numRef>
          </c:val>
        </c:ser>
        <c:dLbls/>
        <c:shape val="box"/>
        <c:axId val="156515328"/>
        <c:axId val="156521216"/>
        <c:axId val="0"/>
      </c:bar3DChart>
      <c:catAx>
        <c:axId val="156515328"/>
        <c:scaling>
          <c:orientation val="minMax"/>
        </c:scaling>
        <c:axPos val="b"/>
        <c:tickLblPos val="nextTo"/>
        <c:crossAx val="156521216"/>
        <c:crosses val="autoZero"/>
        <c:auto val="1"/>
        <c:lblAlgn val="ctr"/>
        <c:lblOffset val="100"/>
      </c:catAx>
      <c:valAx>
        <c:axId val="156521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515328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5499356888440594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ANNI3!$AP$11:$AS$11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33</c:v>
                </c:pt>
              </c:numCache>
            </c:numRef>
          </c:val>
        </c:ser>
        <c:dLbls/>
        <c:shape val="box"/>
        <c:axId val="156562176"/>
        <c:axId val="156563712"/>
        <c:axId val="0"/>
      </c:bar3DChart>
      <c:catAx>
        <c:axId val="156562176"/>
        <c:scaling>
          <c:orientation val="minMax"/>
        </c:scaling>
        <c:axPos val="b"/>
        <c:tickLblPos val="nextTo"/>
        <c:crossAx val="156563712"/>
        <c:crosses val="autoZero"/>
        <c:auto val="1"/>
        <c:lblAlgn val="ctr"/>
        <c:lblOffset val="100"/>
      </c:catAx>
      <c:valAx>
        <c:axId val="156563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562176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ANNI3!$AT$11:$AW$11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5</c:v>
                </c:pt>
                <c:pt idx="3">
                  <c:v>38</c:v>
                </c:pt>
              </c:numCache>
            </c:numRef>
          </c:val>
        </c:ser>
        <c:dLbls/>
        <c:shape val="box"/>
        <c:axId val="156649728"/>
        <c:axId val="156663808"/>
        <c:axId val="0"/>
      </c:bar3DChart>
      <c:catAx>
        <c:axId val="156649728"/>
        <c:scaling>
          <c:orientation val="minMax"/>
        </c:scaling>
        <c:axPos val="b"/>
        <c:tickLblPos val="nextTo"/>
        <c:crossAx val="156663808"/>
        <c:crosses val="autoZero"/>
        <c:auto val="1"/>
        <c:lblAlgn val="ctr"/>
        <c:lblOffset val="100"/>
      </c:catAx>
      <c:valAx>
        <c:axId val="156663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649728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ANNI3!$AX$11:$BA$11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38</c:v>
                </c:pt>
              </c:numCache>
            </c:numRef>
          </c:val>
        </c:ser>
        <c:dLbls/>
        <c:shape val="box"/>
        <c:axId val="156729728"/>
        <c:axId val="156731264"/>
        <c:axId val="0"/>
      </c:bar3DChart>
      <c:catAx>
        <c:axId val="156729728"/>
        <c:scaling>
          <c:orientation val="minMax"/>
        </c:scaling>
        <c:axPos val="b"/>
        <c:tickLblPos val="nextTo"/>
        <c:crossAx val="156731264"/>
        <c:crosses val="autoZero"/>
        <c:auto val="1"/>
        <c:lblAlgn val="ctr"/>
        <c:lblOffset val="100"/>
      </c:catAx>
      <c:valAx>
        <c:axId val="1567312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72972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ANNI3!$BB$11:$BE$11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33</c:v>
                </c:pt>
              </c:numCache>
            </c:numRef>
          </c:val>
        </c:ser>
        <c:dLbls/>
        <c:shape val="box"/>
        <c:axId val="156751744"/>
        <c:axId val="156753280"/>
        <c:axId val="0"/>
      </c:bar3DChart>
      <c:catAx>
        <c:axId val="156751744"/>
        <c:scaling>
          <c:orientation val="minMax"/>
        </c:scaling>
        <c:axPos val="b"/>
        <c:tickLblPos val="nextTo"/>
        <c:crossAx val="156753280"/>
        <c:crosses val="autoZero"/>
        <c:auto val="1"/>
        <c:lblAlgn val="ctr"/>
        <c:lblOffset val="100"/>
      </c:catAx>
      <c:valAx>
        <c:axId val="1567532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75174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851203131051796"/>
          <c:y val="3.45723235052736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ANNI3!$BF$11:$BI$11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39</c:v>
                </c:pt>
              </c:numCache>
            </c:numRef>
          </c:val>
        </c:ser>
        <c:dLbls/>
        <c:shape val="box"/>
        <c:axId val="150069248"/>
        <c:axId val="150070784"/>
        <c:axId val="0"/>
      </c:bar3DChart>
      <c:catAx>
        <c:axId val="150069248"/>
        <c:scaling>
          <c:orientation val="minMax"/>
        </c:scaling>
        <c:axPos val="b"/>
        <c:tickLblPos val="nextTo"/>
        <c:crossAx val="150070784"/>
        <c:crosses val="autoZero"/>
        <c:auto val="1"/>
        <c:lblAlgn val="ctr"/>
        <c:lblOffset val="100"/>
      </c:catAx>
      <c:valAx>
        <c:axId val="1500707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0069248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ANNI3!$BJ$11:$BM$11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39</c:v>
                </c:pt>
              </c:numCache>
            </c:numRef>
          </c:val>
        </c:ser>
        <c:dLbls/>
        <c:shape val="box"/>
        <c:axId val="156861952"/>
        <c:axId val="156863488"/>
        <c:axId val="0"/>
      </c:bar3DChart>
      <c:catAx>
        <c:axId val="156861952"/>
        <c:scaling>
          <c:orientation val="minMax"/>
        </c:scaling>
        <c:axPos val="b"/>
        <c:tickLblPos val="nextTo"/>
        <c:crossAx val="156863488"/>
        <c:crosses val="autoZero"/>
        <c:auto val="1"/>
        <c:lblAlgn val="ctr"/>
        <c:lblOffset val="100"/>
      </c:catAx>
      <c:valAx>
        <c:axId val="1568634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861952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2524776840179273"/>
          <c:y val="4.3106299083397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ANNI3!$BN$11:$BQ$11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35</c:v>
                </c:pt>
              </c:numCache>
            </c:numRef>
          </c:val>
        </c:ser>
        <c:dLbls/>
        <c:shape val="box"/>
        <c:axId val="156884352"/>
        <c:axId val="156783744"/>
        <c:axId val="0"/>
      </c:bar3DChart>
      <c:catAx>
        <c:axId val="156884352"/>
        <c:scaling>
          <c:orientation val="minMax"/>
        </c:scaling>
        <c:axPos val="b"/>
        <c:tickLblPos val="nextTo"/>
        <c:crossAx val="156783744"/>
        <c:crosses val="autoZero"/>
        <c:auto val="1"/>
        <c:lblAlgn val="ctr"/>
        <c:lblOffset val="100"/>
      </c:catAx>
      <c:valAx>
        <c:axId val="1567837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884352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 DI ALTRI LINGUAGGI</a:t>
            </a:r>
          </a:p>
        </c:rich>
      </c:tx>
      <c:layout>
        <c:manualLayout>
          <c:xMode val="edge"/>
          <c:yMode val="edge"/>
          <c:x val="0.17399812464174366"/>
          <c:y val="4.33723055407598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ANNI3!$BR$11:$BU$11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36</c:v>
                </c:pt>
              </c:numCache>
            </c:numRef>
          </c:val>
        </c:ser>
        <c:dLbls/>
        <c:shape val="box"/>
        <c:axId val="156800128"/>
        <c:axId val="156801664"/>
        <c:axId val="0"/>
      </c:bar3DChart>
      <c:catAx>
        <c:axId val="156800128"/>
        <c:scaling>
          <c:orientation val="minMax"/>
        </c:scaling>
        <c:axPos val="b"/>
        <c:tickLblPos val="nextTo"/>
        <c:crossAx val="156801664"/>
        <c:crosses val="autoZero"/>
        <c:auto val="1"/>
        <c:lblAlgn val="ctr"/>
        <c:lblOffset val="100"/>
      </c:catAx>
      <c:valAx>
        <c:axId val="1568016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80012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ANNI4!$B$12:$E$12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23</c:v>
                </c:pt>
              </c:numCache>
            </c:numRef>
          </c:val>
        </c:ser>
        <c:dLbls/>
        <c:shape val="box"/>
        <c:axId val="156896256"/>
        <c:axId val="156939008"/>
        <c:axId val="0"/>
      </c:bar3DChart>
      <c:catAx>
        <c:axId val="156896256"/>
        <c:scaling>
          <c:orientation val="minMax"/>
        </c:scaling>
        <c:axPos val="b"/>
        <c:tickLblPos val="nextTo"/>
        <c:crossAx val="156939008"/>
        <c:crosses val="autoZero"/>
        <c:auto val="1"/>
        <c:lblAlgn val="ctr"/>
        <c:lblOffset val="100"/>
      </c:catAx>
      <c:valAx>
        <c:axId val="15693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89625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ANNI3!$F$11:$I$11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37</c:v>
                </c:pt>
              </c:numCache>
            </c:numRef>
          </c:val>
        </c:ser>
        <c:dLbls/>
        <c:shape val="box"/>
        <c:axId val="150324736"/>
        <c:axId val="150326272"/>
        <c:axId val="0"/>
      </c:bar3DChart>
      <c:catAx>
        <c:axId val="150324736"/>
        <c:scaling>
          <c:orientation val="minMax"/>
        </c:scaling>
        <c:axPos val="b"/>
        <c:tickLblPos val="nextTo"/>
        <c:crossAx val="150326272"/>
        <c:crosses val="autoZero"/>
        <c:auto val="1"/>
        <c:lblAlgn val="ctr"/>
        <c:lblOffset val="100"/>
      </c:catAx>
      <c:valAx>
        <c:axId val="150326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0324736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ANNI4!$J$12:$M$12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57094656"/>
        <c:axId val="157096192"/>
        <c:axId val="0"/>
      </c:bar3DChart>
      <c:catAx>
        <c:axId val="157094656"/>
        <c:scaling>
          <c:orientation val="minMax"/>
        </c:scaling>
        <c:axPos val="b"/>
        <c:tickLblPos val="nextTo"/>
        <c:crossAx val="157096192"/>
        <c:crosses val="autoZero"/>
        <c:auto val="1"/>
        <c:lblAlgn val="ctr"/>
        <c:lblOffset val="100"/>
      </c:catAx>
      <c:valAx>
        <c:axId val="1570961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094656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57137152"/>
        <c:axId val="157143040"/>
        <c:axId val="0"/>
      </c:bar3DChart>
      <c:catAx>
        <c:axId val="157137152"/>
        <c:scaling>
          <c:orientation val="minMax"/>
        </c:scaling>
        <c:axPos val="b"/>
        <c:tickLblPos val="nextTo"/>
        <c:crossAx val="157143040"/>
        <c:crosses val="autoZero"/>
        <c:auto val="1"/>
        <c:lblAlgn val="ctr"/>
        <c:lblOffset val="100"/>
      </c:catAx>
      <c:valAx>
        <c:axId val="157143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137152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COMUNICAZIONE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57036544"/>
        <c:axId val="157038080"/>
        <c:axId val="0"/>
      </c:bar3DChart>
      <c:catAx>
        <c:axId val="157036544"/>
        <c:scaling>
          <c:orientation val="minMax"/>
        </c:scaling>
        <c:axPos val="b"/>
        <c:tickLblPos val="nextTo"/>
        <c:crossAx val="157038080"/>
        <c:crosses val="autoZero"/>
        <c:auto val="1"/>
        <c:lblAlgn val="ctr"/>
        <c:lblOffset val="100"/>
      </c:catAx>
      <c:valAx>
        <c:axId val="157038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036544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330055365160136"/>
          <c:y val="3.685129493034262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ANNI4!$R$12:$U$12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21</c:v>
                </c:pt>
              </c:numCache>
            </c:numRef>
          </c:val>
        </c:ser>
        <c:dLbls/>
        <c:shape val="box"/>
        <c:axId val="157079040"/>
        <c:axId val="157080576"/>
        <c:axId val="0"/>
      </c:bar3DChart>
      <c:catAx>
        <c:axId val="157079040"/>
        <c:scaling>
          <c:orientation val="minMax"/>
        </c:scaling>
        <c:axPos val="b"/>
        <c:tickLblPos val="nextTo"/>
        <c:crossAx val="157080576"/>
        <c:crosses val="autoZero"/>
        <c:auto val="1"/>
        <c:lblAlgn val="ctr"/>
        <c:lblOffset val="100"/>
      </c:catAx>
      <c:valAx>
        <c:axId val="1570805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079040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11402594330323702"/>
          <c:y val="5.2688639518789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ANNI4!$V$12:$Y$12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36</c:v>
                </c:pt>
              </c:numCache>
            </c:numRef>
          </c:val>
        </c:ser>
        <c:dLbls/>
        <c:shape val="box"/>
        <c:axId val="157162496"/>
        <c:axId val="157201152"/>
        <c:axId val="0"/>
      </c:bar3DChart>
      <c:catAx>
        <c:axId val="157162496"/>
        <c:scaling>
          <c:orientation val="minMax"/>
        </c:scaling>
        <c:axPos val="b"/>
        <c:tickLblPos val="nextTo"/>
        <c:crossAx val="157201152"/>
        <c:crosses val="autoZero"/>
        <c:auto val="1"/>
        <c:lblAlgn val="ctr"/>
        <c:lblOffset val="100"/>
      </c:catAx>
      <c:valAx>
        <c:axId val="157201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162496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ANNI4!$Z$12:$AC$12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22</c:v>
                </c:pt>
              </c:numCache>
            </c:numRef>
          </c:val>
        </c:ser>
        <c:dLbls/>
        <c:shape val="box"/>
        <c:axId val="157225728"/>
        <c:axId val="157227264"/>
        <c:axId val="0"/>
      </c:bar3DChart>
      <c:catAx>
        <c:axId val="157225728"/>
        <c:scaling>
          <c:orientation val="minMax"/>
        </c:scaling>
        <c:axPos val="b"/>
        <c:tickLblPos val="nextTo"/>
        <c:crossAx val="157227264"/>
        <c:crosses val="autoZero"/>
        <c:auto val="1"/>
        <c:lblAlgn val="ctr"/>
        <c:lblOffset val="100"/>
      </c:catAx>
      <c:valAx>
        <c:axId val="1572272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225728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ANNI4!$AD$12:$AG$12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34</c:v>
                </c:pt>
              </c:numCache>
            </c:numRef>
          </c:val>
        </c:ser>
        <c:dLbls/>
        <c:shape val="box"/>
        <c:axId val="157243648"/>
        <c:axId val="157253632"/>
        <c:axId val="0"/>
      </c:bar3DChart>
      <c:catAx>
        <c:axId val="157243648"/>
        <c:scaling>
          <c:orientation val="minMax"/>
        </c:scaling>
        <c:axPos val="b"/>
        <c:tickLblPos val="nextTo"/>
        <c:crossAx val="157253632"/>
        <c:crosses val="autoZero"/>
        <c:auto val="1"/>
        <c:lblAlgn val="ctr"/>
        <c:lblOffset val="100"/>
      </c:catAx>
      <c:valAx>
        <c:axId val="1572536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243648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- COMPRENSIONE</a:t>
            </a:r>
          </a:p>
        </c:rich>
      </c:tx>
      <c:layout>
        <c:manualLayout>
          <c:xMode val="edge"/>
          <c:yMode val="edge"/>
          <c:x val="0.23823436380057852"/>
          <c:y val="5.13872397883994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ANNI4!$AH$12:$AK$12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4</c:v>
                </c:pt>
              </c:numCache>
            </c:numRef>
          </c:val>
        </c:ser>
        <c:dLbls/>
        <c:shape val="box"/>
        <c:axId val="157360512"/>
        <c:axId val="157362048"/>
        <c:axId val="0"/>
      </c:bar3DChart>
      <c:catAx>
        <c:axId val="157360512"/>
        <c:scaling>
          <c:orientation val="minMax"/>
        </c:scaling>
        <c:axPos val="b"/>
        <c:tickLblPos val="nextTo"/>
        <c:crossAx val="157362048"/>
        <c:crosses val="autoZero"/>
        <c:auto val="1"/>
        <c:lblAlgn val="ctr"/>
        <c:lblOffset val="100"/>
      </c:catAx>
      <c:valAx>
        <c:axId val="1573620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360512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5440334552679051"/>
          <c:y val="4.31948788332843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ANNI4!$AL$12:$AO$12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27</c:v>
                </c:pt>
              </c:numCache>
            </c:numRef>
          </c:val>
        </c:ser>
        <c:dLbls/>
        <c:shape val="box"/>
        <c:axId val="157407104"/>
        <c:axId val="157408640"/>
        <c:axId val="0"/>
      </c:bar3DChart>
      <c:catAx>
        <c:axId val="157407104"/>
        <c:scaling>
          <c:orientation val="minMax"/>
        </c:scaling>
        <c:axPos val="b"/>
        <c:tickLblPos val="nextTo"/>
        <c:crossAx val="157408640"/>
        <c:crosses val="autoZero"/>
        <c:auto val="1"/>
        <c:lblAlgn val="ctr"/>
        <c:lblOffset val="100"/>
      </c:catAx>
      <c:valAx>
        <c:axId val="157408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407104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3642538369180444"/>
          <c:y val="4.23948529755400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ANNI4!$AP$12:$AS$12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</c:ser>
        <c:dLbls/>
        <c:shape val="box"/>
        <c:axId val="157293952"/>
        <c:axId val="157312128"/>
        <c:axId val="0"/>
      </c:bar3DChart>
      <c:catAx>
        <c:axId val="157293952"/>
        <c:scaling>
          <c:orientation val="minMax"/>
        </c:scaling>
        <c:axPos val="b"/>
        <c:tickLblPos val="nextTo"/>
        <c:crossAx val="157312128"/>
        <c:crosses val="autoZero"/>
        <c:auto val="1"/>
        <c:lblAlgn val="ctr"/>
        <c:lblOffset val="100"/>
      </c:catAx>
      <c:valAx>
        <c:axId val="1573121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29395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ANNI3!$J$11:$M$11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dLbls/>
        <c:shape val="box"/>
        <c:axId val="156257280"/>
        <c:axId val="156259072"/>
        <c:axId val="0"/>
      </c:bar3DChart>
      <c:catAx>
        <c:axId val="156257280"/>
        <c:scaling>
          <c:orientation val="minMax"/>
        </c:scaling>
        <c:axPos val="b"/>
        <c:tickLblPos val="nextTo"/>
        <c:crossAx val="156259072"/>
        <c:crosses val="autoZero"/>
        <c:auto val="1"/>
        <c:lblAlgn val="ctr"/>
        <c:lblOffset val="100"/>
      </c:catAx>
      <c:valAx>
        <c:axId val="1562590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257280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ANNI4!$AT$12:$AW$12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42</c:v>
                </c:pt>
              </c:numCache>
            </c:numRef>
          </c:val>
        </c:ser>
        <c:dLbls/>
        <c:shape val="box"/>
        <c:axId val="157332608"/>
        <c:axId val="157334144"/>
        <c:axId val="0"/>
      </c:bar3DChart>
      <c:catAx>
        <c:axId val="157332608"/>
        <c:scaling>
          <c:orientation val="minMax"/>
        </c:scaling>
        <c:axPos val="b"/>
        <c:tickLblPos val="nextTo"/>
        <c:crossAx val="157334144"/>
        <c:crosses val="autoZero"/>
        <c:auto val="1"/>
        <c:lblAlgn val="ctr"/>
        <c:lblOffset val="100"/>
      </c:catAx>
      <c:valAx>
        <c:axId val="157334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332608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ANNI3!$AX$11:$BA$11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38</c:v>
                </c:pt>
              </c:numCache>
            </c:numRef>
          </c:val>
        </c:ser>
        <c:dLbls/>
        <c:shape val="box"/>
        <c:axId val="157457408"/>
        <c:axId val="157459200"/>
        <c:axId val="0"/>
      </c:bar3DChart>
      <c:catAx>
        <c:axId val="157457408"/>
        <c:scaling>
          <c:orientation val="minMax"/>
        </c:scaling>
        <c:axPos val="b"/>
        <c:tickLblPos val="nextTo"/>
        <c:crossAx val="157459200"/>
        <c:crosses val="autoZero"/>
        <c:auto val="1"/>
        <c:lblAlgn val="ctr"/>
        <c:lblOffset val="100"/>
      </c:catAx>
      <c:valAx>
        <c:axId val="1574592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457408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ANNI3!$BB$11:$BE$11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33</c:v>
                </c:pt>
              </c:numCache>
            </c:numRef>
          </c:val>
        </c:ser>
        <c:dLbls/>
        <c:shape val="box"/>
        <c:axId val="157549312"/>
        <c:axId val="157550848"/>
        <c:axId val="0"/>
      </c:bar3DChart>
      <c:catAx>
        <c:axId val="157549312"/>
        <c:scaling>
          <c:orientation val="minMax"/>
        </c:scaling>
        <c:axPos val="b"/>
        <c:tickLblPos val="nextTo"/>
        <c:crossAx val="157550848"/>
        <c:crosses val="autoZero"/>
        <c:auto val="1"/>
        <c:lblAlgn val="ctr"/>
        <c:lblOffset val="100"/>
      </c:catAx>
      <c:valAx>
        <c:axId val="157550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549312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ANNI4!$BF$12:$BI$12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</c:ser>
        <c:dLbls/>
        <c:shape val="box"/>
        <c:axId val="157608960"/>
        <c:axId val="157618944"/>
        <c:axId val="0"/>
      </c:bar3DChart>
      <c:catAx>
        <c:axId val="157608960"/>
        <c:scaling>
          <c:orientation val="minMax"/>
        </c:scaling>
        <c:axPos val="b"/>
        <c:tickLblPos val="nextTo"/>
        <c:crossAx val="157618944"/>
        <c:crosses val="autoZero"/>
        <c:auto val="1"/>
        <c:lblAlgn val="ctr"/>
        <c:lblOffset val="100"/>
      </c:catAx>
      <c:valAx>
        <c:axId val="157618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608960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ANNI4!$BJ$12:$BM$12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41</c:v>
                </c:pt>
              </c:numCache>
            </c:numRef>
          </c:val>
        </c:ser>
        <c:dLbls/>
        <c:shape val="box"/>
        <c:axId val="157668096"/>
        <c:axId val="157669632"/>
        <c:axId val="0"/>
      </c:bar3DChart>
      <c:catAx>
        <c:axId val="157668096"/>
        <c:scaling>
          <c:orientation val="minMax"/>
        </c:scaling>
        <c:axPos val="b"/>
        <c:tickLblPos val="nextTo"/>
        <c:crossAx val="157669632"/>
        <c:crosses val="autoZero"/>
        <c:auto val="1"/>
        <c:lblAlgn val="ctr"/>
        <c:lblOffset val="100"/>
      </c:catAx>
      <c:valAx>
        <c:axId val="1576696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668096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ANNI4!$BN$12:$BQ$12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35</c:v>
                </c:pt>
              </c:numCache>
            </c:numRef>
          </c:val>
        </c:ser>
        <c:dLbls/>
        <c:shape val="box"/>
        <c:axId val="157514368"/>
        <c:axId val="157520256"/>
        <c:axId val="0"/>
      </c:bar3DChart>
      <c:catAx>
        <c:axId val="157514368"/>
        <c:scaling>
          <c:orientation val="minMax"/>
        </c:scaling>
        <c:axPos val="b"/>
        <c:tickLblPos val="nextTo"/>
        <c:crossAx val="157520256"/>
        <c:crosses val="autoZero"/>
        <c:auto val="1"/>
        <c:lblAlgn val="ctr"/>
        <c:lblOffset val="100"/>
      </c:catAx>
      <c:valAx>
        <c:axId val="1575202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514368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</a:t>
            </a:r>
            <a:r>
              <a:rPr lang="en-US" baseline="0"/>
              <a:t> DI ALTRI LINGUAGGI</a:t>
            </a:r>
            <a:endParaRPr lang="en-US"/>
          </a:p>
        </c:rich>
      </c:tx>
      <c:layout>
        <c:manualLayout>
          <c:xMode val="edge"/>
          <c:yMode val="edge"/>
          <c:x val="0.16220597582616336"/>
          <c:y val="4.63176482784676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ANNI4!$BR$12:$BU$12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36</c:v>
                </c:pt>
              </c:numCache>
            </c:numRef>
          </c:val>
        </c:ser>
        <c:dLbls/>
        <c:shape val="box"/>
        <c:axId val="157835648"/>
        <c:axId val="157837184"/>
        <c:axId val="0"/>
      </c:bar3DChart>
      <c:catAx>
        <c:axId val="157835648"/>
        <c:scaling>
          <c:orientation val="minMax"/>
        </c:scaling>
        <c:axPos val="b"/>
        <c:tickLblPos val="nextTo"/>
        <c:crossAx val="157837184"/>
        <c:crosses val="autoZero"/>
        <c:auto val="1"/>
        <c:lblAlgn val="ctr"/>
        <c:lblOffset val="100"/>
      </c:catAx>
      <c:valAx>
        <c:axId val="157837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835648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ANNI5!$B$12:$E$12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34</c:v>
                </c:pt>
                <c:pt idx="3">
                  <c:v>9</c:v>
                </c:pt>
              </c:numCache>
            </c:numRef>
          </c:val>
        </c:ser>
        <c:dLbls/>
        <c:shape val="box"/>
        <c:axId val="157874432"/>
        <c:axId val="157892608"/>
        <c:axId val="0"/>
      </c:bar3DChart>
      <c:catAx>
        <c:axId val="157874432"/>
        <c:scaling>
          <c:orientation val="minMax"/>
        </c:scaling>
        <c:axPos val="b"/>
        <c:tickLblPos val="nextTo"/>
        <c:crossAx val="157892608"/>
        <c:crosses val="autoZero"/>
        <c:auto val="1"/>
        <c:lblAlgn val="ctr"/>
        <c:lblOffset val="100"/>
      </c:catAx>
      <c:valAx>
        <c:axId val="157892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874432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ANNI5!$F$12:$I$12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43</c:v>
                </c:pt>
                <c:pt idx="3">
                  <c:v>11</c:v>
                </c:pt>
              </c:numCache>
            </c:numRef>
          </c:val>
        </c:ser>
        <c:dLbls/>
        <c:shape val="box"/>
        <c:axId val="157913088"/>
        <c:axId val="157914624"/>
        <c:axId val="0"/>
      </c:bar3DChart>
      <c:catAx>
        <c:axId val="157913088"/>
        <c:scaling>
          <c:orientation val="minMax"/>
        </c:scaling>
        <c:axPos val="b"/>
        <c:tickLblPos val="nextTo"/>
        <c:crossAx val="157914624"/>
        <c:crosses val="autoZero"/>
        <c:auto val="1"/>
        <c:lblAlgn val="ctr"/>
        <c:lblOffset val="100"/>
      </c:catAx>
      <c:valAx>
        <c:axId val="157914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913088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20392322309015473"/>
          <c:y val="5.56757593333082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ANNI5!$J$12:$M$12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25</c:v>
                </c:pt>
              </c:numCache>
            </c:numRef>
          </c:val>
        </c:ser>
        <c:dLbls/>
        <c:shape val="box"/>
        <c:axId val="158012928"/>
        <c:axId val="158014464"/>
        <c:axId val="0"/>
      </c:bar3DChart>
      <c:catAx>
        <c:axId val="158012928"/>
        <c:scaling>
          <c:orientation val="minMax"/>
        </c:scaling>
        <c:axPos val="b"/>
        <c:tickLblPos val="nextTo"/>
        <c:crossAx val="158014464"/>
        <c:crosses val="autoZero"/>
        <c:auto val="1"/>
        <c:lblAlgn val="ctr"/>
        <c:lblOffset val="100"/>
      </c:catAx>
      <c:valAx>
        <c:axId val="158014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01292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COMUNICAZIONE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1556063596909664E-2"/>
          <c:y val="0.18657441834847385"/>
          <c:w val="0.88438541836511675"/>
          <c:h val="0.7339583010223936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ANNI3!$N$11:$Q$11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dLbls/>
        <c:shape val="box"/>
        <c:axId val="156287744"/>
        <c:axId val="156289280"/>
        <c:axId val="0"/>
      </c:bar3DChart>
      <c:catAx>
        <c:axId val="156287744"/>
        <c:scaling>
          <c:orientation val="minMax"/>
        </c:scaling>
        <c:axPos val="b"/>
        <c:tickLblPos val="nextTo"/>
        <c:crossAx val="156289280"/>
        <c:crosses val="autoZero"/>
        <c:auto val="1"/>
        <c:lblAlgn val="ctr"/>
        <c:lblOffset val="100"/>
      </c:catAx>
      <c:valAx>
        <c:axId val="1562892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287744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26</c:v>
                </c:pt>
              </c:numCache>
            </c:numRef>
          </c:val>
        </c:ser>
        <c:dLbls/>
        <c:shape val="box"/>
        <c:axId val="158026752"/>
        <c:axId val="158044928"/>
        <c:axId val="0"/>
      </c:bar3DChart>
      <c:catAx>
        <c:axId val="158026752"/>
        <c:scaling>
          <c:orientation val="minMax"/>
        </c:scaling>
        <c:axPos val="b"/>
        <c:tickLblPos val="nextTo"/>
        <c:crossAx val="158044928"/>
        <c:crosses val="autoZero"/>
        <c:auto val="1"/>
        <c:lblAlgn val="ctr"/>
        <c:lblOffset val="100"/>
      </c:catAx>
      <c:valAx>
        <c:axId val="158044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026752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ANNI5!$R$12:$U$12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14</c:v>
                </c:pt>
              </c:numCache>
            </c:numRef>
          </c:val>
        </c:ser>
        <c:dLbls/>
        <c:shape val="box"/>
        <c:axId val="157729920"/>
        <c:axId val="157731456"/>
        <c:axId val="0"/>
      </c:bar3DChart>
      <c:catAx>
        <c:axId val="157729920"/>
        <c:scaling>
          <c:orientation val="minMax"/>
        </c:scaling>
        <c:axPos val="b"/>
        <c:tickLblPos val="nextTo"/>
        <c:crossAx val="157731456"/>
        <c:crosses val="autoZero"/>
        <c:auto val="1"/>
        <c:lblAlgn val="ctr"/>
        <c:lblOffset val="100"/>
      </c:catAx>
      <c:valAx>
        <c:axId val="1577314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7729920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ANNI5!$V$12:$Y$12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34</c:v>
                </c:pt>
                <c:pt idx="3">
                  <c:v>15</c:v>
                </c:pt>
              </c:numCache>
            </c:numRef>
          </c:val>
        </c:ser>
        <c:dLbls/>
        <c:shape val="box"/>
        <c:axId val="158079616"/>
        <c:axId val="158097792"/>
        <c:axId val="0"/>
      </c:bar3DChart>
      <c:catAx>
        <c:axId val="158079616"/>
        <c:scaling>
          <c:orientation val="minMax"/>
        </c:scaling>
        <c:axPos val="b"/>
        <c:tickLblPos val="nextTo"/>
        <c:crossAx val="158097792"/>
        <c:crosses val="autoZero"/>
        <c:auto val="1"/>
        <c:lblAlgn val="ctr"/>
        <c:lblOffset val="100"/>
      </c:catAx>
      <c:valAx>
        <c:axId val="1580977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079616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29766167242324698"/>
          <c:y val="5.041705185270262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ANNI5!$Z$12:$AC$12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</c:ser>
        <c:dLbls/>
        <c:shape val="box"/>
        <c:axId val="158114176"/>
        <c:axId val="158115712"/>
        <c:axId val="0"/>
      </c:bar3DChart>
      <c:catAx>
        <c:axId val="158114176"/>
        <c:scaling>
          <c:orientation val="minMax"/>
        </c:scaling>
        <c:axPos val="b"/>
        <c:tickLblPos val="nextTo"/>
        <c:crossAx val="158115712"/>
        <c:crosses val="autoZero"/>
        <c:auto val="1"/>
        <c:lblAlgn val="ctr"/>
        <c:lblOffset val="100"/>
      </c:catAx>
      <c:valAx>
        <c:axId val="158115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114176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ANNI5!$AD$12:$AG$12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</c:ser>
        <c:dLbls/>
        <c:shape val="box"/>
        <c:axId val="158209920"/>
        <c:axId val="158211456"/>
        <c:axId val="0"/>
      </c:bar3DChart>
      <c:catAx>
        <c:axId val="158209920"/>
        <c:scaling>
          <c:orientation val="minMax"/>
        </c:scaling>
        <c:axPos val="b"/>
        <c:tickLblPos val="nextTo"/>
        <c:crossAx val="158211456"/>
        <c:crosses val="autoZero"/>
        <c:auto val="1"/>
        <c:lblAlgn val="ctr"/>
        <c:lblOffset val="100"/>
      </c:catAx>
      <c:valAx>
        <c:axId val="1582114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209920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4555366512866923"/>
          <c:y val="4.35447108885860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ANNI5!$AH$12:$AK$12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</c:v>
                </c:pt>
              </c:numCache>
            </c:numRef>
          </c:val>
        </c:ser>
        <c:dLbls/>
        <c:shape val="box"/>
        <c:axId val="158277632"/>
        <c:axId val="158279168"/>
        <c:axId val="0"/>
      </c:bar3DChart>
      <c:catAx>
        <c:axId val="158277632"/>
        <c:scaling>
          <c:orientation val="minMax"/>
        </c:scaling>
        <c:axPos val="b"/>
        <c:tickLblPos val="nextTo"/>
        <c:crossAx val="158279168"/>
        <c:crosses val="autoZero"/>
        <c:auto val="1"/>
        <c:lblAlgn val="ctr"/>
        <c:lblOffset val="100"/>
      </c:catAx>
      <c:valAx>
        <c:axId val="1582791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277632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CONOSCENZE</a:t>
            </a:r>
          </a:p>
        </c:rich>
      </c:tx>
      <c:layout>
        <c:manualLayout>
          <c:xMode val="edge"/>
          <c:yMode val="edge"/>
          <c:x val="0.33458625255292124"/>
          <c:y val="4.319488845511868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ANNI5!$AL$12:$AO$12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</c:v>
                </c:pt>
              </c:numCache>
            </c:numRef>
          </c:val>
        </c:ser>
        <c:dLbls/>
        <c:shape val="box"/>
        <c:axId val="158299648"/>
        <c:axId val="158301184"/>
        <c:axId val="0"/>
      </c:bar3DChart>
      <c:catAx>
        <c:axId val="158299648"/>
        <c:scaling>
          <c:orientation val="minMax"/>
        </c:scaling>
        <c:axPos val="b"/>
        <c:tickLblPos val="nextTo"/>
        <c:crossAx val="158301184"/>
        <c:crosses val="autoZero"/>
        <c:auto val="1"/>
        <c:lblAlgn val="ctr"/>
        <c:lblOffset val="100"/>
      </c:catAx>
      <c:valAx>
        <c:axId val="158301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299648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6044925048666973"/>
          <c:y val="2.74287958512850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ANNI5!$AP$12:$AS$12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</c:ser>
        <c:dLbls/>
        <c:shape val="box"/>
        <c:axId val="158325760"/>
        <c:axId val="158151424"/>
        <c:axId val="0"/>
      </c:bar3DChart>
      <c:catAx>
        <c:axId val="158325760"/>
        <c:scaling>
          <c:orientation val="minMax"/>
        </c:scaling>
        <c:axPos val="b"/>
        <c:tickLblPos val="nextTo"/>
        <c:crossAx val="158151424"/>
        <c:crosses val="autoZero"/>
        <c:auto val="1"/>
        <c:lblAlgn val="ctr"/>
        <c:lblOffset val="100"/>
      </c:catAx>
      <c:valAx>
        <c:axId val="158151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325760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ANNI5!$AT$12:$AW$12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32</c:v>
                </c:pt>
              </c:numCache>
            </c:numRef>
          </c:val>
        </c:ser>
        <c:dLbls/>
        <c:shape val="box"/>
        <c:axId val="158188288"/>
        <c:axId val="158189824"/>
        <c:axId val="0"/>
      </c:bar3DChart>
      <c:catAx>
        <c:axId val="158188288"/>
        <c:scaling>
          <c:orientation val="minMax"/>
        </c:scaling>
        <c:axPos val="b"/>
        <c:tickLblPos val="nextTo"/>
        <c:crossAx val="158189824"/>
        <c:crosses val="autoZero"/>
        <c:auto val="1"/>
        <c:lblAlgn val="ctr"/>
        <c:lblOffset val="100"/>
      </c:catAx>
      <c:valAx>
        <c:axId val="158189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188288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 PERSONALE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ANNI5!$AX$12:$BA$12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dLbls/>
        <c:shape val="box"/>
        <c:axId val="158370432"/>
        <c:axId val="158376320"/>
        <c:axId val="0"/>
      </c:bar3DChart>
      <c:catAx>
        <c:axId val="158370432"/>
        <c:scaling>
          <c:orientation val="minMax"/>
        </c:scaling>
        <c:axPos val="b"/>
        <c:tickLblPos val="nextTo"/>
        <c:crossAx val="158376320"/>
        <c:crosses val="autoZero"/>
        <c:auto val="1"/>
        <c:lblAlgn val="ctr"/>
        <c:lblOffset val="100"/>
      </c:catAx>
      <c:valAx>
        <c:axId val="1583763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37043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218489087461177"/>
          <c:y val="5.72399989725495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ANNI3!$R$11:$U$11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39</c:v>
                </c:pt>
              </c:numCache>
            </c:numRef>
          </c:val>
        </c:ser>
        <c:dLbls/>
        <c:shape val="box"/>
        <c:axId val="156330624"/>
        <c:axId val="156344704"/>
        <c:axId val="0"/>
      </c:bar3DChart>
      <c:catAx>
        <c:axId val="156330624"/>
        <c:scaling>
          <c:orientation val="minMax"/>
        </c:scaling>
        <c:axPos val="b"/>
        <c:tickLblPos val="nextTo"/>
        <c:crossAx val="156344704"/>
        <c:crosses val="autoZero"/>
        <c:auto val="1"/>
        <c:lblAlgn val="ctr"/>
        <c:lblOffset val="100"/>
      </c:catAx>
      <c:valAx>
        <c:axId val="156344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330624"/>
        <c:crosses val="autoZero"/>
        <c:crossBetween val="between"/>
      </c:valAx>
    </c:plotArea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ANNI5!$BB$12:$BE$12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33</c:v>
                </c:pt>
                <c:pt idx="3">
                  <c:v>17</c:v>
                </c:pt>
              </c:numCache>
            </c:numRef>
          </c:val>
        </c:ser>
        <c:dLbls/>
        <c:shape val="box"/>
        <c:axId val="158417280"/>
        <c:axId val="158418816"/>
        <c:axId val="0"/>
      </c:bar3DChart>
      <c:catAx>
        <c:axId val="158417280"/>
        <c:scaling>
          <c:orientation val="minMax"/>
        </c:scaling>
        <c:axPos val="b"/>
        <c:tickLblPos val="nextTo"/>
        <c:crossAx val="158418816"/>
        <c:crosses val="autoZero"/>
        <c:auto val="1"/>
        <c:lblAlgn val="ctr"/>
        <c:lblOffset val="100"/>
      </c:catAx>
      <c:valAx>
        <c:axId val="158418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417280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ANNI5!$BF$12:$BI$12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35</c:v>
                </c:pt>
                <c:pt idx="3">
                  <c:v>7</c:v>
                </c:pt>
              </c:numCache>
            </c:numRef>
          </c:val>
        </c:ser>
        <c:dLbls/>
        <c:shape val="box"/>
        <c:axId val="158468352"/>
        <c:axId val="158470144"/>
        <c:axId val="0"/>
      </c:bar3DChart>
      <c:catAx>
        <c:axId val="158468352"/>
        <c:scaling>
          <c:orientation val="minMax"/>
        </c:scaling>
        <c:axPos val="b"/>
        <c:tickLblPos val="nextTo"/>
        <c:crossAx val="158470144"/>
        <c:crosses val="autoZero"/>
        <c:auto val="1"/>
        <c:lblAlgn val="ctr"/>
        <c:lblOffset val="100"/>
      </c:catAx>
      <c:valAx>
        <c:axId val="158470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468352"/>
        <c:crosses val="autoZero"/>
        <c:crossBetween val="between"/>
      </c:valAx>
    </c:plotArea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</a:t>
            </a:r>
            <a:r>
              <a:rPr lang="en-US" baseline="0"/>
              <a:t> LE SCELTE</a:t>
            </a:r>
            <a:endParaRPr lang="en-US"/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ANNI5!$BJ$12:$BM$12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11</c:v>
                </c:pt>
              </c:numCache>
            </c:numRef>
          </c:val>
        </c:ser>
        <c:dLbls/>
        <c:shape val="box"/>
        <c:axId val="158511104"/>
        <c:axId val="158512640"/>
        <c:axId val="0"/>
      </c:bar3DChart>
      <c:catAx>
        <c:axId val="158511104"/>
        <c:scaling>
          <c:orientation val="minMax"/>
        </c:scaling>
        <c:axPos val="b"/>
        <c:tickLblPos val="nextTo"/>
        <c:crossAx val="158512640"/>
        <c:crosses val="autoZero"/>
        <c:auto val="1"/>
        <c:lblAlgn val="ctr"/>
        <c:lblOffset val="100"/>
      </c:catAx>
      <c:valAx>
        <c:axId val="158512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511104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ANNI5!$BN$12:$BQ$12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28</c:v>
                </c:pt>
                <c:pt idx="3">
                  <c:v>7</c:v>
                </c:pt>
              </c:numCache>
            </c:numRef>
          </c:val>
        </c:ser>
        <c:dLbls/>
        <c:shape val="box"/>
        <c:axId val="158549888"/>
        <c:axId val="158551424"/>
        <c:axId val="0"/>
      </c:bar3DChart>
      <c:catAx>
        <c:axId val="158549888"/>
        <c:scaling>
          <c:orientation val="minMax"/>
        </c:scaling>
        <c:axPos val="b"/>
        <c:tickLblPos val="nextTo"/>
        <c:crossAx val="158551424"/>
        <c:crosses val="autoZero"/>
        <c:auto val="1"/>
        <c:lblAlgn val="ctr"/>
        <c:lblOffset val="100"/>
      </c:catAx>
      <c:valAx>
        <c:axId val="158551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549888"/>
        <c:crosses val="autoZero"/>
        <c:crossBetween val="between"/>
      </c:valAx>
    </c:plotArea>
    <c:plotVisOnly val="1"/>
    <c:dispBlanksAs val="gap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 DI ALTRI LINGUAGGI</a:t>
            </a:r>
          </a:p>
        </c:rich>
      </c:tx>
      <c:layout>
        <c:manualLayout>
          <c:xMode val="edge"/>
          <c:yMode val="edge"/>
          <c:x val="0.23976255775151373"/>
          <c:y val="4.33723028464365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ANNI5!$BR$12:$BU$12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</c:ser>
        <c:dLbls/>
        <c:shape val="box"/>
        <c:axId val="158576000"/>
        <c:axId val="158594176"/>
        <c:axId val="0"/>
      </c:bar3DChart>
      <c:catAx>
        <c:axId val="158576000"/>
        <c:scaling>
          <c:orientation val="minMax"/>
        </c:scaling>
        <c:axPos val="b"/>
        <c:tickLblPos val="nextTo"/>
        <c:crossAx val="158594176"/>
        <c:crosses val="autoZero"/>
        <c:auto val="1"/>
        <c:lblAlgn val="ctr"/>
        <c:lblOffset val="100"/>
      </c:catAx>
      <c:valAx>
        <c:axId val="158594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857600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ORIENTAMENTO SPAZIO-TEMPO</a:t>
            </a:r>
          </a:p>
        </c:rich>
      </c:tx>
      <c:layout>
        <c:manualLayout>
          <c:xMode val="edge"/>
          <c:yMode val="edge"/>
          <c:x val="0.12854304575220496"/>
          <c:y val="3.134986635471875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ANNI3!$V$11:$Y$11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5</c:v>
                </c:pt>
                <c:pt idx="3">
                  <c:v>36</c:v>
                </c:pt>
              </c:numCache>
            </c:numRef>
          </c:val>
        </c:ser>
        <c:dLbls/>
        <c:shape val="box"/>
        <c:axId val="156377472"/>
        <c:axId val="156379008"/>
        <c:axId val="0"/>
      </c:bar3DChart>
      <c:catAx>
        <c:axId val="156377472"/>
        <c:scaling>
          <c:orientation val="minMax"/>
        </c:scaling>
        <c:axPos val="b"/>
        <c:tickLblPos val="nextTo"/>
        <c:crossAx val="156379008"/>
        <c:crosses val="autoZero"/>
        <c:auto val="1"/>
        <c:lblAlgn val="ctr"/>
        <c:lblOffset val="100"/>
      </c:catAx>
      <c:valAx>
        <c:axId val="15637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377472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ANNI3!$Z$11:$AC$11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7</c:v>
                </c:pt>
                <c:pt idx="3">
                  <c:v>36</c:v>
                </c:pt>
              </c:numCache>
            </c:numRef>
          </c:val>
        </c:ser>
        <c:dLbls/>
        <c:shape val="box"/>
        <c:axId val="156395392"/>
        <c:axId val="156396928"/>
        <c:axId val="0"/>
      </c:bar3DChart>
      <c:catAx>
        <c:axId val="156395392"/>
        <c:scaling>
          <c:orientation val="minMax"/>
        </c:scaling>
        <c:axPos val="b"/>
        <c:tickLblPos val="nextTo"/>
        <c:crossAx val="156396928"/>
        <c:crosses val="autoZero"/>
        <c:auto val="1"/>
        <c:lblAlgn val="ctr"/>
        <c:lblOffset val="100"/>
      </c:catAx>
      <c:valAx>
        <c:axId val="156396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395392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ANNI3!$AD$11:$AG$11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36</c:v>
                </c:pt>
              </c:numCache>
            </c:numRef>
          </c:val>
        </c:ser>
        <c:dLbls/>
        <c:shape val="box"/>
        <c:axId val="156429696"/>
        <c:axId val="156431488"/>
        <c:axId val="0"/>
      </c:bar3DChart>
      <c:catAx>
        <c:axId val="156429696"/>
        <c:scaling>
          <c:orientation val="minMax"/>
        </c:scaling>
        <c:axPos val="b"/>
        <c:tickLblPos val="nextTo"/>
        <c:crossAx val="156431488"/>
        <c:crosses val="autoZero"/>
        <c:auto val="1"/>
        <c:lblAlgn val="ctr"/>
        <c:lblOffset val="100"/>
      </c:catAx>
      <c:valAx>
        <c:axId val="1564314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429696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</a:t>
            </a:r>
          </a:p>
        </c:rich>
      </c:tx>
      <c:layout>
        <c:manualLayout>
          <c:xMode val="edge"/>
          <c:yMode val="edge"/>
          <c:x val="0.40812580827405176"/>
          <c:y val="5.13871932604145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ANNI3!$AH$11:$AK$11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</c:numCache>
            </c:numRef>
          </c:val>
        </c:ser>
        <c:dLbls/>
        <c:shape val="box"/>
        <c:axId val="156481024"/>
        <c:axId val="156482560"/>
        <c:axId val="0"/>
      </c:bar3DChart>
      <c:catAx>
        <c:axId val="156481024"/>
        <c:scaling>
          <c:orientation val="minMax"/>
        </c:scaling>
        <c:axPos val="b"/>
        <c:tickLblPos val="nextTo"/>
        <c:crossAx val="156482560"/>
        <c:crosses val="autoZero"/>
        <c:auto val="1"/>
        <c:lblAlgn val="ctr"/>
        <c:lblOffset val="100"/>
      </c:catAx>
      <c:valAx>
        <c:axId val="1564825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648102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24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2984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0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8.xml"/><Relationship Id="rId5" Type="http://schemas.openxmlformats.org/officeDocument/2006/relationships/chart" Target="../charts/chart47.xml"/><Relationship Id="rId4" Type="http://schemas.openxmlformats.org/officeDocument/2006/relationships/chart" Target="../charts/char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D’INGRESSO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2949403" y="5657671"/>
            <a:ext cx="32162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Dell’Infanzia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11298" y="-15190"/>
            <a:ext cx="5121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  <a:endParaRPr lang="it-IT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0784978"/>
              </p:ext>
            </p:extLst>
          </p:nvPr>
        </p:nvGraphicFramePr>
        <p:xfrm>
          <a:off x="395536" y="1268760"/>
          <a:ext cx="3960440" cy="238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5223028"/>
              </p:ext>
            </p:extLst>
          </p:nvPr>
        </p:nvGraphicFramePr>
        <p:xfrm>
          <a:off x="4572000" y="1268760"/>
          <a:ext cx="4174894" cy="2339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6369010"/>
              </p:ext>
            </p:extLst>
          </p:nvPr>
        </p:nvGraphicFramePr>
        <p:xfrm>
          <a:off x="483357" y="4106689"/>
          <a:ext cx="3898824" cy="258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0054881"/>
              </p:ext>
            </p:extLst>
          </p:nvPr>
        </p:nvGraphicFramePr>
        <p:xfrm>
          <a:off x="4599420" y="4106689"/>
          <a:ext cx="4221052" cy="256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4589" y="-15190"/>
            <a:ext cx="66037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MONDO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 base in matematica, scienze e tecnologia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963600"/>
              </p:ext>
            </p:extLst>
          </p:nvPr>
        </p:nvGraphicFramePr>
        <p:xfrm>
          <a:off x="538774" y="1542452"/>
          <a:ext cx="3961217" cy="230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2190516"/>
              </p:ext>
            </p:extLst>
          </p:nvPr>
        </p:nvGraphicFramePr>
        <p:xfrm>
          <a:off x="4726486" y="1536447"/>
          <a:ext cx="4093986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5059766"/>
              </p:ext>
            </p:extLst>
          </p:nvPr>
        </p:nvGraphicFramePr>
        <p:xfrm>
          <a:off x="507440" y="4005064"/>
          <a:ext cx="3992552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2358376"/>
              </p:ext>
            </p:extLst>
          </p:nvPr>
        </p:nvGraphicFramePr>
        <p:xfrm>
          <a:off x="4726486" y="4005064"/>
          <a:ext cx="4093985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7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57678" y="-15190"/>
            <a:ext cx="3228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01008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Imparare ad imparare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3137142"/>
              </p:ext>
            </p:extLst>
          </p:nvPr>
        </p:nvGraphicFramePr>
        <p:xfrm>
          <a:off x="507440" y="1082353"/>
          <a:ext cx="3992552" cy="241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9701939"/>
              </p:ext>
            </p:extLst>
          </p:nvPr>
        </p:nvGraphicFramePr>
        <p:xfrm>
          <a:off x="4716016" y="1082353"/>
          <a:ext cx="4086944" cy="241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2545222"/>
              </p:ext>
            </p:extLst>
          </p:nvPr>
        </p:nvGraphicFramePr>
        <p:xfrm>
          <a:off x="507440" y="3962673"/>
          <a:ext cx="3992552" cy="26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2039090"/>
              </p:ext>
            </p:extLst>
          </p:nvPr>
        </p:nvGraphicFramePr>
        <p:xfrm>
          <a:off x="4716016" y="3933056"/>
          <a:ext cx="409802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ettangolo 19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94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10609" y="201414"/>
            <a:ext cx="461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L'ALTRO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sociali e civiche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018615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4290185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76816" y="44624"/>
            <a:ext cx="430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967954"/>
            <a:ext cx="900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0518727"/>
              </p:ext>
            </p:extLst>
          </p:nvPr>
        </p:nvGraphicFramePr>
        <p:xfrm>
          <a:off x="323590" y="1772816"/>
          <a:ext cx="4176910" cy="468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4270723"/>
              </p:ext>
            </p:extLst>
          </p:nvPr>
        </p:nvGraphicFramePr>
        <p:xfrm>
          <a:off x="4769180" y="1772817"/>
          <a:ext cx="4211960" cy="468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647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12447" y="-27384"/>
            <a:ext cx="70759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4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COLORI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131950"/>
              </p:ext>
            </p:extLst>
          </p:nvPr>
        </p:nvGraphicFramePr>
        <p:xfrm>
          <a:off x="467544" y="2069558"/>
          <a:ext cx="3948665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45358411"/>
              </p:ext>
            </p:extLst>
          </p:nvPr>
        </p:nvGraphicFramePr>
        <p:xfrm>
          <a:off x="4852992" y="2069558"/>
          <a:ext cx="3930034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2093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11298" y="-15190"/>
            <a:ext cx="5121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  <a:endParaRPr lang="it-IT" sz="4000" b="1" cap="none" spc="0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nelle lingue straniere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2256546"/>
              </p:ext>
            </p:extLst>
          </p:nvPr>
        </p:nvGraphicFramePr>
        <p:xfrm>
          <a:off x="323528" y="1155996"/>
          <a:ext cx="4176464" cy="24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2691862"/>
              </p:ext>
            </p:extLst>
          </p:nvPr>
        </p:nvGraphicFramePr>
        <p:xfrm>
          <a:off x="4770276" y="1144940"/>
          <a:ext cx="4097519" cy="248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8098"/>
              </p:ext>
            </p:extLst>
          </p:nvPr>
        </p:nvGraphicFramePr>
        <p:xfrm>
          <a:off x="323529" y="4074432"/>
          <a:ext cx="4176464" cy="261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5800321"/>
              </p:ext>
            </p:extLst>
          </p:nvPr>
        </p:nvGraphicFramePr>
        <p:xfrm>
          <a:off x="4770276" y="4106689"/>
          <a:ext cx="4109240" cy="257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515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4589" y="-15190"/>
            <a:ext cx="66037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MONDO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 base in matematica, scienze e tecnologia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7869493"/>
              </p:ext>
            </p:extLst>
          </p:nvPr>
        </p:nvGraphicFramePr>
        <p:xfrm>
          <a:off x="395536" y="1523693"/>
          <a:ext cx="4104456" cy="233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3230045"/>
              </p:ext>
            </p:extLst>
          </p:nvPr>
        </p:nvGraphicFramePr>
        <p:xfrm>
          <a:off x="4726486" y="1523693"/>
          <a:ext cx="4009434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9039120"/>
              </p:ext>
            </p:extLst>
          </p:nvPr>
        </p:nvGraphicFramePr>
        <p:xfrm>
          <a:off x="395536" y="4005064"/>
          <a:ext cx="4104456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3910039"/>
              </p:ext>
            </p:extLst>
          </p:nvPr>
        </p:nvGraphicFramePr>
        <p:xfrm>
          <a:off x="4726486" y="4005064"/>
          <a:ext cx="402197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3156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57678" y="-15190"/>
            <a:ext cx="3228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Imparare</a:t>
            </a:r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ad imparare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2173796"/>
              </p:ext>
            </p:extLst>
          </p:nvPr>
        </p:nvGraphicFramePr>
        <p:xfrm>
          <a:off x="323528" y="1082353"/>
          <a:ext cx="4104456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2901545"/>
              </p:ext>
            </p:extLst>
          </p:nvPr>
        </p:nvGraphicFramePr>
        <p:xfrm>
          <a:off x="4716016" y="1082353"/>
          <a:ext cx="4110959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118733"/>
              </p:ext>
            </p:extLst>
          </p:nvPr>
        </p:nvGraphicFramePr>
        <p:xfrm>
          <a:off x="323528" y="4034681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2279339"/>
              </p:ext>
            </p:extLst>
          </p:nvPr>
        </p:nvGraphicFramePr>
        <p:xfrm>
          <a:off x="4716016" y="4034680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586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65350" y="0"/>
            <a:ext cx="51013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L'ALTRO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47664" y="980728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 </a:t>
            </a:r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sociali e civiche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8549032"/>
              </p:ext>
            </p:extLst>
          </p:nvPr>
        </p:nvGraphicFramePr>
        <p:xfrm>
          <a:off x="272855" y="1565502"/>
          <a:ext cx="4227137" cy="481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2181894"/>
              </p:ext>
            </p:extLst>
          </p:nvPr>
        </p:nvGraphicFramePr>
        <p:xfrm>
          <a:off x="4716016" y="1575418"/>
          <a:ext cx="4104457" cy="480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88957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26677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296144"/>
                <a:gridCol w="6429401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47939" y="44624"/>
            <a:ext cx="47609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8415734"/>
              </p:ext>
            </p:extLst>
          </p:nvPr>
        </p:nvGraphicFramePr>
        <p:xfrm>
          <a:off x="507440" y="1571255"/>
          <a:ext cx="3920990" cy="502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6780349"/>
              </p:ext>
            </p:extLst>
          </p:nvPr>
        </p:nvGraphicFramePr>
        <p:xfrm>
          <a:off x="4716016" y="1565503"/>
          <a:ext cx="3890374" cy="503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5899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12447" y="-27384"/>
            <a:ext cx="70759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44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COLORI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2539003"/>
              </p:ext>
            </p:extLst>
          </p:nvPr>
        </p:nvGraphicFramePr>
        <p:xfrm>
          <a:off x="460916" y="2052696"/>
          <a:ext cx="4111084" cy="447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472882"/>
              </p:ext>
            </p:extLst>
          </p:nvPr>
        </p:nvGraphicFramePr>
        <p:xfrm>
          <a:off x="4850435" y="2069559"/>
          <a:ext cx="3899971" cy="445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595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9398" y="646331"/>
            <a:ext cx="8208912" cy="6124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sz="2000" dirty="0"/>
          </a:p>
          <a:p>
            <a:endParaRPr lang="it-IT" sz="2000" dirty="0" smtClean="0"/>
          </a:p>
          <a:p>
            <a:r>
              <a:rPr lang="it-IT" sz="2000" dirty="0" smtClean="0"/>
              <a:t>ANALIZZANDO I DATI RACCOLTI E TABULATI DEL MONITORAGGIO DEL PROCESSO DI APPRENDIMENTO D’INGRESSO DELLA </a:t>
            </a:r>
            <a:r>
              <a:rPr lang="it-IT" sz="2000" b="1" dirty="0" smtClean="0"/>
              <a:t>SCUOLA DELL’INFANZIA</a:t>
            </a:r>
            <a:r>
              <a:rPr lang="it-IT" sz="2000" dirty="0" smtClean="0"/>
              <a:t> SI E’ RILEVATO CHE:</a:t>
            </a:r>
            <a:br>
              <a:rPr lang="it-IT" sz="2000" dirty="0" smtClean="0"/>
            </a:br>
            <a:r>
              <a:rPr lang="it-IT" sz="2000" dirty="0" smtClean="0"/>
              <a:t>- LA MAGGIOR PARTE DEGLI ALUNNI DI </a:t>
            </a:r>
            <a:r>
              <a:rPr lang="it-IT" sz="2000" b="1" dirty="0" smtClean="0"/>
              <a:t>3 ANNI </a:t>
            </a:r>
            <a:r>
              <a:rPr lang="it-IT" sz="2000" dirty="0" smtClean="0"/>
              <a:t>POSSIEDE UN LIVELLO DI CONOSCENZE E ABILITA’ </a:t>
            </a:r>
            <a:r>
              <a:rPr lang="it-IT" sz="2000" b="1" dirty="0" smtClean="0"/>
              <a:t>INIZIALE.</a:t>
            </a:r>
            <a:r>
              <a:rPr lang="it-IT" sz="2000" dirty="0" smtClean="0"/>
              <a:t>GUIDATO E SUPPORTATO SVOLGE COMPITI SEMPLICI IN SITUAZIONE NUOVE.</a:t>
            </a:r>
          </a:p>
          <a:p>
            <a:r>
              <a:rPr lang="it-IT" sz="2000" dirty="0" smtClean="0"/>
              <a:t>-LA MAGGIOR PARTE DEGLI ALUNNI DI </a:t>
            </a:r>
            <a:r>
              <a:rPr lang="it-IT" sz="2000" b="1" dirty="0" smtClean="0"/>
              <a:t>4  </a:t>
            </a:r>
            <a:r>
              <a:rPr lang="it-IT" sz="2000" dirty="0" smtClean="0"/>
              <a:t>E</a:t>
            </a:r>
            <a:r>
              <a:rPr lang="it-IT" sz="2000" b="1" dirty="0" smtClean="0"/>
              <a:t> 5 ANNI </a:t>
            </a:r>
            <a:r>
              <a:rPr lang="it-IT" sz="2000" dirty="0" smtClean="0"/>
              <a:t>POSSIEDE</a:t>
            </a:r>
            <a:r>
              <a:rPr lang="it-IT" sz="2000" b="1" dirty="0" smtClean="0"/>
              <a:t> </a:t>
            </a:r>
            <a:r>
              <a:rPr lang="it-IT" sz="2000" dirty="0" smtClean="0"/>
              <a:t>UN LIVELLO DI CONOSCENZE E ABILITA’ DI </a:t>
            </a:r>
            <a:r>
              <a:rPr lang="it-IT" sz="2000" b="1" dirty="0" smtClean="0"/>
              <a:t>BASE.</a:t>
            </a:r>
          </a:p>
          <a:p>
            <a:endParaRPr lang="it-IT" sz="2400" b="1" dirty="0"/>
          </a:p>
          <a:p>
            <a:endParaRPr lang="it-IT" sz="2400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1998233" y="0"/>
            <a:ext cx="5129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ESITI MONITORAGGIO</a:t>
            </a:r>
            <a:endParaRPr lang="it-IT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28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11298" y="-15190"/>
            <a:ext cx="5121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nella madrelingua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759423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8353762"/>
              </p:ext>
            </p:extLst>
          </p:nvPr>
        </p:nvGraphicFramePr>
        <p:xfrm>
          <a:off x="611560" y="1162357"/>
          <a:ext cx="3701321" cy="251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5141073"/>
              </p:ext>
            </p:extLst>
          </p:nvPr>
        </p:nvGraphicFramePr>
        <p:xfrm>
          <a:off x="5076056" y="1154361"/>
          <a:ext cx="3819959" cy="253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2213195"/>
              </p:ext>
            </p:extLst>
          </p:nvPr>
        </p:nvGraphicFramePr>
        <p:xfrm>
          <a:off x="611560" y="4287491"/>
          <a:ext cx="37444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2840581"/>
              </p:ext>
            </p:extLst>
          </p:nvPr>
        </p:nvGraphicFramePr>
        <p:xfrm>
          <a:off x="5076056" y="4221088"/>
          <a:ext cx="3717242" cy="253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4589" y="-15190"/>
            <a:ext cx="66037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MONDO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 base in matematica, scienze e tecnologia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2701631"/>
              </p:ext>
            </p:extLst>
          </p:nvPr>
        </p:nvGraphicFramePr>
        <p:xfrm>
          <a:off x="652078" y="1628800"/>
          <a:ext cx="3847913" cy="245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6570472"/>
              </p:ext>
            </p:extLst>
          </p:nvPr>
        </p:nvGraphicFramePr>
        <p:xfrm>
          <a:off x="4726486" y="1628801"/>
          <a:ext cx="39379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336355"/>
              </p:ext>
            </p:extLst>
          </p:nvPr>
        </p:nvGraphicFramePr>
        <p:xfrm>
          <a:off x="652078" y="4221088"/>
          <a:ext cx="384791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7209440"/>
              </p:ext>
            </p:extLst>
          </p:nvPr>
        </p:nvGraphicFramePr>
        <p:xfrm>
          <a:off x="4726486" y="4221088"/>
          <a:ext cx="394997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57678" y="-15190"/>
            <a:ext cx="3228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digitali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Imparare ad imparare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0900971"/>
              </p:ext>
            </p:extLst>
          </p:nvPr>
        </p:nvGraphicFramePr>
        <p:xfrm>
          <a:off x="507618" y="1082353"/>
          <a:ext cx="3992374" cy="247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5627332"/>
              </p:ext>
            </p:extLst>
          </p:nvPr>
        </p:nvGraphicFramePr>
        <p:xfrm>
          <a:off x="4770276" y="1095107"/>
          <a:ext cx="4038222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2327941"/>
              </p:ext>
            </p:extLst>
          </p:nvPr>
        </p:nvGraphicFramePr>
        <p:xfrm>
          <a:off x="507440" y="4034680"/>
          <a:ext cx="4057156" cy="263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3080991"/>
              </p:ext>
            </p:extLst>
          </p:nvPr>
        </p:nvGraphicFramePr>
        <p:xfrm>
          <a:off x="4788024" y="4034681"/>
          <a:ext cx="4032448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3021" y="201414"/>
            <a:ext cx="461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L'ALTRO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sociali e civiche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4937505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9365965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76816" y="44624"/>
            <a:ext cx="430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Spirito di iniziativa e imprenditorialità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1045541"/>
              </p:ext>
            </p:extLst>
          </p:nvPr>
        </p:nvGraphicFramePr>
        <p:xfrm>
          <a:off x="395536" y="1709519"/>
          <a:ext cx="4032894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1794294"/>
              </p:ext>
            </p:extLst>
          </p:nvPr>
        </p:nvGraphicFramePr>
        <p:xfrm>
          <a:off x="4635932" y="1709519"/>
          <a:ext cx="4184540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12448" y="-27384"/>
            <a:ext cx="7075976" cy="159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COLORI</a:t>
            </a:r>
            <a:endParaRPr lang="it-IT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Consapevolezza ed espressione culturale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192898" y="190523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7489865"/>
              </p:ext>
            </p:extLst>
          </p:nvPr>
        </p:nvGraphicFramePr>
        <p:xfrm>
          <a:off x="251520" y="2069559"/>
          <a:ext cx="3995936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1681415"/>
              </p:ext>
            </p:extLst>
          </p:nvPr>
        </p:nvGraphicFramePr>
        <p:xfrm>
          <a:off x="4680012" y="2071550"/>
          <a:ext cx="4117735" cy="430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</TotalTime>
  <Words>502</Words>
  <Application>Microsoft Office PowerPoint</Application>
  <PresentationFormat>Presentazione su schermo (4:3)</PresentationFormat>
  <Paragraphs>151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44</cp:revision>
  <dcterms:created xsi:type="dcterms:W3CDTF">2016-11-23T15:24:18Z</dcterms:created>
  <dcterms:modified xsi:type="dcterms:W3CDTF">2016-12-05T21:31:02Z</dcterms:modified>
</cp:coreProperties>
</file>