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80" r:id="rId3"/>
    <p:sldId id="275" r:id="rId4"/>
    <p:sldId id="257" r:id="rId5"/>
    <p:sldId id="281" r:id="rId6"/>
    <p:sldId id="276" r:id="rId7"/>
    <p:sldId id="269" r:id="rId8"/>
    <p:sldId id="277" r:id="rId9"/>
    <p:sldId id="273" r:id="rId10"/>
    <p:sldId id="278" r:id="rId11"/>
    <p:sldId id="271" r:id="rId12"/>
    <p:sldId id="272" r:id="rId13"/>
    <p:sldId id="282" r:id="rId14"/>
    <p:sldId id="274" r:id="rId15"/>
    <p:sldId id="283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D187"/>
    <a:srgbClr val="E23EBF"/>
    <a:srgbClr val="C5CD9B"/>
    <a:srgbClr val="F276EC"/>
    <a:srgbClr val="F2F2DE"/>
    <a:srgbClr val="F6F7D9"/>
    <a:srgbClr val="EDE3EC"/>
    <a:srgbClr val="61467E"/>
    <a:srgbClr val="AEC55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35BEF-EB4C-4C84-AF27-E6AE621EBAFB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384A3-A090-47A0-B583-38B641A05BC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99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19/04/2016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4896544" cy="16003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USR CAMPANIA </a:t>
            </a:r>
            <a: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POLO </a:t>
            </a:r>
            <a: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/>
            </a:r>
            <a:b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</a:br>
            <a: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REGIONALE </a:t>
            </a:r>
            <a:b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</a:br>
            <a:r>
              <a:rPr lang="it-IT" i="1" dirty="0" err="1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IIsS</a:t>
            </a:r>
            <a:r>
              <a:rPr lang="it-IT" i="1" dirty="0" smtClean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 A.TORRENTE</a:t>
            </a:r>
            <a:endParaRPr lang="it-IT" sz="1800" i="1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252536" y="3284984"/>
            <a:ext cx="8136904" cy="18002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/>
              <a:t>INCONTRI CON I TUTOR DEI NEOASSUNTI</a:t>
            </a:r>
            <a:endParaRPr lang="it-IT" sz="2800" dirty="0"/>
          </a:p>
          <a:p>
            <a:pPr algn="ctr"/>
            <a:r>
              <a:rPr lang="it-IT" sz="1800" i="1" dirty="0" smtClean="0"/>
              <a:t>anno </a:t>
            </a:r>
            <a:r>
              <a:rPr lang="it-IT" sz="1800" i="1" dirty="0"/>
              <a:t>s</a:t>
            </a:r>
            <a:r>
              <a:rPr lang="it-IT" sz="1800" i="1" dirty="0" smtClean="0"/>
              <a:t>colastico 2015/2016</a:t>
            </a:r>
          </a:p>
          <a:p>
            <a:pPr algn="ctr"/>
            <a:r>
              <a:rPr lang="it-IT" sz="2800" b="1" dirty="0" smtClean="0"/>
              <a:t>11 e 14 APRILE 2016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6846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7355160" cy="4349080"/>
          </a:xfrm>
        </p:spPr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pPr marL="36576" indent="0" algn="ctr">
              <a:buNone/>
            </a:pPr>
            <a:r>
              <a:rPr lang="it-IT" b="1" dirty="0" smtClean="0"/>
              <a:t>PIANIFICAZIONE PERCORSI FORMATIVI</a:t>
            </a:r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r>
              <a:rPr lang="it-IT" b="1" dirty="0" smtClean="0"/>
              <a:t>INDIVIDUAZIONE DI MEDIAZIONI DIDATTICHE ADEGUATE</a:t>
            </a:r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r>
              <a:rPr lang="it-IT" b="1" dirty="0" smtClean="0"/>
              <a:t>METODOLOGIA DIDATTICA COME DIVERSA RAPPRESENTAZIONE DI CONTENUTI DISCIPLINARI</a:t>
            </a:r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r>
              <a:rPr lang="it-IT" b="1" dirty="0" smtClean="0"/>
              <a:t>INSCINDIBILITA’ TRA METODOLOGIA E DISCIPLINA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3911599" y="2347151"/>
            <a:ext cx="407390" cy="433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323528" y="1700808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it-IT" sz="1600" u="sng" dirty="0">
                <a:latin typeface="Cambria"/>
                <a:ea typeface="Times New Roman"/>
                <a:cs typeface="Cambria"/>
              </a:rPr>
              <a:t>Strutturare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l’azione di insegnamento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, </a:t>
            </a:r>
            <a:r>
              <a:rPr lang="it-IT" sz="1600" u="sng" dirty="0">
                <a:latin typeface="Cambria"/>
                <a:ea typeface="Times New Roman"/>
                <a:cs typeface="Cambria"/>
              </a:rPr>
              <a:t>impostando una </a:t>
            </a:r>
            <a:r>
              <a:rPr lang="it-IT" sz="1600" b="1" dirty="0">
                <a:solidFill>
                  <a:srgbClr val="6DD187"/>
                </a:solidFill>
                <a:latin typeface="Cambria"/>
                <a:ea typeface="Times New Roman"/>
                <a:cs typeface="Cambria"/>
              </a:rPr>
              <a:t>relazione coerente tra obiettivi, attività, mediatori e </a:t>
            </a:r>
            <a:r>
              <a:rPr lang="it-IT" sz="1600" b="1" dirty="0" smtClean="0">
                <a:solidFill>
                  <a:srgbClr val="6DD187"/>
                </a:solidFill>
                <a:latin typeface="Cambria"/>
                <a:ea typeface="Times New Roman"/>
                <a:cs typeface="Cambria"/>
              </a:rPr>
              <a:t>valutazione</a:t>
            </a:r>
            <a:endParaRPr lang="it-IT" sz="1600" b="1" dirty="0">
              <a:solidFill>
                <a:srgbClr val="6DD187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Ovale 4"/>
          <p:cNvSpPr/>
          <p:nvPr/>
        </p:nvSpPr>
        <p:spPr>
          <a:xfrm>
            <a:off x="3923928" y="3212976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it-IT" sz="1600" u="sng" dirty="0">
                <a:latin typeface="Cambria"/>
                <a:ea typeface="Times New Roman"/>
                <a:cs typeface="Cambria"/>
              </a:rPr>
              <a:t>Verificare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l’impatto dell’intervento didattico 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rimettendone a fuoco gli aspetti </a:t>
            </a:r>
            <a:r>
              <a:rPr lang="it-IT" sz="1600" dirty="0" smtClean="0">
                <a:latin typeface="Cambria"/>
                <a:ea typeface="Times New Roman"/>
                <a:cs typeface="Cambria"/>
              </a:rPr>
              <a:t>essenziali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90054"/>
            <a:ext cx="7467600" cy="4525963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36576" indent="0" algn="ctr">
              <a:buNone/>
            </a:pPr>
            <a:r>
              <a:rPr lang="it-IT" b="1" dirty="0" smtClean="0"/>
              <a:t>CONOSCENZA DELLE TECNOLOGIE PER LA DIDATTICA</a:t>
            </a:r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r>
              <a:rPr lang="it-IT" b="1" dirty="0" smtClean="0"/>
              <a:t>DEFINIZIONE ED AFFIDAMENTO COMPITI PER I QUALI SI RICHIEDE L’USO DI SPECIFICHE TECNOLOGIE</a:t>
            </a:r>
          </a:p>
          <a:p>
            <a:endParaRPr lang="it-IT" b="1" dirty="0" smtClean="0"/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3455876" y="3501008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79512" y="1770098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dirty="0" smtClean="0">
                <a:latin typeface="Cambria"/>
                <a:ea typeface="Times New Roman"/>
                <a:cs typeface="Cambria"/>
              </a:rPr>
              <a:t>Introdurre l’uso consapevole delle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tecnologie nella didattica </a:t>
            </a:r>
            <a:r>
              <a:rPr lang="it-IT" sz="1600" u="sng" dirty="0" smtClean="0">
                <a:latin typeface="Cambria"/>
                <a:ea typeface="Times New Roman"/>
                <a:cs typeface="Cambria"/>
              </a:rPr>
              <a:t>per facilitare la </a:t>
            </a:r>
            <a:r>
              <a:rPr lang="it-IT" sz="1600" u="sng" dirty="0">
                <a:latin typeface="Cambria"/>
                <a:ea typeface="Times New Roman"/>
                <a:cs typeface="Cambria"/>
              </a:rPr>
              <a:t>mediazione didattica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, anche in vista di interventi funzionali e/o </a:t>
            </a:r>
            <a:r>
              <a:rPr lang="it-IT" sz="1600" dirty="0" smtClean="0">
                <a:latin typeface="Cambria"/>
                <a:ea typeface="Times New Roman"/>
                <a:cs typeface="Cambria"/>
              </a:rPr>
              <a:t>compensativi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Ovale 4"/>
          <p:cNvSpPr/>
          <p:nvPr/>
        </p:nvSpPr>
        <p:spPr>
          <a:xfrm>
            <a:off x="4180400" y="3041095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u="sng" dirty="0" smtClean="0">
                <a:latin typeface="Cambria"/>
                <a:ea typeface="Times New Roman"/>
                <a:cs typeface="Cambria"/>
              </a:rPr>
              <a:t>Affidare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compiti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di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apprendimento </a:t>
            </a:r>
            <a:r>
              <a:rPr lang="it-IT" sz="1600" u="sng" dirty="0" smtClean="0">
                <a:latin typeface="Cambria"/>
                <a:ea typeface="Times New Roman"/>
                <a:cs typeface="Cambria"/>
              </a:rPr>
              <a:t>in ragione delle caratteristiche degli allievi che debbano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fare uso delle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tecnologie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it-IT" dirty="0" smtClean="0"/>
          </a:p>
          <a:p>
            <a:pPr marL="36576" indent="0" algn="ctr">
              <a:buNone/>
            </a:pPr>
            <a:r>
              <a:rPr lang="it-IT" b="1" dirty="0" smtClean="0"/>
              <a:t>PIANIFICAZIONE SITUAZIONI “APERTE” DI APPRENDIMENTO</a:t>
            </a:r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endParaRPr lang="it-IT" b="1" dirty="0" smtClean="0"/>
          </a:p>
          <a:p>
            <a:pPr marL="36576" indent="0" algn="ctr">
              <a:buNone/>
            </a:pPr>
            <a:r>
              <a:rPr lang="it-IT" b="1" dirty="0" smtClean="0"/>
              <a:t>STRATEGIE DI SUPPORTO E DI RECUPERO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3815916" y="3470677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30567" y="1593531"/>
            <a:ext cx="4752528" cy="2661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400" u="sng" dirty="0">
                <a:latin typeface="Cambria"/>
                <a:ea typeface="Times New Roman"/>
                <a:cs typeface="Cambria"/>
              </a:rPr>
              <a:t>Attivare gli alunni nel </a:t>
            </a:r>
            <a:r>
              <a:rPr lang="it-IT" sz="14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costruire conoscenze </a:t>
            </a:r>
            <a:r>
              <a:rPr lang="it-IT" sz="1400" dirty="0">
                <a:latin typeface="Cambria"/>
                <a:ea typeface="Times New Roman"/>
                <a:cs typeface="Cambria"/>
              </a:rPr>
              <a:t>individualmente e in gruppo </a:t>
            </a:r>
            <a:r>
              <a:rPr lang="it-IT" sz="1400" u="sng" dirty="0">
                <a:latin typeface="Cambria"/>
                <a:ea typeface="Times New Roman"/>
                <a:cs typeface="Cambria"/>
              </a:rPr>
              <a:t>attraverso la definizione di attività “in situazione” aperte</a:t>
            </a:r>
            <a:r>
              <a:rPr lang="it-IT" sz="1400" dirty="0">
                <a:latin typeface="Cambria"/>
                <a:ea typeface="Times New Roman"/>
                <a:cs typeface="Cambria"/>
              </a:rPr>
              <a:t> </a:t>
            </a:r>
            <a:r>
              <a:rPr lang="it-IT" sz="1400" dirty="0" smtClean="0">
                <a:latin typeface="Cambria"/>
                <a:ea typeface="Times New Roman"/>
                <a:cs typeface="Cambria"/>
              </a:rPr>
              <a:t>che pongano in luce il loro  livello di autonomia e </a:t>
            </a:r>
            <a:r>
              <a:rPr lang="it-IT" sz="1400" dirty="0" err="1" smtClean="0">
                <a:latin typeface="Cambria"/>
                <a:ea typeface="Times New Roman"/>
                <a:cs typeface="Cambria"/>
              </a:rPr>
              <a:t>responsabilita</a:t>
            </a:r>
            <a:r>
              <a:rPr lang="it-IT" sz="1400" dirty="0" smtClean="0">
                <a:latin typeface="Cambria"/>
                <a:ea typeface="Times New Roman"/>
                <a:cs typeface="Cambria"/>
              </a:rPr>
              <a:t> attraverso la ricerca</a:t>
            </a:r>
            <a:r>
              <a:rPr lang="it-IT" sz="1400" dirty="0">
                <a:latin typeface="Cambria"/>
                <a:ea typeface="Times New Roman"/>
                <a:cs typeface="Cambria"/>
              </a:rPr>
              <a:t>, </a:t>
            </a:r>
            <a:r>
              <a:rPr lang="it-IT" sz="1400" dirty="0" smtClean="0">
                <a:latin typeface="Cambria"/>
                <a:ea typeface="Times New Roman"/>
                <a:cs typeface="Cambria"/>
              </a:rPr>
              <a:t>la soluzione </a:t>
            </a:r>
            <a:r>
              <a:rPr lang="it-IT" sz="1400" dirty="0">
                <a:latin typeface="Cambria"/>
                <a:ea typeface="Times New Roman"/>
                <a:cs typeface="Cambria"/>
              </a:rPr>
              <a:t>di </a:t>
            </a:r>
            <a:r>
              <a:rPr lang="it-IT" sz="1400" dirty="0" smtClean="0">
                <a:latin typeface="Cambria"/>
                <a:ea typeface="Times New Roman"/>
                <a:cs typeface="Cambria"/>
              </a:rPr>
              <a:t>problemi e la  </a:t>
            </a:r>
            <a:r>
              <a:rPr lang="it-IT" sz="1400" dirty="0">
                <a:latin typeface="Cambria"/>
                <a:ea typeface="Times New Roman"/>
                <a:cs typeface="Cambria"/>
              </a:rPr>
              <a:t>costruzione di </a:t>
            </a:r>
            <a:r>
              <a:rPr lang="it-IT" sz="1400" dirty="0" smtClean="0">
                <a:latin typeface="Cambria"/>
                <a:ea typeface="Times New Roman"/>
                <a:cs typeface="Cambria"/>
              </a:rPr>
              <a:t>progetti</a:t>
            </a:r>
            <a:endParaRPr lang="it-IT" sz="14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Ovale 4"/>
          <p:cNvSpPr/>
          <p:nvPr/>
        </p:nvSpPr>
        <p:spPr>
          <a:xfrm>
            <a:off x="4427984" y="3140968"/>
            <a:ext cx="3744416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it-IT" sz="1600" u="sng" dirty="0">
                <a:latin typeface="Cambria"/>
                <a:ea typeface="Times New Roman"/>
                <a:cs typeface="Cambria"/>
              </a:rPr>
              <a:t>Prefigurarsi i possibili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ostacoli di apprendimento </a:t>
            </a:r>
            <a:r>
              <a:rPr lang="it-IT" sz="1600" u="sng" dirty="0">
                <a:latin typeface="Cambria"/>
                <a:ea typeface="Times New Roman"/>
                <a:cs typeface="Cambria"/>
              </a:rPr>
              <a:t>e predisporre adeguate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strategie di intervento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.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4752528" cy="16003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USR CAMPANIA POLO </a:t>
            </a:r>
            <a:b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</a:br>
            <a: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REGIONALE </a:t>
            </a:r>
            <a:b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</a:br>
            <a:r>
              <a:rPr lang="it-IT" i="1" dirty="0" err="1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IIsS</a:t>
            </a:r>
            <a:r>
              <a:rPr lang="it-IT" i="1" dirty="0">
                <a:solidFill>
                  <a:srgbClr val="FF0000"/>
                </a:solidFill>
                <a:latin typeface="Cambria,Bold"/>
                <a:ea typeface="Times New Roman"/>
                <a:cs typeface="Times New Roman"/>
              </a:rPr>
              <a:t> A.TORRENTE</a:t>
            </a:r>
            <a:endParaRPr lang="it-IT" sz="1800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7560840" cy="17526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/>
              <a:t>PRIMA DEL BILANCIO DELLE COMPETENZE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684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b="1" i="1" dirty="0" smtClean="0">
                <a:solidFill>
                  <a:srgbClr val="C0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6563072" cy="398903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it-IT" b="1" i="1" dirty="0"/>
          </a:p>
          <a:p>
            <a:pPr algn="ctr">
              <a:buNone/>
            </a:pPr>
            <a:r>
              <a:rPr lang="it-IT" b="1" i="1" dirty="0" smtClean="0"/>
              <a:t>CONTESTO NORMATIVO</a:t>
            </a:r>
          </a:p>
          <a:p>
            <a:pPr algn="ctr">
              <a:buNone/>
            </a:pPr>
            <a:endParaRPr lang="it-IT" sz="2800" b="1" i="1" dirty="0" smtClean="0"/>
          </a:p>
          <a:p>
            <a:pPr algn="ctr">
              <a:buNone/>
            </a:pPr>
            <a:r>
              <a:rPr lang="it-IT" sz="2600" i="1" dirty="0" smtClean="0"/>
              <a:t>INDICAZIONI PRIMO CICLO</a:t>
            </a:r>
          </a:p>
          <a:p>
            <a:pPr algn="ctr">
              <a:buNone/>
            </a:pPr>
            <a:endParaRPr lang="it-IT" sz="2600" i="1" dirty="0" smtClean="0"/>
          </a:p>
          <a:p>
            <a:pPr algn="ctr">
              <a:buNone/>
            </a:pPr>
            <a:r>
              <a:rPr lang="it-IT" sz="2600" i="1" dirty="0" smtClean="0"/>
              <a:t>INDICAZIONI LICEI</a:t>
            </a:r>
          </a:p>
          <a:p>
            <a:pPr algn="ctr">
              <a:buNone/>
            </a:pPr>
            <a:endParaRPr lang="it-IT" sz="2600" i="1" dirty="0" smtClean="0"/>
          </a:p>
          <a:p>
            <a:pPr algn="ctr">
              <a:buNone/>
            </a:pPr>
            <a:r>
              <a:rPr lang="it-IT" sz="2600" i="1" dirty="0" smtClean="0"/>
              <a:t>LINEE GUIDA TECNICI E PROFESSIONALI</a:t>
            </a:r>
            <a:endParaRPr lang="it-IT" sz="2600" i="1" dirty="0"/>
          </a:p>
        </p:txBody>
      </p:sp>
      <p:sp>
        <p:nvSpPr>
          <p:cNvPr id="4" name="Freccia in giù 3"/>
          <p:cNvSpPr/>
          <p:nvPr/>
        </p:nvSpPr>
        <p:spPr>
          <a:xfrm>
            <a:off x="3516538" y="2564904"/>
            <a:ext cx="40739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994122"/>
          </a:xfrm>
        </p:spPr>
        <p:txBody>
          <a:bodyPr>
            <a:noAutofit/>
          </a:bodyPr>
          <a:lstStyle/>
          <a:p>
            <a:pPr algn="ctr"/>
            <a:r>
              <a:rPr lang="it-IT" sz="3200" b="1" i="1" dirty="0" smtClean="0">
                <a:solidFill>
                  <a:srgbClr val="C0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7571184" cy="46085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3500" dirty="0" smtClean="0">
              <a:latin typeface="Calibri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2600" b="1" i="1" dirty="0" smtClean="0">
                <a:latin typeface="Calibri"/>
                <a:ea typeface="Times New Roman"/>
                <a:cs typeface="Times New Roman"/>
              </a:rPr>
              <a:t>DEFINIZIONE OBIETTIVI FORMATIVI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it-IT" sz="2600" i="1" dirty="0" smtClean="0">
              <a:latin typeface="Calibri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2600" b="1" i="1" dirty="0" smtClean="0">
                <a:latin typeface="Calibri"/>
                <a:ea typeface="Times New Roman"/>
                <a:cs typeface="Times New Roman"/>
              </a:rPr>
              <a:t>OPERATIVITA’ OBIETTIVI FUNZIONALE ALLA VERIFICA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it-IT" sz="3500" dirty="0" smtClean="0"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3500" dirty="0" smtClean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077806" y="2741717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0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994122"/>
          </a:xfrm>
        </p:spPr>
        <p:txBody>
          <a:bodyPr>
            <a:noAutofit/>
          </a:bodyPr>
          <a:lstStyle/>
          <a:p>
            <a:pPr algn="ctr"/>
            <a:r>
              <a:rPr lang="it-IT" sz="3200" b="1" i="1" dirty="0" smtClean="0">
                <a:solidFill>
                  <a:srgbClr val="C0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539552" y="1484784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i="1" u="sng" dirty="0" smtClean="0">
                <a:latin typeface="Cambria"/>
                <a:ea typeface="Times New Roman"/>
                <a:cs typeface="Cambria"/>
              </a:rPr>
              <a:t>Individuazione delle</a:t>
            </a:r>
            <a:r>
              <a:rPr lang="it-IT" sz="1600" b="1" i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 </a:t>
            </a:r>
            <a:r>
              <a:rPr lang="it-IT" sz="1600" b="1" i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competenze </a:t>
            </a:r>
            <a:r>
              <a:rPr lang="it-IT" sz="1600" i="1" dirty="0" smtClean="0">
                <a:latin typeface="Cambria"/>
                <a:ea typeface="Times New Roman"/>
                <a:cs typeface="Cambria"/>
              </a:rPr>
              <a:t>che </a:t>
            </a:r>
            <a:r>
              <a:rPr lang="it-IT" sz="1600" i="1" dirty="0">
                <a:latin typeface="Cambria"/>
                <a:ea typeface="Times New Roman"/>
                <a:cs typeface="Cambria"/>
              </a:rPr>
              <a:t>gli allievi devono </a:t>
            </a:r>
            <a:r>
              <a:rPr lang="it-IT" sz="1600" i="1" dirty="0" smtClean="0">
                <a:latin typeface="Cambria"/>
                <a:ea typeface="Times New Roman"/>
                <a:cs typeface="Cambria"/>
              </a:rPr>
              <a:t>conseguire al termine del percorso formativo</a:t>
            </a:r>
            <a:endParaRPr lang="it-IT" sz="1600" i="1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Ovale 4"/>
          <p:cNvSpPr/>
          <p:nvPr/>
        </p:nvSpPr>
        <p:spPr>
          <a:xfrm>
            <a:off x="3923928" y="3284984"/>
            <a:ext cx="424847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i="1" u="sng" dirty="0">
                <a:latin typeface="Cambria"/>
                <a:ea typeface="Times New Roman"/>
                <a:cs typeface="Cambria"/>
              </a:rPr>
              <a:t>Rendere operativi</a:t>
            </a:r>
            <a:r>
              <a:rPr lang="it-IT" sz="1600" i="1" dirty="0">
                <a:latin typeface="Cambria"/>
                <a:ea typeface="Times New Roman"/>
                <a:cs typeface="Cambria"/>
              </a:rPr>
              <a:t> </a:t>
            </a:r>
            <a:r>
              <a:rPr lang="it-IT" sz="1600" b="1" i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gli obiettivi di apprendimento </a:t>
            </a:r>
            <a:r>
              <a:rPr lang="it-IT" sz="1600" i="1" dirty="0">
                <a:latin typeface="Cambria"/>
                <a:ea typeface="Times New Roman"/>
                <a:cs typeface="Cambria"/>
              </a:rPr>
              <a:t>individuati, </a:t>
            </a:r>
            <a:r>
              <a:rPr lang="it-IT" sz="1600" i="1" dirty="0" smtClean="0">
                <a:latin typeface="Cambria"/>
                <a:ea typeface="Times New Roman"/>
                <a:cs typeface="Cambria"/>
              </a:rPr>
              <a:t>in modo da rendere verificabile il loro conseguimento</a:t>
            </a:r>
            <a:endParaRPr lang="it-IT" sz="1600" i="1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90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b="1" dirty="0" smtClean="0"/>
              <a:t>RICERCA DISCIPLINARE – LIVELLO DI INNOVATIVITA’</a:t>
            </a:r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ESTRAZIONE ALL’INTERNO DI CIASCUNA DISCIPLINA DEI NUCLEI CONCETTUALI CON ELEVATA VALENZA EDUCATIVA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3779912" y="3429000"/>
            <a:ext cx="40739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dirty="0" smtClean="0">
              <a:latin typeface="Cambria"/>
              <a:ea typeface="Times New Roman"/>
              <a:cs typeface="Cambria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3200" dirty="0" smtClean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Ovale 3"/>
          <p:cNvSpPr/>
          <p:nvPr/>
        </p:nvSpPr>
        <p:spPr>
          <a:xfrm>
            <a:off x="29593" y="1484784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u="sng" dirty="0" smtClean="0">
                <a:latin typeface="Cambria"/>
                <a:ea typeface="Times New Roman"/>
                <a:cs typeface="Cambria"/>
              </a:rPr>
              <a:t>Enucleare 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i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concetti-chiave della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disciplina</a:t>
            </a:r>
            <a:r>
              <a:rPr lang="it-IT" sz="1600" dirty="0" smtClean="0">
                <a:latin typeface="Cambria"/>
                <a:ea typeface="Times New Roman"/>
                <a:cs typeface="Cambria"/>
              </a:rPr>
              <a:t> come leve per il successo formativo di ciascun alunno</a:t>
            </a:r>
            <a:endParaRPr lang="it-IT" sz="1600" dirty="0">
              <a:latin typeface="Cambria"/>
              <a:ea typeface="Times New Roman"/>
              <a:cs typeface="Cambria"/>
            </a:endParaRPr>
          </a:p>
        </p:txBody>
      </p:sp>
      <p:sp>
        <p:nvSpPr>
          <p:cNvPr id="5" name="Ovale 4"/>
          <p:cNvSpPr/>
          <p:nvPr/>
        </p:nvSpPr>
        <p:spPr>
          <a:xfrm>
            <a:off x="3779912" y="3140968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u="sng" dirty="0" smtClean="0">
                <a:latin typeface="Cambria"/>
                <a:ea typeface="Times New Roman"/>
                <a:cs typeface="Cambria"/>
              </a:rPr>
              <a:t>Enucleare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i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concetti fondamentali dei campi di </a:t>
            </a:r>
            <a:r>
              <a:rPr lang="it-IT" sz="1600" b="1" dirty="0" smtClean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esperienza(scuola dell’infanzia)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 marL="36576" indent="0">
              <a:buNone/>
            </a:pPr>
            <a:r>
              <a:rPr lang="it-IT" dirty="0" smtClean="0"/>
              <a:t>ANALISI DOMANDA FORMATIVA INDIVIDUALE</a:t>
            </a:r>
          </a:p>
          <a:p>
            <a:pPr marL="36576" indent="0">
              <a:buNone/>
            </a:pPr>
            <a:endParaRPr lang="it-IT" dirty="0" smtClean="0"/>
          </a:p>
          <a:p>
            <a:pPr marL="36576" indent="0" algn="ctr">
              <a:buNone/>
            </a:pPr>
            <a:r>
              <a:rPr lang="it-IT" dirty="0" smtClean="0"/>
              <a:t>RILEVAZIONE MATRICE COGNITIVA DI CIASCUN ALLIEVO</a:t>
            </a:r>
          </a:p>
          <a:p>
            <a:pPr marL="36576" indent="0">
              <a:buNone/>
            </a:pPr>
            <a:endParaRPr lang="it-IT" dirty="0" smtClean="0"/>
          </a:p>
          <a:p>
            <a:pPr marL="36576" indent="0" algn="ctr">
              <a:buNone/>
            </a:pPr>
            <a:r>
              <a:rPr lang="it-IT" dirty="0" smtClean="0"/>
              <a:t>INDIVIDUAZIONE DI STILI , TEMPI, RITMI DI APPRENDIMENTO</a:t>
            </a:r>
          </a:p>
          <a:p>
            <a:pPr marL="36576" indent="0">
              <a:buNone/>
            </a:pPr>
            <a:endParaRPr lang="it-IT" dirty="0" smtClean="0"/>
          </a:p>
          <a:p>
            <a:pPr marL="36576" indent="0" algn="ctr">
              <a:buNone/>
            </a:pPr>
            <a:r>
              <a:rPr lang="it-IT" dirty="0" smtClean="0"/>
              <a:t>RILEVAZIONE DI ATTITUDINI, PREFERENZE, ATTESE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3707904" y="2348880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 smtClean="0">
                <a:solidFill>
                  <a:srgbClr val="FF0000"/>
                </a:solidFill>
                <a:latin typeface="Cambria,BoldItalic"/>
                <a:ea typeface="Times New Roman"/>
                <a:cs typeface="Cambria,BoldItalic"/>
              </a:rPr>
              <a:t>PROGETTAZIONE DIDATTICA E APPRENDIMENTO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u="sng" dirty="0" smtClean="0">
              <a:latin typeface="Cambria"/>
              <a:ea typeface="Times New Roman"/>
              <a:cs typeface="Cambria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u="sng" dirty="0" smtClean="0">
              <a:latin typeface="Cambria"/>
              <a:ea typeface="Times New Roman"/>
              <a:cs typeface="Cambria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2800" u="sng" dirty="0" smtClean="0">
              <a:latin typeface="Cambria"/>
              <a:ea typeface="Times New Roman"/>
              <a:cs typeface="Cambria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it-IT" sz="2800" u="sng" dirty="0" smtClean="0">
              <a:latin typeface="Cambria"/>
              <a:ea typeface="Times New Roman"/>
              <a:cs typeface="Cambria"/>
            </a:endParaRPr>
          </a:p>
        </p:txBody>
      </p:sp>
      <p:sp>
        <p:nvSpPr>
          <p:cNvPr id="4" name="Ovale 3"/>
          <p:cNvSpPr/>
          <p:nvPr/>
        </p:nvSpPr>
        <p:spPr>
          <a:xfrm>
            <a:off x="251520" y="1700808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it-IT" sz="1600" u="sng" dirty="0">
                <a:latin typeface="Cambria"/>
                <a:ea typeface="Times New Roman"/>
                <a:cs typeface="Cambria"/>
              </a:rPr>
              <a:t>Elaborare il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Piano Educativo Individualizzato </a:t>
            </a:r>
            <a:r>
              <a:rPr lang="it-IT" sz="1600" dirty="0">
                <a:latin typeface="Cambria"/>
                <a:ea typeface="Times New Roman"/>
                <a:cs typeface="Cambria"/>
              </a:rPr>
              <a:t>(PEI, PEP, PDP…) per gli alunni con bisogni educativi speciali, rendendolo coerente con il percorso della </a:t>
            </a:r>
            <a:r>
              <a:rPr lang="it-IT" sz="1600" dirty="0" smtClean="0">
                <a:latin typeface="Cambria"/>
                <a:ea typeface="Times New Roman"/>
                <a:cs typeface="Cambria"/>
              </a:rPr>
              <a:t>classe</a:t>
            </a:r>
            <a:endParaRPr lang="it-IT" sz="16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Ovale 4"/>
          <p:cNvSpPr/>
          <p:nvPr/>
        </p:nvSpPr>
        <p:spPr>
          <a:xfrm>
            <a:off x="3923928" y="3140968"/>
            <a:ext cx="3888432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it-IT" sz="1600" u="sng" dirty="0">
                <a:latin typeface="Cambria"/>
                <a:ea typeface="Times New Roman"/>
                <a:cs typeface="Cambria"/>
              </a:rPr>
              <a:t>Partecipare alla progettazione di </a:t>
            </a:r>
            <a:r>
              <a:rPr lang="it-IT" sz="1600" b="1" dirty="0">
                <a:solidFill>
                  <a:srgbClr val="92D050"/>
                </a:solidFill>
                <a:latin typeface="Cambria"/>
                <a:ea typeface="Times New Roman"/>
                <a:cs typeface="Cambria"/>
              </a:rPr>
              <a:t>percorsi personalizzati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507</TotalTime>
  <Words>404</Words>
  <Application>Microsoft Office PowerPoint</Application>
  <PresentationFormat>Presentazione su schermo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Tecnologia</vt:lpstr>
      <vt:lpstr>USR CAMPANIA POLO  REGIONALE  IIsS A.TORRENTE</vt:lpstr>
      <vt:lpstr>USR CAMPANIA POLO  REGIONALE  IIsS A.TORRENTE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  <vt:lpstr>PROGETTAZIONE DIDATTICA E APPRENDIMENTO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AREA DELLE COMPETENZE</dc:title>
  <dc:creator>Ornella Galluccio</dc:creator>
  <cp:lastModifiedBy>Administrator</cp:lastModifiedBy>
  <cp:revision>112</cp:revision>
  <dcterms:created xsi:type="dcterms:W3CDTF">2016-02-24T18:29:21Z</dcterms:created>
  <dcterms:modified xsi:type="dcterms:W3CDTF">2016-04-19T13:58:22Z</dcterms:modified>
</cp:coreProperties>
</file>