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77" r:id="rId2"/>
    <p:sldId id="268" r:id="rId3"/>
    <p:sldId id="409" r:id="rId4"/>
    <p:sldId id="325" r:id="rId5"/>
    <p:sldId id="326" r:id="rId6"/>
    <p:sldId id="327" r:id="rId7"/>
    <p:sldId id="400" r:id="rId8"/>
    <p:sldId id="329" r:id="rId9"/>
    <p:sldId id="330" r:id="rId10"/>
    <p:sldId id="331" r:id="rId11"/>
    <p:sldId id="415" r:id="rId12"/>
    <p:sldId id="328" r:id="rId13"/>
    <p:sldId id="395" r:id="rId14"/>
    <p:sldId id="397" r:id="rId15"/>
    <p:sldId id="396" r:id="rId16"/>
    <p:sldId id="408" r:id="rId17"/>
    <p:sldId id="398" r:id="rId18"/>
    <p:sldId id="413" r:id="rId19"/>
    <p:sldId id="414" r:id="rId20"/>
    <p:sldId id="390" r:id="rId21"/>
    <p:sldId id="399" r:id="rId22"/>
    <p:sldId id="401" r:id="rId23"/>
    <p:sldId id="402" r:id="rId24"/>
    <p:sldId id="403" r:id="rId25"/>
    <p:sldId id="404" r:id="rId26"/>
    <p:sldId id="359" r:id="rId27"/>
    <p:sldId id="406" r:id="rId28"/>
    <p:sldId id="360" r:id="rId29"/>
    <p:sldId id="361" r:id="rId30"/>
    <p:sldId id="362" r:id="rId31"/>
    <p:sldId id="430" r:id="rId32"/>
    <p:sldId id="428" r:id="rId33"/>
    <p:sldId id="393" r:id="rId34"/>
    <p:sldId id="332" r:id="rId35"/>
    <p:sldId id="363" r:id="rId36"/>
    <p:sldId id="273" r:id="rId37"/>
    <p:sldId id="274" r:id="rId38"/>
    <p:sldId id="262" r:id="rId39"/>
    <p:sldId id="379" r:id="rId40"/>
    <p:sldId id="263" r:id="rId41"/>
    <p:sldId id="295" r:id="rId42"/>
    <p:sldId id="264" r:id="rId43"/>
    <p:sldId id="270" r:id="rId44"/>
    <p:sldId id="277" r:id="rId45"/>
    <p:sldId id="278" r:id="rId46"/>
    <p:sldId id="279" r:id="rId47"/>
    <p:sldId id="429" r:id="rId48"/>
    <p:sldId id="364" r:id="rId49"/>
    <p:sldId id="324" r:id="rId50"/>
    <p:sldId id="302" r:id="rId51"/>
    <p:sldId id="303" r:id="rId52"/>
    <p:sldId id="410" r:id="rId53"/>
    <p:sldId id="411" r:id="rId54"/>
    <p:sldId id="412" r:id="rId55"/>
    <p:sldId id="391" r:id="rId56"/>
    <p:sldId id="304" r:id="rId57"/>
    <p:sldId id="305" r:id="rId58"/>
    <p:sldId id="368" r:id="rId59"/>
    <p:sldId id="306" r:id="rId60"/>
    <p:sldId id="307" r:id="rId61"/>
    <p:sldId id="308" r:id="rId62"/>
    <p:sldId id="365" r:id="rId63"/>
    <p:sldId id="431" r:id="rId64"/>
    <p:sldId id="309" r:id="rId65"/>
    <p:sldId id="310" r:id="rId66"/>
    <p:sldId id="311" r:id="rId67"/>
    <p:sldId id="312" r:id="rId68"/>
    <p:sldId id="370" r:id="rId69"/>
    <p:sldId id="317" r:id="rId70"/>
    <p:sldId id="319" r:id="rId71"/>
    <p:sldId id="318" r:id="rId72"/>
    <p:sldId id="320" r:id="rId73"/>
    <p:sldId id="321" r:id="rId74"/>
    <p:sldId id="371" r:id="rId75"/>
    <p:sldId id="372" r:id="rId76"/>
    <p:sldId id="373" r:id="rId77"/>
    <p:sldId id="374" r:id="rId78"/>
    <p:sldId id="375" r:id="rId79"/>
    <p:sldId id="376" r:id="rId80"/>
    <p:sldId id="322" r:id="rId81"/>
    <p:sldId id="323" r:id="rId82"/>
    <p:sldId id="417" r:id="rId83"/>
    <p:sldId id="418" r:id="rId84"/>
    <p:sldId id="432" r:id="rId85"/>
    <p:sldId id="420" r:id="rId86"/>
    <p:sldId id="427" r:id="rId87"/>
    <p:sldId id="423" r:id="rId88"/>
    <p:sldId id="424" r:id="rId89"/>
    <p:sldId id="433" r:id="rId90"/>
    <p:sldId id="425" r:id="rId91"/>
    <p:sldId id="426" r:id="rId92"/>
    <p:sldId id="389" r:id="rId93"/>
    <p:sldId id="421" r:id="rId94"/>
  </p:sldIdLst>
  <p:sldSz cx="9144000" cy="6858000" type="screen4x3"/>
  <p:notesSz cx="6784975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9933"/>
    <a:srgbClr val="E1E8FF"/>
    <a:srgbClr val="FFFFFF"/>
    <a:srgbClr val="0000FF"/>
    <a:srgbClr val="F3F907"/>
    <a:srgbClr val="0066CC"/>
    <a:srgbClr val="CCFF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5EE6-5242-4DA5-BD03-E1F97464D0C1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C6B7-6B84-4F02-B205-E832668662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02516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A9E7F-BA1B-4027-8313-B57FB7D3831D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CDA2-8A9E-4E54-B94D-64C49B9229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76917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7AD695-ACAC-4BB5-9D66-8F58156144E3}" type="datetime6">
              <a:rPr lang="it-IT" smtClean="0"/>
              <a:pPr/>
              <a:t>aprile ’16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748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6A9E7F-BA1B-4027-8313-B57FB7D3831D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6A9E7F-BA1B-4027-8313-B57FB7D3831D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it-IT" b="1" dirty="0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45868-5238-4B3D-82A0-AB9551170D7F}" type="slidenum">
              <a:rPr lang="it-IT" smtClean="0">
                <a:latin typeface="Arial" pitchFamily="34" charset="0"/>
              </a:rPr>
              <a:pPr/>
              <a:t>23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C2AC0-1503-4226-B1AC-D70855307396}" type="slidenum">
              <a:rPr lang="it-IT" smtClean="0">
                <a:latin typeface="Arial" pitchFamily="34" charset="0"/>
              </a:rPr>
              <a:pPr/>
              <a:t>25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6A9E7F-BA1B-4027-8313-B57FB7D3831D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relazione al patto di sviluppo professionale di cui all’articolo 5, possono essere</a:t>
            </a:r>
          </a:p>
          <a:p>
            <a:r>
              <a:rPr lang="it-IT" dirty="0" smtClean="0"/>
              <a:t>programmati, a cura del dirigente scolastico, ulteriori momenti di osservazione in classe con</a:t>
            </a:r>
          </a:p>
          <a:p>
            <a:r>
              <a:rPr lang="it-IT" dirty="0" smtClean="0"/>
              <a:t>altri docenti. art. 9 comma 3 dm 850)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6A9E7F-BA1B-4027-8313-B57FB7D3831D}" type="datetime6">
              <a:rPr lang="it-IT" smtClean="0"/>
              <a:pPr/>
              <a:t>aprile ’16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8CDA2-8A9E-4E54-B94D-64C49B9229F7}" type="slidenum">
              <a:rPr lang="it-IT" smtClean="0"/>
              <a:pPr/>
              <a:t>81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9689-1FF0-478E-94DF-DD9E122EA63A}" type="datetimeFigureOut">
              <a:rPr lang="it-IT" smtClean="0"/>
              <a:pPr/>
              <a:t>16/04/2016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2A1A-5F20-4DA8-92D5-270E78B2A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source=images&amp;cd=&amp;cad=rja&amp;uact=8&amp;ved=0ahUKEwiUi76UqbnKAhWKOxQKHexaBlEQjRwIBw&amp;url=http://www.villaciardo.it/ricevimenti.php&amp;psig=AFQjCNF4U4XwrJ52pIhfM5XMReZI_M1q-w&amp;ust=145341126204845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it/url?sa=i&amp;rct=j&amp;q=&amp;esrc=s&amp;source=images&amp;cd=&amp;cad=rja&amp;uact=8&amp;ved=0ahUKEwjAzeec2cDKAhXFPxoKHQJWDQUQjRwIBw&amp;url=http://www.mpasolutions.it/&amp;bvm=bv.112454388,d.ZWU&amp;psig=AFQjCNFY9kjsp6u8hOqU9M_XuG0nILdH8Q&amp;ust=145366471530707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ahUKEwiIouyh2sDKAhWC0hoKHb4oD4IQjRwIBw&amp;url=http://it.123rf.com/photo_8443355_umani-3d-con-il-pollice-verso-il-basso-con-camicia-e-cravatta.html&amp;bvm=bv.112454388,d.ZWU&amp;psig=AFQjCNGu7ReZTqGDbpdJpVpMDEK1dB33wg&amp;ust=145366498543052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it/url?sa=i&amp;rct=j&amp;q=&amp;esrc=s&amp;source=images&amp;cd=&amp;cad=rja&amp;uact=8&amp;ved=0ahUKEwigosmG4MDKAhUECBoKHenQB4MQjRwIBw&amp;url=http://www.bandieragialla.it/content/nuovo-corso-di-forma-azione-migliorare-lorganizzazione-aziendale-anche-nelle-cooperative&amp;psig=AFQjCNH8IANTS31Lur9XuYTIO8vSvDmnWA&amp;ust=145366654776344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&amp;url=http://www.corriereuniv.it/cms/2011/12/cambio-ai-vertici-del-miur/&amp;ei=aCs1VdeNNYr_7AalxoGADg&amp;bvm=bv.91071109,d.ZGU&amp;psig=AFQjCNF88ecfgml3PEU5-nWbAhCFhZ7bYw&amp;ust=14296342813346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imgres?imgurl&amp;imgrefurl=http://www.vip.it/svizzera-nasce-il-partito-contro-le-diapositive-ed-il-power-point/riunione-aziendale/&amp;h=0&amp;w=0&amp;tbnid=d-lD2kdfaYcb6M&amp;zoom=1&amp;tbnh=195&amp;tbnw=258&amp;docid=XgcSJDc8vifEOM&amp;tbm=isch&amp;ei=H5CHU5LVGca0PPmXgZgL&amp;ved=0CAUQsCUoAQ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it/url?sa=i&amp;rct=j&amp;q=&amp;esrc=s&amp;source=images&amp;cd=&amp;cad=rja&amp;uact=8&amp;ved=0CAcQjRw&amp;url=http://www.iwolm.com/blog/progetto-di-miglioramento/&amp;ei=RYgzVYnOIdXravikgLAN&amp;bvm=bv.91071109,d.ZGU&amp;psig=AFQjCNEVUJp3qRDiZPv7GzPirY8kJFNkQw&amp;ust=142952696386113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t/url?sa=i&amp;rct=j&amp;q=&amp;esrc=s&amp;source=images&amp;cd=&amp;cad=rja&amp;uact=8&amp;ved=0CAcQjRw&amp;url=http://www.lagattasolution.com/servizi-dedicati/il-servizio/&amp;ei=b0s1VfWNAoXtapLGgeAC&amp;bvm=bv.91071109,d.ZGU&amp;psig=AFQjCNGORmjFgbGmpjoS8l5VNzH8l4BloQ&amp;ust=14296424251509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url?sa=i&amp;rct=j&amp;q=&amp;esrc=s&amp;source=images&amp;cd=&amp;cad=rja&amp;uact=8&amp;ved=0ahUKEwiyysn5lbnKAhUJvRoKHavqBJ8QjRwIBw&amp;url=http://www.manageronline.it/articoli/vedi/8593/prima-riunione-di-lavoro-come-fare-buona-impressione/&amp;bvm=bv.112064104,d.ZWU&amp;psig=AFQjCNFmLkCONj3q_ZUTbmvw2-rdxLOoPw&amp;ust=14534060722608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-kcCeiMbLAhXH1xQKHSF6DSoQjRwIBw&amp;url=http://www.avvocatoleone.com/5420-2/&amp;bvm=bv.117218890,d.bGQ&amp;psig=AFQjCNEgdqK_Z5Rfm-TzBR7jJv7CZxcEWQ&amp;ust=14582471223255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it/url?sa=i&amp;rct=j&amp;q=&amp;esrc=s&amp;source=images&amp;cd=&amp;cad=rja&amp;uact=8&amp;ved=0ahUKEwiTgomm5sDKAhXHQhQKHZoVBgsQjRwIBw&amp;url=http://www.consulmarc.it/node/9&amp;psig=AFQjCNH8IANTS31Lur9XuYTIO8vSvDmnWA&amp;ust=145366654776344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t/url?sa=i&amp;rct=j&amp;q=&amp;esrc=s&amp;source=images&amp;cd=&amp;cad=rja&amp;uact=8&amp;ved=0ahUKEwic8vLy1sDKAhWFtRoKHYYpByAQjRwIBw&amp;url=http://it.123rf.com/photo_5920703_persone-che-entrano-la-porta-3d.html&amp;bvm=bv.112454388,d.ZWU&amp;psig=AFQjCNEp2kNvgthed9nCAGn3ksFk4cVbRw&amp;ust=145366394631333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t/url?sa=i&amp;rct=j&amp;q=&amp;esrc=s&amp;source=images&amp;cd=&amp;cad=rja&amp;uact=8&amp;ved=0ahUKEwi60Mii8cDKAhVLcRQKHcRrCNYQjRwIBw&amp;url=http://it.123rf.com/photo_9593931_riunione-di-team-uomo-3d-in-sala-conferenze.html&amp;psig=AFQjCNE9jZrkKqIWur8fONTTyZLqwxqxpQ&amp;ust=145367116292988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&amp;url=http://www.veghigas.it/servizi/laboratorio-accreditato.html&amp;psig=AFQjCNFZiZWOO8HitAZGhUIAHyw4JBMIRA&amp;ust=14536715426425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it/url?sa=i&amp;rct=j&amp;q=&amp;esrc=s&amp;source=images&amp;cd=&amp;cad=rja&amp;uact=8&amp;ved=0ahUKEwiUqabxoLnKAhUGORoKHdfGANYQjRwIBw&amp;url=http://www.edeamicis.com/WEB3/!%20!%20%20FORMAZIONE/FORMAZIONE.htm&amp;bvm=bv.112064104,d.ZWU&amp;psig=AFQjCNHz36_ZiQfbh6KnL41BwarKiSQUow&amp;ust=145340907818601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it/url?sa=i&amp;rct=j&amp;q=&amp;esrc=s&amp;source=images&amp;cd=&amp;cad=rja&amp;uact=8&amp;ved=0ahUKEwj35_SCornKAhWK2hoKHUYED9QQjRwIBw&amp;url=http://it.123rf.com/clipart-vettori/omini_carta.html&amp;bvm=bv.112064104,d.ZWU&amp;psig=AFQjCNGHqC1nIQv4jDLo_xDSStGEypFHIg&amp;ust=145340916995607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it/url?sa=i&amp;rct=j&amp;q=&amp;esrc=s&amp;source=images&amp;cd=&amp;cad=rja&amp;uact=8&amp;ved=0ahUKEwjh26-aornKAhVMVhoKHXKJCqwQjRwIBw&amp;url=https://it.123rf.com/photo_8109071_piccolo-personaggio-3d-scrivere-una-carta-con-grande-penisolated-su-bianco.html&amp;bvm=bv.112064104,d.ZWU&amp;psig=AFQjCNGHqC1nIQv4jDLo_xDSStGEypFHIg&amp;ust=14534091699560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it/url?sa=i&amp;rct=j&amp;q=&amp;esrc=s&amp;source=images&amp;cd=&amp;cad=rja&amp;uact=8&amp;ved=0ahUKEwjSu7rNornKAhVGqxoKHf4UBLUQjRwIBw&amp;url=http://www.movimento5stellesaonara.org/2015/09/riunione-15-settembre.html&amp;bvm=bv.112064104,d.ZWU&amp;psig=AFQjCNGV9invsWYNahJj56-qdDMCAYgBNw&amp;ust=145340953557985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it/url?sa=i&amp;rct=j&amp;q=&amp;esrc=s&amp;source=images&amp;cd=&amp;cad=rja&amp;uact=8&amp;ved=0CAcQjRw&amp;url=http://www.lasocietainclasse.it/links&amp;ei=C44zVdPwJZbxaL36gegP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9" Type="http://schemas.openxmlformats.org/officeDocument/2006/relationships/hyperlink" Target="http://www.google.it/url?sa=i&amp;rct=j&amp;q=&amp;esrc=s&amp;source=images&amp;cd=&amp;cad=rja&amp;uact=8&amp;ved=0CAcQjRw&amp;url=http://www.formazioneliguria.com/corsi-sicurezza/figure/55.html&amp;ei=lI4zVYvoAdPpaJ60gJAO&amp;psig=AFQjCNFG8k6LJCA0HLLWpLo_jezfEonL-A&amp;ust=1429528579202607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it/url?sa=i&amp;rct=j&amp;q=&amp;esrc=s&amp;source=images&amp;cd=&amp;cad=rja&amp;uact=8&amp;ved=0ahUKEwjv2OnTksbLAhXKshQKHSsECwEQjRwIBw&amp;url=http://www.cure-naturali.it/salute-naturale/2811/bambini-scuola/1888/a&amp;bvm=bv.117218890,d.bGQ&amp;psig=AFQjCNEc_eaxepVUMb__ai-v3q1OaKNsSg&amp;ust=145824772201791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it/url?url=http://www.bvolution.it/strategia-aziendale/organizzare-e-condurre-una-riunione-aziendale-in-modo-efficace/&amp;rct=j&amp;frm=1&amp;q=&amp;esrc=s&amp;sa=U&amp;ved=0ahUKEwiNl9qqxcfKAhVFAA8KHeZxBHgQwW4IODAR&amp;sig2=a3_M19nZ5sVh3qguntCvGQ&amp;usg=AFQjCNGQZnzNuW5Hd3vvF6pmNtD2JJdv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jths6wl7nKAhVJExoKHUDbA98QjRwIBw&amp;url=http://www.manageronline.it/articoli/vedi/8195/gestire-una-riunione-errori-da-evitare/&amp;bvm=bv.112064104,d.ZWU&amp;psig=AFQjCNFu-YOpYzeS1Pgs6633gRCoRp1MXg&amp;ust=145340606155370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it/url?sa=i&amp;rct=j&amp;q=&amp;esrc=s&amp;source=images&amp;cd=&amp;ved=0ahUKEwjTu6WJk8bLAhUCaRQKHWadAwkQjRwIBw&amp;url=http://vivalascuola.studenti.it/come-parlare-ai-bimbi-di-scuola-materna-149924.html&amp;bvm=bv.117218890,d.bGQ&amp;psig=AFQjCNEc_eaxepVUMb__ai-v3q1OaKNsSg&amp;ust=145824772201791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it/url?sa=i&amp;rct=j&amp;q=&amp;esrc=s&amp;source=images&amp;cd=&amp;cad=rja&amp;uact=8&amp;ved=0ahUKEwisidfP3s_JAhWHqg4KHd3hASwQjRwIBw&amp;url=http://restconstc.blogspot.com/2012/01/vorsicht-beim-unterschreiben-von.html&amp;bvm=bv.109395566,d.cWw&amp;psig=AFQjCNEiwIrqJPmZAw04MCM7iQNmREy6IA&amp;ust=144978351038853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it/url?sa=i&amp;rct=j&amp;q=&amp;esrc=s&amp;source=images&amp;cd=&amp;cad=rja&amp;uact=8&amp;docid=vzoCGQklonkXfM&amp;tbnid=s3a0mfhDY2KdzM:&amp;ved=0CAUQjRw&amp;url=http://politica.excite.it/&amp;ei=IpZJU_uoDoXPsgaPi4DoCw&amp;bvm=bv.64542518,d.bGE&amp;psig=AFQjCNEQUtsgWYuWqeP2SsaruS5v50t0Bg&amp;ust=13974178502067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google.it/url?sa=i&amp;rct=j&amp;q=&amp;esrc=s&amp;source=images&amp;cd=&amp;cad=rja&amp;uact=8&amp;ved=0ahUKEwjUxcfAgZPKAhVHSBQKHQN6BbIQjRwIBw&amp;url=http://www.fiscooggi.it/dalle-regioni/puglia/articolo/siglato-protocollo-antievasione-comune-polignano-mare&amp;bvm=bv.110151844,d.bGQ&amp;psig=AFQjCNFCnWRN_Q_gKCPt6LOtgJi6qSqijA&amp;ust=1452094962967174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s://www.google.it/url?sa=i&amp;rct=j&amp;q=&amp;esrc=s&amp;source=images&amp;cd=&amp;cad=rja&amp;uact=8&amp;ved=0ahUKEwj9hv2plbzLAhVqOpoKHUypArgQjRwIBw&amp;url=https://ioeladidattica.wordpress.com/un-po-di-storia-della-didattica-2/&amp;psig=AFQjCNE142mqUtgliiGhL3hGld7NXG9mjg&amp;ust=1457907099591057" TargetMode="Externa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google.it/url?sa=i&amp;rct=j&amp;q=&amp;esrc=s&amp;source=images&amp;cd=&amp;cad=rja&amp;uact=8&amp;ved=0ahUKEwimvIO-uMfLAhXI6RQKHc3RCa8QjRwIBw&amp;url=http://www.projects-abroad.it/missioni-volontariato-stage/insegnamento/&amp;bvm=bv.117218890,d.bGQ&amp;psig=AFQjCNFTK4LgZKRIGEBUBbyFlyyfERk_JQ&amp;ust=1458294401598434" TargetMode="External"/><Relationship Id="rId7" Type="http://schemas.openxmlformats.org/officeDocument/2006/relationships/hyperlink" Target="http://www.google.it/url?sa=i&amp;rct=j&amp;q=&amp;esrc=s&amp;source=images&amp;cd=&amp;cad=rja&amp;uact=8&amp;ved=0ahUKEwiQiKTSuMfLAhWC0RQKHWdmD4sQjRwIBw&amp;url=http://www.projects-abroad.it/missioni-volontariato-stage/insegnamento/sudafrica/&amp;bvm=bv.117218890,d.bGQ&amp;psig=AFQjCNFTK4LgZKRIGEBUBbyFlyyfERk_JQ&amp;ust=1458294401598434" TargetMode="External"/><Relationship Id="rId2" Type="http://schemas.openxmlformats.org/officeDocument/2006/relationships/hyperlink" Target="http://www.google.it/url?sa=i&amp;rct=j&amp;q=&amp;esrc=s&amp;source=images&amp;cd=&amp;cad=rja&amp;uact=8&amp;ved=0ahUKEwijqqayuMfLAhWKtRQKHblNAPQQjRwIBw&amp;url=http://www.projects-abroad.it/missioni-volontariato-stage/insegnamento/&amp;bvm=bv.117218890,d.bGQ&amp;psig=AFQjCNFTK4LgZKRIGEBUBbyFlyyfERk_JQ&amp;ust=14582944015984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google.it/url?sa=i&amp;rct=j&amp;q=&amp;esrc=s&amp;source=images&amp;cd=&amp;cad=rja&amp;uact=8&amp;ved=0ahUKEwimvIO-uMfLAhXI6RQKHc3RCa8QjRwIBw&amp;url=http://linkcoordinamentouniversitario.it/piano-assunzioni-per-gli-abilitati-e-continuita-nell-abilitazione-alcuni-emendamenti-che-vanno-nella-direzione-giusta/&amp;bvm=bv.117218890,d.bGQ&amp;psig=AFQjCNFTK4LgZKRIGEBUBbyFlyyfERk_JQ&amp;ust=1458294401598434" TargetMode="External"/><Relationship Id="rId4" Type="http://schemas.openxmlformats.org/officeDocument/2006/relationships/image" Target="../media/image51.jpeg"/><Relationship Id="rId9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Ro-6slrnKAhUEhhoKHahQDVwQjRwIBw&amp;url=http://www.northsidetoolrental.com/scaffolding/&amp;bvm=bv.112064104,d.ZWU&amp;psig=AFQjCNH-G4MHXi8r8OeIHn3owpMQTvIOOA&amp;ust=14534062417087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www.google.it/url?sa=i&amp;rct=j&amp;q=&amp;esrc=s&amp;source=images&amp;cd=&amp;cad=rja&amp;uact=8&amp;ved=0ahUKEwie4Kn0usfLAhWBPBQKHVmCCf0QjRwIBw&amp;url=http://comune-info.net/2014/11/ucciso-rapporto-alunno-docente/&amp;bvm=bv.117218890,d.bGQ&amp;psig=AFQjCNHaQnyMOyUmNZLCZqQEdyymEjRjbg&amp;ust=1458295140791711" TargetMode="External"/><Relationship Id="rId7" Type="http://schemas.openxmlformats.org/officeDocument/2006/relationships/hyperlink" Target="http://www.google.it/url?sa=i&amp;rct=j&amp;q=&amp;esrc=s&amp;source=images&amp;cd=&amp;cad=rja&amp;uact=8&amp;ved=0ahUKEwjx6N2gu8fLAhXLwBQKHYOtBsIQjRwIBw&amp;url=http://www.mia-casa-24.it/tempi-di-consegna/&amp;bvm=bv.117218890,d.bGQ&amp;psig=AFQjCNGJvFzNSzM7A1PXEdFMS9YAu3-foQ&amp;ust=1458295238247962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ww.google.it/url?sa=i&amp;rct=j&amp;q=&amp;esrc=s&amp;source=images&amp;cd=&amp;cad=rja&amp;uact=8&amp;ved=0ahUKEwio1KWIu8fLAhVCuBQKHcLoBlkQjRwIBw&amp;url=http://www.ansa.it/web/notizie/canali/energiaeambiente/mobilita/2015/01/09/smog-due-ore-esposizione-a-fumi-diesel-cambiano-dna_1ea4624f-7c60-43c9-99a8-c769adf2a79e.html&amp;bvm=bv.117218890,d.bGQ&amp;psig=AFQjCNFuXh4JqXJrbaqXsvI3rIX2PG-cnw&amp;ust=1458295172638073" TargetMode="Externa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ALLEGATO%202_scheda%20osservazione%20a%20cura%20del%20neoassunto.docx" TargetMode="External"/><Relationship Id="rId2" Type="http://schemas.openxmlformats.org/officeDocument/2006/relationships/hyperlink" Target="ALLEGATO%201_protocollo%20di%20osservazione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LLEGATO%203_scheda%20osservazione%20a%20cura%20del%20Tutor.docx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it/url?sa=i&amp;rct=j&amp;q=&amp;esrc=s&amp;source=images&amp;cd=&amp;cad=rja&amp;uact=8&amp;ved=0ahUKEwjb3PjcvMfLAhXDWRQKHWanCmEQjRwIBw&amp;url=http://vivalascuola.studenti.it/come-scrivere-una-lettera-formale-in-inglese-146587.html&amp;bvm=bv.117218890,d.bGQ&amp;psig=AFQjCNHniSgXQgFcammExKFSBfE94PVUpQ&amp;ust=14582956322002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CHEDA_%20programmazione%20peer%20to%20peer.docx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it/url?sa=i&amp;rct=j&amp;q=&amp;esrc=s&amp;source=images&amp;cd=&amp;cad=rja&amp;uact=8&amp;ved=0ahUKEwigtp7omcbLAhWsbZoKHeX3AO0QjRwIBw&amp;url=http://docplayer.it/5783636-Nuove-tecnologie-e-loro-impatto-sulla-didattica-corso-per-docenti-neo-assunti-usr-lombardia-2015.html&amp;bvm=bv.116954456,d.d24&amp;psig=AFQjCNGZZgtQzCaMybS9ftfS4c8qWJEBJw&amp;ust=145825187778806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ALLEGATO%202_scheda%20osservazione%20a%20cura%20del%20neoassunto.docx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ALLEGATO%203_scheda%20osservazione%20a%20cura%20del%20Tutor.docx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it/url?sa=i&amp;rct=j&amp;q=&amp;esrc=s&amp;source=images&amp;cd=&amp;cad=rja&amp;uact=8&amp;ved=0ahUKEwjvt6femsbLAhXFbZoKHfh0B_UQjRwIBw&amp;url=http://www.condominioweb.com/tempo-massimo-entro-il-quale-il-verbale-dellassemblea-debba-essere-comunicato.383&amp;bvm=bv.116954456,d.d24&amp;psig=AFQjCNGtz7ilLPMzKhs0T31G69dJZ3UdOA&amp;ust=1458252106430801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Modello%20registrazione%20fase%20peer%20to%20peer%20.docx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it/url?sa=i&amp;rct=j&amp;q=&amp;esrc=s&amp;source=images&amp;cd=&amp;cad=rja&amp;uact=8&amp;ved=0ahUKEwin5ejmvcfLAhWCbhQKHYjCBNcQjRwIBw&amp;url=http://www.studenti.it/foto/superiori/come-scrivere-un-buon-tema/scrivi-scaletta.php&amp;bvm=bv.117218890,d.bGQ&amp;psig=AFQjCNHniSgXQgFcammExKFSBfE94PVUpQ&amp;ust=1458295632200240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it/url?url=http://www.trasportinforma.it/?p=4037&amp;rct=j&amp;frm=1&amp;q=&amp;esrc=s&amp;sa=U&amp;ei=Zdg0VcyBEMaKsAG494G4Dw&amp;ved=0CCYQ9QEwCA&amp;sig2=ncjkH6JJo5PFO7BlyLtnwg&amp;usg=AFQjCNGSuJwcC-xJdmkWIoRkJVootc-e9Q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it/url?sa=i&amp;rct=j&amp;q=&amp;esrc=s&amp;source=images&amp;cd=&amp;cad=rja&amp;uact=8&amp;ved=0CAcQjRw&amp;url=http://www.giadacarniato.com/garanzie-obbligatorie-che-devi-avere-se-acquisti-da-costruttore/&amp;ei=w0w1VaKMEpXgarnlgMAH&amp;bvm=bv.91071109,d.ZGU&amp;psig=AFQjCNEG8lq5WoFrhgXDz821GGemyIOlhg&amp;ust=1429642800539796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it/url?sa=i&amp;rct=j&amp;q=&amp;esrc=s&amp;source=images&amp;cd=&amp;cad=rja&amp;uact=8&amp;ved=0CAcQjRw&amp;url=http://geo.soccorsolegale.it/&amp;ei=TEs1Ve32HpD3arjpgMgB&amp;bvm=bv.91071109,d.ZGU&amp;psig=AFQjCNGORmjFgbGmpjoS8l5VNzH8l4BloQ&amp;ust=1429642425150975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it/url?sa=i&amp;rct=j&amp;q=&amp;esrc=s&amp;source=images&amp;cd=&amp;cad=rja&amp;uact=8&amp;ved=0ahUKEwjmoI6u6oTMAhUKuhQKHWglBSwQjRwIBw&amp;url=http://it.123rf.com/clipart-vettori/tavolo_riunione.html&amp;bvm=bv.119028448,d.bGg&amp;psig=AFQjCNG2Srj4m8RQtGehfwn77IlsyN8MWQ&amp;ust=1460403822442703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it/url?sa=i&amp;rct=j&amp;q=&amp;esrc=s&amp;source=images&amp;cd=&amp;cad=rja&amp;uact=8&amp;ved=&amp;url=http://www.federprofessional.com/joomla/index.php/chi-siamo/organi-associativi&amp;ei=jVA1VfmbA8fT7Abmt4HABw&amp;bvm=bv.91071109,d.ZGU&amp;psig=AFQjCNFHGKuUZ6RjgKv3ja5PldR8kYrQfg&amp;ust=1429643789502288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it/url?sa=i&amp;rct=j&amp;q=&amp;esrc=s&amp;source=images&amp;cd=&amp;cad=rja&amp;uact=8&amp;ved=0ahUKEwiayM7l6oTMAhVBXRQKHZGtBe0QjRwIBw&amp;url=http://www.123rf.com/photo_9394041_bobby-is-holding-a-stop-sign-and-asks-you-to-halt.html&amp;bvm=bv.119028448,d.bGg&amp;psig=AFQjCNHV1mnZz1AJK8D5uSnKSfxi4Wk2Tw&amp;ust=1460403921878159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www.google.it/url?sa=i&amp;rct=j&amp;q=&amp;esrc=s&amp;source=images&amp;cd=&amp;cad=rja&amp;uact=8&amp;ved=0ahUKEwjMpYCQ6YTMAhWHExoKHWIEA9AQjRwIBw&amp;url=https://it.123rf.com/photo_19083877_3d-persone-con-lente-di-ingrandimento-e-uomo-d-affari-silhouette-su-sfondo-bianco.html&amp;bvm=bv.119028448,d.ZWU&amp;psig=AFQjCNHE6Wvui2-DmPPJYlIQGoCdvYInXg&amp;ust=1460403471678884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it/url?sa=i&amp;rct=j&amp;q=&amp;esrc=s&amp;source=images&amp;cd=&amp;cad=rja&amp;uact=8&amp;ved=0ahUKEwjbrPuL64TMAhXEvBQKHeJ8B6kQjRwIBw&amp;url=http://www.lanutrizionedimassimo.it/esperienza-personale/principale/esperienza-personale/esperienza-personale&amp;psig=AFQjCNH38r6RApRqKsqc9YGxjA8_7QOqJw&amp;ust=1460404021664027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c0vr264TMAhXEvBQKHeJ8B6kQjRwIBw&amp;url=http://mentecorpo.eu/mind/corsi/riflessologia-plantare/&amp;bvm=bv.119028448,d.bGg&amp;psig=AFQjCNGWD-2xc5yxHrORXu-6rmH1S1OBwA&amp;ust=1460404244560734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nzs.put.poznan.pl/?p=1078&amp;ei=WlU1Ve3JIoHLaJrSgaAI&amp;bvm=bv.91071109,d.ZGU&amp;psig=AFQjCNG-BxWH-ErskhzL78hb6iwVRa7UgA&amp;ust=1429645010802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87386" y="4437112"/>
            <a:ext cx="8779221" cy="216024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sz="2800" dirty="0" smtClean="0"/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 Docente Tutor e la metodologia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endParaRPr lang="it-IT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it-IT" sz="2800" dirty="0"/>
          </a:p>
          <a:p>
            <a:pPr marL="109728" indent="0" algn="ctr">
              <a:buNone/>
            </a:pPr>
            <a:r>
              <a:rPr lang="it-IT" sz="2000" dirty="0" smtClean="0"/>
              <a:t>Napoli, </a:t>
            </a:r>
            <a:r>
              <a:rPr lang="it-IT" sz="2000" dirty="0" smtClean="0"/>
              <a:t>11 - 14 </a:t>
            </a:r>
            <a:r>
              <a:rPr lang="it-IT" sz="2000" dirty="0" smtClean="0"/>
              <a:t>aprile  2016</a:t>
            </a:r>
            <a:endParaRPr lang="it-IT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33" y="332656"/>
            <a:ext cx="8544347" cy="96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49771" y="1268760"/>
            <a:ext cx="895873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latin typeface="+mj-lt"/>
              </a:rPr>
              <a:t>Ufficio Scolastico Regionale per la Campania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latin typeface="+mj-lt"/>
              </a:rPr>
              <a:t>Direzione </a:t>
            </a:r>
            <a:r>
              <a:rPr lang="it-IT" altLang="it-IT" sz="3200" b="1" dirty="0" smtClean="0">
                <a:latin typeface="+mj-lt"/>
              </a:rPr>
              <a:t>Generale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+mj-lt"/>
              </a:rPr>
              <a:t>UFFICIO III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 smtClean="0">
                <a:latin typeface="+mj-lt"/>
              </a:rPr>
              <a:t>in collaborazione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+mj-lt"/>
              </a:rPr>
              <a:t>con la Scuola Polo Regionale </a:t>
            </a:r>
            <a:r>
              <a:rPr lang="it-IT" altLang="it-IT" sz="3200" b="1" dirty="0" err="1" smtClean="0">
                <a:latin typeface="+mj-lt"/>
              </a:rPr>
              <a:t>I.S.</a:t>
            </a:r>
            <a:r>
              <a:rPr lang="it-IT" altLang="it-IT" sz="3200" b="1" dirty="0" smtClean="0">
                <a:latin typeface="+mj-lt"/>
              </a:rPr>
              <a:t> Torrente di Casoria</a:t>
            </a:r>
            <a:endParaRPr lang="it-IT" altLang="it-IT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9047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Il tutor  deve saper gestire:</a:t>
            </a:r>
          </a:p>
          <a:p>
            <a:pPr algn="just"/>
            <a:r>
              <a:rPr lang="it-IT" dirty="0" smtClean="0"/>
              <a:t>1.  </a:t>
            </a:r>
            <a:r>
              <a:rPr lang="it-IT" b="1" u="sng" dirty="0" smtClean="0"/>
              <a:t>la relazione </a:t>
            </a:r>
            <a:r>
              <a:rPr lang="it-IT" dirty="0" smtClean="0"/>
              <a:t>con e tra  le persone che apprendono per garantire una funzione di guida e di sostegno;</a:t>
            </a:r>
          </a:p>
          <a:p>
            <a:pPr algn="just"/>
            <a:r>
              <a:rPr lang="it-IT" dirty="0" smtClean="0"/>
              <a:t>2. </a:t>
            </a:r>
            <a:r>
              <a:rPr lang="it-IT" b="1" u="sng" dirty="0" smtClean="0"/>
              <a:t>i contenuti</a:t>
            </a:r>
            <a:r>
              <a:rPr lang="it-IT" dirty="0" smtClean="0"/>
              <a:t>, favorendo  il collegamento dei nuovi apprendimenti con le conoscenze pregresse;</a:t>
            </a:r>
          </a:p>
          <a:p>
            <a:pPr algn="just"/>
            <a:r>
              <a:rPr lang="it-IT" dirty="0" smtClean="0"/>
              <a:t>3. </a:t>
            </a:r>
            <a:r>
              <a:rPr lang="it-IT" b="1" u="sng" dirty="0" smtClean="0"/>
              <a:t>le competenze linguistiche</a:t>
            </a:r>
            <a:r>
              <a:rPr lang="it-IT" dirty="0" smtClean="0"/>
              <a:t>,  esemplificando norme e comportamenti e  favorendo l’acquisizione del linguaggio specifico del settore; </a:t>
            </a:r>
          </a:p>
          <a:p>
            <a:pPr algn="just"/>
            <a:r>
              <a:rPr lang="it-IT" dirty="0" smtClean="0"/>
              <a:t>4. </a:t>
            </a:r>
            <a:r>
              <a:rPr lang="it-IT" b="1" u="sng" dirty="0" smtClean="0"/>
              <a:t>la dimensione empatica</a:t>
            </a:r>
            <a:r>
              <a:rPr lang="it-IT" dirty="0" smtClean="0"/>
              <a:t>,  promuovendo il coinvolgimento e la motivazione.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dirty="0" smtClean="0"/>
              <a:t>Il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smtClean="0"/>
              <a:t>da pari a pari) costituisce un possibile </a:t>
            </a:r>
            <a:r>
              <a:rPr lang="it-IT" b="1" dirty="0"/>
              <a:t>esempio di cooperazione professionale</a:t>
            </a:r>
            <a:r>
              <a:rPr lang="it-IT" dirty="0"/>
              <a:t>, di interazione tra </a:t>
            </a:r>
            <a:r>
              <a:rPr lang="it-IT" dirty="0" smtClean="0"/>
              <a:t>pari, finalizzato </a:t>
            </a:r>
            <a:r>
              <a:rPr lang="it-IT" dirty="0"/>
              <a:t>al “passaggio” di </a:t>
            </a:r>
            <a:r>
              <a:rPr lang="it-IT" dirty="0" err="1"/>
              <a:t>saperi</a:t>
            </a:r>
            <a:r>
              <a:rPr lang="it-IT" dirty="0"/>
              <a:t>, di motivazioni e di stimoli culturali tra una generazione e l’altra di </a:t>
            </a:r>
            <a:r>
              <a:rPr lang="it-IT" dirty="0" smtClean="0"/>
              <a:t>docenti </a:t>
            </a:r>
            <a:r>
              <a:rPr lang="it-IT" dirty="0"/>
              <a:t>(dunque non c’è, né ci deve essere, alcun intento di controllo, di verifica o di valutazione</a:t>
            </a:r>
            <a:r>
              <a:rPr lang="it-IT" dirty="0" smtClean="0"/>
              <a:t>). 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48580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c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ome cooperazione professionale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7346" name="Picture 2" descr="http://www.villaciardo.it/css/images/mee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3619500" cy="226695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696489" y="1484784"/>
            <a:ext cx="7751033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Tutor e la formazione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dei docenti neo assunti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contenuto 2"/>
          <p:cNvSpPr>
            <a:spLocks noGrp="1"/>
          </p:cNvSpPr>
          <p:nvPr>
            <p:ph idx="1"/>
          </p:nvPr>
        </p:nvSpPr>
        <p:spPr>
          <a:xfrm>
            <a:off x="323850" y="2060848"/>
            <a:ext cx="8569325" cy="4608240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 Per diversi anni il modello formativo, è stato di tipo </a:t>
            </a:r>
            <a:r>
              <a:rPr lang="it-IT" sz="2800" i="1" dirty="0" err="1" smtClean="0"/>
              <a:t>blended</a:t>
            </a:r>
            <a:r>
              <a:rPr lang="it-IT" sz="2800" i="1" dirty="0" smtClean="0"/>
              <a:t>, </a:t>
            </a:r>
            <a:r>
              <a:rPr lang="it-IT" sz="2800" dirty="0" smtClean="0"/>
              <a:t>articolato</a:t>
            </a:r>
            <a:r>
              <a:rPr lang="it-IT" sz="2800" i="1" dirty="0" smtClean="0"/>
              <a:t> </a:t>
            </a:r>
            <a:r>
              <a:rPr lang="it-IT" sz="2800" dirty="0" smtClean="0"/>
              <a:t>in</a:t>
            </a:r>
            <a:r>
              <a:rPr lang="it-IT" sz="2800" i="1" dirty="0" smtClean="0"/>
              <a:t> 50 ore (25 ore in presenza e 25 ore a distanza).</a:t>
            </a:r>
            <a:endParaRPr lang="it-IT" sz="2800" dirty="0" smtClean="0"/>
          </a:p>
          <a:p>
            <a:pPr algn="just"/>
            <a:endParaRPr lang="it-IT" sz="2800" b="1" dirty="0" smtClean="0"/>
          </a:p>
          <a:p>
            <a:pPr algn="just"/>
            <a:r>
              <a:rPr lang="it-IT" sz="2800" dirty="0" smtClean="0"/>
              <a:t> L’ </a:t>
            </a:r>
            <a:r>
              <a:rPr lang="it-IT" sz="2800" b="1" dirty="0" smtClean="0"/>
              <a:t>e-tutor</a:t>
            </a:r>
            <a:r>
              <a:rPr lang="it-IT" sz="2800" dirty="0" smtClean="0"/>
              <a:t> componeva le classi virtuali in base alle classi costituite in presenza.</a:t>
            </a:r>
          </a:p>
          <a:p>
            <a:endParaRPr lang="it-IT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Il precedente modello</a:t>
            </a:r>
          </a:p>
        </p:txBody>
      </p:sp>
      <p:pic>
        <p:nvPicPr>
          <p:cNvPr id="7172" name="Picture 6" descr="http://www.mpasolutions.it/media_upload/files/supporto_lVDQEg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88913"/>
            <a:ext cx="20621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968875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Il processo di formazione era visto come un </a:t>
            </a:r>
            <a:r>
              <a:rPr lang="it-IT" sz="2800" b="1" dirty="0" smtClean="0"/>
              <a:t>adempimento</a:t>
            </a:r>
            <a:r>
              <a:rPr lang="it-IT" sz="2800" dirty="0" smtClean="0"/>
              <a:t> e non come crescita professionale.</a:t>
            </a:r>
          </a:p>
          <a:p>
            <a:pPr algn="just"/>
            <a:r>
              <a:rPr lang="it-IT" sz="2800" dirty="0" smtClean="0"/>
              <a:t>Le attività in presenza erano </a:t>
            </a:r>
            <a:r>
              <a:rPr lang="it-IT" sz="2800" b="1" dirty="0" smtClean="0"/>
              <a:t>poco partecipate </a:t>
            </a:r>
            <a:r>
              <a:rPr lang="it-IT" sz="2800" dirty="0" smtClean="0"/>
              <a:t>e, conseguentemente, poco attente ai bisogni formativi individuali.</a:t>
            </a:r>
          </a:p>
          <a:p>
            <a:pPr algn="just"/>
            <a:r>
              <a:rPr lang="it-IT" sz="2800" dirty="0" smtClean="0"/>
              <a:t> La formazione non era sostenuta da un adeguato </a:t>
            </a:r>
            <a:r>
              <a:rPr lang="it-IT" sz="2800" b="1" dirty="0" smtClean="0"/>
              <a:t>supporto di tutoraggio.</a:t>
            </a:r>
          </a:p>
          <a:p>
            <a:pPr algn="just"/>
            <a:r>
              <a:rPr lang="it-IT" sz="2800" dirty="0" smtClean="0"/>
              <a:t> Il percorso si concentrava nella </a:t>
            </a:r>
            <a:r>
              <a:rPr lang="it-IT" sz="2800" b="1" dirty="0" smtClean="0"/>
              <a:t>fase finale </a:t>
            </a:r>
            <a:r>
              <a:rPr lang="it-IT" sz="2800" dirty="0" smtClean="0"/>
              <a:t>dell’anno scolastico.</a:t>
            </a:r>
          </a:p>
          <a:p>
            <a:pPr algn="just"/>
            <a:endParaRPr lang="it-IT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6976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Criticità del  precedente modello</a:t>
            </a:r>
          </a:p>
        </p:txBody>
      </p:sp>
      <p:pic>
        <p:nvPicPr>
          <p:cNvPr id="8196" name="Picture 6" descr="http://previews.123rf.com/images/texelart/texelart1012/texelart101200019/8443355-Umani-3D-con-il-pollice-verso-il-basso-con-camicia-e-cravatta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60350"/>
            <a:ext cx="1439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idx="1"/>
          </p:nvPr>
        </p:nvSpPr>
        <p:spPr>
          <a:xfrm>
            <a:off x="323850" y="1989138"/>
            <a:ext cx="8424863" cy="4176712"/>
          </a:xfrm>
        </p:spPr>
        <p:txBody>
          <a:bodyPr/>
          <a:lstStyle/>
          <a:p>
            <a:pPr algn="just"/>
            <a:endParaRPr lang="it-IT" altLang="it-IT" sz="2800" smtClean="0"/>
          </a:p>
          <a:p>
            <a:pPr algn="just"/>
            <a:endParaRPr lang="it-IT" altLang="it-IT" sz="2800" smtClean="0"/>
          </a:p>
          <a:p>
            <a:endParaRPr lang="it-IT" altLang="it-IT" sz="2800" smtClean="0"/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7DC4B8-8B24-4E3C-82E4-8453C0DCEF82}" type="slidenum">
              <a:rPr lang="it-IT" smtClean="0">
                <a:latin typeface="Arial" pitchFamily="34" charset="0"/>
              </a:rPr>
              <a:pPr/>
              <a:t>15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Il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Piano Nazionale Sperimentale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per la formazione dei docenti neoassunti</a:t>
            </a:r>
          </a:p>
        </p:txBody>
      </p:sp>
      <p:sp>
        <p:nvSpPr>
          <p:cNvPr id="6149" name="Rettangolo 5"/>
          <p:cNvSpPr>
            <a:spLocks noChangeArrowheads="1"/>
          </p:cNvSpPr>
          <p:nvPr/>
        </p:nvSpPr>
        <p:spPr bwMode="auto">
          <a:xfrm>
            <a:off x="684213" y="2276475"/>
            <a:ext cx="3527425" cy="341632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400" dirty="0"/>
              <a:t> La Direzione Generale per il Personale Scolastico del MIUR ha implementato, a partire dall’</a:t>
            </a:r>
            <a:r>
              <a:rPr lang="it-IT" altLang="it-IT" sz="2400" dirty="0" err="1"/>
              <a:t>a.s.</a:t>
            </a:r>
            <a:r>
              <a:rPr lang="it-IT" altLang="it-IT" sz="2400" dirty="0"/>
              <a:t> 2014/2015,  un percorso formativo </a:t>
            </a:r>
            <a:r>
              <a:rPr lang="it-IT" altLang="it-IT" sz="2400" dirty="0" smtClean="0"/>
              <a:t>innovativo, </a:t>
            </a:r>
            <a:r>
              <a:rPr lang="it-IT" altLang="it-IT" sz="2400" dirty="0"/>
              <a:t>riservato ai docenti </a:t>
            </a:r>
            <a:r>
              <a:rPr lang="it-IT" altLang="it-IT" sz="2400" dirty="0" smtClean="0"/>
              <a:t>neo-assunti</a:t>
            </a:r>
            <a:r>
              <a:rPr lang="it-IT" altLang="it-IT" sz="2400" dirty="0"/>
              <a:t>, da mettere a sistema nelle successive annualità.</a:t>
            </a:r>
          </a:p>
        </p:txBody>
      </p:sp>
      <p:pic>
        <p:nvPicPr>
          <p:cNvPr id="6150" name="Picture 4" descr="http://www.bandieragialla.it/files/images/omino-che-inseg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97200"/>
            <a:ext cx="2781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E5C861-0DF4-4949-845B-51035C878B47}" type="slidenum">
              <a:rPr lang="it-IT" smtClean="0">
                <a:latin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" name="Triangolo isoscele 5"/>
          <p:cNvSpPr/>
          <p:nvPr/>
        </p:nvSpPr>
        <p:spPr>
          <a:xfrm>
            <a:off x="468313" y="2060575"/>
            <a:ext cx="3959225" cy="41052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411413" y="2060575"/>
            <a:ext cx="2592387" cy="936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Gruppo di coordinamento MIUR</a:t>
            </a:r>
          </a:p>
        </p:txBody>
      </p:sp>
      <p:sp>
        <p:nvSpPr>
          <p:cNvPr id="11" name="Pentagono 10"/>
          <p:cNvSpPr/>
          <p:nvPr/>
        </p:nvSpPr>
        <p:spPr>
          <a:xfrm flipH="1">
            <a:off x="4859338" y="2060575"/>
            <a:ext cx="3600450" cy="863600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a livello nazionale, </a:t>
            </a:r>
            <a:r>
              <a:rPr lang="it-IT" sz="1400" b="1" dirty="0">
                <a:solidFill>
                  <a:schemeClr val="tx1"/>
                </a:solidFill>
              </a:rPr>
              <a:t>accompagnamento</a:t>
            </a:r>
            <a:r>
              <a:rPr lang="it-IT" sz="1400" dirty="0">
                <a:solidFill>
                  <a:schemeClr val="tx1"/>
                </a:solidFill>
              </a:rPr>
              <a:t> e </a:t>
            </a:r>
            <a:r>
              <a:rPr lang="it-IT" sz="1400" b="1" dirty="0">
                <a:solidFill>
                  <a:schemeClr val="tx1"/>
                </a:solidFill>
              </a:rPr>
              <a:t>monitoraggio,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supporto</a:t>
            </a:r>
            <a:r>
              <a:rPr lang="it-IT" sz="1400" dirty="0">
                <a:solidFill>
                  <a:schemeClr val="tx1"/>
                </a:solidFill>
              </a:rPr>
              <a:t> delle iniziative formative;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2987675" y="3141663"/>
            <a:ext cx="2663825" cy="93503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UUSSRR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276600" y="4221163"/>
            <a:ext cx="2663825" cy="936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</a:rPr>
              <a:t>Scuole Polo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916238" y="5373688"/>
            <a:ext cx="2808287" cy="93503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b="1" dirty="0">
                <a:solidFill>
                  <a:schemeClr val="tx1"/>
                </a:solidFill>
              </a:rPr>
              <a:t>Scuole di servizio dei neoassunti docenti</a:t>
            </a:r>
          </a:p>
        </p:txBody>
      </p:sp>
      <p:sp>
        <p:nvSpPr>
          <p:cNvPr id="19" name="Pentagono 18"/>
          <p:cNvSpPr/>
          <p:nvPr/>
        </p:nvSpPr>
        <p:spPr>
          <a:xfrm flipH="1">
            <a:off x="5076825" y="3141663"/>
            <a:ext cx="3887788" cy="863600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azioni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</a:t>
            </a:r>
            <a:r>
              <a:rPr lang="it-IT" sz="1400" dirty="0">
                <a:solidFill>
                  <a:schemeClr val="tx1"/>
                </a:solidFill>
              </a:rPr>
              <a:t>delle attività a livello regionale e </a:t>
            </a:r>
            <a:r>
              <a:rPr lang="it-IT" sz="1400" b="1" dirty="0">
                <a:solidFill>
                  <a:schemeClr val="tx1"/>
                </a:solidFill>
              </a:rPr>
              <a:t>raccolta delle rendicontazioni amministrative e didattiche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0" name="Pentagono 19"/>
          <p:cNvSpPr/>
          <p:nvPr/>
        </p:nvSpPr>
        <p:spPr>
          <a:xfrm flipH="1">
            <a:off x="5795963" y="4221163"/>
            <a:ext cx="2808287" cy="863600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  organizzazione </a:t>
            </a:r>
            <a:r>
              <a:rPr lang="it-IT" sz="1400" b="1" dirty="0">
                <a:solidFill>
                  <a:schemeClr val="tx1"/>
                </a:solidFill>
              </a:rPr>
              <a:t>degli incontri laboratoriali </a:t>
            </a:r>
          </a:p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 e </a:t>
            </a:r>
            <a:r>
              <a:rPr lang="it-IT" sz="1400" b="1" dirty="0">
                <a:solidFill>
                  <a:schemeClr val="tx1"/>
                </a:solidFill>
              </a:rPr>
              <a:t>attività </a:t>
            </a:r>
            <a:r>
              <a:rPr lang="it-IT" sz="1400" b="1" dirty="0" smtClean="0">
                <a:solidFill>
                  <a:schemeClr val="tx1"/>
                </a:solidFill>
              </a:rPr>
              <a:t>amministrativo-  </a:t>
            </a:r>
          </a:p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    contabili</a:t>
            </a:r>
            <a:r>
              <a:rPr lang="it-IT" sz="1400" b="1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1" name="Pentagono 20"/>
          <p:cNvSpPr/>
          <p:nvPr/>
        </p:nvSpPr>
        <p:spPr>
          <a:xfrm rot="10800000" flipV="1">
            <a:off x="5651500" y="5373688"/>
            <a:ext cx="2736850" cy="863600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attività di </a:t>
            </a:r>
            <a:r>
              <a:rPr lang="it-IT" sz="1400" b="1" dirty="0">
                <a:solidFill>
                  <a:schemeClr val="tx1"/>
                </a:solidFill>
              </a:rPr>
              <a:t>tutoring </a:t>
            </a:r>
            <a:r>
              <a:rPr lang="it-IT" sz="1400" dirty="0">
                <a:solidFill>
                  <a:schemeClr val="tx1"/>
                </a:solidFill>
              </a:rPr>
              <a:t>e </a:t>
            </a:r>
            <a:r>
              <a:rPr lang="it-IT" sz="1400" b="1" dirty="0" err="1">
                <a:solidFill>
                  <a:schemeClr val="tx1"/>
                </a:solidFill>
              </a:rPr>
              <a:t>peer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to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err="1">
                <a:solidFill>
                  <a:schemeClr val="tx1"/>
                </a:solidFill>
              </a:rPr>
              <a:t>peer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tra i </a:t>
            </a:r>
            <a:r>
              <a:rPr lang="it-IT" sz="1400" dirty="0">
                <a:solidFill>
                  <a:schemeClr val="tx1"/>
                </a:solidFill>
              </a:rPr>
              <a:t>docenti neoassunti 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e </a:t>
            </a:r>
            <a:r>
              <a:rPr lang="it-IT" sz="1400" dirty="0" smtClean="0">
                <a:solidFill>
                  <a:schemeClr val="tx1"/>
                </a:solidFill>
              </a:rPr>
              <a:t>i </a:t>
            </a:r>
            <a:r>
              <a:rPr lang="it-IT" sz="1400" dirty="0">
                <a:solidFill>
                  <a:schemeClr val="tx1"/>
                </a:solidFill>
              </a:rPr>
              <a:t>tutor.</a:t>
            </a:r>
          </a:p>
        </p:txBody>
      </p:sp>
      <p:pic>
        <p:nvPicPr>
          <p:cNvPr id="10252" name="Picture 8" descr="https://encrypted-tbn0.gstatic.com/images?q=tbn:ANd9GcRA_0TEfrckYZzNfsuRvuJCIVCoSFvtDEf6d_tTxNhKz5rRyAZ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628775"/>
            <a:ext cx="1152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0" descr="csa_napo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213100"/>
            <a:ext cx="12969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365625"/>
            <a:ext cx="1800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" descr="https://encrypted-tbn3.gstatic.com/images?q=tbn:ANd9GcRE12sw25IubcbfMy_5p05FlaU48KnnV_6BIM44tGhXwbOueKzAtDPjHEP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5516563"/>
            <a:ext cx="11509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836738" y="269875"/>
            <a:ext cx="532765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Il modello di </a:t>
            </a:r>
            <a:r>
              <a:rPr lang="it-IT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governance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7338"/>
            <a:ext cx="8353623" cy="5111750"/>
          </a:xfrm>
          <a:noFill/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it-IT" sz="2400" dirty="0" smtClean="0"/>
              <a:t>Maggiore attenzione alla </a:t>
            </a:r>
            <a:r>
              <a:rPr lang="it-IT" sz="2400" b="1" dirty="0" smtClean="0">
                <a:solidFill>
                  <a:srgbClr val="002060"/>
                </a:solidFill>
              </a:rPr>
              <a:t>formazione sul campo, centrata sullo sviluppo di competenze;</a:t>
            </a:r>
          </a:p>
          <a:p>
            <a:pPr algn="just">
              <a:buFont typeface="Arial" charset="0"/>
              <a:buChar char="•"/>
              <a:defRPr/>
            </a:pPr>
            <a:endParaRPr lang="it-IT" sz="2400" dirty="0" smtClean="0"/>
          </a:p>
          <a:p>
            <a:pPr algn="just">
              <a:buFontTx/>
              <a:buNone/>
              <a:defRPr/>
            </a:pPr>
            <a:r>
              <a:rPr lang="it-IT" sz="2400" dirty="0" smtClean="0"/>
              <a:t>    </a:t>
            </a:r>
          </a:p>
          <a:p>
            <a:pPr algn="just">
              <a:buFontTx/>
              <a:buNone/>
              <a:defRPr/>
            </a:pPr>
            <a:r>
              <a:rPr lang="it-IT" sz="2400" dirty="0" smtClean="0"/>
              <a:t>    </a:t>
            </a:r>
          </a:p>
          <a:p>
            <a:pPr algn="just">
              <a:buFontTx/>
              <a:buNone/>
              <a:defRPr/>
            </a:pPr>
            <a:endParaRPr lang="it-IT" sz="2400" dirty="0" smtClean="0"/>
          </a:p>
          <a:p>
            <a:pPr algn="just">
              <a:buFontTx/>
              <a:buNone/>
              <a:defRPr/>
            </a:pPr>
            <a:r>
              <a:rPr lang="it-IT" sz="2400" dirty="0" smtClean="0"/>
              <a:t>    </a:t>
            </a:r>
          </a:p>
          <a:p>
            <a:pPr algn="just">
              <a:buFontTx/>
              <a:buNone/>
              <a:defRPr/>
            </a:pPr>
            <a:r>
              <a:rPr lang="it-IT" sz="2400" dirty="0" smtClean="0"/>
              <a:t>    Introduzione di </a:t>
            </a:r>
            <a:r>
              <a:rPr lang="it-IT" sz="2400" b="1" dirty="0" smtClean="0">
                <a:solidFill>
                  <a:srgbClr val="002060"/>
                </a:solidFill>
              </a:rPr>
              <a:t>laboratori formativi specifici;</a:t>
            </a:r>
          </a:p>
          <a:p>
            <a:pPr algn="just">
              <a:buFont typeface="Arial" charset="0"/>
              <a:buChar char="•"/>
              <a:defRPr/>
            </a:pPr>
            <a:endParaRPr lang="it-IT" sz="2400" dirty="0" smtClean="0"/>
          </a:p>
          <a:p>
            <a:pPr algn="just">
              <a:buNone/>
              <a:defRPr/>
            </a:pPr>
            <a:r>
              <a:rPr lang="it-IT" sz="2400" dirty="0" smtClean="0"/>
              <a:t>   Valorizzazione dell’</a:t>
            </a:r>
            <a:r>
              <a:rPr lang="it-IT" sz="2400" b="1" dirty="0" smtClean="0">
                <a:solidFill>
                  <a:srgbClr val="002060"/>
                </a:solidFill>
              </a:rPr>
              <a:t>attività di studio e di ricerca on </a:t>
            </a:r>
            <a:r>
              <a:rPr lang="it-IT" sz="2400" b="1" dirty="0" err="1" smtClean="0">
                <a:solidFill>
                  <a:srgbClr val="002060"/>
                </a:solidFill>
              </a:rPr>
              <a:t>line</a:t>
            </a:r>
            <a:r>
              <a:rPr lang="it-IT" sz="2400" b="1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None/>
              <a:defRPr/>
            </a:pPr>
            <a:r>
              <a:rPr lang="it-IT" sz="2400" dirty="0" smtClean="0"/>
              <a:t>    </a:t>
            </a:r>
          </a:p>
          <a:p>
            <a:pPr algn="just">
              <a:buFontTx/>
              <a:buNone/>
              <a:defRPr/>
            </a:pPr>
            <a:r>
              <a:rPr lang="it-IT" sz="2400" dirty="0" smtClean="0"/>
              <a:t>    Introduzione del </a:t>
            </a:r>
            <a:r>
              <a:rPr lang="it-IT" sz="2400" b="1" dirty="0" smtClean="0">
                <a:solidFill>
                  <a:srgbClr val="002060"/>
                </a:solidFill>
              </a:rPr>
              <a:t>portfolio professionale.</a:t>
            </a:r>
            <a:endParaRPr lang="it-IT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 punti di forza della sperimentazione</a:t>
            </a:r>
          </a:p>
        </p:txBody>
      </p:sp>
      <p:sp>
        <p:nvSpPr>
          <p:cNvPr id="11268" name="AutoShape 2" descr="data:image/jpeg;base64,/9j/4AAQSkZJRgABAQAAAQABAAD/2wCEAAkGBw8PDhAPEBQQFA8PEBAQEA8PFRQQFBAVFBIWFhQYFBUYHCggGBwlGxUWITIhJSkrLi4uFx8zODMsNygtLisBCgoKDg0OGxAQGywmICIuLDQtLzQ3LSwsLDcsLywsLDQsLywsLCwtLSw0LCwvLCs3LCw3LS43LCwsNywsLCwsLP/AABEIAJ8A8AMBIgACEQEDEQH/xAAcAAEAAQUBAQAAAAAAAAAAAAAAAQIDBQYHBAj/xABBEAABAwIDBAYGBwYHAQAAAAABAAIDBBEFEiEGMUFRBxMiYXGBFDKRobHBI0JSYnKS0RVDU6Lh8CQzNERUgpMW/8QAGgEBAAMBAQEAAAAAAAAAAAAAAAECAwUEBv/EACsRAQACAQIEBAUFAAAAAAAAAAABAgMEERIhMVEFE0GxFDJhcaEVIkKR8f/aAAwDAQACEQMRAD8A7giIgIiICIiAiIgIiICIiAiIgIiICIiAiIgIiICIiAiJdARUPla0XcQBzJAUxyBwDmkFp3EG4PmETsqRERAiIgIiICIiAiIgIiICIiAiIgIiICIiAiIgIiICIiAuQdLFRXUtXG5k87aapYcjWOLAx7LBwuNdQQfaurYhXR08TpZXBrGAkk/3vXEtpcZqscqhFBG4xxZ3RRDW1hq9x52+NlhntHDt6up4VhtOXzJiOGOsz0axEyaplZHme+SVwY0vcXm7jYakr6Vw6kbBDHCz1ImNY3wAsuLdEGHekV/XkdmmZmseD3XDR7iu4hV01domZbeM562yVx16RHuIiL0uKIiICIiAiIgIiICIiAiIgIiICIiAiIgIoUhAREQF5q+tjgjdLK4NjYLlxU19bHBE6WVwaxguXFcU2jx6qxurbT07XdVmPVx7r/fk/vRZZMnD93t0ejnPO88qx1lOP43VY5Vtp6dpEQP0cd9AOL5D/dl1PZHZeHDoMjO1K6xllIsXkfADkqdjtlocNhyts6Z9jLLbVx5Dk0clsCjHj2/dbq01msi8eVi5Uj8/d4cMwempTIYI2RmZ5kkLBbO48T7SveiLZz5mZ5yIiIgREQEREBERAREQEREBERAVllVGXmMOYZG2LmAjML8xvXi2hxdlFSyVD/qNOUfad9Ue1fPgqqqeokqWdaZ7mV74c2Zovv01sNyxyZeCYh0dF4fOora0ztEe76WRca2c6U6iKzKtomj0HWs7Mg8Rud7l1DA9oqSubmp5GuNrlh0e3xadVamStujHUaLNg+aOXf0ZVUyPDQXOIAAuSdAAqKmdkbHPeQ1jQS5zjYADmuMbebcyVrjTU2YU97dm+ac300HDu4pkyRSDR6O+pttHKI6z2ZHbPpKkMnVUDg1jD2prB2c/dB3D4rIbL9Kcclo65ojdpadmrHfiH1feFd2A6P2wAVNY0OmcOxC4AtiB4u5u+Cu7T9GFNUXkpD1EupLLXif4t3t8R7FlEZfm/DoZL6DfyduUfyb5T1DJGh7HNcxwuHNNwR3EKiurI4I3SyuDY2C7nFcJjqMVwKbKQ5jXHRrrvgl/Cd1/YVcx3aStxqaKnYzKCQGwRkuBdxc48vgpnPtHTmpTwritvF44O69tNtBU41VMpqdruqzERRc/vyct3kuobF7JxYbDYWdO8DrZefcOTQsPhOAfsaGExhr55ZGiokI3tAJys5Det4ikuxrjpcA2PC4VseOYnit1Y63WVtHk4eVI/K4ipa8HcQfBYyStkNY2EWDGgl3HMC3TwsVs5rKoiICIiAiIgIiICIiAiIgIiFBj8bxiGihM85swEDQXJJ3ABa0ek/DPtS/+blpPS3j/AF9UKZh+ipr5uRebXv4D4le/ZvovZU0sU88s0b5W5+rYGdlp1bfMDrZeacl5tMUdmmi0+PBXJqJmJsw/SNtg3EHxshzejxAu7QylzyNSR3DTzK6B0YbN+h0nWvH09SGvffe1ovkb7yfNeTD+imjilZI6WeTq3B+R+TK4g3AdZu5b9ZTjx24ptZTWavFOGuDBvw+rWNothaGuu5zOrlP76GzTfvG53muZ41sBiFC7rYCZms1ElPcSs46sGvsuu6LXIYnR4jJZzh12QkHcQ0G1vO60virZ5tPr82HlE7x2nm4ziO02IVrI6SR732NhG1tnyHgHAesV03YDYRtGBUVFnVRAyt3thHIc3d62Gv8ARIZxL1Ubqm3rhoDhfm5eukxNryA4ZSd2twfNUph2ne07ttR4jN8fl468Meu3q9VVUsibnkIa24Fz3myvLXto2skngi4nRw36Fzbae1bCt3MWaqljmYY5Gtex2jmvAcD5FYvA9l6Khc99PGGOk0cbl2nIX3DuCzSKNo6rRe0RMRPKWF2tafRS4b2Pa75fNa5Nj7nuaxxtlaBYeG9bbj8WalmA35CfZquYYtRHq21UUjM7ey6AmznWtYstv3+5Sq2+mxDKQ4HVenZyodUVMsp3Nv4amwHu9y0WknmfG5xs0ttZmpcb8d1rLomxtCYaUE+tIcx8OHzQZ1ERAREQEREBERAREQFbqJQxjnnc1pcfAC6uLXekCu6jDKl31nR9W3xfp81Fp2jdfFTjvFe8w5yzpZrgf8umLb6aPabcNcy9J6XagscPR4g4tIa9sjtDbQ2LfmsD0Z4NHWV4ZKwPijie97TuO4Nv5rqk3R7hTv8AbtH4HOb8CvJTzbxvEu/qp0ODJwWx/wBf65HsTgrsRxBrX3cxp66odvJF9x/EfmvoRrQAANw0ssPs/szSYeJBTMLetLS8uc55OW9hdxNhqdO9Zlb4sfBDl6/WfE5N46R0EVmmqGSNzMcHNuW3GuoNiFdWrwpWubT3jmp5hwJB77EEfNbEsTtPSmSmcWi7oz1gHOwN/ddBqGJYiW107H/azN72nVpHkr37RzWa3VziA0DeSd1l58bc2uija2MCaNgAqC4g+QHrDTisbs3I+Goniy3miY0iWUE5Q+4BZY24HW3BBtmESmpxKaTeyIlrTw7PZ081tywOyGG9RT3N80ljrobcL+26zqCUREEOAIsdx0XNZ6c09VJFoWNcSxx32OtrLpS0La1wZWOv9ZrXbjysgxLAw4rBlaM01PI15A1IEkQb8SF1NrQAANAAAAuX7OU4lxeKYPBa2Esayx0ObMTm3cAuooCIiAiIgIiICKFrW2u1cWHQ30dO8ERR/N3cFFpisbyvix2yWilY3mWzJdfPzukLFP4/8rVB6QcU/j/ytWHxNezq/oufvD6BXN+muvyU1PTjfNI55HdGB83haL/9/in/ACD+VqxOM43U1rmvqJC9zAWtuALAm53eAVMmeLV2h6dJ4VkxZq3vMbQ3voooJPRa+ojJa8mOFjhvGQZ3W/MPYunYZWF1OJZCNxJI5BYPoxoepwqC++XNKf8Asf0URQv6uso2euztxA8QDe3syrfFXakQ5OuyeZqLW+vsy/7abfRpy876+xXcRq2eivkv2S2wI0NzoPetB/bWT6NwcJB2TGQQ4Hll3rM1QkMVLSH/ADJXmWRo1yN+qD8fJaPI2bA4AynYBxu7l6xuveoaAAANwFgiCUUXS6DQMVphBVytZo0kOa3gLi+nndYKhmz4vNGONNStPnI/9VtG2LXekNcwZuwA8DgeHuWDwalMdYKl8bWklnWuvdxDdw8kHUUVN0ugqRU3S6CpaLjr89TJmDXZXZRcXsByW8XWk7Qsy1T/AL1ne0ILWF2E8WUNH0jPVAH1gt9XLdmat0la4HcyZgaO4f1uuo3QSpUXRBKKEQEQrE7SY9DQU7ppT3MZxe7kFEzERvK1KWvaK16ysbW7Sw4dAZH2MjriKK+rz+neuETzVWJ1d7GSomdYNG4D5NCnGMUqcSqs7gXyyHLHEy5yg7mtC7LsDsczDos77OqpAOsfvDB9hnd8V5Oea30fQxGPw7FvPO8qtl9hqSkpwyVjJZnWdJI9odc8m33ALNjAaMboIPyN/RZFRdeqKxEbODfPkvabTM83iGD0o/cw/kb+irGGU4/dRfkb+i9V1F1O0Kcdu41oAAAAA0AGgCwG0tHI3/FQlwe1pbJl35eY+Cz91RKwOa5p3OBB8xZSq5PtBDGOplu67qiFklyHF4e4NsS69rE8FvGy1Cy7p+PqMFtABvK0PHoOtDYg4h0U8chs0uv1b729y6Nss4eit3g5nFwOhBJ4hBmUuqLpdBVdLqi6i6DUdov9U7vDfgsT17SS0EXA1HK/NZjaj/UNPNg9xK1qalEVbp++p45HeOqDqYOg8EurUR7Lfwj4KpBVmTMqbKktQV5wtLx+cOqXEEEANFx4LZq6Jzo3tbvc0gHxC0iobPCfp4S4fba0yDzI1Hmgx+yLwK519AZWm504ldYBXJpYpXSsloozlFxKwHKL3FrB3muhYHNL1LetBD9dDw9iDMqbqy16qDkFy6m6t3U3QVlc/wCknYyornNqIH5nRsLfR37jx7B4E/ILoBUXVbVi0bS2wZ74bxenVo3R3sUKFnpE4vVPGgOohbyH3uZW83UXUXStYrG0IzZr5rze/VKKLqLqzJKi6i6glBVdUP3HwKguUZkGgTVGQXcbAbzuWybJvuyX8bT7R/RYijpmySzMdYgxzCx8LfNenYaS8TuZbHf2G6DaiVBKpCnKgguVJeqyxW5I0Go47UdZNmaCQ0ZDbXUE8lrMtc6WsaH2Y9kQiDX9m7RfKRzW4V+CSh5fC71jcsdp7CsXVbKyVUjZZiWSMGVroyDpe+ulkG6UNQHsFuAAI5aL1ArDYNhxgYWlxcSb3IA9wWUCC9dLqkKUAhWnMCvKghBaEQ5K4GKpoVdkFICkKbKUBAikIK3KFLlSgKCpKiyCFCmyWQUqCq7KLILRViokLWkjfY2XrKsvbdBoNVI4RzPjcM72OaGnQhzld2Kqy0NZke17hZ7SDYW8VtTsKhL8+Rua97r1RQAbgguscq8ypAVQCCbqCpspsgtOaoLVccFACAGqoNUgKbIIspU2U2QUqFWqSgNCqUBVIIU2RSgIil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06463"/>
            <a:ext cx="28575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7" name="Freccia a destra con strisce 6"/>
          <p:cNvSpPr/>
          <p:nvPr/>
        </p:nvSpPr>
        <p:spPr>
          <a:xfrm>
            <a:off x="250825" y="1557338"/>
            <a:ext cx="504825" cy="649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con strisce 7"/>
          <p:cNvSpPr/>
          <p:nvPr/>
        </p:nvSpPr>
        <p:spPr>
          <a:xfrm>
            <a:off x="1" y="2781300"/>
            <a:ext cx="755650" cy="6477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con strisce 8"/>
          <p:cNvSpPr/>
          <p:nvPr/>
        </p:nvSpPr>
        <p:spPr>
          <a:xfrm>
            <a:off x="179512" y="4149080"/>
            <a:ext cx="504825" cy="6477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Freccia a destra con strisce 10"/>
          <p:cNvSpPr/>
          <p:nvPr/>
        </p:nvSpPr>
        <p:spPr>
          <a:xfrm>
            <a:off x="179388" y="5805264"/>
            <a:ext cx="504825" cy="6477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4287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ccia a destra con strisce 11"/>
          <p:cNvSpPr/>
          <p:nvPr/>
        </p:nvSpPr>
        <p:spPr>
          <a:xfrm>
            <a:off x="179512" y="5013176"/>
            <a:ext cx="504825" cy="6477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92088" y="2708920"/>
            <a:ext cx="7668344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Valorizzazione dei compiti del </a:t>
            </a:r>
            <a:r>
              <a:rPr lang="it-IT" sz="2400" b="1" dirty="0" smtClean="0">
                <a:solidFill>
                  <a:srgbClr val="002060"/>
                </a:solidFill>
              </a:rPr>
              <a:t>tutor accogliente </a:t>
            </a:r>
            <a:r>
              <a:rPr lang="it-IT" sz="2400" dirty="0" smtClean="0">
                <a:solidFill>
                  <a:schemeClr val="tx1"/>
                </a:solidFill>
              </a:rPr>
              <a:t>presso la sede di servizio e introduzione del </a:t>
            </a:r>
            <a:r>
              <a:rPr lang="it-IT" sz="2400" b="1" dirty="0" err="1" smtClean="0">
                <a:solidFill>
                  <a:schemeClr val="tx1"/>
                </a:solidFill>
              </a:rPr>
              <a:t>peer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to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peer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per lo scambio di esperienze;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400" dirty="0" smtClean="0"/>
              <a:t>  La collaborazione con il tutor  accogliente e le attività dedicate ai momenti di tutoraggio e di osservazione reciproca, di affiancamento nel lavoro didattico, di riflessione e di documentazione sono state pensate nell’intento di curvare il periodo di prova  verso una dimensione di</a:t>
            </a:r>
          </a:p>
          <a:p>
            <a:pPr algn="just"/>
            <a:r>
              <a:rPr lang="it-IT" altLang="it-IT" sz="2400" dirty="0" smtClean="0"/>
              <a:t> </a:t>
            </a:r>
            <a:r>
              <a:rPr lang="it-IT" altLang="it-IT" sz="2400" b="1" u="sng" dirty="0" smtClean="0"/>
              <a:t>concreta esperienza sul campo</a:t>
            </a:r>
            <a:r>
              <a:rPr lang="it-IT" altLang="it-IT" sz="2400" dirty="0" smtClean="0"/>
              <a:t>,</a:t>
            </a:r>
          </a:p>
          <a:p>
            <a:pPr algn="just"/>
            <a:r>
              <a:rPr lang="it-IT" altLang="it-IT" sz="2400" dirty="0" smtClean="0"/>
              <a:t> comprendendo momenti di </a:t>
            </a:r>
            <a:r>
              <a:rPr lang="it-IT" altLang="it-IT" sz="2400" b="1" u="sng" dirty="0" smtClean="0"/>
              <a:t>reciproca osservazione,</a:t>
            </a:r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valorizzando le </a:t>
            </a:r>
            <a:r>
              <a:rPr lang="it-IT" altLang="it-IT" sz="2400" b="1" u="sng" dirty="0" smtClean="0"/>
              <a:t>professionalità</a:t>
            </a:r>
            <a:r>
              <a:rPr lang="it-IT" altLang="it-IT" sz="2400" dirty="0" smtClean="0"/>
              <a:t> e le </a:t>
            </a:r>
            <a:r>
              <a:rPr lang="it-IT" altLang="it-IT" sz="2400" b="1" u="sng" dirty="0" smtClean="0"/>
              <a:t>competenze dei docenti più esperti.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9989-732A-42AE-8C2E-37EAB671E62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La collaborazione con il tutor accogliente</a:t>
            </a:r>
          </a:p>
        </p:txBody>
      </p:sp>
      <p:sp>
        <p:nvSpPr>
          <p:cNvPr id="65541" name="AutoShape 6" descr="data:image/jpeg;base64,/9j/4AAQSkZJRgABAQAAAQABAAD/2wCEAAkGBxIQEBAQEBIPDhAQDw0QDw8QDw8NEA8OFBEXFhQSFRQYHCggGBolHBQUITEhJSkrLi4uFx8zODMsNygtLisBCgoKDA0ODw0ODismFBksNysrKysrKysrKysrKysrLCsrKysrKysrKysrKysrKysrKysrKysrKysrKysrKysrK//AABEIANIA8AMBIgACEQEDEQH/xAAcAAEAAgMBAQEAAAAAAAAAAAAABAUBAwYHAgj/xABDEAACAQMABwQGBwUGBwAAAAAAAQIDBBEFEhMhMUFRBmFxkRQigaGxwTJCUnKCktEHI1OjsmJjc5PC0iRDZKLh8PH/xAAVAQEBAAAAAAAAAAAAAAAAAAAAAf/EABURAQEAAAAAAAAAAAAAAAAAAAAR/9oADAMBAAIRAxEAPwD3EAAAAAAAAAAAAAAAAAAAAAAAAAAAAAAAAAAAAAAAAAAAAAPmc0uJmUsJt8FvKutc5efICbK4PnbEB1htgJ+3PuNx1KzbGNsBdJ5MlbZ3WHqvg/cyyAAAAAAAAAGmdwlw3mm/udX1Vxe99yIG2AsduNsV22PrbAWKrm2FRMqVWNka4FqDXQqayz5+JsAAAAAAAAAAACDpatqwS+08exFK65O7SywqfjP5HPyrAT3XMbcr3WMbYCx25jbldtjG2AstudPZ1denGXVLPjzOF251/Z+WbeD76n9bAsQAAAAAA+Z8H4MDmLq71pyl1bx4cjWq5WRrH0qwFltjO3K1VjO2Asdufca5VqufSrAdJoi4zJx6rPtRbHMaDqZrR8JfA6cAAAAAAAAAAAKjtNR1qDkuNOSl+Hg/j7jjZVT0epBSTi1lSTTXVNYaPNtN2craq4POq99OXKUP1XBgHVMbUgbYyqoE11TG1IbqmuVYCdtT0bRdDZ0acHxUFn7z3v3tnD9ktGuvVVSS/dUmm2+E5reorr1f/k9CAAAAAAAAA840jDZVqlN7tWbS+7xXuaNCrHR9tdFuSVzBNuCxVSW/UXCfs593gcSq4Fpthtit25nbAWO2PuNYrFWN1vJzkoxTlKTSilvbb5Adh2Sp605z5Riorxe/4L3nTkLQ9jsKMYcZfSm+s3x/T2E0AAAAAAAAAAABD0po2ncU3TqLK4xa3ShLqmTDVcXEYLMn4Li34AeaaU0DVt6mo/Xi98JrcpLw5PuNMNG1OnvOxv67rSTawo5UVx482KdFAcPdWs4cUWnZ7svUucVKuaVDiuU6i/srku/yOkq21OSxKKfc0XFleKXqvClyxwYG+1toUoRp04qEIrEYr/3e+83AAAAAAAAAAYaON7RdjtZyq2uIve5UW8Rf3Hy8OHgdmV2mdMU7WlOpN5cISlqrjuXPogPKlbzTcXFqSbTi0001yZIjYzfIhaP07daSv26a1KFNqVzVUMQk9VKNKLfF4w/BHcwt1zA5SFhUclGMXKUmlFLflnfdm+zsbZa88TrNceMaafKP6kWhBRaa3Nc1uZbW981ub1l7wLMHzTqKSyt59AAAAAAAAAAABiUsJt8EsvwOYuL3ayb5cl0Rc6bralCo+bjqr8W79Ti9G1m3KL5b14MC1nVSNfpqIt02yhuJVKctZb1zQHWQuMm+FTg1ua595zdjpBS5+wt6FcDrLK42kc81uku8kHOWV04SUlv5NdUX1G4jPg/ZwYG0AxKWOO5d4GQYjJPesNd28yAANdeqoRcpbkllgV+ndJbGGE/Xlw7l1OD7WaU2VFrfKdSMpNcW443rvcnu8ydpa6lWqrP1pJY6R6eRyN3W9K0hQhxg7mLS/uqGank3FfmA7fQdjsLenTe+ajmo+tWT1pvzb9mCRXqYNsWabiG4CHC99bGSxoV8nL6Q1qc1Llnf4FpZXGUmB1Fjc6rXR7n+pcnK29U6Gwq60F1W5/ICSAAAAAAAAAAKLtXVxCEPtNyfsWPmcrYQ/fP7kvii/wC2MnGVKX1XGS8Gmv19xV6Ep6znU5fRXxfyA3zpkG6oZLqpEh1oAcndUXCWtHd8ybYaRzue580TLy2yUNe3cXlbgOnhfY5kuhpNFTors9WuaO1pVIZ1pRcJqUd6x9ZZ69DReaLu6G+pRm4rjOn+9il1ervS8UB2dtprq1Jd/HzPm7vtd5b3LguSOJtLtvmW1KtlAW9pfzjVWrjDjLWTzjlh+JZU9OQUpQnhNLKxz7jjqk6kJa0Gn3S3oi1YVJN1G8vfldF3AdncdoeUEl3veykv9LSn9KTfdwXkc1WvHHiyJK5nLgpS8E2BYX95qxq1M7402o/em9VfFlH2Njr6Qcv4NrL2OrNL4U2NMqpTpRVSM6e1nrRU4uDlCCe/D34zL3Gz9nqzXu5/4FP8sW/9YHoCkfM5mEw0BV6ThrRZA0NWe+L5PCLe7huZC0Uli4g/pJ0q0PwvUmvKpn2AXNu2XWibjE1H7Sx7VvRVUVuJei1mvDu1n/2sDpQAAAAAAAAABVdprPa208b5Q/eR/DxXlkpLTFOnGC5LzfFvzyddVjmMl1TXuPPfSd7T4rd7QLWVY1veRKdTJJiwNdaBU3lIuKjK66XEDqOxEMWr76tRrwwl8joCFoa12NClTfFQTl9975e9smgcX2o7PuDlcW8cxe+rSit6fOcV06r2lDb3aa4nqRxXaPR7tnKpGOtbzbcsLOxk3vyvst8Hy8gKadxk0VrnVRHcszjGmpTc36sYpylnpgtbLstdVqiVWDt6f1pylTlLHSMU3v8AEC97CWsJUp1nCLnKpKKm1l6qS4dN7fA6pI02drGjThTprVhBJRXzfVm8DyT9sE36ZQX1VbJrxdSefgin/ZznFepyqVpOPfGKUc+cWdX+13Rcq2xcGoz1JxUnwW/f/Vn2FFoGmqEVTjujFRjHwSwgOvps2YIdCoSdcDRXRRVZONVNbs7n4Pc0XVzPcyJY6KlXmpv1aaec85Y5L9QLy1g3FE/QtP8AfN9IS+KFNRisI32dRRmnye5+DAuAAAAAAAAAAB81ZYi30TfkjyBXrcpN9W34N8T12vDWhKP2oyXmsHl0LRKbWMbpJgSbStnBZU5FDbvUlq8uRb0JgSZGu3pqVaknvTq08/mR95MWzxWpP+9p/wBSA7oAADEoppprKe5p700ZAEW00fRpZdKlSpN5y4QjBv2pEoAAAAOc7dWuva6640pxl+GXqv4ryPN3U1Xk9lvLdVac6cuE4yi/asHkF1buEpQlulCUoy+9F4YF1Y1sxT6omOoU2iperjo2j50t2jt7acKdWUlOazFRg5bs4y+gE25rLWinwbWfAm3enYUodEly5LwRymk9P20VSk6sY7SEakY4m5KD4aySeP8A6VlfT9vOM1to/RajnWW9rGd6JR6Ha37lFSeVnfhkynfrgzzal2hppJKvT3f20SrfTinOEI1KblUnGEfXj9KTSWei38Sj2DRd0pxxnLj71yJxSdnbJUIuM6sKtaWNZRksRXJRXHHfzLsAAAAAAAAAcjp/RbhUlVik4VG9+VmM3xWOj3s64pe01X1IR6ycvJY+YHB3kMPK5EmzrZSZq0hLiaNDvWcl0w/MC9hIw5YlF9JQfk0ILCNFSWZRXWcV5tAeiAAAAAAAAAAAefdurDZ11VS9WtHf/iRwn7se89BKftXY7a2nhZlT/eQ5vMeKXisgedWLw2vBnAdvp50iu63oLylUfzO8oyxLxPO+2886Ql3Uqa/lt/MCig9yMMxB7kGyK+WYaAAxBKP0fV8Nxd9n9PXdO5ttnc3Mc3FvDV21SUXGdSMWnFvD3NlG2T+zkda9sl1vrFedxAD9cgAqAAAAAAcp2lr5qNfZSj838Tqak1FNvgk2zg9K1HKUm+Lbb9oFDfzNugab9efL1Y573l49xGulll/o6kla0ksNudac+5tqMU/ZH3gYlM+bNZr0V/e0v6kfc4Cy9WtSk+CqU2/DWQHoIMayMgAAAAAAAAAwfCqxe5OLfTKyB5Xpe12VerBcI1JqPcs5XuweU9rZ5v63dGK/kI9j7RNSuK0lvTm8Pw3fI8V7Sy/4667m1/JSAr48EGfKkYciKyYMaxjIGWW3Y2GtpKwX/W2j8q0X8inbL79n0c6V0eut3S92X8ij9WAAI+dYxrkJzZ8OcuoFhrjXRWOcup8SnPqA03fYxTXTMvkjk72qm2Wuk9FVK0tdVHB4SaUU08eJV1ey1V/89/kX6gVUoa0klvbaS8WdVbW0YQUeOFvfV82U9DsxVpzjNVNdxeUnHCe7BNnbXfKFL/Mf+0DdUpo+KdJZI7tb37FL/Mf+0+JWd79mkvxv9ALKU0uJv0bphxqRg3mE5KOG86rfBr2lDLRl8+VL87/Q22Gh7iNSM6mo9VqSUZPfJcM7gO+2iG1RQqpV5n1tZgXm1Q2qKNVpmHXmBe7RDaFD6TUPl3dToBjtJpNxlsovC1VKWHjLed3huOYrVsk/TNnUrtTXqTS1dZZ3rO5Ne1lPPQlzx1ov8MgLKFvFR9b1njfnel3YPK+0fZavO8r1Yxi6VWaaanFSUWop7nw4M9Fq+kR3OlOS6xRErQrPjRq/lA8rvezdxGclTpznDPqycqecd+/iRpaBu/4E/Om/9R6p6PU/g1fyMz6LU/g1fygeZWnZDSFWLlSs7irFPDcFCWHjOOPefcuxek1xsL32UJS+B7P2YuKlvtNanUSnqYWOazv950MdNy/h1PygfnGXZTSK46P0h7LK5l8InQfs57O3kNLWM6lpeUoQrOc51bWvShGKpz3uUopLfg9zhpdv6k/IkQ0g3yl5AXGsZ1isjcs2KuBv1DGzN+BgDRsxszdgzgDRsxsjfgxgDTskY2RvwZwBH2QdI34M4Aj7JGNiSNUzqgRnRQVEkYGqBp9HRj0dG/AwBHdujDoIk4GAIuwQ2CJWBgCL6Oug9HXQlYGAIvo6Hoy6ErAwBF9GXQejLoSsDAEX0ddDGwJmDGAIuxMxpEnAwB9AAAAAAAAAAAAAAAAAAAAAAAAAAAAAAAAAAAAAA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0200"/>
            <a:ext cx="3810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2" name="AutoShape 8" descr="data:image/jpeg;base64,/9j/4AAQSkZJRgABAQAAAQABAAD/2wCEAAkGBxIQEBAQEBIPDhAQDw0QDw8QDw8NEA8OFBEXFhQSFRQYHCggGBolHBQUITEhJSkrLi4uFx8zODMsNygtLisBCgoKDA0ODw0ODismFBksNysrKysrKysrKysrKysrLCsrKysrKysrKysrKysrKysrKysrKysrKysrKysrKysrK//AABEIANIA8AMBIgACEQEDEQH/xAAcAAEAAgMBAQEAAAAAAAAAAAAABAUBAwYHAgj/xABDEAACAQMABwQGBwUGBwAAAAAAAQIDBBEFEhMhMUFRBmFxkRQigaGxwTJCUnKCktEHI1OjsmJjc5PC0iRDZKLh8PH/xAAVAQEBAAAAAAAAAAAAAAAAAAAAAf/EABURAQEAAAAAAAAAAAAAAAAAAAAR/9oADAMBAAIRAxEAPwD3EAAAAAAAAAAAAAAAAAAAAAAAAAAAAAAAAAAAAAAAAAAAAAPmc0uJmUsJt8FvKutc5efICbK4PnbEB1htgJ+3PuNx1KzbGNsBdJ5MlbZ3WHqvg/cyyAAAAAAAAAGmdwlw3mm/udX1Vxe99yIG2AsduNsV22PrbAWKrm2FRMqVWNka4FqDXQqayz5+JsAAAAAAAAAAACDpatqwS+08exFK65O7SywqfjP5HPyrAT3XMbcr3WMbYCx25jbldtjG2AstudPZ1denGXVLPjzOF251/Z+WbeD76n9bAsQAAAAAA+Z8H4MDmLq71pyl1bx4cjWq5WRrH0qwFltjO3K1VjO2Asdufca5VqufSrAdJoi4zJx6rPtRbHMaDqZrR8JfA6cAAAAAAAAAAAKjtNR1qDkuNOSl+Hg/j7jjZVT0epBSTi1lSTTXVNYaPNtN2craq4POq99OXKUP1XBgHVMbUgbYyqoE11TG1IbqmuVYCdtT0bRdDZ0acHxUFn7z3v3tnD9ktGuvVVSS/dUmm2+E5reorr1f/k9CAAAAAAAAA840jDZVqlN7tWbS+7xXuaNCrHR9tdFuSVzBNuCxVSW/UXCfs593gcSq4Fpthtit25nbAWO2PuNYrFWN1vJzkoxTlKTSilvbb5Adh2Sp605z5Riorxe/4L3nTkLQ9jsKMYcZfSm+s3x/T2E0AAAAAAAAAAABD0po2ncU3TqLK4xa3ShLqmTDVcXEYLMn4Li34AeaaU0DVt6mo/Xi98JrcpLw5PuNMNG1OnvOxv67rSTawo5UVx482KdFAcPdWs4cUWnZ7svUucVKuaVDiuU6i/srku/yOkq21OSxKKfc0XFleKXqvClyxwYG+1toUoRp04qEIrEYr/3e+83AAAAAAAAAAYaON7RdjtZyq2uIve5UW8Rf3Hy8OHgdmV2mdMU7WlOpN5cISlqrjuXPogPKlbzTcXFqSbTi0001yZIjYzfIhaP07daSv26a1KFNqVzVUMQk9VKNKLfF4w/BHcwt1zA5SFhUclGMXKUmlFLflnfdm+zsbZa88TrNceMaafKP6kWhBRaa3Nc1uZbW981ub1l7wLMHzTqKSyt59AAAAAAAAAAABiUsJt8EsvwOYuL3ayb5cl0Rc6bralCo+bjqr8W79Ti9G1m3KL5b14MC1nVSNfpqIt02yhuJVKctZb1zQHWQuMm+FTg1ua595zdjpBS5+wt6FcDrLK42kc81uku8kHOWV04SUlv5NdUX1G4jPg/ZwYG0AxKWOO5d4GQYjJPesNd28yAANdeqoRcpbkllgV+ndJbGGE/Xlw7l1OD7WaU2VFrfKdSMpNcW443rvcnu8ydpa6lWqrP1pJY6R6eRyN3W9K0hQhxg7mLS/uqGank3FfmA7fQdjsLenTe+ajmo+tWT1pvzb9mCRXqYNsWabiG4CHC99bGSxoV8nL6Q1qc1Llnf4FpZXGUmB1Fjc6rXR7n+pcnK29U6Gwq60F1W5/ICSAAAAAAAAAAKLtXVxCEPtNyfsWPmcrYQ/fP7kvii/wC2MnGVKX1XGS8Gmv19xV6Ep6znU5fRXxfyA3zpkG6oZLqpEh1oAcndUXCWtHd8ybYaRzue580TLy2yUNe3cXlbgOnhfY5kuhpNFTors9WuaO1pVIZ1pRcJqUd6x9ZZ69DReaLu6G+pRm4rjOn+9il1ervS8UB2dtprq1Jd/HzPm7vtd5b3LguSOJtLtvmW1KtlAW9pfzjVWrjDjLWTzjlh+JZU9OQUpQnhNLKxz7jjqk6kJa0Gn3S3oi1YVJN1G8vfldF3AdncdoeUEl3veykv9LSn9KTfdwXkc1WvHHiyJK5nLgpS8E2BYX95qxq1M7402o/em9VfFlH2Njr6Qcv4NrL2OrNL4U2NMqpTpRVSM6e1nrRU4uDlCCe/D34zL3Gz9nqzXu5/4FP8sW/9YHoCkfM5mEw0BV6ThrRZA0NWe+L5PCLe7huZC0Uli4g/pJ0q0PwvUmvKpn2AXNu2XWibjE1H7Sx7VvRVUVuJei1mvDu1n/2sDpQAAAAAAAAABVdprPa208b5Q/eR/DxXlkpLTFOnGC5LzfFvzyddVjmMl1TXuPPfSd7T4rd7QLWVY1veRKdTJJiwNdaBU3lIuKjK66XEDqOxEMWr76tRrwwl8joCFoa12NClTfFQTl9975e9smgcX2o7PuDlcW8cxe+rSit6fOcV06r2lDb3aa4nqRxXaPR7tnKpGOtbzbcsLOxk3vyvst8Hy8gKadxk0VrnVRHcszjGmpTc36sYpylnpgtbLstdVqiVWDt6f1pylTlLHSMU3v8AEC97CWsJUp1nCLnKpKKm1l6qS4dN7fA6pI02drGjThTprVhBJRXzfVm8DyT9sE36ZQX1VbJrxdSefgin/ZznFepyqVpOPfGKUc+cWdX+13Rcq2xcGoz1JxUnwW/f/Vn2FFoGmqEVTjujFRjHwSwgOvps2YIdCoSdcDRXRRVZONVNbs7n4Pc0XVzPcyJY6KlXmpv1aaec85Y5L9QLy1g3FE/QtP8AfN9IS+KFNRisI32dRRmnye5+DAuAAAAAAAAAAB81ZYi30TfkjyBXrcpN9W34N8T12vDWhKP2oyXmsHl0LRKbWMbpJgSbStnBZU5FDbvUlq8uRb0JgSZGu3pqVaknvTq08/mR95MWzxWpP+9p/wBSA7oAADEoppprKe5p700ZAEW00fRpZdKlSpN5y4QjBv2pEoAAAAOc7dWuva6640pxl+GXqv4ryPN3U1Xk9lvLdVac6cuE4yi/asHkF1buEpQlulCUoy+9F4YF1Y1sxT6omOoU2iperjo2j50t2jt7acKdWUlOazFRg5bs4y+gE25rLWinwbWfAm3enYUodEly5LwRymk9P20VSk6sY7SEakY4m5KD4aySeP8A6VlfT9vOM1to/RajnWW9rGd6JR6Ha37lFSeVnfhkynfrgzzal2hppJKvT3f20SrfTinOEI1KblUnGEfXj9KTSWei38Sj2DRd0pxxnLj71yJxSdnbJUIuM6sKtaWNZRksRXJRXHHfzLsAAAAAAAAAcjp/RbhUlVik4VG9+VmM3xWOj3s64pe01X1IR6ycvJY+YHB3kMPK5EmzrZSZq0hLiaNDvWcl0w/MC9hIw5YlF9JQfk0ILCNFSWZRXWcV5tAeiAAAAAAAAAAAefdurDZ11VS9WtHf/iRwn7se89BKftXY7a2nhZlT/eQ5vMeKXisgedWLw2vBnAdvp50iu63oLylUfzO8oyxLxPO+2886Ql3Uqa/lt/MCig9yMMxB7kGyK+WYaAAxBKP0fV8Nxd9n9PXdO5ttnc3Mc3FvDV21SUXGdSMWnFvD3NlG2T+zkda9sl1vrFedxAD9cgAqAAAAAAcp2lr5qNfZSj838Tqak1FNvgk2zg9K1HKUm+Lbb9oFDfzNugab9efL1Y573l49xGulll/o6kla0ksNudac+5tqMU/ZH3gYlM+bNZr0V/e0v6kfc4Cy9WtSk+CqU2/DWQHoIMayMgAAAAAAAAAwfCqxe5OLfTKyB5Xpe12VerBcI1JqPcs5XuweU9rZ5v63dGK/kI9j7RNSuK0lvTm8Pw3fI8V7Sy/4667m1/JSAr48EGfKkYciKyYMaxjIGWW3Y2GtpKwX/W2j8q0X8inbL79n0c6V0eut3S92X8ij9WAAI+dYxrkJzZ8OcuoFhrjXRWOcup8SnPqA03fYxTXTMvkjk72qm2Wuk9FVK0tdVHB4SaUU08eJV1ey1V/89/kX6gVUoa0klvbaS8WdVbW0YQUeOFvfV82U9DsxVpzjNVNdxeUnHCe7BNnbXfKFL/Mf+0DdUpo+KdJZI7tb37FL/Mf+0+JWd79mkvxv9ALKU0uJv0bphxqRg3mE5KOG86rfBr2lDLRl8+VL87/Q22Gh7iNSM6mo9VqSUZPfJcM7gO+2iG1RQqpV5n1tZgXm1Q2qKNVpmHXmBe7RDaFD6TUPl3dToBjtJpNxlsovC1VKWHjLed3huOYrVsk/TNnUrtTXqTS1dZZ3rO5Ne1lPPQlzx1ov8MgLKFvFR9b1njfnel3YPK+0fZavO8r1Yxi6VWaaanFSUWop7nw4M9Fq+kR3OlOS6xRErQrPjRq/lA8rvezdxGclTpznDPqycqecd+/iRpaBu/4E/Om/9R6p6PU/g1fyMz6LU/g1fygeZWnZDSFWLlSs7irFPDcFCWHjOOPefcuxek1xsL32UJS+B7P2YuKlvtNanUSnqYWOazv950MdNy/h1PygfnGXZTSK46P0h7LK5l8InQfs57O3kNLWM6lpeUoQrOc51bWvShGKpz3uUopLfg9zhpdv6k/IkQ0g3yl5AXGsZ1isjcs2KuBv1DGzN+BgDRsxszdgzgDRsxsjfgxgDTskY2RvwZwBH2QdI34M4Aj7JGNiSNUzqgRnRQVEkYGqBp9HRj0dG/AwBHdujDoIk4GAIuwQ2CJWBgCL6Oug9HXQlYGAIvo6Hoy6ErAwBF9GXQejLoSsDAEX0ddDGwJmDGAIuxMxpEnAwB9AAAAAAAAAAAAAAAAAAAAAAAAAAAAAAAAAAAAAA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0200"/>
            <a:ext cx="3810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5543" name="Picture 10" descr="http://www.lagattasolution.com/wp-content/uploads/2014/10/col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084763"/>
            <a:ext cx="1657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ruolo complesso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51520" y="1944216"/>
            <a:ext cx="8568952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dirty="0" smtClean="0"/>
              <a:t> Quella del tutor è una figura piuttosto complessa, in quanto  deve non solo “conoscere” aspetti didattici, organizzativi, metodologici,  ma  anche saper orientare, guidare ed esemplificare procedimenti ed azioni.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www.manageronline.it/img/resources/article_f10364e95fc05463cbe3d3e03bd078d7c0099d0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267744" cy="1152128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31746" name="Picture 2" descr="http://www.avvocatoleone.com/wp-content/uploads/2016/01/scuola-q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271423" y="2780928"/>
            <a:ext cx="6601167" cy="258532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DOCENTE TUTOR 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LA METODOLOGIA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 TO PEER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051720" y="5949280"/>
            <a:ext cx="5112568" cy="772195"/>
          </a:xfrm>
          <a:solidFill>
            <a:schemeClr val="bg1"/>
          </a:solidFill>
        </p:spPr>
        <p:txBody>
          <a:bodyPr/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A.M. </a:t>
            </a:r>
            <a:r>
              <a:rPr lang="it-IT" sz="1400" b="1" dirty="0" err="1" smtClean="0">
                <a:solidFill>
                  <a:schemeClr val="tx1"/>
                </a:solidFill>
              </a:rPr>
              <a:t>DI</a:t>
            </a:r>
            <a:r>
              <a:rPr lang="it-IT" sz="1400" b="1" dirty="0" smtClean="0">
                <a:solidFill>
                  <a:schemeClr val="tx1"/>
                </a:solidFill>
              </a:rPr>
              <a:t> NOCERA </a:t>
            </a:r>
          </a:p>
          <a:p>
            <a:r>
              <a:rPr lang="it-IT" sz="1400" b="1" dirty="0" smtClean="0">
                <a:solidFill>
                  <a:schemeClr val="tx1"/>
                </a:solidFill>
              </a:rPr>
              <a:t>DIRIGENTE SCOLASTICO</a:t>
            </a:r>
          </a:p>
          <a:p>
            <a:r>
              <a:rPr lang="it-IT" sz="1400" b="1" dirty="0" smtClean="0">
                <a:solidFill>
                  <a:schemeClr val="tx1"/>
                </a:solidFill>
              </a:rPr>
              <a:t>REFERENTE REGIONALE FORMAZIONE DOCENTI NEO ASSUNTI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9C4-9D63-4DB9-8433-626AE69BBB13}" type="slidenum">
              <a:rPr lang="it-IT" smtClean="0">
                <a:latin typeface="Arial" pitchFamily="34" charset="0"/>
              </a:rPr>
              <a:pPr/>
              <a:t>20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it-IT" sz="3000" dirty="0">
                <a:solidFill>
                  <a:schemeClr val="tx2"/>
                </a:solidFill>
                <a:latin typeface="Arial" charset="0"/>
              </a:rPr>
              <a:t>Esiti a livello nazionale dei questionari somministrati </a:t>
            </a:r>
            <a:r>
              <a:rPr lang="it-IT" sz="3000" dirty="0" err="1">
                <a:solidFill>
                  <a:schemeClr val="tx2"/>
                </a:solidFill>
                <a:latin typeface="Arial" charset="0"/>
              </a:rPr>
              <a:t>a.s.</a:t>
            </a:r>
            <a:r>
              <a:rPr lang="it-IT" sz="3000" dirty="0">
                <a:solidFill>
                  <a:schemeClr val="tx2"/>
                </a:solidFill>
                <a:latin typeface="Arial" charset="0"/>
              </a:rPr>
              <a:t> 2014/2015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971550" y="2287588"/>
          <a:ext cx="7272858" cy="111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49"/>
                <a:gridCol w="1783371"/>
                <a:gridCol w="1622416"/>
                <a:gridCol w="1944322"/>
              </a:tblGrid>
              <a:tr h="11192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informativi e di accoglienza</a:t>
                      </a:r>
                      <a:endParaRPr lang="it-IT" sz="1800" dirty="0"/>
                    </a:p>
                  </a:txBody>
                  <a:tcPr marL="91449" marR="91449" marT="45718" marB="4571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9" marR="91449" marT="45718" marB="45718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9" marR="91449" marT="45718" marB="45718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8" marB="45718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537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6" name="Fumetto 2 5"/>
          <p:cNvSpPr/>
          <p:nvPr/>
        </p:nvSpPr>
        <p:spPr>
          <a:xfrm>
            <a:off x="684213" y="4005263"/>
            <a:ext cx="7704137" cy="2303462"/>
          </a:xfrm>
          <a:prstGeom prst="wedgeRoundRectCallout">
            <a:avLst>
              <a:gd name="adj1" fmla="val 10254"/>
              <a:gd name="adj2" fmla="val -832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-Esperienza molto utile:</a:t>
            </a:r>
          </a:p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- sul </a:t>
            </a:r>
            <a:r>
              <a:rPr lang="it-IT" b="1" dirty="0">
                <a:solidFill>
                  <a:schemeClr val="tx1"/>
                </a:solidFill>
              </a:rPr>
              <a:t>piano umano e relazionale </a:t>
            </a:r>
            <a:r>
              <a:rPr lang="it-IT" dirty="0">
                <a:solidFill>
                  <a:schemeClr val="tx1"/>
                </a:solidFill>
              </a:rPr>
              <a:t>per il 70% dei neoassunti e per il </a:t>
            </a:r>
            <a:r>
              <a:rPr lang="it-IT" b="1" dirty="0">
                <a:solidFill>
                  <a:schemeClr val="tx1"/>
                </a:solidFill>
              </a:rPr>
              <a:t>77%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dei tutor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it-IT" dirty="0">
                <a:solidFill>
                  <a:schemeClr val="tx1"/>
                </a:solidFill>
              </a:rPr>
              <a:t>sul </a:t>
            </a:r>
            <a:r>
              <a:rPr lang="it-IT" b="1" dirty="0">
                <a:solidFill>
                  <a:schemeClr val="tx1"/>
                </a:solidFill>
              </a:rPr>
              <a:t>piano operativo e professionale </a:t>
            </a:r>
            <a:r>
              <a:rPr lang="it-IT" dirty="0">
                <a:solidFill>
                  <a:schemeClr val="tx1"/>
                </a:solidFill>
              </a:rPr>
              <a:t>per il 57% dei neoassunti e per il </a:t>
            </a:r>
            <a:r>
              <a:rPr lang="it-IT" b="1" dirty="0">
                <a:solidFill>
                  <a:schemeClr val="tx1"/>
                </a:solidFill>
              </a:rPr>
              <a:t>61% dei tutor.</a:t>
            </a:r>
          </a:p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In particolare è stato apprezzato lo stimolo aperto al confronto, alla condivisione, alla reciproca collaborazione tra docenti junior e senior.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CE753-AA6A-4EDB-87C8-AF62AFC5336C}" type="slidenum">
              <a:rPr lang="it-IT" altLang="it-IT" smtClean="0">
                <a:latin typeface="Arial" pitchFamily="34" charset="0"/>
              </a:rPr>
              <a:pPr/>
              <a:t>21</a:t>
            </a:fld>
            <a:endParaRPr lang="it-IT" altLang="it-IT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innovazioni introdotte dalla legge n. 107/2015</a:t>
            </a:r>
          </a:p>
        </p:txBody>
      </p:sp>
      <p:pic>
        <p:nvPicPr>
          <p:cNvPr id="17412" name="Picture 2" descr="http://www.consulmarc.it/sites/default/files/omino%20lib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00438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6976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La formazione in ingresso</a:t>
            </a:r>
          </a:p>
        </p:txBody>
      </p:sp>
      <p:pic>
        <p:nvPicPr>
          <p:cNvPr id="18435" name="Picture 8" descr="http://previews.123rf.com/images/maxxyustas/maxxyustas0911/maxxyustas091100033/5920703-persone-che-entrano-la-porta-3D-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2122488" y="1844675"/>
            <a:ext cx="4465637" cy="4221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legge n. 107/2015 introduce significativi cambiamenti in materia di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anno  di prova 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anno di formazione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I commi dal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115 al 120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trattano la materia, specificando che, dopo la nomina in ruolo, il personale docente effettua un anno di formazione e prova ai fini della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conferma in ruolo</a:t>
            </a:r>
            <a:r>
              <a:rPr lang="it-IT" sz="2000" i="1" dirty="0">
                <a:solidFill>
                  <a:schemeClr val="tx2"/>
                </a:solidFill>
              </a:rPr>
              <a:t>.</a:t>
            </a:r>
          </a:p>
          <a:p>
            <a:pPr algn="ctr">
              <a:defRPr/>
            </a:pP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323850" y="1439863"/>
            <a:ext cx="8569325" cy="52292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2600" u="sng" dirty="0" smtClean="0"/>
              <a:t>  </a:t>
            </a:r>
          </a:p>
          <a:p>
            <a:pPr algn="just">
              <a:buFontTx/>
              <a:buNone/>
              <a:defRPr/>
            </a:pPr>
            <a:r>
              <a:rPr lang="it-IT" sz="2600" b="1" dirty="0" smtClean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1.</a:t>
            </a:r>
            <a:r>
              <a:rPr lang="it-IT" sz="2600" dirty="0" smtClean="0"/>
              <a:t> </a:t>
            </a:r>
            <a:r>
              <a:rPr lang="it-IT" sz="2400" u="sng" dirty="0" smtClean="0"/>
              <a:t>Stretta connessione tra periodo di prova e attività di formazione</a:t>
            </a:r>
            <a:r>
              <a:rPr lang="it-IT" sz="2400" dirty="0" smtClean="0"/>
              <a:t>.</a:t>
            </a:r>
          </a:p>
          <a:p>
            <a:pPr algn="just">
              <a:defRPr/>
            </a:pPr>
            <a:r>
              <a:rPr lang="it-IT" altLang="it-IT" sz="2400" dirty="0" smtClean="0"/>
              <a:t> I due percorsi (anno di prova – anno di </a:t>
            </a:r>
            <a:r>
              <a:rPr lang="it-IT" altLang="it-IT" sz="2400" dirty="0" err="1" smtClean="0"/>
              <a:t>di</a:t>
            </a:r>
            <a:r>
              <a:rPr lang="it-IT" altLang="it-IT" sz="2400" dirty="0" smtClean="0"/>
              <a:t> formazione) si integrano ed è necessario il </a:t>
            </a:r>
            <a:r>
              <a:rPr lang="it-IT" altLang="it-IT" sz="2400" b="1" dirty="0" smtClean="0"/>
              <a:t>superamento di entrambi ai fini della conferma in ruolo.</a:t>
            </a:r>
          </a:p>
          <a:p>
            <a:pPr algn="just">
              <a:spcBef>
                <a:spcPct val="0"/>
              </a:spcBef>
              <a:defRPr/>
            </a:pPr>
            <a:r>
              <a:rPr lang="it-IT" sz="2400" dirty="0" smtClean="0"/>
              <a:t> In qualunque caso, la </a:t>
            </a:r>
            <a:r>
              <a:rPr lang="it-IT" sz="2400" b="1" dirty="0" smtClean="0">
                <a:solidFill>
                  <a:srgbClr val="0000FF"/>
                </a:solidFill>
              </a:rPr>
              <a:t>ripetizione del periodo di prova comporta la partecipazione alle connesse attività di formazione</a:t>
            </a:r>
            <a:r>
              <a:rPr lang="it-IT" sz="2400" dirty="0" smtClean="0"/>
              <a:t>, che sono da considerarsi parte integrante dello stesso servizio di prova.</a:t>
            </a:r>
          </a:p>
          <a:p>
            <a:pPr>
              <a:spcBef>
                <a:spcPct val="0"/>
              </a:spcBef>
              <a:defRPr/>
            </a:pPr>
            <a:endParaRPr lang="it-IT" altLang="it-IT" sz="2400" dirty="0" smtClean="0"/>
          </a:p>
          <a:p>
            <a:pPr algn="just">
              <a:defRPr/>
            </a:pPr>
            <a:endParaRPr lang="it-IT" altLang="it-IT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Principali elementi di novità</a:t>
            </a: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60350"/>
            <a:ext cx="1762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contenuto 2"/>
          <p:cNvSpPr>
            <a:spLocks noGrp="1"/>
          </p:cNvSpPr>
          <p:nvPr>
            <p:ph idx="1"/>
          </p:nvPr>
        </p:nvSpPr>
        <p:spPr>
          <a:xfrm>
            <a:off x="250825" y="1484313"/>
            <a:ext cx="8569325" cy="5040312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it-IT" sz="2800" u="sng" dirty="0" smtClean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u="sng" dirty="0" smtClean="0"/>
              <a:t>. </a:t>
            </a:r>
            <a:r>
              <a:rPr lang="it-IT" sz="2400" u="sng" dirty="0" smtClean="0"/>
              <a:t>Modifica della composizione </a:t>
            </a:r>
          </a:p>
          <a:p>
            <a:pPr algn="just">
              <a:buFontTx/>
              <a:buNone/>
              <a:defRPr/>
            </a:pPr>
            <a:r>
              <a:rPr lang="it-IT" sz="2400" dirty="0" smtClean="0"/>
              <a:t>    </a:t>
            </a:r>
            <a:r>
              <a:rPr lang="it-IT" sz="2400" u="sng" dirty="0" smtClean="0"/>
              <a:t> del </a:t>
            </a:r>
            <a:r>
              <a:rPr lang="it-IT" sz="2400" b="1" u="sng" dirty="0" smtClean="0"/>
              <a:t>Comitato di valutazione</a:t>
            </a:r>
            <a:r>
              <a:rPr lang="it-IT" sz="2400" u="sng" dirty="0" smtClean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3373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Principali elementi di novità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611188" y="2924175"/>
            <a:ext cx="6048375" cy="3600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Nella nuova regia, ai fini del </a:t>
            </a:r>
            <a:r>
              <a:rPr lang="it-IT" sz="2000" b="1" dirty="0"/>
              <a:t>superamento del periodo di formazione e di prova</a:t>
            </a:r>
            <a:r>
              <a:rPr lang="it-IT" sz="2000" dirty="0"/>
              <a:t>, l’organo collegiale è chiamato ad esprimere il proprio parere con una componente ridotta ossia senza genitori, studenti e membro esterno, ma con la presenza del </a:t>
            </a:r>
            <a:r>
              <a:rPr lang="it-IT" sz="2000" b="1" dirty="0"/>
              <a:t>Dirigente Scolastico</a:t>
            </a:r>
            <a:r>
              <a:rPr lang="it-IT" sz="2000" dirty="0"/>
              <a:t>, che lo presiede, con la </a:t>
            </a:r>
            <a:r>
              <a:rPr lang="it-IT" sz="2000" b="1" dirty="0"/>
              <a:t>rappresentanza dei docenti </a:t>
            </a:r>
            <a:r>
              <a:rPr lang="it-IT" sz="2000" dirty="0"/>
              <a:t>e del docente cui sono affidate le funzioni di </a:t>
            </a:r>
            <a:r>
              <a:rPr lang="it-IT" sz="2000" b="1" dirty="0" smtClean="0"/>
              <a:t>tutor.</a:t>
            </a:r>
            <a:endParaRPr lang="it-IT" sz="2000" dirty="0"/>
          </a:p>
        </p:txBody>
      </p:sp>
      <p:sp>
        <p:nvSpPr>
          <p:cNvPr id="7" name="Freccia in giù 6"/>
          <p:cNvSpPr/>
          <p:nvPr/>
        </p:nvSpPr>
        <p:spPr>
          <a:xfrm>
            <a:off x="3348038" y="2708275"/>
            <a:ext cx="611187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2534" name="Picture 2" descr="http://previews.123rf.com/images/dny3d/dny3d1105/dny3d110500091/9593931-riunione-di-team-uomo-3D-in-sala-conferenze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06363"/>
            <a:ext cx="194468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323850" y="1844824"/>
            <a:ext cx="8569325" cy="4824264"/>
          </a:xfrm>
        </p:spPr>
        <p:txBody>
          <a:bodyPr/>
          <a:lstStyle/>
          <a:p>
            <a:pPr algn="just">
              <a:defRPr/>
            </a:pPr>
            <a:endParaRPr lang="it-IT" u="sng" dirty="0" smtClean="0"/>
          </a:p>
          <a:p>
            <a:pPr algn="just">
              <a:buFontTx/>
              <a:buNone/>
              <a:defRPr/>
            </a:pPr>
            <a:r>
              <a:rPr lang="it-IT" sz="2400" b="1" dirty="0" smtClean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 </a:t>
            </a:r>
            <a:r>
              <a:rPr lang="it-IT" sz="2400" u="sng" dirty="0" smtClean="0"/>
              <a:t>Nuovo ruolo del Tutor della sede di servizio del docente neoassunto.</a:t>
            </a:r>
          </a:p>
          <a:p>
            <a:pPr algn="just">
              <a:defRPr/>
            </a:pPr>
            <a:r>
              <a:rPr lang="it-IT" sz="2400" dirty="0" smtClean="0"/>
              <a:t>Il docente – tutor  svolge </a:t>
            </a:r>
            <a:r>
              <a:rPr lang="it-IT" sz="2400" b="1" dirty="0" smtClean="0">
                <a:solidFill>
                  <a:srgbClr val="003CB4"/>
                </a:solidFill>
              </a:rPr>
              <a:t>funzioni di accompagnamento</a:t>
            </a:r>
            <a:r>
              <a:rPr lang="it-IT" sz="2400" dirty="0" smtClean="0"/>
              <a:t>, </a:t>
            </a:r>
            <a:r>
              <a:rPr lang="it-IT" sz="2400" b="1" dirty="0" smtClean="0">
                <a:solidFill>
                  <a:srgbClr val="003CB4"/>
                </a:solidFill>
              </a:rPr>
              <a:t>consulenza</a:t>
            </a:r>
            <a:r>
              <a:rPr lang="it-IT" sz="2400" dirty="0" smtClean="0"/>
              <a:t>, </a:t>
            </a:r>
            <a:r>
              <a:rPr lang="it-IT" sz="2400" b="1" dirty="0" smtClean="0">
                <a:solidFill>
                  <a:srgbClr val="003CB4"/>
                </a:solidFill>
              </a:rPr>
              <a:t>supervisione professionale</a:t>
            </a:r>
            <a:r>
              <a:rPr lang="it-IT" sz="2400" dirty="0" smtClean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62622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Principali elementi di novità</a:t>
            </a:r>
          </a:p>
        </p:txBody>
      </p:sp>
      <p:pic>
        <p:nvPicPr>
          <p:cNvPr id="23556" name="Picture 2" descr="http://www.veghigas.it/assets/images/17905056-3d-people-man-person-with-magnifying-glass-in-hand-and-a-briefcase-Businessman-Stock-Pho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60350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/>
          </a:p>
          <a:p>
            <a:r>
              <a:rPr lang="it-IT" b="1" dirty="0" smtClean="0"/>
              <a:t>Il Tutor</a:t>
            </a:r>
          </a:p>
          <a:p>
            <a:r>
              <a:rPr lang="it-IT" b="1" dirty="0" smtClean="0"/>
              <a:t>è designato </a:t>
            </a:r>
            <a:r>
              <a:rPr lang="it-IT" dirty="0" smtClean="0"/>
              <a:t>dal Dirigente Scolastico, sentito il Collegio dei docenti;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Picture 2" descr="http://www.edeamicis.com/WEB3/!%20%20%20%20%20%20%20%20%20aom/genito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1944936" cy="10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Tutor</a:t>
            </a:r>
          </a:p>
          <a:p>
            <a:r>
              <a:rPr lang="it-IT" dirty="0" smtClean="0"/>
              <a:t>collabora al Bilancio iniziale e finale delle competenze  e al Patto formativo.</a:t>
            </a:r>
            <a:endParaRPr lang="it-IT" dirty="0"/>
          </a:p>
        </p:txBody>
      </p:sp>
      <p:pic>
        <p:nvPicPr>
          <p:cNvPr id="51202" name="Picture 2" descr="Risultati immagini per omini scriv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2286000" cy="2000251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Tutor</a:t>
            </a:r>
          </a:p>
          <a:p>
            <a:r>
              <a:rPr lang="it-IT" dirty="0" smtClean="0"/>
              <a:t>svolge  con il neoassunto le ore di </a:t>
            </a:r>
            <a:r>
              <a:rPr lang="it-IT" i="1" dirty="0" err="1" smtClean="0"/>
              <a:t>peer</a:t>
            </a:r>
            <a:r>
              <a:rPr lang="it-IT" i="1" dirty="0" smtClean="0"/>
              <a:t> </a:t>
            </a:r>
            <a:r>
              <a:rPr lang="it-IT" i="1" dirty="0" err="1" smtClean="0"/>
              <a:t>to</a:t>
            </a:r>
            <a:r>
              <a:rPr lang="it-IT" i="1" dirty="0" smtClean="0"/>
              <a:t> </a:t>
            </a:r>
            <a:r>
              <a:rPr lang="it-IT" i="1" dirty="0" err="1" smtClean="0"/>
              <a:t>peer</a:t>
            </a:r>
            <a:r>
              <a:rPr lang="it-IT" i="1" dirty="0" smtClean="0"/>
              <a:t>.</a:t>
            </a:r>
            <a:endParaRPr lang="it-IT" i="1" dirty="0"/>
          </a:p>
        </p:txBody>
      </p:sp>
      <p:pic>
        <p:nvPicPr>
          <p:cNvPr id="52226" name="Picture 2" descr="http://previews.123rf.com/images/bezhanoff/bezhanoff1106/bezhanoff110600029/9717972-uomini-bianchi-con-lavagna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2736354" cy="2782838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Tutor</a:t>
            </a:r>
          </a:p>
          <a:p>
            <a:r>
              <a:rPr lang="it-IT" dirty="0" smtClean="0"/>
              <a:t>fornisce elementi istruttori al Comitato di Valutazione e al Dirigente Scolastico, concernenti le caratteristiche dell’azione professionale del neo-assunto.</a:t>
            </a:r>
            <a:endParaRPr lang="it-IT" dirty="0"/>
          </a:p>
        </p:txBody>
      </p:sp>
      <p:pic>
        <p:nvPicPr>
          <p:cNvPr id="53250" name="Picture 2" descr="http://previews.123rf.com/images/kirillm/kirillm1011/kirillm101100019/8109071-piccolo-personaggio-3d-scrivere-una-carta-con-grande-penisolated-su-bianco-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3072408" cy="2204864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4000" dirty="0" smtClean="0"/>
              <a:t> Favorire </a:t>
            </a:r>
          </a:p>
          <a:p>
            <a:pPr algn="just">
              <a:buNone/>
            </a:pPr>
            <a:r>
              <a:rPr lang="it-IT" sz="4000" dirty="0" smtClean="0"/>
              <a:t>     la più ampia  </a:t>
            </a:r>
            <a:r>
              <a:rPr lang="it-IT" sz="4000" b="1" dirty="0" smtClean="0">
                <a:solidFill>
                  <a:srgbClr val="0066CC"/>
                </a:solidFill>
              </a:rPr>
              <a:t>diffusione</a:t>
            </a:r>
            <a:r>
              <a:rPr lang="it-IT" sz="4000" dirty="0" smtClean="0"/>
              <a:t> e la </a:t>
            </a:r>
            <a:r>
              <a:rPr lang="it-IT" sz="4000" b="1" dirty="0" smtClean="0">
                <a:solidFill>
                  <a:srgbClr val="0066CC"/>
                </a:solidFill>
              </a:rPr>
              <a:t>migliore implementazione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dirty="0" smtClean="0"/>
              <a:t>delle azioni previste dal Piano di formazione riservato ai docenti in prova;</a:t>
            </a:r>
          </a:p>
          <a:p>
            <a:pPr algn="just"/>
            <a:endParaRPr lang="it-IT" sz="4000" dirty="0" smtClean="0"/>
          </a:p>
          <a:p>
            <a:pPr algn="just"/>
            <a:r>
              <a:rPr lang="it-IT" sz="4000" dirty="0" smtClean="0"/>
              <a:t>Dare inizio </a:t>
            </a:r>
          </a:p>
          <a:p>
            <a:pPr algn="just">
              <a:buNone/>
            </a:pPr>
            <a:r>
              <a:rPr lang="it-IT" sz="4000" dirty="0" smtClean="0"/>
              <a:t>    alla </a:t>
            </a:r>
            <a:r>
              <a:rPr lang="it-IT" sz="4000" b="1" dirty="0" smtClean="0">
                <a:solidFill>
                  <a:srgbClr val="0066CC"/>
                </a:solidFill>
              </a:rPr>
              <a:t>formazione  di “docenti esperti” </a:t>
            </a:r>
            <a:r>
              <a:rPr lang="it-IT" sz="4000" dirty="0" smtClean="0"/>
              <a:t>sul territorio regionale, attraverso  il coinvolgimento di figure di sistema:  i Referenti dei tutor dei docenti neo – assunti.</a:t>
            </a:r>
          </a:p>
          <a:p>
            <a:pPr algn="just"/>
            <a:endParaRPr lang="it-IT" sz="45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biettivi del percorso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95536" y="1556792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67544" y="3573016"/>
            <a:ext cx="36004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Il Tutor</a:t>
            </a:r>
          </a:p>
          <a:p>
            <a:r>
              <a:rPr lang="it-IT" dirty="0" smtClean="0"/>
              <a:t>integra il Comitato di Valutazione in occasione del colloquio sostenuto dal neoassunto.</a:t>
            </a:r>
            <a:endParaRPr lang="it-IT" dirty="0"/>
          </a:p>
        </p:txBody>
      </p:sp>
      <p:pic>
        <p:nvPicPr>
          <p:cNvPr id="54274" name="Picture 2" descr="http://4.bp.blogspot.com/-rnwCXpvJoIc/UT32AYFV-qI/AAAAAAAAArg/mY9jd-mpNpI/s1600/omini%2Briunione%2B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3096344" cy="2323332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All’attività del </a:t>
            </a:r>
            <a:r>
              <a:rPr lang="it-IT" i="1" dirty="0" smtClean="0"/>
              <a:t>tutor </a:t>
            </a:r>
            <a:r>
              <a:rPr lang="it-IT" sz="2400" b="1" i="1" dirty="0" smtClean="0"/>
              <a:t>(art.12 comma 5 DM 850/2015)</a:t>
            </a:r>
          </a:p>
          <a:p>
            <a:r>
              <a:rPr lang="it-IT" i="1" dirty="0" smtClean="0"/>
              <a:t>è riconosciuto un compenso economico nell’ambito delle risorse </a:t>
            </a:r>
            <a:r>
              <a:rPr lang="it-IT" dirty="0" smtClean="0"/>
              <a:t>assegnate all’istituzione scolastica per il Miglioramento dell’Offerta formativa;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 </a:t>
            </a:r>
            <a:r>
              <a:rPr lang="it-IT" i="1" dirty="0" smtClean="0"/>
              <a:t>tutor è</a:t>
            </a:r>
          </a:p>
          <a:p>
            <a:r>
              <a:rPr lang="it-IT" dirty="0" smtClean="0"/>
              <a:t>riconosciuta una specifica attestazione dell’attività svolta, inserita nel </a:t>
            </a:r>
            <a:r>
              <a:rPr lang="it-IT" i="1" dirty="0" smtClean="0"/>
              <a:t>curriculum </a:t>
            </a:r>
            <a:r>
              <a:rPr lang="it-IT" dirty="0" smtClean="0"/>
              <a:t>professionale,  che forma parte integrante del fascicolo personale. </a:t>
            </a:r>
          </a:p>
          <a:p>
            <a:r>
              <a:rPr lang="it-IT" dirty="0" smtClean="0"/>
              <a:t>Il positivo svolgimento</a:t>
            </a:r>
          </a:p>
          <a:p>
            <a:r>
              <a:rPr lang="it-IT" dirty="0" smtClean="0"/>
              <a:t>dell’attività del </a:t>
            </a:r>
            <a:r>
              <a:rPr lang="it-IT" i="1" dirty="0" smtClean="0"/>
              <a:t>tutor può essere valorizzato nell’ambito dei criteri di cui all’articolo 1, </a:t>
            </a:r>
            <a:r>
              <a:rPr lang="it-IT" dirty="0" smtClean="0"/>
              <a:t>comma 127, della Legge.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compiti del Tutor nel D.M. 850/2015 e </a:t>
            </a:r>
          </a:p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nella nota MIUR 36167/2015.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Accoglie</a:t>
            </a:r>
          </a:p>
          <a:p>
            <a:r>
              <a:rPr lang="it-IT" dirty="0" smtClean="0"/>
              <a:t>Ascolta</a:t>
            </a:r>
          </a:p>
          <a:p>
            <a:r>
              <a:rPr lang="it-IT" dirty="0" smtClean="0"/>
              <a:t>Supporta</a:t>
            </a:r>
          </a:p>
          <a:p>
            <a:r>
              <a:rPr lang="it-IT" dirty="0" smtClean="0"/>
              <a:t>Osserva</a:t>
            </a:r>
          </a:p>
          <a:p>
            <a:r>
              <a:rPr lang="it-IT" dirty="0" smtClean="0"/>
              <a:t>Facilita</a:t>
            </a:r>
          </a:p>
          <a:p>
            <a:r>
              <a:rPr lang="it-IT" dirty="0" smtClean="0"/>
              <a:t>Sostiene</a:t>
            </a:r>
          </a:p>
          <a:p>
            <a:r>
              <a:rPr lang="it-IT" dirty="0" smtClean="0"/>
              <a:t>Scopre e valorizza competenze</a:t>
            </a:r>
          </a:p>
          <a:p>
            <a:r>
              <a:rPr lang="it-IT" dirty="0" smtClean="0"/>
              <a:t>Si </a:t>
            </a:r>
            <a:r>
              <a:rPr lang="it-IT" dirty="0" err="1" smtClean="0"/>
              <a:t>autovaluta</a:t>
            </a:r>
            <a:endParaRPr lang="it-IT" dirty="0" smtClean="0"/>
          </a:p>
          <a:p>
            <a:r>
              <a:rPr lang="it-IT" dirty="0" err="1" smtClean="0"/>
              <a:t>Self</a:t>
            </a:r>
            <a:r>
              <a:rPr lang="it-IT" dirty="0" smtClean="0"/>
              <a:t> - </a:t>
            </a:r>
            <a:r>
              <a:rPr lang="it-IT" dirty="0" err="1" smtClean="0"/>
              <a:t>empowerment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4" y="260350"/>
            <a:ext cx="806571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azioni “invisibili” del tutor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1412776"/>
            <a:ext cx="7992888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arrotondato 9"/>
          <p:cNvSpPr/>
          <p:nvPr/>
        </p:nvSpPr>
        <p:spPr>
          <a:xfrm rot="20857976">
            <a:off x="5988013" y="3047686"/>
            <a:ext cx="1254026" cy="754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Le azioni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implicite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8E06-E37D-4587-BB02-C5D9D3ECF603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quattro fasi del percorso formativo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42988" y="1916113"/>
          <a:ext cx="720090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23"/>
                <a:gridCol w="1393712"/>
                <a:gridCol w="1440056"/>
                <a:gridCol w="1504264"/>
                <a:gridCol w="1303845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7" name="Picture 12" descr="https://encrypted-tbn2.gstatic.com/images?q=tbn:ANd9GcTpyo4T7wlxEk2EG99o5bx6HTFFKtFzBL5fjDwra3J6ZpSlQ6l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221163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14" descr="https://encrypted-tbn1.gstatic.com/images?q=tbn:ANd9GcRttdHG5ib5-XiJJU92KxyTFMh5EDR1FdSbAHZQvpYguTzJjJ9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221163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870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701" name="Picture 22" descr="http://www.edeamicis.com/WEB3/!%20%20%20%20%20%20%20%20%20aom/omi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7600" y="4251325"/>
            <a:ext cx="1438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925" y="4252913"/>
            <a:ext cx="15525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26" descr="https://encrypted-tbn2.gstatic.com/images?q=tbn:ANd9GcQXrecnrV7H57B2rnD2pazUoNyL_gupKglnML7XS_pUVfBw8pFuF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313" y="4221163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A.M. </a:t>
            </a:r>
            <a:r>
              <a:rPr lang="it-IT" dirty="0" err="1" smtClean="0"/>
              <a:t>DI</a:t>
            </a:r>
            <a:r>
              <a:rPr lang="it-IT" dirty="0" smtClean="0"/>
              <a:t> NOCERA</a:t>
            </a:r>
          </a:p>
          <a:p>
            <a:r>
              <a:rPr lang="it-IT" dirty="0" smtClean="0"/>
              <a:t> DIRIGENTE SCOLASTICO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30613" y="836712"/>
            <a:ext cx="6482800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campo educativo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6082" name="Picture 2" descr="http://www.cure-naturali.it/site/image/hotspot_article_first/20103-bambini-la-scuola-%C3%A8-be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762500" cy="309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/>
          <a:lstStyle/>
          <a:p>
            <a:endParaRPr lang="it-IT" dirty="0" smtClean="0"/>
          </a:p>
          <a:p>
            <a:pPr algn="just"/>
            <a:r>
              <a:rPr lang="it-IT" dirty="0" smtClean="0"/>
              <a:t> La </a:t>
            </a:r>
            <a:r>
              <a:rPr lang="it-IT" i="1" dirty="0" smtClean="0"/>
              <a:t>Peer </a:t>
            </a:r>
            <a:r>
              <a:rPr lang="it-IT" i="1" dirty="0" err="1" smtClean="0"/>
              <a:t>Education</a:t>
            </a:r>
            <a:r>
              <a:rPr lang="it-IT" dirty="0" smtClean="0"/>
              <a:t> (letteralmente "</a:t>
            </a:r>
            <a:r>
              <a:rPr lang="it-IT" b="1" dirty="0" smtClean="0"/>
              <a:t>Educazione tra Pari</a:t>
            </a:r>
            <a:r>
              <a:rPr lang="it-IT" dirty="0" smtClean="0"/>
              <a:t>") indentifica una </a:t>
            </a:r>
            <a:r>
              <a:rPr lang="it-IT" b="1" dirty="0" smtClean="0"/>
              <a:t>strategia educativa</a:t>
            </a:r>
            <a:r>
              <a:rPr lang="it-IT" dirty="0" smtClean="0"/>
              <a:t> volta ad attivare un processo spontaneo di </a:t>
            </a:r>
            <a:r>
              <a:rPr lang="it-IT" b="1" dirty="0" smtClean="0"/>
              <a:t>passaggio di conoscenze</a:t>
            </a:r>
            <a:r>
              <a:rPr lang="it-IT" dirty="0" smtClean="0"/>
              <a:t>, di emozioni e di esperienze da parte di alcuni membri di un gruppo </a:t>
            </a:r>
            <a:r>
              <a:rPr lang="it-IT" b="1" dirty="0" smtClean="0"/>
              <a:t>ad altri membri di</a:t>
            </a:r>
            <a:r>
              <a:rPr lang="it-IT" dirty="0" smtClean="0"/>
              <a:t> </a:t>
            </a:r>
            <a:r>
              <a:rPr lang="it-IT" b="1" dirty="0" smtClean="0"/>
              <a:t>pari status.</a:t>
            </a:r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197768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b="1" dirty="0" smtClean="0">
                <a:solidFill>
                  <a:schemeClr val="tx2"/>
                </a:solidFill>
                <a:cs typeface="+mn-cs"/>
              </a:rPr>
              <a:t>Il </a:t>
            </a:r>
            <a:r>
              <a:rPr lang="it-IT" sz="3200" b="1" dirty="0" err="1" smtClean="0">
                <a:solidFill>
                  <a:schemeClr val="tx2"/>
                </a:solidFill>
                <a:cs typeface="+mn-cs"/>
              </a:rPr>
              <a:t>peer</a:t>
            </a:r>
            <a:r>
              <a:rPr lang="it-IT" sz="32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  <a:cs typeface="+mn-cs"/>
              </a:rPr>
              <a:t>to</a:t>
            </a:r>
            <a:r>
              <a:rPr lang="it-IT" sz="32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it-IT" sz="3200" b="1" dirty="0" err="1" smtClean="0">
                <a:solidFill>
                  <a:schemeClr val="tx2"/>
                </a:solidFill>
                <a:cs typeface="+mn-cs"/>
              </a:rPr>
              <a:t>peer</a:t>
            </a:r>
            <a:r>
              <a:rPr lang="it-IT" sz="3200" b="1" dirty="0" smtClean="0">
                <a:solidFill>
                  <a:schemeClr val="tx2"/>
                </a:solidFill>
                <a:cs typeface="+mn-cs"/>
              </a:rPr>
              <a:t> in campo educativo</a:t>
            </a:r>
            <a:endParaRPr lang="it-IT" sz="32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È un’azione  che mette in gioco un </a:t>
            </a:r>
            <a:r>
              <a:rPr lang="it-IT" b="1" dirty="0" smtClean="0"/>
              <a:t>processo di</a:t>
            </a:r>
            <a:r>
              <a:rPr lang="it-IT" dirty="0" smtClean="0"/>
              <a:t> </a:t>
            </a:r>
            <a:r>
              <a:rPr lang="it-IT" b="1" dirty="0" smtClean="0"/>
              <a:t>comunicazione</a:t>
            </a:r>
            <a:r>
              <a:rPr lang="it-IT" dirty="0" smtClean="0"/>
              <a:t> globale, caratterizzato da un’esperienza profonda ed intensa e da un forte atteggiamento di </a:t>
            </a:r>
            <a:r>
              <a:rPr lang="it-IT" b="1" dirty="0" smtClean="0"/>
              <a:t>ricerca di autenticit</a:t>
            </a:r>
            <a:r>
              <a:rPr lang="it-IT" b="1" dirty="0"/>
              <a:t>à</a:t>
            </a:r>
            <a:r>
              <a:rPr lang="it-IT" b="1" dirty="0" smtClean="0"/>
              <a:t> e di sintonia</a:t>
            </a:r>
            <a:r>
              <a:rPr lang="it-IT" dirty="0" smtClean="0"/>
              <a:t> tra i soggetti coinvolti.</a:t>
            </a:r>
            <a:endParaRPr lang="it-IT" dirty="0"/>
          </a:p>
        </p:txBody>
      </p:sp>
      <p:pic>
        <p:nvPicPr>
          <p:cNvPr id="4098" name="Picture 2" descr="Risultati immagini per riuni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1"/>
            <a:ext cx="165618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Non si tratta di “mettere in scena” attività particolari per colpire l’osservatore ma di </a:t>
            </a:r>
            <a:r>
              <a:rPr lang="it-IT" b="1" dirty="0" smtClean="0"/>
              <a:t>condividere pratiche didattiche quotidiane</a:t>
            </a:r>
            <a:r>
              <a:rPr lang="it-IT" dirty="0" smtClean="0"/>
              <a:t>, di </a:t>
            </a:r>
            <a:r>
              <a:rPr lang="it-IT" b="1" dirty="0" smtClean="0"/>
              <a:t>riflettere insieme </a:t>
            </a:r>
            <a:r>
              <a:rPr lang="it-IT" dirty="0" smtClean="0"/>
              <a:t>sui passaggi chiave con cui si realizza un’efficace azione didattica, prevedendo mediante un raccordo preventivo, i tempi, le modalità di presenza di classe dell’osservatore, gli strumenti utilizzabili.</a:t>
            </a:r>
          </a:p>
          <a:p>
            <a:pPr algn="just"/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386" y="260648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nell’anno di formazione e di prova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43805"/>
            <a:ext cx="8229600" cy="435334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E’ opportuno assumere come orientamento fondamentale la </a:t>
            </a:r>
            <a:r>
              <a:rPr lang="it-IT" i="1" u="sng" dirty="0" smtClean="0"/>
              <a:t>condizione di parità </a:t>
            </a:r>
            <a:r>
              <a:rPr lang="it-IT" dirty="0" smtClean="0"/>
              <a:t> con cui si opera, nel rispetto dei ruoli di ciascuno, </a:t>
            </a:r>
            <a:r>
              <a:rPr lang="it-IT" b="1" dirty="0" smtClean="0"/>
              <a:t>riconoscendo al tutor il contributo dell’esperienza nel settore professionale e la responsabilità legata al suo compito.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6" name="Immagine 7" descr="scriv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1076325" cy="12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8" descr="scrive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1152128" cy="113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7106" name="Picture 2" descr="http://www.manageronline.it/img/resources/article_cac12f159570cf965407d80b9ae53da2984f18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4257675" cy="238125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551803" y="2060848"/>
            <a:ext cx="8040407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Tutor e le sue funzioni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 L’attività </a:t>
            </a:r>
            <a:r>
              <a:rPr lang="it-IT" sz="2800" dirty="0"/>
              <a:t>di </a:t>
            </a:r>
            <a:r>
              <a:rPr lang="it-IT" sz="2800" dirty="0" smtClean="0"/>
              <a:t>osservazione reciproca (art. 9 del DM 850/2015) è finalizzata:</a:t>
            </a:r>
          </a:p>
          <a:p>
            <a:r>
              <a:rPr lang="it-IT" sz="2800" b="1" i="1" dirty="0" smtClean="0"/>
              <a:t>alla </a:t>
            </a:r>
            <a:r>
              <a:rPr lang="it-IT" sz="2800" b="1" i="1" dirty="0" smtClean="0">
                <a:solidFill>
                  <a:srgbClr val="0000FF"/>
                </a:solidFill>
              </a:rPr>
              <a:t>progettazione comune</a:t>
            </a:r>
            <a:r>
              <a:rPr lang="it-IT" sz="2800" b="1" i="1" dirty="0" smtClean="0"/>
              <a:t> </a:t>
            </a:r>
          </a:p>
          <a:p>
            <a:r>
              <a:rPr lang="it-IT" sz="2800" b="1" i="1" dirty="0" smtClean="0"/>
              <a:t>al </a:t>
            </a:r>
            <a:r>
              <a:rPr lang="it-IT" sz="2800" b="1" i="1" dirty="0">
                <a:solidFill>
                  <a:srgbClr val="0000FF"/>
                </a:solidFill>
              </a:rPr>
              <a:t>miglioramento</a:t>
            </a:r>
            <a:r>
              <a:rPr lang="it-IT" sz="2800" b="1" i="1" dirty="0"/>
              <a:t> delle pratiche </a:t>
            </a:r>
            <a:r>
              <a:rPr lang="it-IT" sz="2800" b="1" i="1" dirty="0" smtClean="0"/>
              <a:t>didattiche</a:t>
            </a:r>
            <a:endParaRPr lang="it-IT" sz="2800" b="1" i="1" dirty="0"/>
          </a:p>
          <a:p>
            <a:r>
              <a:rPr lang="it-IT" sz="2800" b="1" i="1" dirty="0"/>
              <a:t>alla </a:t>
            </a:r>
            <a:r>
              <a:rPr lang="it-IT" sz="2800" b="1" i="1" dirty="0">
                <a:solidFill>
                  <a:srgbClr val="0000FF"/>
                </a:solidFill>
              </a:rPr>
              <a:t>riflessione condivisa </a:t>
            </a:r>
            <a:r>
              <a:rPr lang="it-IT" sz="2800" b="1" i="1" dirty="0"/>
              <a:t>sugli aspetti salienti dell’azione di </a:t>
            </a:r>
            <a:r>
              <a:rPr lang="it-IT" sz="2800" b="1" i="1" dirty="0" smtClean="0"/>
              <a:t>insegnamento</a:t>
            </a:r>
          </a:p>
          <a:p>
            <a:r>
              <a:rPr lang="it-IT" sz="2800" b="1" i="1" dirty="0" smtClean="0"/>
              <a:t>allo </a:t>
            </a:r>
            <a:r>
              <a:rPr lang="it-IT" sz="2800" b="1" i="1" dirty="0" smtClean="0">
                <a:solidFill>
                  <a:srgbClr val="0000FF"/>
                </a:solidFill>
              </a:rPr>
              <a:t>scambio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/>
              <a:t>di esperienze </a:t>
            </a:r>
            <a:r>
              <a:rPr lang="it-IT" sz="2800" b="1" i="1" dirty="0" smtClean="0"/>
              <a:t>pregresse </a:t>
            </a:r>
          </a:p>
          <a:p>
            <a:r>
              <a:rPr lang="it-IT" sz="2800" b="1" i="1" dirty="0" smtClean="0"/>
              <a:t>alla messa in atto di </a:t>
            </a:r>
            <a:r>
              <a:rPr lang="it-IT" sz="2800" b="1" i="1" dirty="0">
                <a:solidFill>
                  <a:srgbClr val="0000FF"/>
                </a:solidFill>
              </a:rPr>
              <a:t>strategie didattiche condivise</a:t>
            </a:r>
            <a:r>
              <a:rPr lang="it-IT" sz="2800" b="1" i="1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394" y="341784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Finalità dell’osservazione reciproca</a:t>
            </a:r>
            <a:endParaRPr lang="it-IT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Ambiti di osservazione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/>
              <a:t>L’osservazione </a:t>
            </a:r>
            <a:r>
              <a:rPr lang="it-IT" dirty="0" smtClean="0"/>
              <a:t>va focalizzata:</a:t>
            </a:r>
          </a:p>
          <a:p>
            <a:r>
              <a:rPr lang="it-IT" dirty="0" smtClean="0"/>
              <a:t> </a:t>
            </a:r>
            <a:r>
              <a:rPr lang="it-IT" dirty="0"/>
              <a:t>sulle </a:t>
            </a:r>
            <a:r>
              <a:rPr lang="it-IT" b="1" dirty="0">
                <a:solidFill>
                  <a:srgbClr val="0070C0"/>
                </a:solidFill>
              </a:rPr>
              <a:t>modalità di conduzione </a:t>
            </a:r>
            <a:r>
              <a:rPr lang="it-IT" dirty="0" smtClean="0"/>
              <a:t>delle attività </a:t>
            </a:r>
            <a:r>
              <a:rPr lang="it-IT" dirty="0"/>
              <a:t>e delle </a:t>
            </a:r>
            <a:r>
              <a:rPr lang="it-IT" dirty="0" smtClean="0"/>
              <a:t>lezioni;</a:t>
            </a:r>
          </a:p>
          <a:p>
            <a:r>
              <a:rPr lang="it-IT" dirty="0" smtClean="0"/>
              <a:t> </a:t>
            </a:r>
            <a:r>
              <a:rPr lang="it-IT" dirty="0"/>
              <a:t>sul </a:t>
            </a:r>
            <a:r>
              <a:rPr lang="it-IT" b="1" dirty="0">
                <a:solidFill>
                  <a:srgbClr val="7030A0"/>
                </a:solidFill>
              </a:rPr>
              <a:t>sostegno alle motivazioni </a:t>
            </a:r>
            <a:r>
              <a:rPr lang="it-IT" dirty="0"/>
              <a:t>degli </a:t>
            </a:r>
            <a:r>
              <a:rPr lang="it-IT" dirty="0" smtClean="0"/>
              <a:t>allievi;</a:t>
            </a:r>
          </a:p>
          <a:p>
            <a:r>
              <a:rPr lang="it-IT" dirty="0" smtClean="0"/>
              <a:t>sulla </a:t>
            </a:r>
            <a:r>
              <a:rPr lang="it-IT" b="1" dirty="0">
                <a:solidFill>
                  <a:srgbClr val="FF33CC"/>
                </a:solidFill>
              </a:rPr>
              <a:t>costruzione di </a:t>
            </a:r>
            <a:r>
              <a:rPr lang="it-IT" b="1" dirty="0" smtClean="0">
                <a:solidFill>
                  <a:srgbClr val="FF33CC"/>
                </a:solidFill>
              </a:rPr>
              <a:t>climi positivi </a:t>
            </a:r>
            <a:r>
              <a:rPr lang="it-IT" b="1" dirty="0">
                <a:solidFill>
                  <a:srgbClr val="FF33CC"/>
                </a:solidFill>
              </a:rPr>
              <a:t>e </a:t>
            </a:r>
            <a:r>
              <a:rPr lang="it-IT" b="1" dirty="0" smtClean="0">
                <a:solidFill>
                  <a:srgbClr val="FF33CC"/>
                </a:solidFill>
              </a:rPr>
              <a:t>motivanti</a:t>
            </a:r>
            <a:r>
              <a:rPr lang="it-IT" dirty="0" smtClean="0"/>
              <a:t>;</a:t>
            </a:r>
          </a:p>
          <a:p>
            <a:r>
              <a:rPr lang="it-IT" dirty="0" smtClean="0"/>
              <a:t> </a:t>
            </a:r>
            <a:r>
              <a:rPr lang="it-IT" dirty="0"/>
              <a:t>sulle </a:t>
            </a:r>
            <a:r>
              <a:rPr lang="it-IT" b="1" dirty="0">
                <a:solidFill>
                  <a:srgbClr val="CC99FF"/>
                </a:solidFill>
              </a:rPr>
              <a:t>modalità di verifica formativa</a:t>
            </a:r>
            <a:r>
              <a:rPr lang="it-IT" dirty="0">
                <a:solidFill>
                  <a:srgbClr val="CC99FF"/>
                </a:solidFill>
              </a:rPr>
              <a:t> </a:t>
            </a:r>
            <a:r>
              <a:rPr lang="it-IT" dirty="0"/>
              <a:t>degli apprendimenti.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77475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800" dirty="0"/>
              <a:t>Si </a:t>
            </a:r>
            <a:r>
              <a:rPr lang="it-IT" sz="2800" dirty="0" smtClean="0"/>
              <a:t>tratta </a:t>
            </a:r>
            <a:r>
              <a:rPr lang="it-IT" sz="2800" dirty="0"/>
              <a:t>di </a:t>
            </a:r>
            <a:r>
              <a:rPr lang="it-IT" sz="2800" b="1" dirty="0">
                <a:solidFill>
                  <a:srgbClr val="0000FF"/>
                </a:solidFill>
              </a:rPr>
              <a:t>un’occasione di confronto </a:t>
            </a:r>
            <a:r>
              <a:rPr lang="it-IT" sz="2800" b="1" dirty="0" smtClean="0">
                <a:solidFill>
                  <a:srgbClr val="0000FF"/>
                </a:solidFill>
              </a:rPr>
              <a:t>e di </a:t>
            </a:r>
            <a:r>
              <a:rPr lang="it-IT" sz="2800" b="1" dirty="0">
                <a:solidFill>
                  <a:srgbClr val="0000FF"/>
                </a:solidFill>
              </a:rPr>
              <a:t>crescita comune</a:t>
            </a:r>
            <a:r>
              <a:rPr lang="it-IT" sz="2800" dirty="0"/>
              <a:t> della quale anche il tutor potrà </a:t>
            </a:r>
            <a:r>
              <a:rPr lang="it-IT" sz="2800" dirty="0" smtClean="0"/>
              <a:t>trarre input e contributi confrontandosi col </a:t>
            </a:r>
            <a:r>
              <a:rPr lang="it-IT" sz="2800" dirty="0"/>
              <a:t>docente neo assunto e con la sua eventuale </a:t>
            </a:r>
            <a:r>
              <a:rPr lang="it-IT" sz="2800" dirty="0" smtClean="0"/>
              <a:t>esperienza di insegnamento </a:t>
            </a:r>
            <a:r>
              <a:rPr lang="it-IT" sz="2800" dirty="0"/>
              <a:t>a </a:t>
            </a:r>
            <a:r>
              <a:rPr lang="it-IT" sz="2800" dirty="0" smtClean="0"/>
              <a:t>TD.</a:t>
            </a:r>
          </a:p>
          <a:p>
            <a:pPr algn="just"/>
            <a:r>
              <a:rPr lang="it-IT" sz="2800" dirty="0" smtClean="0"/>
              <a:t> </a:t>
            </a:r>
            <a:r>
              <a:rPr lang="it-IT" sz="2800" dirty="0"/>
              <a:t>Insomma, </a:t>
            </a:r>
            <a:r>
              <a:rPr lang="it-IT" sz="2800" dirty="0" smtClean="0"/>
              <a:t>un’occasione </a:t>
            </a:r>
            <a:r>
              <a:rPr lang="it-IT" sz="2800" dirty="0"/>
              <a:t>di riflessione </a:t>
            </a:r>
            <a:r>
              <a:rPr lang="it-IT" sz="2800" dirty="0" smtClean="0"/>
              <a:t>congiunta raramente riproducibile </a:t>
            </a:r>
            <a:r>
              <a:rPr lang="it-IT" sz="2800" dirty="0"/>
              <a:t>nel prosieguo della carriera scolastica.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386" y="260648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Un’occasione anche per il tutor</a:t>
            </a:r>
            <a:endParaRPr lang="it-IT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BB39D-2309-4CC7-937B-57840213669D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201612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3^ FASE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006257" y="2060575"/>
          <a:ext cx="1662087" cy="17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7"/>
              </a:tblGrid>
              <a:tr h="1280598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397" marR="91397" marT="45718" marB="45718">
                    <a:solidFill>
                      <a:srgbClr val="99FFCC"/>
                    </a:solidFill>
                  </a:tcPr>
                </a:tc>
              </a:tr>
              <a:tr h="51935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397" marR="91397" marT="45718" marB="45718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458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458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459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4591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0860" y="3789363"/>
            <a:ext cx="1841500" cy="19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179512" y="1989138"/>
            <a:ext cx="5472608" cy="4464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La fase “</a:t>
            </a:r>
            <a:r>
              <a:rPr lang="it-IT" sz="2400" dirty="0" err="1">
                <a:solidFill>
                  <a:schemeClr val="tx1"/>
                </a:solidFill>
              </a:rPr>
              <a:t>Peer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peer</a:t>
            </a:r>
            <a:r>
              <a:rPr lang="it-IT" sz="2400" dirty="0" smtClean="0">
                <a:solidFill>
                  <a:schemeClr val="tx1"/>
                </a:solidFill>
              </a:rPr>
              <a:t>”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comprende </a:t>
            </a:r>
            <a:r>
              <a:rPr lang="it-IT" sz="2400" b="1" dirty="0" smtClean="0">
                <a:solidFill>
                  <a:schemeClr val="tx1"/>
                </a:solidFill>
              </a:rPr>
              <a:t>12 </a:t>
            </a:r>
            <a:r>
              <a:rPr lang="it-IT" sz="2400" b="1" dirty="0">
                <a:solidFill>
                  <a:schemeClr val="tx1"/>
                </a:solidFill>
              </a:rPr>
              <a:t>ore </a:t>
            </a:r>
            <a:r>
              <a:rPr lang="it-IT" sz="2400" dirty="0" smtClean="0">
                <a:solidFill>
                  <a:schemeClr val="tx1"/>
                </a:solidFill>
              </a:rPr>
              <a:t>di </a:t>
            </a:r>
            <a:r>
              <a:rPr lang="it-IT" sz="2400" dirty="0">
                <a:solidFill>
                  <a:schemeClr val="tx1"/>
                </a:solidFill>
              </a:rPr>
              <a:t>pratica </a:t>
            </a:r>
            <a:r>
              <a:rPr lang="it-IT" sz="2400" dirty="0" smtClean="0">
                <a:solidFill>
                  <a:schemeClr val="tx1"/>
                </a:solidFill>
              </a:rPr>
              <a:t>didattica </a:t>
            </a:r>
            <a:r>
              <a:rPr lang="it-IT" sz="2400" dirty="0">
                <a:solidFill>
                  <a:schemeClr val="tx1"/>
                </a:solidFill>
              </a:rPr>
              <a:t>così articolate: </a:t>
            </a:r>
          </a:p>
          <a:p>
            <a:pPr>
              <a:buFontTx/>
              <a:buChar char="-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3 </a:t>
            </a:r>
            <a:r>
              <a:rPr lang="it-IT" sz="2400" b="1" dirty="0">
                <a:solidFill>
                  <a:schemeClr val="tx1"/>
                </a:solidFill>
              </a:rPr>
              <a:t>ore di </a:t>
            </a:r>
            <a:r>
              <a:rPr lang="it-IT" sz="2400" b="1" dirty="0" smtClean="0">
                <a:solidFill>
                  <a:schemeClr val="tx1"/>
                </a:solidFill>
              </a:rPr>
              <a:t>progettazione condivisa</a:t>
            </a:r>
            <a:r>
              <a:rPr lang="it-IT" sz="2400" dirty="0" smtClean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  <a:defRPr/>
            </a:pPr>
            <a:r>
              <a:rPr lang="it-IT" sz="2400" b="1" dirty="0" smtClean="0">
                <a:solidFill>
                  <a:schemeClr val="tx1"/>
                </a:solidFill>
              </a:rPr>
              <a:t>4 ore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di osservazione </a:t>
            </a:r>
            <a:r>
              <a:rPr lang="it-IT" sz="2400" dirty="0" smtClean="0">
                <a:solidFill>
                  <a:schemeClr val="tx1"/>
                </a:solidFill>
              </a:rPr>
              <a:t>del neo assunto docente nella classe del tutor; </a:t>
            </a:r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it-IT" sz="2400" b="1" dirty="0">
                <a:solidFill>
                  <a:schemeClr val="tx1"/>
                </a:solidFill>
              </a:rPr>
              <a:t>4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chemeClr val="tx1"/>
                </a:solidFill>
              </a:rPr>
              <a:t>ore di </a:t>
            </a:r>
            <a:r>
              <a:rPr lang="it-IT" sz="2400" b="1" dirty="0" smtClean="0">
                <a:solidFill>
                  <a:schemeClr val="tx1"/>
                </a:solidFill>
              </a:rPr>
              <a:t>osservazione </a:t>
            </a:r>
            <a:r>
              <a:rPr lang="it-IT" sz="2400" dirty="0">
                <a:solidFill>
                  <a:schemeClr val="tx1"/>
                </a:solidFill>
              </a:rPr>
              <a:t>del tutor nella classe del docente neoassunto;</a:t>
            </a:r>
          </a:p>
          <a:p>
            <a:pPr>
              <a:buFontTx/>
              <a:buChar char="-"/>
              <a:defRPr/>
            </a:pPr>
            <a:r>
              <a:rPr lang="it-IT" sz="2400" b="1" dirty="0">
                <a:solidFill>
                  <a:schemeClr val="tx1"/>
                </a:solidFill>
              </a:rPr>
              <a:t>1 ora di valutazione </a:t>
            </a:r>
            <a:r>
              <a:rPr lang="it-IT" sz="2400" dirty="0" smtClean="0">
                <a:solidFill>
                  <a:schemeClr val="tx1"/>
                </a:solidFill>
              </a:rPr>
              <a:t>dell´esperienza realizzata.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it-IT" sz="2800" b="1" u="sng" dirty="0" smtClean="0">
                <a:solidFill>
                  <a:srgbClr val="00B050"/>
                </a:solidFill>
              </a:rPr>
              <a:t>3 ore di programmazione e sviluppo condiviso</a:t>
            </a:r>
            <a:endParaRPr lang="it-IT" sz="2800" dirty="0" smtClean="0">
              <a:solidFill>
                <a:srgbClr val="00B050"/>
              </a:solidFill>
            </a:endParaRPr>
          </a:p>
          <a:p>
            <a:pPr algn="just"/>
            <a:r>
              <a:rPr lang="it-IT" i="1" dirty="0"/>
              <a:t> </a:t>
            </a:r>
            <a:r>
              <a:rPr lang="it-IT" sz="2400" i="1" dirty="0" smtClean="0"/>
              <a:t>E’ il </a:t>
            </a:r>
            <a:r>
              <a:rPr lang="it-IT" sz="2400" i="1" dirty="0"/>
              <a:t>m</a:t>
            </a:r>
            <a:r>
              <a:rPr lang="it-IT" sz="2400" i="1" dirty="0" smtClean="0"/>
              <a:t>omento dedicato al  raccordo preventivo in cui concordare i tempi e le  modalità della presenza in classe, gli strumenti utilizzabili, le </a:t>
            </a:r>
            <a:r>
              <a:rPr lang="it-IT" sz="2400" b="1" i="1" dirty="0" smtClean="0"/>
              <a:t>forme di gestione </a:t>
            </a:r>
            <a:r>
              <a:rPr lang="it-IT" sz="2400" i="1" dirty="0" smtClean="0"/>
              <a:t>delle attività,  con particolare attenzione alle </a:t>
            </a:r>
            <a:r>
              <a:rPr lang="it-IT" sz="2400" b="1" i="1" dirty="0" smtClean="0"/>
              <a:t>modalità di coinvolgimento </a:t>
            </a:r>
            <a:r>
              <a:rPr lang="it-IT" sz="2400" i="1" dirty="0" smtClean="0"/>
              <a:t>degli alunni, alle </a:t>
            </a:r>
            <a:r>
              <a:rPr lang="it-IT" sz="2400" b="1" i="1" dirty="0" smtClean="0"/>
              <a:t>strategie per l’inclusione </a:t>
            </a:r>
            <a:r>
              <a:rPr lang="it-IT" sz="2400" i="1" dirty="0" smtClean="0"/>
              <a:t>e alla </a:t>
            </a:r>
            <a:r>
              <a:rPr lang="it-IT" sz="2400" b="1" i="1" dirty="0" smtClean="0"/>
              <a:t>scelta delle risorse didattiche.</a:t>
            </a:r>
            <a:endParaRPr lang="it-IT" sz="2400" b="1" dirty="0" smtClean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it-IT" b="1" u="sng" dirty="0" smtClean="0">
                <a:solidFill>
                  <a:srgbClr val="0070C0"/>
                </a:solidFill>
              </a:rPr>
              <a:t>4 ore di osservazione  del docente neoassunto nella classe del tutor accogliente;</a:t>
            </a:r>
            <a:endParaRPr lang="it-IT" dirty="0" smtClean="0">
              <a:solidFill>
                <a:srgbClr val="0070C0"/>
              </a:solidFill>
            </a:endParaRPr>
          </a:p>
          <a:p>
            <a:pPr lvl="0" algn="just"/>
            <a:r>
              <a:rPr lang="it-IT" b="1" u="sng" dirty="0" smtClean="0">
                <a:solidFill>
                  <a:srgbClr val="0070C0"/>
                </a:solidFill>
              </a:rPr>
              <a:t>4 ore di presenza del tutor  accogliente nella classe del docente neoassunto;</a:t>
            </a:r>
            <a:endParaRPr lang="it-IT" dirty="0" smtClean="0">
              <a:solidFill>
                <a:srgbClr val="0070C0"/>
              </a:solidFill>
            </a:endParaRPr>
          </a:p>
          <a:p>
            <a:pPr algn="just"/>
            <a:endParaRPr lang="it-IT" sz="2800" b="1" dirty="0"/>
          </a:p>
          <a:p>
            <a:pPr algn="just"/>
            <a:r>
              <a:rPr lang="it-IT" sz="2800" b="1" i="1" dirty="0" smtClean="0"/>
              <a:t> </a:t>
            </a:r>
            <a:r>
              <a:rPr lang="it-IT" sz="2800" i="1" dirty="0" smtClean="0"/>
              <a:t>L’osservazione dovrebbe consentire di cogliere priorità, stili di lavoro rilevabili in una lezione, scandita in unità temporali più ridotte, corredate da riflessioni sulla didattica per competenze e sulla valutazione formativa ed autentica, sulle dimensioni operative e collaborative richiamate nei documenti nazionali del curricolo</a:t>
            </a:r>
            <a:r>
              <a:rPr lang="it-IT" sz="2800" i="1" dirty="0"/>
              <a:t>.</a:t>
            </a:r>
            <a:endParaRPr lang="it-IT" sz="2800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u="sng" dirty="0" smtClean="0">
                <a:solidFill>
                  <a:srgbClr val="FF33CC"/>
                </a:solidFill>
              </a:rPr>
              <a:t>1 ora di valutazione dell’esperienza realizzata </a:t>
            </a:r>
            <a:endParaRPr lang="it-IT" dirty="0" smtClean="0">
              <a:solidFill>
                <a:srgbClr val="FF33CC"/>
              </a:solidFill>
            </a:endParaRPr>
          </a:p>
          <a:p>
            <a:pPr algn="just"/>
            <a:r>
              <a:rPr lang="it-IT" sz="2600" dirty="0"/>
              <a:t> </a:t>
            </a:r>
            <a:r>
              <a:rPr lang="it-IT" sz="2600" i="1" dirty="0" smtClean="0"/>
              <a:t>L’ora di valutazione è svolta tra i due docenti</a:t>
            </a:r>
            <a:r>
              <a:rPr lang="it-IT" sz="2600" i="1" dirty="0"/>
              <a:t> </a:t>
            </a:r>
            <a:r>
              <a:rPr lang="it-IT" sz="2600" i="1" dirty="0" smtClean="0"/>
              <a:t>al termine dell’osservazione reciproca.</a:t>
            </a:r>
            <a:r>
              <a:rPr lang="it-IT" sz="2600" dirty="0"/>
              <a:t> </a:t>
            </a:r>
            <a:endParaRPr lang="it-IT" sz="2600" dirty="0" smtClean="0"/>
          </a:p>
          <a:p>
            <a:pPr algn="just"/>
            <a:endParaRPr lang="it-IT" sz="2600" dirty="0" smtClean="0"/>
          </a:p>
          <a:p>
            <a:pPr algn="just"/>
            <a:r>
              <a:rPr lang="it-IT" sz="2600" dirty="0" smtClean="0"/>
              <a:t>Le </a:t>
            </a:r>
            <a:r>
              <a:rPr lang="it-IT" sz="2600" dirty="0"/>
              <a:t>sequenze di osservazione sono oggetto </a:t>
            </a:r>
            <a:r>
              <a:rPr lang="it-IT" sz="2600" dirty="0" smtClean="0"/>
              <a:t>di successivo confronto, rielaborazione e valutazione con </a:t>
            </a:r>
            <a:r>
              <a:rPr lang="it-IT" sz="2600" dirty="0"/>
              <a:t>il docente </a:t>
            </a:r>
            <a:r>
              <a:rPr lang="it-IT" sz="2600" i="1" dirty="0"/>
              <a:t>tutor </a:t>
            </a:r>
            <a:r>
              <a:rPr lang="it-IT" sz="2600" dirty="0"/>
              <a:t>e sono oggetto di specifica relazione </a:t>
            </a:r>
            <a:r>
              <a:rPr lang="it-IT" sz="2600" dirty="0" smtClean="0"/>
              <a:t>a cura del  docente </a:t>
            </a:r>
            <a:r>
              <a:rPr lang="it-IT" sz="2600" dirty="0"/>
              <a:t>neo-assunto.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87386" y="4437112"/>
            <a:ext cx="8779221" cy="216024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sz="2800" dirty="0" smtClean="0"/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TRE FASI del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endParaRPr lang="it-IT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it-IT" sz="2800" dirty="0"/>
          </a:p>
          <a:p>
            <a:pPr marL="109728" indent="0" algn="ctr">
              <a:buNone/>
            </a:pPr>
            <a:r>
              <a:rPr lang="it-IT" sz="2000" dirty="0" smtClean="0"/>
              <a:t>Napoli</a:t>
            </a:r>
            <a:r>
              <a:rPr lang="it-IT" sz="2000" dirty="0" smtClean="0"/>
              <a:t>, 11 - </a:t>
            </a:r>
            <a:r>
              <a:rPr lang="it-IT" sz="2000" dirty="0" smtClean="0"/>
              <a:t>14 aprile  2016</a:t>
            </a:r>
            <a:endParaRPr lang="it-IT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33" y="332656"/>
            <a:ext cx="8544347" cy="96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49771" y="1268760"/>
            <a:ext cx="895873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9BBB5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latin typeface="+mj-lt"/>
              </a:rPr>
              <a:t>Ufficio Scolastico Regionale per la Campania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latin typeface="+mj-lt"/>
              </a:rPr>
              <a:t>Direzione </a:t>
            </a:r>
            <a:r>
              <a:rPr lang="it-IT" altLang="it-IT" sz="3200" b="1" dirty="0" smtClean="0">
                <a:latin typeface="+mj-lt"/>
              </a:rPr>
              <a:t>Generale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+mj-lt"/>
              </a:rPr>
              <a:t>UFFICIO III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 smtClean="0">
                <a:latin typeface="+mj-lt"/>
              </a:rPr>
              <a:t>in collaborazione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3200" b="1" dirty="0" smtClean="0">
              <a:latin typeface="+mj-lt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+mj-lt"/>
              </a:rPr>
              <a:t>con la Scuola Polo Regionale </a:t>
            </a:r>
            <a:r>
              <a:rPr lang="it-IT" altLang="it-IT" sz="3200" b="1" dirty="0" err="1" smtClean="0">
                <a:latin typeface="+mj-lt"/>
              </a:rPr>
              <a:t>I.S.</a:t>
            </a:r>
            <a:r>
              <a:rPr lang="it-IT" altLang="it-IT" sz="3200" b="1" dirty="0" smtClean="0">
                <a:latin typeface="+mj-lt"/>
              </a:rPr>
              <a:t> Torrente di Casoria</a:t>
            </a:r>
            <a:endParaRPr lang="it-IT" altLang="it-IT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9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48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74164" y="836712"/>
            <a:ext cx="5395708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tre fasi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3970" name="Picture 2" descr="http://cdn-1.vivalascuola.it/o/j/come-parlare-ai-bimbi-di-scuola-materna_805984838d73397be04bee6bfe1ec62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Il termine “tutor” compare, per la prima volta in un documento del settore educativo, nel </a:t>
            </a:r>
            <a:r>
              <a:rPr lang="it-IT" i="1" dirty="0" smtClean="0"/>
              <a:t>Thesaurus Europeo dell’Educazione, </a:t>
            </a:r>
            <a:r>
              <a:rPr lang="it-IT" dirty="0" smtClean="0"/>
              <a:t>pubblicato da </a:t>
            </a:r>
            <a:r>
              <a:rPr lang="it-IT" i="1" dirty="0" err="1" smtClean="0"/>
              <a:t>Eurydice</a:t>
            </a:r>
            <a:r>
              <a:rPr lang="it-IT" dirty="0" smtClean="0"/>
              <a:t> del 1991 (strumento  multilingue sull’istruzione in Europa). </a:t>
            </a:r>
          </a:p>
          <a:p>
            <a:pPr algn="just"/>
            <a:r>
              <a:rPr lang="it-IT" dirty="0" smtClean="0"/>
              <a:t>Nel documento il tutor è definito una figura professionale autonoma dall’insegnante, ma necessaria e funzionale per la formazione dei giovani.</a:t>
            </a:r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tutor nel Thesaurus Europeo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2479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FASE 1</a:t>
            </a:r>
            <a:br>
              <a:rPr lang="it-IT" dirty="0" smtClean="0"/>
            </a:br>
            <a:r>
              <a:rPr lang="it-IT" sz="3600" b="1" dirty="0" smtClean="0"/>
              <a:t>PROGRAMMAZIONE E SVILUPPO CONDIVISO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68488"/>
            <a:ext cx="6400800" cy="1752600"/>
          </a:xfrm>
        </p:spPr>
        <p:txBody>
          <a:bodyPr/>
          <a:lstStyle/>
          <a:p>
            <a:r>
              <a:rPr lang="it-IT" b="1" dirty="0" smtClean="0"/>
              <a:t>Prima di iniziare l’osservazione reciproca</a:t>
            </a:r>
            <a:endParaRPr lang="it-IT" b="1" dirty="0"/>
          </a:p>
        </p:txBody>
      </p:sp>
      <p:pic>
        <p:nvPicPr>
          <p:cNvPr id="82946" name="Picture 2" descr="http://previews.123rf.com/images/chagin/chagin1305/chagin130500440/19729983-Business-people-in-a-meeting-at-office-Stock-Photo-business-advice-consult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4174257" cy="271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412776"/>
            <a:ext cx="4258816" cy="417646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 Il docente tutor e il docente neo-assunto </a:t>
            </a:r>
            <a:r>
              <a:rPr lang="it-IT" b="1" dirty="0" smtClean="0">
                <a:solidFill>
                  <a:srgbClr val="0000FF"/>
                </a:solidFill>
              </a:rPr>
              <a:t>esaminano il bilancio iniziale delle competenze </a:t>
            </a:r>
            <a:r>
              <a:rPr lang="it-IT" dirty="0" smtClean="0"/>
              <a:t>per individuare l’indicatore che possa essere potenziato o costruito grazie all’attività  </a:t>
            </a:r>
            <a:r>
              <a:rPr lang="it-IT" dirty="0" err="1" smtClean="0"/>
              <a:t>peer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A</a:t>
            </a:r>
            <a:endParaRPr lang="it-I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00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68463"/>
            <a:ext cx="4691063" cy="42808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 Il </a:t>
            </a:r>
            <a:r>
              <a:rPr lang="it-IT" b="1" dirty="0" smtClean="0"/>
              <a:t>bilancio delle competenze iniziali</a:t>
            </a:r>
            <a:r>
              <a:rPr lang="it-IT" dirty="0" smtClean="0"/>
              <a:t> è  redatto in forma di </a:t>
            </a:r>
            <a:r>
              <a:rPr lang="it-IT" b="1" dirty="0" smtClean="0"/>
              <a:t>autovalutazione</a:t>
            </a:r>
            <a:r>
              <a:rPr lang="it-IT" dirty="0" smtClean="0"/>
              <a:t> dagli insegnanti in periodo di formazione e di prova, con la collaborazione del docente tutor  in qualità di “facilitatore”.</a:t>
            </a:r>
          </a:p>
          <a:p>
            <a:pPr algn="just"/>
            <a:r>
              <a:rPr lang="it-IT" dirty="0" smtClean="0"/>
              <a:t> Attraverso il bilancio delle competenze, il docente deve:</a:t>
            </a:r>
          </a:p>
          <a:p>
            <a:pPr algn="just">
              <a:buFont typeface="Arial" pitchFamily="34" charset="0"/>
              <a:buNone/>
              <a:defRPr/>
            </a:pPr>
            <a:endParaRPr lang="it-IT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competenze, bisogni formativi e obiettivi della formazione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940425" y="1628800"/>
            <a:ext cx="2447925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effettuare una riflessione puntuale sulle esperienze realizzate in ambito culturale e professionale;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940425" y="4077072"/>
            <a:ext cx="2447925" cy="2160240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far emergere la percezione dell’autoefficacia rispetto ad alcune complesse funzioni che è chiamato a svolgere.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5148064" y="2996952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rc_mi" descr="http://2.bp.blogspot.com/-ENbKZ1B41Zo/TyfDUqhAEVI/AAAAAAAAAEk/WlFFxcqs_nE/s1600/M%C3%A4nnchen+mit+Stif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2 10"/>
          <p:cNvCxnSpPr/>
          <p:nvPr/>
        </p:nvCxnSpPr>
        <p:spPr>
          <a:xfrm>
            <a:off x="5652120" y="465313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CB238-4330-4233-A4E5-A4E36370D8E6}" type="slidenum">
              <a:rPr lang="it-IT" altLang="it-IT" smtClean="0"/>
              <a:pPr>
                <a:defRPr/>
              </a:pPr>
              <a:t>53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764705"/>
            <a:ext cx="4824536" cy="4896544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400" dirty="0" smtClean="0"/>
              <a:t>Tale  strumento si propone di:</a:t>
            </a:r>
          </a:p>
          <a:p>
            <a:pPr lvl="0" algn="just"/>
            <a:r>
              <a:rPr lang="it-IT" sz="2400" dirty="0" smtClean="0"/>
              <a:t> </a:t>
            </a:r>
            <a:r>
              <a:rPr lang="it-IT" sz="2400" u="sng" dirty="0" smtClean="0"/>
              <a:t>sostenere</a:t>
            </a:r>
            <a:r>
              <a:rPr lang="it-IT" sz="2400" dirty="0" smtClean="0"/>
              <a:t> i nuovi docenti nella </a:t>
            </a:r>
            <a:r>
              <a:rPr lang="it-IT" sz="2400" b="1" dirty="0" smtClean="0"/>
              <a:t>riflessione puntuale sulle esperienze realizzate</a:t>
            </a:r>
            <a:r>
              <a:rPr lang="it-IT" sz="2400" dirty="0" smtClean="0"/>
              <a:t> e sul proprio stile di insegnamento;</a:t>
            </a:r>
          </a:p>
          <a:p>
            <a:pPr lvl="0" algn="just"/>
            <a:r>
              <a:rPr lang="it-IT" sz="2400" dirty="0" smtClean="0"/>
              <a:t> </a:t>
            </a:r>
            <a:r>
              <a:rPr lang="it-IT" sz="2400" u="sng" dirty="0" smtClean="0"/>
              <a:t>delineare</a:t>
            </a:r>
            <a:r>
              <a:rPr lang="it-IT" sz="2400" dirty="0" smtClean="0"/>
              <a:t>  il quadro delle </a:t>
            </a:r>
            <a:r>
              <a:rPr lang="it-IT" sz="2400" b="1" dirty="0" smtClean="0"/>
              <a:t>competenze  acquisite</a:t>
            </a:r>
            <a:r>
              <a:rPr lang="it-IT" sz="2400" dirty="0" smtClean="0"/>
              <a:t>, in  particolare in ambito lavorativo, rilevando i  </a:t>
            </a:r>
            <a:r>
              <a:rPr lang="it-IT" sz="2400" b="1" dirty="0" smtClean="0"/>
              <a:t>punti di forza e gli elementi di  debolezza, da costruire o consolidare</a:t>
            </a:r>
            <a:r>
              <a:rPr lang="it-IT" sz="2400" dirty="0" smtClean="0"/>
              <a:t>;</a:t>
            </a:r>
          </a:p>
          <a:p>
            <a:pPr lvl="0" algn="just"/>
            <a:r>
              <a:rPr lang="it-IT" sz="2400" dirty="0" smtClean="0"/>
              <a:t> 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5496" y="1268760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72008" y="2780928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7" descr="G:\Comunicazione Istituzionale\ARCHIVIO FOTOGRAFICO\JUNIOR CONSLUTING\Formzione manageri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952750" cy="1800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CB238-4330-4233-A4E5-A4E36370D8E6}" type="slidenum">
              <a:rPr lang="it-IT" altLang="it-IT" smtClean="0"/>
              <a:pPr>
                <a:defRPr/>
              </a:pPr>
              <a:t>54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51720" y="3140968"/>
            <a:ext cx="5472608" cy="3168352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400" u="sng" dirty="0" smtClean="0"/>
              <a:t>strutturare</a:t>
            </a:r>
            <a:r>
              <a:rPr lang="it-IT" sz="2400" dirty="0" smtClean="0"/>
              <a:t> con il Dirigente Scolastico e la collaborazione del tutor un </a:t>
            </a:r>
            <a:r>
              <a:rPr lang="it-IT" sz="2400" b="1" dirty="0" smtClean="0"/>
              <a:t>Patto</a:t>
            </a:r>
            <a:r>
              <a:rPr lang="it-IT" sz="2400" dirty="0" smtClean="0"/>
              <a:t> di sviluppo </a:t>
            </a:r>
            <a:r>
              <a:rPr lang="it-IT" sz="2400" b="1" dirty="0" smtClean="0"/>
              <a:t>professionale ;</a:t>
            </a:r>
            <a:endParaRPr lang="it-IT" sz="2400" dirty="0" smtClean="0"/>
          </a:p>
          <a:p>
            <a:pPr lvl="0" algn="just"/>
            <a:r>
              <a:rPr lang="it-IT" sz="2400" u="sng" dirty="0" smtClean="0"/>
              <a:t>individuare</a:t>
            </a:r>
            <a:r>
              <a:rPr lang="it-IT" sz="2400" dirty="0" smtClean="0"/>
              <a:t> gli elementi principali su cui occorrerà focalizzare la progettazione condivisa e l’osservazione reciproca della fase dedicata al</a:t>
            </a:r>
            <a:r>
              <a:rPr lang="it-IT" sz="2400" b="1" dirty="0" smtClean="0"/>
              <a:t> “</a:t>
            </a:r>
            <a:r>
              <a:rPr lang="it-IT" sz="2400" b="1" dirty="0" err="1" smtClean="0"/>
              <a:t>peer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peer</a:t>
            </a:r>
            <a:r>
              <a:rPr lang="it-IT" sz="2400" b="1" dirty="0" smtClean="0"/>
              <a:t>”.</a:t>
            </a:r>
            <a:endParaRPr lang="it-IT" sz="2400" dirty="0" smtClean="0"/>
          </a:p>
        </p:txBody>
      </p:sp>
      <p:sp>
        <p:nvSpPr>
          <p:cNvPr id="8" name="Freccia a destra 7"/>
          <p:cNvSpPr/>
          <p:nvPr/>
        </p:nvSpPr>
        <p:spPr>
          <a:xfrm>
            <a:off x="1656184" y="3212976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1619672" y="4437112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5" descr="https://encrypted-tbn0.gstatic.com/images?q=tbn:ANd9GcRz9f6kb02ZInVTl2aP-_0sjhoqGJL49w28shD95cxe9nkAKDR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664023" cy="201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fiscooggi.it/files/immagini_articoli/u21/stretta_di_mano_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2016224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2BDAF0-73AB-4D38-A900-D74B7D40DC1E}" type="slidenum">
              <a:rPr lang="it-IT" altLang="it-IT" smtClean="0"/>
              <a:pPr/>
              <a:t>55</a:t>
            </a:fld>
            <a:endParaRPr lang="it-IT" altLang="it-IT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0"/>
            <a:ext cx="37798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0"/>
            <a:ext cx="5364163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FF0000"/>
                </a:solidFill>
              </a:rPr>
              <a:t>SCHEMA DEL BILANCIO DELLE COMPETENZE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229225"/>
            <a:ext cx="34925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724525" y="1628775"/>
            <a:ext cx="341947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3016" name="Picture 6" descr="https://ioeladidattica.files.wordpress.com/2011/01/didattica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579563"/>
            <a:ext cx="2305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39341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Ai fini della scelta è necessario tenere conto, innanzitutto, delle </a:t>
            </a:r>
            <a:r>
              <a:rPr lang="it-IT" b="1" dirty="0" smtClean="0">
                <a:solidFill>
                  <a:srgbClr val="FF33CC"/>
                </a:solidFill>
              </a:rPr>
              <a:t>competenze</a:t>
            </a:r>
            <a:r>
              <a:rPr lang="it-IT" dirty="0" smtClean="0"/>
              <a:t> afferenti alla </a:t>
            </a:r>
            <a:r>
              <a:rPr lang="it-IT" b="1" dirty="0" smtClean="0">
                <a:solidFill>
                  <a:srgbClr val="FF33CC"/>
                </a:solidFill>
              </a:rPr>
              <a:t>didattica disciplinare e interdisciplinare e alla gestione della classe</a:t>
            </a:r>
            <a:r>
              <a:rPr lang="it-IT" dirty="0" smtClean="0"/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t-IT" dirty="0" smtClean="0"/>
              <a:t>(</a:t>
            </a:r>
            <a:r>
              <a:rPr lang="it-IT" sz="2400" dirty="0" smtClean="0">
                <a:solidFill>
                  <a:srgbClr val="002060"/>
                </a:solidFill>
              </a:rPr>
              <a:t>Esempio di competenza da potenziare </a:t>
            </a:r>
            <a:r>
              <a:rPr lang="it-IT" sz="2400" b="1" i="1" dirty="0" smtClean="0">
                <a:solidFill>
                  <a:srgbClr val="002060"/>
                </a:solidFill>
              </a:rPr>
              <a:t>“</a:t>
            </a:r>
            <a:r>
              <a:rPr lang="it-IT" b="1" i="1" dirty="0" smtClean="0"/>
              <a:t>Partecipare alla progettazione di percorsi personalizzati e inclusivi  per allievi con particolari problematiche affinché possano progredire all’interno del gruppo classe”</a:t>
            </a:r>
            <a:r>
              <a:rPr lang="it-IT" dirty="0" smtClean="0"/>
              <a:t>).</a:t>
            </a:r>
          </a:p>
          <a:p>
            <a:pPr algn="just"/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A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 </a:t>
            </a:r>
            <a:r>
              <a:rPr lang="it-IT" dirty="0" smtClean="0"/>
              <a:t>Il docente tutor e il docente neo-assunto </a:t>
            </a:r>
            <a:r>
              <a:rPr lang="it-IT" b="1" dirty="0" smtClean="0"/>
              <a:t>scelgono</a:t>
            </a:r>
            <a:r>
              <a:rPr lang="it-IT" dirty="0" smtClean="0"/>
              <a:t> le </a:t>
            </a:r>
            <a:r>
              <a:rPr lang="it-IT" b="1" dirty="0" smtClean="0"/>
              <a:t>situazioni di apprendimento  e gli ambiti operativi da osservare in classe</a:t>
            </a:r>
            <a:r>
              <a:rPr lang="it-IT" dirty="0" smtClean="0"/>
              <a:t> che possano contribuire alla </a:t>
            </a:r>
            <a:r>
              <a:rPr lang="it-IT" b="1" u="sng" dirty="0" smtClean="0"/>
              <a:t>strutturazione della competenza da potenziare.</a:t>
            </a:r>
            <a:r>
              <a:rPr lang="it-IT" dirty="0" smtClean="0"/>
              <a:t> 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B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 Ai fini della scelta di “situazioni” e “ambiti operativi”, si può utilizzare una </a:t>
            </a:r>
            <a:r>
              <a:rPr lang="it-IT" b="1" dirty="0" smtClean="0">
                <a:solidFill>
                  <a:srgbClr val="3333FF"/>
                </a:solidFill>
              </a:rPr>
              <a:t>breve intervista semi- strutturata </a:t>
            </a:r>
            <a:r>
              <a:rPr lang="it-IT" u="sng" dirty="0" smtClean="0">
                <a:solidFill>
                  <a:srgbClr val="3333FF"/>
                </a:solidFill>
              </a:rPr>
              <a:t>(2 domande)</a:t>
            </a:r>
            <a:r>
              <a:rPr lang="it-IT" dirty="0" smtClean="0"/>
              <a:t>,  con la quale il tutor chiede al docente neo assunto: 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18722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1. Quali sono le situazioni di apprendimento in cui ritieni di avere  maggiori difficoltà ? </a:t>
            </a:r>
          </a:p>
        </p:txBody>
      </p:sp>
      <p:sp>
        <p:nvSpPr>
          <p:cNvPr id="23554" name="AutoShape 2" descr="data:image/jpeg;base64,/9j/4AAQSkZJRgABAQAAAQABAAD/2wCEAAkGBxMSEhUUExQVFhUUGBcYFxgXGBccFxcXFxkdGBgaGBwdHCggGBolHBgYITEhJSkrLi4uFx8zODMsNygtLisBCgoKDg0OGxAQGiwkHyQsLCwsLCwsLCwsLCwsLCwsLCwsLCwsLCwsLCwsLCwsLCwsLCwsLCwsLCwsLCwsLCwsLP/AABEIAMIBAwMBIgACEQEDEQH/xAAcAAAABwEBAAAAAAAAAAAAAAAAAQIDBAYHBQj/xABGEAABAwIDBAYGCAMGBgMAAAABAAIRAyEEEjEFQVFhBiJxgZGhBxMyscHwFCNCUnKS0eFDYvEkM1OCstIVNFSTosIWJXP/xAAZAQADAQEBAAAAAAAAAAAAAAAAAQIDBAX/xAApEQACAgICAQMDBAMAAAAAAAAAAQIRAxIhMUEEE1EygZEiQnHwFCNh/9oADAMBAAIRAxEAPwCwHCM1l3bnd+qL6INz6g7Hn4p0A6Rbf2/oiLHCYi+ngLrjo6LEfRXbq1X8w/RF6ip/jP7w0/BPUQ4DrRN9O2U3nc0Dqza8GToPHf4J6oVjQo1wf+YtwNNnvTg9eP4jD20/3TjqhAmDzHCyU8wJv5o1QWNF9fc6mRvlh7rh3ajFev8AdpHsLgjY5xibCASOZSwEaIWxz8ZtmtTI/s+YHe0k/CyZ/wDlLt+HePH9F2GuISvWFLRBscUdLW76Dx89iWOltH/DqDuXYL0UDgPAI0DY5jeleH3h4/ypbelGF+878pU80mHVjfyhIODpH+Gz8oRoFoYb0jwp/ieRSxt3Cn+K1Gdm0f8ADb4Jp+xaBP8Adti3Hv39iNEFnRpVWOaHNcC1wBB4giR5IVKjWiXOaBYSSAJJgC/EkBRxQaBZtuCI0QbZRG9LQVkwsRhihlh3W0j46IPpTvP5ijQLJuRKFNc4UDBt2dY3HO1ilMoRoXfmKWg9if6pAU1AdQJ+3UFos8hKbRcIipU5y4n39yNAsmZUZpqKzO37TieZ7L/PBOuxDoiR4I0HsOtYl+qhJwLSWmTN4iItEqS/596mqCxj1clLbSTldwbaYnzOqfp0oZPGI7yd/ckFkajR8uada0X5a8uXanHQC5v2uXAmfelGmIgXO8+KQ7I+Qc/BBPCeJ8kE6CytVKzs4aBY6k9k/BOtPOezt4JstOYEEa6xO4j51SvUiWkHSeZM81uSKm8cQfKP1R5hMb/6/oUVWkHazadDpP8ARIp4cDLBPV000v8AqUwHUhzxxSa2Ha51xqL87iJRfRG8TfUcd6aRLHQ1GRzSatEOAB3EHlbjxCabhwS67j7N+BBOnkmIezfPYjlExkCB531MpRYOCAEFwGpAQq1Q0S4x/SfcD4I3UgeXZbz1HckuY2G7spEe5AhXrBxFo89EolNvotJk3P6SO/U+KclAUwjUgb+7eksc50/Zgxa50B103pxpTLqNSTlcACZ47iOHYZ/lRQrH0mo7KCb2BPheyZdRqzIeLbjfUg3trAjv5XcaxxaQ4gnSQIEaH4ooA6Tw6YmxjtsDbxS0xUw7y6W1Mt9Im0yd+tolO0aTgTJ7tb8ZRQCH4sNdlIOrRO7rGPeW/mHOHKLy4SWlvIpJoyZIHtTO8RGnblT7hZFBY164b5F4vx13ckp9dreJtNhu7dETaJEX0vJF5MzMRxRuoAxpIECRMc+1GoWPQm3tO754pbBAjXmUohFBZKwlD6sOkglzgbnLYC8TANzffZPMEnX7SVR/uG/jf8EKJ6vG5nwCzlHktMJrJh0G0e5SK9OS28CW6cpSNG8LxryslCT4+SnUdhtpBsjcTMlSMoM+Fv5Z8P2UdoM2k6fPmnKtItDZ596NRWIqa/Z8JRJZcOHkglqFlXcDI4Dx7ETGRv0HnxTWZ14zG4AmAItPxSw/UcFsMJ1MhkSSeO870o0nffMTMRu4SkU3uJMiBuvqm/Xvv1Zg7jyB+KAH6VMt1cTHYiFnE5rcO6FHfVfE5e6b6b+9EXktzRBiYPxgp2KiQ1zpJnWI5JdHMPacD3RGn7+SjescPs/Hfw7E/g6Wd0OsCTP4Um6Vgo26ObtLpEKc5KeaNXEwP6JzA7ea/LnaWZ4Ai4k6brJGPxdP1Jr5QKcxTEEkjTMYBMn51UWjim5KZLHxWcQOq4xBMEwLCRrZcSzZNjvfpYaFgqMMiCfh4byiLetO7+p/TwR1Xm9j5BNtqyAY1IHnC9CjzbCqUzNjY7uHHmn0ya8CYnW08AT8E602HwToVgQeCbTHZr3IwhVNrTu01ibx3SihBercdXeAHxlBjHC1j2zPfxKKjIbee066a35zqm6dJxa3rG2tyCRmBE9wIjmigseh3I90ed0qTwPeR8Cg4O3EDuSXNqSYcAJt1Zt4ooBYB5HyRweQ802xjwDLgTutFuaDWvvLm8rGB3T8UUFjrQeSVCbY1180coB87pxOhWKRhJalIoLOgP7mn2vP/kkMJ+e1HUMUqXPP5vKXRgNv3c5WclyWmONuIPLdp/RPhwB5GfsnUT8EkiD4jwSqxMAgXFj3/IU0FjGGcRxvBPzwRYuuS6BoPFP0XSZIIMxqO7sS6rBIM9sKqCxhtcAXbfvRJ/LzRo1CynOqxMgQBOu6/wCiVmlIexs3BJNuXHeUrKJJB18LfPkijQDT88EG+9JNMEm5PLu/fzSm0wBAsIQMbdWEEmOyb8fFNOqjTWbWSnURHdHjqmKeGaI0EEmORJUjJIeNxE71Iw7okxMiPIn4KK2k1skACdefDy9ye2RimVc4aQS0uae3I4qMrqJeNfqs43R3aAq4NzWAF1Fz6RB3ZCQPEQj2c+r1WS7O0iQ7IQBMuNvs7gNb8lxWYCtgcTW9XJp1SarOBa+5B5gz5Lv7Pq1A6m57gM+d7hAgU2tIid5zOb4LiTW9HpOf+uztVnxz4cyicQuZX23gw3N9KpAUzeKjZB4RrxtCmUvV1mtexwc1w6rmkEEHy/RewkeCx8gQjQIQRQrACk1tNY05WSgiqNmDMRfyI7tUUFiG0yaZbmi2vAR8+KW9lwQ+BpHHz7fBBtBpZBgtIjlHx7UPorcuW8D5+exFALLCdHWMREcZQa14nrAmBFtNd06fugKQtraTrrOs+KJ1El+YOI4jcdf28OZRQWKpteJktJi0AgTuSaJqT1stjFp4c+fuSn0iSTmInwHmhSpOBkvnW0dnPl5lOhWPEo2pIQlOgsWEaSEbiihWdCo0FlL8JP8A5uRFthw9yW72Kf4PiUgu9ntH7rNrkqyVmslNqCN8wN0pk+9C/EI1Cx6nUFrGZ1g/O5OFwOijMrEb/NOFztfMXT1CxwO7UE0HH73uQT1CypuzdWItvPYRp+6TSYRvm1+2eG5HSfOsDXfOhhEanWI+d36rI6BFVjpMOieUkaaeASBmiC6Te8eFuSce5IKRQwyi60vJiO+ChWoy6Q4i0WjROudGqTTqC7t0TN9BrbVKgMm9IeIqfTH03ucW0w0Mufuh09suN1cehNbLXOQ9Vzy1t/aFNjG5z+In3rPulOP9fiqtQaOdLZ+6BlbbdYBdr0W44jEOonRzHOYeDxB8w0eAS9RC4fwPHOpUadtuo1ppOdZghpn7zjlaOUzHaAuDt7CVjhq9TMAWtaWCfsU3Z3X5uA8Cuj0mw78Zhq9CjcuyuYdAHipngnxCTh9l124dtPGVA55BafV2JaTeS4RPdBXntJLa/sd2NSf6a+5n22sCamFGNFMmjmDHm1qkaXMxeZAN10vR90pp4Zhw9ckMLi6nU3AG9xuEgmeJKT6QXU6dKlh6TcS2nQeBlcKYo5sjutDb+sdBdeJknSFS9qvuwAizIPIlznH3r1sVa2jzs0WpUz0DTp6OBBabt32IGh4aFPBYXsTpli8PZlTMIa0NqS5rQ3TLfqq67G9JdMgNxLCHE2cwSCI1IJkb1rRztGgAJFdst5b77oPHgTPcuXszpRg68errNkicruq7nZ0Lq1KeYWv86jsRQuhLWFzR1t8zx/Ke9KNJ2UDNBGpG/wAbozQJB3G3HdxgoVKToADotB521nj+6KANlJwaGh1xqYF/2R1GvkluWOBmycYFEp14rFp0fp2hAIfrNfAy5c2+ZjTxN0bS+46pIjed507gniilOhDdF7j7QjeLzru7U6ilCE6ELCS4o0lydAdN7upS/wDzb+qJwkonHq0/wM8wCg8wQoa5GuhxjgCN/HuJ+ZTj3SmQ6+qD9OfG6ADKcBTLD5b+aXmToQ8xwi6CYa7kglaAq1JrdQcxFpkeFu1Iq4cOM3Bmbco1Gh0GqMPMOtGpBOn6qCa5Js9mYdpJAn9TuK5ztJdbDNcSSLxE74F/ikHBsjTdHdJN/E+KXTa51P2gXfeyx223JVGkRJJkwB7/ANUUFjNKiAzKJvPbcnjvRvpQ2RcsBIknhySHUH3+sO6LDv1Hb48gm8Wx4o1SDmd6qpA0zOynL2cE0gZiLcO+qSWgniTpJ58V0cFT+jOzsc51YT6stsGkiJvrEm6ZZtAU6TALmATwmZK52MxNRxOYkE6jTujhotaMy9//ADWrhsKxlOoDUmQW3En2i5x9q8217FBPpFxTm1DUyvqEtNN0ANYLh4I+0CIHjyVHRysvZhzx2aP1GTimdrGbUdiapfVdJOUb4DWjKAPneVZG9DhWosqXzPGaQbkEyCQbKo7F2a6viKVK49Y9rSeAJufBegvozWtDWiGtAaBwAEAeC3UeKRhKfNsxHE9Da7T1Ot2gg/EKA/YuKbM0n+/wW8HDjgkuwkpatBsjz6+nUZ7THNjiCPepeE2/Xpf3dWoz8L3DTTQrcMRgGAFz8oHEhRKuw6ZEhoIO8JW7ouuLKj0I6bYutiGUHvDw8O6zmiWwCZkROkX4rTMDT1cXOc8+0SfCBoAqDU6KFtUVKTQ14NnNsV024TaLKvrWFrmwzNSe+A43DshjqD2SQd+h3JRUpT/4W1BY3zyXMFRdrYQvZmZ7bbt5xuUgO5Jdy0gawY7YWzXByrsbweMbUpNqSBIvycNU8QqRXmX0y6HEOLYO90EHuIjvVs2PVLqLc2rRB7lz4c6yOjpz+meNWSpRhyKEF1HGHKIoIFMCY91qY1+rp/6QidYpDjZnEMb5NCXnBWb7GkOaIy+yYdog8mDxSGPsclxCZoSdygY7HxUyjRvvQ2kOMW+jqhBc9uLJEyjStFaM5ZaiyDfH9E45IWVG9hlIS4XK6R7cp4Km19QFxfOVrYkxrqbC6AJzgktss+f6UjNsO2N0vM9/VXf6P9NcPinCmfqqjjDWkyHHgDFj2ooLRPw/RXBCt671Dc85rzlB4hs5fJZd06qipj8Q5thnjtc0Brj4grZ3dUE/dBPhdYFVfncXnV0k9pufetIksiZNOaWxl4EzNt99yE2HalMcJPNMkmUarmuBYcrgbO3gzqO9btsnHivQp1d7m9b8Qs4fmBWCNcIAndB+B7itl6BGcEz8T/f+s+K0iZz6LCE40JoFPUjdNkIi7T2lSosJeMwmCBBMndHYouwcU1z6lNpllnM4gHUeKr+Mw9T6Ti2vIyGn60RMNe1wDbnUwTMJXR6uTiczIDSGiBzEHzleY88veV/J7D9NCOB18WXNyS1LqpIXpnkAlOU3JtGCgRTOm+ym0f7QHlom+8Df3fuo/QvpoyrUbQh2Zx1ItABJ9yuu1sK2tQqMeAQWkX5hYRg3nCYhrvtsdpyFj4rleKMJ7I7lmllx6M9BuSSoHR/HivQY8faEx881OK61ycLVcBygSiRVPZPYUyR5oJyz90dmicDRPvSLwI4D3JTCYWT7NELd5AJOaT4JRTYtPakAp1UtPKPCdCqLtvHhlQnOCXmGieGqsvSVs0XmSGgGY32WFUcTUq1ml7jE9wHJc+aLlSOz07UE2zctmYGu+kx7SMrhI10QXf2ZVApMDfZDQBGkCwQV+0jN5pWcNyAbKL1rfvN8QuD02239Gw/1bgH1DAIjqgCXHt3DtSbKSsidKOmdPDvNFjvrIu7KHhh4RmbLu9U/p7tEufhTU+sYcLSc1zg0F5dJe+B7EndyVUxNOYfczqeJ1JJ70Mc97qdMucSGgtbP2RJMDlJJ71UWqJmmnwdOrsVlZmeh7X3QRl7LmQVwCHMdva5p7wQfIyutsbEZGuvHBRdpODn5t5ifd8EyWbPsjawxGzRXqTJpva+LEubLCRwk371ku1MIKbZHKAY0PvWh9FGUH7H9XXeA360kB+V1nlwjfruWTVzJVQkqZUk12SMLhjUa42AbyKkf8PytcZ9kE6axf3LmNqEaEjsKXSxT2mQ4gkEG+oIhVGUUuUZnRqBvq3uZmluW/CT+y1j0e0qgwjajzDakFrLQIkF3LNAty5rFjiXEESYMEjcY0nith9HO0WDAND3AZHvbfgSHD/UtN0+iJLgtspbCog2hR/xG+KMbToX+sbbXWO7j3KW0TTD6Q/8ALvMboNrx/VVPoQ8etA0uDdXIY6g4ZC6cwO5xHfa3eqljX0sJimVHvYxrjvMTzA1Xn+ojWWM0el6aV4ZQZd6iQo7dr0HtD2VA5p0IDiD5Iv8AiVH73/i79F6CaPN1ZKRqI7alKJl3cx5P+lD/AInS4n8j/wDanaDVk9gmx0Kxr0j4AMxDqkWcB3kWPwWs09q0p1d/26n+1VT0j4ZlbDktmWw4dRw7dRwWeSmjXC2n/In0W7QnDBpMlri08gTI96vTgsJ6FbX+j4gAmGPgHt3H54ra6G0GFgPWvYdR9/JPHJULLB3ZIRVx1Xdh9yZ+mt+6/wDI/wDRD6Y0iwfy6jo9y02RlqyUxwc0OBBzNaQWkEERIIIsRzRvrtbYuE9qovTrpy6hVOHw7QHAAvcY6ua4a0aSAs5xu16pdLqjy4yfaO/3LBvk2jHg9BMqh2jhfmiqutdYLs7pXiGOtUdECxvu5rU+iHSVuKaGus4fNkBRY8awFjs2gEnuXnjH1s1Z5aLOeXQOBMgDuW49M8eKODqu3kZR2usFhVOvDweF1DfJtBVE2/ZvTzBtpMBqtpw0DI43bFoKCqmG9FLsU0VzVDPWS7LawmB4gA96CdmbSsvX0Zs+y2OxZj6W6h9exosGsgRxcb+5ao0LJvSliWvxBLRLaYFN/wCIXkeJHisV2b/JS2VDkcOfv/oiqVJY1vC6aY4k8iRPcnMP7QO6R4XWvRld8ErY9MvqNptFnHrdkrsbP6Oev6jYaWPqZ3azEBgjhqul0G2L/aHOfoB1ecq17GqYXBOFHEVWio51Sq1zrNgutJNgbb1hLI5SqJ1QxxjBuSGdq7I+hbIrUwc74EuiPbe0GOAA+KyB5W+YnE4bHUKtGlXpPNRjmgB4mYtA11hYHUbC2x9HPlbfLEJdeg5hhwgkNd/le0Oae9pB70hXP0n7HOHr4doBvhaDZ4upN9W7/SPFaGJTAtf9EZnCVQd1b/0asoFHJ7Y10EjzWleijbFINdhrNe4l4/mIABHbAnxQmHg0EsCUKTeCJ4S0MRH2oyt6ip9HyirlOWRYdnONOawXaVN5qF1RznvN3OcSTPMlehA/K1x4AnwuvPeOx7qjnOaLEm53kqJWb4mqdmp+jzpNQdQp4Z5y1RmDZFnAmbHjfRXV7F5vwePfTe128EEdoXoTZO0W4ihTrN0e0HsO8eKasmdPlEptMBCAiLkCmZjjQFG21RDqRB0IIPenpQqUszS2UDPOWLble5o+y4jtgwtj6HdIWPo03xmdAY/SbA3A1gEx3rhekzYtOlQLqdMZ8wLngQYOsxrdUPo1TrfSaYoDNUF7zljeXcGqejRvY9EUHgtBBmd/FHRaBpz8SuNsnHZQ1tRwLzuHmQNwldwiBKcZKStGbi06ZiHpKqf/AGNTsZ5C6q+IMiVfekuzBXZicS672tAHItdLj8FnzKwykcQFniyrIuDfNheKr8jbBJV49H7XfS6G4SR2yCfcFRmvgrRfRM3PiXVXexh6bnOdubNh32J/ylbeDA7Hpj2hkZRoz7Zc93Y2w8z5LLtmtDngExJXX6V7cdtLF5wMrYDGNJ0aJN+ZkrlUKWV+V1iD7lBqj0l0XcRhKIcZIYAe5BMbDzMw9JrvaDGz2kSfegkQ2FTasZ+iPxmIqsZSqVA57nS0WAJMucTAA5kwo20ummOrZgaxa132aYDRHC1/Nc3D9JcZSEU8TWaB9nOS0dxsoqzojLXs6mM6FOYS0F7jeMlN7m6xchpXW2F0RphsV6dR3AhtVsd0X71Va3SrHO1xVfuqOHuIUY7exf8A1Nf/ALtT9UOM/khyhdpG5bK2XQaAGl7SBAzA90y0LHun9SqcdVbVblNM5Wj+QXa4cnTm71zhtzFf9TX/AO6/9VFxOJfUMvc55iJeS4xwk3ThBLmiZTbVWMsfBkWI0KexlQOh28jrdo396SwNOoPcnKtCWy37Mzxg6du+60Ip0HssZXtqObLKbmuI3Ogzl74XS6R9Jq2OqmpXIJghjW2ZTHBoPE6k3Kh45nq6TGb3HM7wsFzgmSHuTlF72Oa5pLXNIII1BFwUynPWWQI3Tob0ibjaIzECsy1RvMfabyPku+9srHvRrtBzcY1gBOcFp4ARmk9481sSYCw0OBadHAg94hYLtrBtovdRa6RTcWzxg6rcq2JFNr3H7DXP7miVge0MRmc5ziJcSTxk3NlnI6MPCbZFDQQZ0WteiZ7voTg7RtV2XsIaT5krIGngVu3QvCeqwVJu8yT2zHwTRMurO5KEpMyjAVGQBZLDk0+sBqQOZS9UBRF2vs9tam4ETIIIVQwGBpbJw9Wq/rOPi4TDGD495V7plcLpp0fGLolsxFxG5w0WeWG6ovHPUx+h0jrsrnFEg1Hm4i2X7o+6Ny1Doh0/o1GOdiXtpZNWk/Z4i0uN9AsfxmHdTeWPEFhII5j4KPEn5hNKuipIvW0NvUaz69JrnNoVakzoXCZjkCbqu9JNjeqfmpXpuuI3LkVn8FoPR7pVs5tBlPEUXF4FzlkTyusVjcJXH8HRLNHJHWa66ZQNm4B9eqyjTEvqODRNhfeTuA1J5K57b2vRweEfs7BOc9znn6VX0Dy2xbT/AJJEdg3yu6ytsbEENFQUml0nVhdyJI05Kl9McLh6GLqMwjpow0tMyJLQTBOomVum2crikzg02FpBEg7lofRPYgxb6VasAynhvrKzjYHKAWg9rh4AqobPIrsfTd7YjIe+6uPTOt9FwtHC0yQajWuq39oxYEDsUylRcYqjqY/0nsFRwZRDmgwHFxBI4xFkFQqGBcWgwT3oKbK0RyKllHJS6lWU3K0SIlIIlCUUokzOxUoSkoICxRKk4OqA5s+zIns0PlKiKTs+m11Wm15hrntDjwaXAE+EoY4t2T+kkFzHNuC0X+e9cZTMW+HOZo0OcAL2gqIQnd8kyVOgkEEYQItnQGvkxOGDSAX1Tm4xlIHctqJWAdFq0YzDnWKjbdpi3it93osqnVla9I2PdRwbshAdVIpyfum7j4N81ipcO08StI9Le02uNLDs6z2S94F8uYDKDzIv3jis6NBzbwCPFSVzQKQuCLwQba25LfOi+LFbCU3N4EHtm6wfD0hVMN6j93B36Fax6LcRV+j1GVGxkeIPEkXnwHijyV+0tWPxQo03PcCQ2NN8mPiuczpOIzGg8D8Q9wC7LmteMrgC06hVXaOzHUHhjSfVVCQ0ncfuu8LKZX4FFLydrB7QpVqdNweASJI1PCDbkp1XGNbTzNh2UiYMWdv8R5rH9q7OxLXdQCASBAnfvvKsPRHZ1doqmpE9UCLjjqsozl5O/PhwU3GT/HH5su42g4m1Mab3R8E9T2i4mPViT/N+y41Ck8El0efkl0nOBIBEGI18jELTc86jPfStQDMU2wBewOIBneQPnkqSSrN6RsSX414P2GsZ5Zv/AGVXzK0U2EUtzZNkklAOhMgcpBdbGhr/AFRbBHq2tN+ZnvC5NJ4m6m0dmsdpWaOR1SZafBbvRz0cNTHU3OjLSJdUnQgA5fF0eab9IeCrfSX1XQWACCDOUNimLajQH/Mrd6PsEDSqVHEuDiADmInKL6G+sdyk7X2U0jiKoqB19OrO/s8ljkk4rY3xRUp62ZZQxnVGnh+6JL9S1stjQkeaCN4le1IrsIpSnRzSqVMvcGsaXOOgAknsA1W5xjaOF0auwsS32qL29oj3pqpsys3VhHgiwohwgprdkVz9g+Lf1T9Lo9WJg5G/icPhKLQUzmASgN6smH6IF2tdg7GuOngk4vo5RpXqYlw5ihUI8ZhTsh0yvV6mYlx1OvbxTavGxugrcUzPSqVchkCo6m1rJGtnPDnCbS2Up/o0rNa4mtSzAGGtzGTwkgR23TTQmm3ZRUYXcZ0PxpmKDrc2fquvsL0c4usSarRRYLy4jMeQAPvhUTRYfR90IAbRxlR5zmXtpwIANmknXS/gu9tTp1gsO5zC81HskFtNpIzDcXWHK0wq50/6YPosGEoM9V1QHPBuGiwayDYEC5PGOazei7qniLiwvxUlr4ZKxFZ+Iqvq5/rHuLoki5vAPlHJPYXEZndYQfZdaDO6eHBM0CKgIMBxEsd/MPsn4dyconMwvPtCA7ncQUmax74E4bBvOJ9XTBLySGgakkWHiVt/R3ZP0TDtpE5n6vPF0AW5AADuVK9Gmz8+Kq4k+yxga0/zP18Gg/mWhPqosT44F50t+V7S12h8RwI5qK4pdNylsSRV+kGw61Mh7MVyazJ1jFzcG8DkqtQ2xtB2X1frSKmhD4brF4G7mr50ncB6pwBLqWeoANXCILecgnvAXE6K1P7JUjVrnlp/lqHO0j80dyOBu2QqeG2s5sivfh61/wDsXYodGcdVY0t2i5s6jK+Qd4P1idxW3KNBzg4kGmwPIj2mmR1eJkacwunhdu4cZ3tqDq0hUfwDTZpO4GbQmuSWqZm+1KNKgGhzBisZiC58vzFrWFxFPqzcuAm5sn8NgKbGziWUMwjqU6MuPaZjyT+0MDVNeq+m0TLKLHFwGSlTYA4t3yXAweXNRqWBqkloyGP5hPfdLkbJDjs4R9Q88fqQP/VRX0cAT/y1Yjj7Pz+yfOzK8wAJ5OPvXTodEsW9mdrAQZ+2JseEppN9Eul2cGrV2W2AcNWHEzp3EG6TtnZtJtH6RhH06lPR7XUqfrac2BdaHMJgZhoTBAlS9odDcUZmnl5nN+kKBg9kPwweKjgWkOaWiYhwhwM9xtvAKG3FcjS2fBpHQXFirgKLgxrAMzYbOXquIm5Jv71M2/hHHDlw+wQWjiLh88g096z3ZeOxppso4RlRrGTLiMlMEkk3I5811I2y3+PSd/KYPdJZ8Vm3sqZrFaNNMh4CjmYDlbcu3D7xQXIdS2i0kepIuTADSLmbdbS6C5fZn8r8nb/kYv6inH2u9Xb0WiKmMcPaZhahad7TIu07j2IIL0H0eZ5Kjjarnul7i4mbuJJ1O8q+9HsJTFOcjJjXKJ38kEFnLovyTahhgiy5Nau77zvEoIKENnP2niH5D1na8TxSOiWJe+qxrnOc06tJJae42QQVREzZsgayi1oDWik2GgQBpuFky8a9vxKCCpjRwjVcM8OI7CVmXSnatf1hb66rlO7O6PCUaCqJGQrjktug7UEFRHkl7MHWPItj8yeb/G/EP9SCCXk3h9KNS6DW2ewi0uqzFp1146Bd6eqEEFmTLsU3VNOP1jRyQQUsYz0i/hdp+CoewqhGLxTQTlg9WbajdoggrQM5/S9xOIpfgP8ArK5bnkU6gBIBIBA0IznUIIKvBnLstnRp59XWMmde+ApLbMBFiTcjU338UEELpj/ciLjKzgbOItuJWkdFHk4GgSSSS++/+8cggtPTfUxZ/pOrTeZNzoVn3S3HVW1KmWo8QLQ5wjsvZBBaep+lGeHsc6P4h76TS9znHi4kndvK67jYokF5r7Z1LoiueeJQQQUD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5057775" cy="3790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8" name="Picture 6" descr="http://www.projects-abroad.it/_photos/missioni-volontariato-stage/insegnamento/messico/volontaria-classe-alunni-messico.1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2646015" cy="1983265"/>
          </a:xfrm>
          <a:prstGeom prst="rect">
            <a:avLst/>
          </a:prstGeom>
          <a:noFill/>
        </p:spPr>
      </p:pic>
      <p:pic>
        <p:nvPicPr>
          <p:cNvPr id="23560" name="Picture 8" descr="http://linkcoordinamentouniversitario.it/wp-content/uploads/2015/06/inseg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2779116" cy="1878683"/>
          </a:xfrm>
          <a:prstGeom prst="rect">
            <a:avLst/>
          </a:prstGeom>
          <a:noFill/>
        </p:spPr>
      </p:pic>
      <p:pic>
        <p:nvPicPr>
          <p:cNvPr id="23562" name="Picture 10" descr="http://www.projects-abroad.it/_photos/missioni-volontariato-stage/insegnamento/sudafrica/volontaria-bambina-insegnamento-sudafrica.12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581128"/>
            <a:ext cx="2753519" cy="2063843"/>
          </a:xfrm>
          <a:prstGeom prst="rect">
            <a:avLst/>
          </a:prstGeom>
          <a:noFill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88640"/>
            <a:ext cx="2520280" cy="18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Il tutor, nei processi di formazione, ha il compito di creare il clima migliore ai fini dell’apprendimento e dell’esperienza di gruppo, per il corretto raggiungimento degli obiettivi formativi.</a:t>
            </a:r>
          </a:p>
          <a:p>
            <a:pPr algn="just"/>
            <a:r>
              <a:rPr lang="it-IT" dirty="0" smtClean="0"/>
              <a:t>  Si occupa del cosiddetto “</a:t>
            </a:r>
            <a:r>
              <a:rPr lang="it-IT" i="1" dirty="0" err="1" smtClean="0"/>
              <a:t>scaffolding</a:t>
            </a:r>
            <a:r>
              <a:rPr lang="it-IT" i="1" dirty="0" smtClean="0"/>
              <a:t>” (ponteggio)</a:t>
            </a:r>
            <a:r>
              <a:rPr lang="it-IT" dirty="0" smtClean="0"/>
              <a:t>, attraverso il sostegno tecnico e relazionale che favorisce l’apprendimento e stimola lo sviluppo delle potenzialità individuali.</a:t>
            </a:r>
            <a:endParaRPr lang="it-IT" dirty="0"/>
          </a:p>
        </p:txBody>
      </p:sp>
      <p:pic>
        <p:nvPicPr>
          <p:cNvPr id="4" name="Picture 4" descr="http://www.northsidetoolrental.com/wp-content/uploads/2012/01/ladder-scaffol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85184"/>
            <a:ext cx="2206774" cy="1584176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 di situazioni di apprendimento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b="1" dirty="0" smtClean="0">
                <a:solidFill>
                  <a:schemeClr val="bg1"/>
                </a:solidFill>
              </a:rPr>
              <a:t>1.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bg1"/>
                </a:solidFill>
              </a:rPr>
              <a:t>Spiegazione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2. Conversazione/discussione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3. Ricerca di gruppo disciplinare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4. Unità didattica trasversale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5. Insegnamento/apprendimento cooperativo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6. Osservazione/Valutazione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2492895"/>
            <a:ext cx="8229600" cy="18722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b="1" dirty="0" smtClean="0"/>
              <a:t>2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quale ambito operativo senti il bisogno di ricevere supporto dal tutor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414154" cy="17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ttp://comune-info.net/wp-content/uploads/2014/11/te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843808" cy="1899554"/>
          </a:xfrm>
          <a:prstGeom prst="rect">
            <a:avLst/>
          </a:prstGeom>
          <a:noFill/>
        </p:spPr>
      </p:pic>
      <p:pic>
        <p:nvPicPr>
          <p:cNvPr id="21509" name="Picture 5" descr="http://www.ansa.it/webimages/foto_large/2009/3/13/65c7346512deb185d00ecefa91778b3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509120"/>
            <a:ext cx="2742261" cy="1846734"/>
          </a:xfrm>
          <a:prstGeom prst="rect">
            <a:avLst/>
          </a:prstGeom>
          <a:noFill/>
        </p:spPr>
      </p:pic>
      <p:pic>
        <p:nvPicPr>
          <p:cNvPr id="21511" name="Picture 7" descr="http://www.mia-casa-24.it/wp-content/uploads/2016/02/Tempi-di-consegn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558200"/>
            <a:ext cx="2670448" cy="17823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rgbClr val="99FF66"/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it-IT" b="1" dirty="0" smtClean="0"/>
          </a:p>
          <a:p>
            <a:pPr algn="just">
              <a:buFontTx/>
              <a:buChar char="-"/>
            </a:pPr>
            <a:r>
              <a:rPr lang="it-IT" b="1" dirty="0" smtClean="0"/>
              <a:t>progettuale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metodologico</a:t>
            </a:r>
          </a:p>
          <a:p>
            <a:pPr algn="just">
              <a:buFontTx/>
              <a:buChar char="-"/>
            </a:pPr>
            <a:r>
              <a:rPr lang="it-IT" b="1" dirty="0" smtClean="0"/>
              <a:t>organizzativo</a:t>
            </a:r>
          </a:p>
          <a:p>
            <a:pPr algn="just">
              <a:buFontTx/>
              <a:buChar char="-"/>
            </a:pPr>
            <a:r>
              <a:rPr lang="it-IT" b="1" dirty="0" smtClean="0"/>
              <a:t>relazionale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motivazionale</a:t>
            </a:r>
          </a:p>
          <a:p>
            <a:pPr algn="just">
              <a:buFontTx/>
              <a:buChar char="-"/>
            </a:pPr>
            <a:r>
              <a:rPr lang="it-IT" b="1" dirty="0" smtClean="0"/>
              <a:t> valutativo</a:t>
            </a:r>
          </a:p>
          <a:p>
            <a:pPr algn="just"/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Esempi di ambiti operativi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Ambiti per i neo assunti della fase 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  Per i docenti assunti nella fase C, impegnati prevalentemente nella realizzazione delle iniziative connesse al potenziamento dell’offerta formativa, la </a:t>
            </a:r>
            <a:r>
              <a:rPr lang="it-IT" b="1" dirty="0" smtClean="0"/>
              <a:t>fase </a:t>
            </a:r>
            <a:r>
              <a:rPr lang="it-IT" b="1" dirty="0" err="1" smtClean="0"/>
              <a:t>peer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peer</a:t>
            </a:r>
            <a:r>
              <a:rPr lang="it-IT" b="1" dirty="0" smtClean="0"/>
              <a:t> </a:t>
            </a:r>
            <a:r>
              <a:rPr lang="it-IT" dirty="0" smtClean="0"/>
              <a:t>sarà realizzata in coerenza con le attività svolte e sarà volta principalmente all'osservazione degli aspetti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progettuali</a:t>
            </a:r>
            <a:r>
              <a:rPr lang="it-IT" dirty="0" smtClean="0"/>
              <a:t> e realizzativi delle iniziative di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ampliamento </a:t>
            </a:r>
            <a:r>
              <a:rPr lang="it-IT" dirty="0" smtClean="0"/>
              <a:t>e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arricchimento del curricolo </a:t>
            </a:r>
            <a:r>
              <a:rPr lang="it-IT" dirty="0" smtClean="0"/>
              <a:t>di scuola, ivi comprese quelle di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recupero</a:t>
            </a:r>
            <a:r>
              <a:rPr lang="it-IT" dirty="0" smtClean="0"/>
              <a:t> e di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Dopo aver definito </a:t>
            </a:r>
          </a:p>
          <a:p>
            <a:pPr algn="just"/>
            <a:r>
              <a:rPr lang="it-IT" dirty="0" smtClean="0"/>
              <a:t>le </a:t>
            </a:r>
            <a:r>
              <a:rPr lang="it-IT" b="1" dirty="0" smtClean="0">
                <a:solidFill>
                  <a:srgbClr val="3333FF"/>
                </a:solidFill>
              </a:rPr>
              <a:t>situazioni di apprendimento da osservare</a:t>
            </a:r>
            <a:r>
              <a:rPr lang="it-IT" dirty="0" smtClean="0">
                <a:solidFill>
                  <a:srgbClr val="3333FF"/>
                </a:solidFill>
              </a:rPr>
              <a:t> </a:t>
            </a:r>
            <a:r>
              <a:rPr lang="it-IT" dirty="0" smtClean="0"/>
              <a:t>e</a:t>
            </a:r>
          </a:p>
          <a:p>
            <a:pPr algn="just"/>
            <a:r>
              <a:rPr lang="it-IT" dirty="0" smtClean="0"/>
              <a:t> l’</a:t>
            </a:r>
            <a:r>
              <a:rPr lang="it-IT" b="1" dirty="0" smtClean="0">
                <a:solidFill>
                  <a:srgbClr val="00B050"/>
                </a:solidFill>
              </a:rPr>
              <a:t>ambito operativo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da supportare</a:t>
            </a:r>
          </a:p>
          <a:p>
            <a:pPr algn="just">
              <a:buNone/>
            </a:pPr>
            <a:r>
              <a:rPr lang="it-IT" dirty="0" smtClean="0"/>
              <a:t>  occorre definire </a:t>
            </a:r>
          </a:p>
          <a:p>
            <a:pPr algn="just"/>
            <a:r>
              <a:rPr lang="it-IT" dirty="0" smtClean="0"/>
              <a:t>i </a:t>
            </a:r>
            <a:r>
              <a:rPr lang="it-IT" b="1" dirty="0" smtClean="0">
                <a:solidFill>
                  <a:srgbClr val="FF0000"/>
                </a:solidFill>
              </a:rPr>
              <a:t>tempi </a:t>
            </a:r>
            <a:r>
              <a:rPr lang="it-IT" dirty="0" smtClean="0"/>
              <a:t>e</a:t>
            </a:r>
          </a:p>
          <a:p>
            <a:pPr algn="just"/>
            <a:r>
              <a:rPr lang="it-IT" dirty="0" smtClean="0"/>
              <a:t> le </a:t>
            </a:r>
            <a:r>
              <a:rPr lang="it-IT" b="1" dirty="0" smtClean="0">
                <a:solidFill>
                  <a:srgbClr val="FF33CC"/>
                </a:solidFill>
              </a:rPr>
              <a:t>modalità di osservazione</a:t>
            </a:r>
            <a:r>
              <a:rPr lang="it-IT" b="1" dirty="0" smtClean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 err="1" smtClean="0"/>
              <a:t>Fase_propedeutica</a:t>
            </a:r>
            <a:r>
              <a:rPr lang="it-IT" sz="3600" b="1" dirty="0" smtClean="0"/>
              <a:t>  B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 </a:t>
            </a:r>
            <a:r>
              <a:rPr lang="it-IT" b="1" dirty="0" smtClean="0">
                <a:solidFill>
                  <a:srgbClr val="FF0000"/>
                </a:solidFill>
              </a:rPr>
              <a:t>tempi</a:t>
            </a:r>
            <a:r>
              <a:rPr lang="it-IT" dirty="0" smtClean="0"/>
              <a:t>:</a:t>
            </a:r>
          </a:p>
          <a:p>
            <a:r>
              <a:rPr lang="it-IT" dirty="0" smtClean="0"/>
              <a:t>È possibile prevedere sequenze di momenti osservativi, a ruoli alternati, della durata di  un’ora ognuno o anche più brevi.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b="1" dirty="0" smtClean="0">
                <a:solidFill>
                  <a:srgbClr val="FF66CC"/>
                </a:solidFill>
              </a:rPr>
              <a:t>modalità</a:t>
            </a:r>
            <a:r>
              <a:rPr lang="it-IT" dirty="0" smtClean="0"/>
              <a:t>:</a:t>
            </a:r>
          </a:p>
          <a:p>
            <a:r>
              <a:rPr lang="it-IT" dirty="0" smtClean="0"/>
              <a:t>È opportuno definire una sorta di </a:t>
            </a:r>
            <a:r>
              <a:rPr lang="it-IT" b="1" dirty="0" smtClean="0">
                <a:solidFill>
                  <a:srgbClr val="FF33CC"/>
                </a:solidFill>
              </a:rPr>
              <a:t>protocollo di osservazione</a:t>
            </a:r>
            <a:r>
              <a:rPr lang="it-IT" dirty="0" smtClean="0">
                <a:solidFill>
                  <a:srgbClr val="FF33CC"/>
                </a:solidFill>
              </a:rPr>
              <a:t> </a:t>
            </a:r>
            <a:r>
              <a:rPr lang="it-IT" dirty="0" smtClean="0"/>
              <a:t>in cui tutor e neo assunto concordano:</a:t>
            </a:r>
          </a:p>
          <a:p>
            <a:r>
              <a:rPr lang="it-IT" i="1" dirty="0" smtClean="0"/>
              <a:t>cosa fa l’osservatore </a:t>
            </a:r>
          </a:p>
          <a:p>
            <a:r>
              <a:rPr lang="it-IT" i="1" dirty="0" smtClean="0"/>
              <a:t>quali strumenti usa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Il protocollo osservativo è uno strumento utilizzato principalmente da </a:t>
            </a:r>
            <a:r>
              <a:rPr lang="it-IT" b="1" dirty="0" smtClean="0"/>
              <a:t>figure professionali</a:t>
            </a:r>
            <a:r>
              <a:rPr lang="it-IT" dirty="0" smtClean="0"/>
              <a:t> quali: pedagogisti, psicologi ed </a:t>
            </a:r>
            <a:r>
              <a:rPr lang="it-IT" b="1" dirty="0" smtClean="0"/>
              <a:t>etologi</a:t>
            </a:r>
            <a:r>
              <a:rPr lang="it-IT" dirty="0" smtClean="0"/>
              <a:t>, ma è di </a:t>
            </a:r>
            <a:r>
              <a:rPr lang="it-IT" b="1" dirty="0" smtClean="0"/>
              <a:t>grande aiuto</a:t>
            </a:r>
            <a:r>
              <a:rPr lang="it-IT" dirty="0" smtClean="0"/>
              <a:t> anche per i docenti, in quanto consente di osservare, in </a:t>
            </a:r>
            <a:r>
              <a:rPr lang="it-IT" b="1" dirty="0" smtClean="0"/>
              <a:t>modo obiettivo,</a:t>
            </a:r>
            <a:r>
              <a:rPr lang="it-IT" dirty="0" smtClean="0"/>
              <a:t> il proprio lavoro e alcuni comportamenti dei propri alunni. </a:t>
            </a:r>
          </a:p>
          <a:p>
            <a:pPr algn="just"/>
            <a:r>
              <a:rPr lang="it-IT" dirty="0" smtClean="0"/>
              <a:t>Nel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 il protocollo consentirà di focalizzare l’attenzione su alcuni aspetti condivisi.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Il Protocollo di osservazione reciproca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 Con il </a:t>
            </a:r>
            <a:r>
              <a:rPr lang="it-IT" dirty="0" smtClean="0">
                <a:hlinkClick r:id="rId2" action="ppaction://hlinkfile"/>
              </a:rPr>
              <a:t>protocollo di osservazione </a:t>
            </a:r>
            <a:r>
              <a:rPr lang="it-IT" dirty="0" smtClean="0"/>
              <a:t>reciproca il docente senior e il docente neoassunto potranno concordare che, nella fase di osservazione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, l’osservatore svolgerà le seguenti azioni: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Ascolto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Osservazione</a:t>
            </a:r>
          </a:p>
          <a:p>
            <a:pPr algn="just"/>
            <a:r>
              <a:rPr lang="it-IT" b="1" dirty="0" smtClean="0">
                <a:solidFill>
                  <a:srgbClr val="0000FF"/>
                </a:solidFill>
              </a:rPr>
              <a:t>Compilazione della scheda di registrazione condivisa</a:t>
            </a:r>
            <a:r>
              <a:rPr lang="it-IT" i="1" dirty="0" smtClean="0"/>
              <a:t> (</a:t>
            </a:r>
            <a:r>
              <a:rPr lang="it-IT" i="1" dirty="0" smtClean="0">
                <a:hlinkClick r:id="rId3" action="ppaction://hlinkfile"/>
              </a:rPr>
              <a:t>Allegato 2   </a:t>
            </a:r>
            <a:r>
              <a:rPr lang="it-IT" i="1" dirty="0" smtClean="0"/>
              <a:t>e </a:t>
            </a:r>
            <a:r>
              <a:rPr lang="it-IT" i="1" dirty="0" smtClean="0">
                <a:hlinkClick r:id="rId4" action="ppaction://hlinkfile"/>
              </a:rPr>
              <a:t>Allegato 3</a:t>
            </a:r>
            <a:r>
              <a:rPr lang="it-IT" i="1" dirty="0" smtClean="0"/>
              <a:t>)</a:t>
            </a:r>
            <a:endParaRPr lang="it-IT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cdn-1.vivalascuola.it/o/orig/come-scrivere-una-lettera-formale-in-inglese_0024b9d446ac5876a44ad4be884fcc9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052714" cy="6858000"/>
          </a:xfrm>
          <a:prstGeom prst="rect">
            <a:avLst/>
          </a:prstGeom>
          <a:noFill/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2620888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it-IT" dirty="0" smtClean="0"/>
              <a:t>Raccolti tutti gli elementi necessari, il docente tutor e il docente neo-assunto </a:t>
            </a:r>
            <a:r>
              <a:rPr lang="it-IT" dirty="0" smtClean="0">
                <a:hlinkClick r:id="rId4" action="ppaction://hlinkfile"/>
              </a:rPr>
              <a:t>programmano il tutoring </a:t>
            </a:r>
            <a:r>
              <a:rPr lang="it-IT" dirty="0" smtClean="0"/>
              <a:t>in classe e ipotizzano lo sviluppo condiviso.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FASE 2</a:t>
            </a:r>
            <a:br>
              <a:rPr lang="it-IT" dirty="0" smtClean="0"/>
            </a:br>
            <a:r>
              <a:rPr lang="it-IT" dirty="0" smtClean="0"/>
              <a:t>L’OSSERVAZIONE RECIPROCA</a:t>
            </a:r>
            <a:endParaRPr lang="it-IT" sz="3600" b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392560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REALIZZAZIONE DEL PEER TO PEER</a:t>
            </a:r>
            <a:endParaRPr lang="it-IT" dirty="0"/>
          </a:p>
        </p:txBody>
      </p:sp>
      <p:pic>
        <p:nvPicPr>
          <p:cNvPr id="67586" name="Picture 2" descr="https://encrypted-tbn1.gstatic.com/images?q=tbn:ANd9GcT7ib87UbMSdo7lk7You79zh4wzWMz86Sl9CR45xKZZQgBBNGy--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470" y="2852936"/>
            <a:ext cx="5657850" cy="3790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L’interazione tra pari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Il concetto di </a:t>
            </a:r>
            <a:r>
              <a:rPr lang="it-IT" i="1" dirty="0" smtClean="0"/>
              <a:t>zona prossimale di sviluppo</a:t>
            </a:r>
            <a:r>
              <a:rPr lang="it-IT" dirty="0" smtClean="0"/>
              <a:t>, derivante dalla teoria </a:t>
            </a:r>
            <a:r>
              <a:rPr lang="it-IT" dirty="0" err="1" smtClean="0"/>
              <a:t>vygotskijana</a:t>
            </a:r>
            <a:r>
              <a:rPr lang="it-IT" dirty="0" smtClean="0"/>
              <a:t>, è molto utile per spiegare il notevole vantaggio che il soggetto riceve dall’interazione con i pari.</a:t>
            </a: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716338"/>
            <a:ext cx="4105275" cy="2665412"/>
          </a:xfrm>
          <a:prstGeom prst="rect">
            <a:avLst/>
          </a:prstGeom>
          <a:noFill/>
          <a:ln w="4127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5" name="Freccia circolare a destra 4"/>
          <p:cNvSpPr/>
          <p:nvPr/>
        </p:nvSpPr>
        <p:spPr>
          <a:xfrm>
            <a:off x="3707904" y="3501008"/>
            <a:ext cx="864096" cy="1656184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I ruoli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i="1" dirty="0" smtClean="0"/>
              <a:t> Il </a:t>
            </a:r>
            <a:r>
              <a:rPr lang="it-IT" sz="2400" b="1" i="1" dirty="0" smtClean="0">
                <a:solidFill>
                  <a:srgbClr val="FF3300"/>
                </a:solidFill>
              </a:rPr>
              <a:t>docente neo-assunto </a:t>
            </a:r>
            <a:r>
              <a:rPr lang="it-IT" sz="2400" i="1" dirty="0" smtClean="0"/>
              <a:t>in </a:t>
            </a:r>
            <a:r>
              <a:rPr lang="it-IT" sz="2400" b="1" i="1" dirty="0" smtClean="0">
                <a:solidFill>
                  <a:srgbClr val="002060"/>
                </a:solidFill>
              </a:rPr>
              <a:t>azione di  osservatore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osserva</a:t>
            </a:r>
            <a:r>
              <a:rPr lang="it-IT" sz="2400" i="1" dirty="0" smtClean="0"/>
              <a:t> e </a:t>
            </a:r>
            <a:r>
              <a:rPr lang="it-IT" sz="2400" b="1" i="1" dirty="0" smtClean="0"/>
              <a:t>annota </a:t>
            </a:r>
            <a:r>
              <a:rPr lang="it-IT" sz="2400" i="1" dirty="0" smtClean="0"/>
              <a:t>i descrittori riscontrati, utilizzando</a:t>
            </a:r>
          </a:p>
          <a:p>
            <a:pPr algn="just">
              <a:buNone/>
            </a:pPr>
            <a:r>
              <a:rPr lang="it-IT" sz="2400" i="1" dirty="0" smtClean="0"/>
              <a:t>      </a:t>
            </a:r>
            <a:r>
              <a:rPr lang="it-IT" sz="2400" b="1" i="1" dirty="0" smtClean="0">
                <a:hlinkClick r:id="rId2" action="ppaction://hlinkfile"/>
              </a:rPr>
              <a:t>l’Allegato 2</a:t>
            </a:r>
            <a:endParaRPr lang="it-IT" sz="2400" b="1" i="1" dirty="0" smtClean="0"/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domande da porre </a:t>
            </a:r>
          </a:p>
          <a:p>
            <a:pPr algn="just"/>
            <a:r>
              <a:rPr lang="it-IT" sz="2400" b="1" i="1" dirty="0" err="1" smtClean="0"/>
              <a:t>autovaluta</a:t>
            </a:r>
            <a:r>
              <a:rPr lang="it-IT" sz="2400" i="1" dirty="0" smtClean="0"/>
              <a:t> </a:t>
            </a:r>
            <a:r>
              <a:rPr lang="it-IT" sz="2400" b="1" i="1" dirty="0" smtClean="0"/>
              <a:t>la propria azione didattica </a:t>
            </a:r>
            <a:r>
              <a:rPr lang="it-IT" sz="2400" i="1" dirty="0" smtClean="0"/>
              <a:t>in termini di punti di debolezza riscontrati, punti di forza e livello di soddisfazione.</a:t>
            </a:r>
          </a:p>
          <a:p>
            <a:pPr>
              <a:buNone/>
            </a:pPr>
            <a:endParaRPr lang="it-IT" sz="2400" i="1" dirty="0" smtClean="0"/>
          </a:p>
          <a:p>
            <a:pPr>
              <a:buNone/>
            </a:pPr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3300"/>
                </a:solidFill>
              </a:rPr>
              <a:t>docente neo-assunto </a:t>
            </a:r>
            <a:r>
              <a:rPr lang="it-IT" sz="2400" i="1" dirty="0" smtClean="0"/>
              <a:t>in </a:t>
            </a:r>
            <a:r>
              <a:rPr lang="it-IT" sz="2400" b="1" i="1" dirty="0" smtClean="0">
                <a:solidFill>
                  <a:srgbClr val="002060"/>
                </a:solidFill>
              </a:rPr>
              <a:t>azione di insegnamento</a:t>
            </a:r>
            <a:r>
              <a:rPr lang="it-IT" sz="2400" i="1" dirty="0" smtClean="0"/>
              <a:t>:</a:t>
            </a:r>
          </a:p>
          <a:p>
            <a:r>
              <a:rPr lang="it-IT" sz="2400" b="1" i="1" dirty="0" smtClean="0"/>
              <a:t>prepara gli alunni </a:t>
            </a:r>
            <a:r>
              <a:rPr lang="it-IT" sz="2400" i="1" dirty="0" smtClean="0"/>
              <a:t>all’attività da svolgere  e prefigura  la presenza di un docente che osserverà, senza intervenire, l’attività svolta;</a:t>
            </a:r>
          </a:p>
          <a:p>
            <a:r>
              <a:rPr lang="it-IT" sz="2400" b="1" i="1" dirty="0" smtClean="0"/>
              <a:t>esercita l’attività professionale </a:t>
            </a:r>
            <a:r>
              <a:rPr lang="it-IT" sz="2400" i="1" dirty="0" smtClean="0"/>
              <a:t>nell’ambito della situazione di  apprendimento concordata e nel rispetto dei tempi predefiniti.</a:t>
            </a:r>
          </a:p>
          <a:p>
            <a:pPr algn="just"/>
            <a:endParaRPr lang="it-IT" sz="2400" i="1" dirty="0" smtClean="0"/>
          </a:p>
        </p:txBody>
      </p:sp>
      <p:sp>
        <p:nvSpPr>
          <p:cNvPr id="5" name="Freccia a destra 4"/>
          <p:cNvSpPr/>
          <p:nvPr/>
        </p:nvSpPr>
        <p:spPr>
          <a:xfrm>
            <a:off x="179512" y="2780928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>
            <a:noAutofit/>
          </a:bodyPr>
          <a:lstStyle/>
          <a:p>
            <a:pPr algn="just"/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0000"/>
                </a:solidFill>
              </a:rPr>
              <a:t>Tutor</a:t>
            </a:r>
            <a:r>
              <a:rPr lang="it-IT" sz="2400" i="1" dirty="0" smtClean="0"/>
              <a:t>  in </a:t>
            </a:r>
            <a:r>
              <a:rPr lang="it-IT" sz="2400" b="1" i="1" dirty="0" smtClean="0">
                <a:solidFill>
                  <a:srgbClr val="0000FF"/>
                </a:solidFill>
              </a:rPr>
              <a:t>azione di insegnamento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prepara gli alunni </a:t>
            </a:r>
            <a:r>
              <a:rPr lang="it-IT" sz="2400" i="1" dirty="0" smtClean="0"/>
              <a:t>all’attività da svolgere e prefigura la presenza di un docente che osserverà, senza intervenire, l’attività svolta;</a:t>
            </a:r>
          </a:p>
          <a:p>
            <a:pPr algn="just"/>
            <a:r>
              <a:rPr lang="it-IT" sz="2400" b="1" i="1" dirty="0" smtClean="0"/>
              <a:t>esercita l’attività professionale </a:t>
            </a:r>
            <a:r>
              <a:rPr lang="it-IT" sz="2400" i="1" dirty="0" smtClean="0"/>
              <a:t>nell’ambito della situazione di  apprendimento concordata e nel rispetto dei tempi predefiniti.</a:t>
            </a:r>
          </a:p>
          <a:p>
            <a:pPr algn="just"/>
            <a:endParaRPr lang="it-IT" sz="2400" i="1" dirty="0" smtClean="0"/>
          </a:p>
          <a:p>
            <a:pPr algn="just"/>
            <a:r>
              <a:rPr lang="it-IT" sz="2400" i="1" dirty="0" smtClean="0"/>
              <a:t>Il </a:t>
            </a:r>
            <a:r>
              <a:rPr lang="it-IT" sz="2400" b="1" i="1" dirty="0" smtClean="0">
                <a:solidFill>
                  <a:srgbClr val="FF0000"/>
                </a:solidFill>
              </a:rPr>
              <a:t>Tutor</a:t>
            </a:r>
            <a:r>
              <a:rPr lang="it-IT" sz="2400" i="1" dirty="0" smtClean="0"/>
              <a:t> in </a:t>
            </a:r>
            <a:r>
              <a:rPr lang="it-IT" sz="2400" b="1" i="1" dirty="0" smtClean="0">
                <a:solidFill>
                  <a:srgbClr val="0000FF"/>
                </a:solidFill>
              </a:rPr>
              <a:t>azione di osservatore</a:t>
            </a:r>
            <a:r>
              <a:rPr lang="it-IT" sz="2400" i="1" dirty="0" smtClean="0"/>
              <a:t>:</a:t>
            </a:r>
          </a:p>
          <a:p>
            <a:pPr algn="just"/>
            <a:r>
              <a:rPr lang="it-IT" sz="2400" b="1" i="1" dirty="0" smtClean="0"/>
              <a:t>osserva</a:t>
            </a:r>
            <a:r>
              <a:rPr lang="it-IT" sz="2400" i="1" dirty="0" smtClean="0"/>
              <a:t> e </a:t>
            </a:r>
            <a:r>
              <a:rPr lang="it-IT" sz="2400" b="1" i="1" dirty="0" smtClean="0"/>
              <a:t>annota </a:t>
            </a:r>
            <a:r>
              <a:rPr lang="it-IT" sz="2400" i="1" dirty="0" smtClean="0"/>
              <a:t>i descrittori riscontrati, utilizzando</a:t>
            </a:r>
          </a:p>
          <a:p>
            <a:pPr algn="just">
              <a:buNone/>
            </a:pPr>
            <a:r>
              <a:rPr lang="it-IT" sz="2400" i="1" dirty="0" smtClean="0"/>
              <a:t>      </a:t>
            </a:r>
            <a:r>
              <a:rPr lang="it-IT" sz="2400" b="1" i="1" dirty="0" smtClean="0">
                <a:hlinkClick r:id="rId2" action="ppaction://hlinkfile"/>
              </a:rPr>
              <a:t>l’Allegato 3</a:t>
            </a:r>
            <a:endParaRPr lang="it-IT" sz="2400" b="1" i="1" dirty="0" smtClean="0"/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domande da porre </a:t>
            </a:r>
          </a:p>
          <a:p>
            <a:pPr algn="just"/>
            <a:r>
              <a:rPr lang="it-IT" sz="2400" i="1" dirty="0" smtClean="0"/>
              <a:t>annota eventuali </a:t>
            </a:r>
            <a:r>
              <a:rPr lang="it-IT" sz="2400" b="1" i="1" dirty="0" smtClean="0"/>
              <a:t>consigli</a:t>
            </a:r>
            <a:r>
              <a:rPr lang="it-IT" sz="2400" i="1" dirty="0" smtClean="0"/>
              <a:t> da fornire al docente neoassunto</a:t>
            </a:r>
          </a:p>
          <a:p>
            <a:pPr algn="just"/>
            <a:endParaRPr lang="it-IT" sz="2400" i="1" dirty="0" smtClean="0"/>
          </a:p>
        </p:txBody>
      </p:sp>
      <p:sp>
        <p:nvSpPr>
          <p:cNvPr id="5" name="Freccia a destra 4"/>
          <p:cNvSpPr/>
          <p:nvPr/>
        </p:nvSpPr>
        <p:spPr>
          <a:xfrm>
            <a:off x="179512" y="594928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FASE 3</a:t>
            </a:r>
            <a:br>
              <a:rPr lang="it-IT" dirty="0" smtClean="0"/>
            </a:br>
            <a:r>
              <a:rPr lang="it-IT" dirty="0" smtClean="0"/>
              <a:t>VALUTAZIONE DELL’ESPERIENZA</a:t>
            </a:r>
            <a:endParaRPr lang="it-IT" sz="3600" b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it-IT" dirty="0" smtClean="0"/>
              <a:t>RIFLESSIONE </a:t>
            </a:r>
          </a:p>
          <a:p>
            <a:r>
              <a:rPr lang="it-IT" dirty="0" smtClean="0"/>
              <a:t>SUL PEER TO PEER REALIZZATO</a:t>
            </a:r>
          </a:p>
        </p:txBody>
      </p:sp>
      <p:pic>
        <p:nvPicPr>
          <p:cNvPr id="64514" name="Picture 2" descr="http://www.condominioweb.com/post/2010/a413verbale-redazione-illeggibil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403860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419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Conclusi i momenti dedicati all’osservazione reciproca  occorre  realizzare  l’analisi congiunta sull’esperienza  per la durata di un’ora.</a:t>
            </a:r>
          </a:p>
          <a:p>
            <a:pPr algn="just"/>
            <a:r>
              <a:rPr lang="it-IT" dirty="0" smtClean="0"/>
              <a:t> Al termine della riflessione condivisa:</a:t>
            </a:r>
          </a:p>
          <a:p>
            <a:pPr algn="just"/>
            <a:r>
              <a:rPr lang="it-IT" dirty="0" smtClean="0"/>
              <a:t> il </a:t>
            </a:r>
            <a:r>
              <a:rPr lang="it-IT" b="1" dirty="0" smtClean="0"/>
              <a:t>tutor</a:t>
            </a:r>
            <a:r>
              <a:rPr lang="it-IT" dirty="0" smtClean="0"/>
              <a:t> consegna al Dirigente Scolastico lo </a:t>
            </a:r>
            <a:r>
              <a:rPr lang="it-IT" dirty="0" smtClean="0">
                <a:hlinkClick r:id="rId2" action="ppaction://hlinkfile"/>
              </a:rPr>
              <a:t>strumento di registrazione</a:t>
            </a:r>
            <a:r>
              <a:rPr lang="it-IT" dirty="0" smtClean="0"/>
              <a:t> del </a:t>
            </a:r>
            <a:r>
              <a:rPr lang="it-IT" dirty="0" err="1" smtClean="0"/>
              <a:t>peer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il </a:t>
            </a:r>
            <a:r>
              <a:rPr lang="it-IT" b="1" dirty="0" smtClean="0"/>
              <a:t>docente neo-assunto elabora un sintetico report</a:t>
            </a:r>
            <a:r>
              <a:rPr lang="it-IT" dirty="0" smtClean="0"/>
              <a:t>,</a:t>
            </a:r>
            <a:r>
              <a:rPr lang="it-IT" b="1" dirty="0" smtClean="0"/>
              <a:t>  sottolineando  dominanze, regolarità, stili di lavoro.</a:t>
            </a:r>
            <a:endParaRPr lang="it-IT" dirty="0" smtClean="0"/>
          </a:p>
          <a:p>
            <a:pPr algn="just"/>
            <a:r>
              <a:rPr lang="it-IT" dirty="0" smtClean="0"/>
              <a:t> Tale documento viene </a:t>
            </a:r>
            <a:r>
              <a:rPr lang="it-IT" b="1" dirty="0" smtClean="0"/>
              <a:t>controfirmato dal tutor accogliente </a:t>
            </a:r>
            <a:r>
              <a:rPr lang="it-IT" dirty="0" smtClean="0"/>
              <a:t>e costituisce elemento da consegnare al Comitato di valutazione.</a:t>
            </a:r>
            <a:endParaRPr lang="it-IT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C1CE-1557-4F86-96D8-7FA95E22DA4A}" type="slidenum">
              <a:rPr lang="it-IT" altLang="it-IT" smtClean="0"/>
              <a:pPr>
                <a:defRPr/>
              </a:pPr>
              <a:t>74</a:t>
            </a:fld>
            <a:endParaRPr lang="it-IT" altLang="it-IT"/>
          </a:p>
        </p:txBody>
      </p:sp>
      <p:sp>
        <p:nvSpPr>
          <p:cNvPr id="45058" name="AutoShape 2" descr="Risultati immagini per riunione di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353979" y="836712"/>
            <a:ext cx="4436086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Gli strumenti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682" name="Picture 2" descr="http://cdn1.stbm.it/studenti/gallery/foto/superiori/come-scrivere-un-buon-tema/scrivi-scaletta.jpeg?-36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810125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Esempio di stesura</a:t>
            </a:r>
            <a:br>
              <a:rPr lang="it-IT" sz="2000" dirty="0" smtClean="0"/>
            </a:br>
            <a:r>
              <a:rPr lang="it-IT" sz="3600" b="1" dirty="0" smtClean="0"/>
              <a:t> Programmazione </a:t>
            </a:r>
            <a:r>
              <a:rPr lang="it-IT" sz="3600" b="1" dirty="0" err="1" smtClean="0"/>
              <a:t>peer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to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peer</a:t>
            </a:r>
            <a:endParaRPr lang="it-IT" sz="36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868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COMPETENZA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it-IT" sz="2400" b="1" i="1" dirty="0" smtClean="0"/>
                        <a:t>Partecipare alla progettazione di percorsi personalizzati e inclusivi  per allievi con particolari problematiche affinché possano progredire all’interno del gruppo classe</a:t>
                      </a:r>
                      <a:endParaRPr lang="it-IT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SITUAZIONI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APPRENDIMENTO</a:t>
                      </a:r>
                      <a:r>
                        <a:rPr lang="it-IT" baseline="0" dirty="0" smtClean="0"/>
                        <a:t> DA OSSERVARE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CONVERSAZIONE</a:t>
                      </a:r>
                    </a:p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DISCUSSIONE PARTECIPATA</a:t>
                      </a:r>
                      <a:endParaRPr lang="it-IT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ATTIVITA’ </a:t>
                      </a:r>
                      <a:r>
                        <a:rPr lang="it-IT" b="1" i="1" dirty="0" err="1" smtClean="0">
                          <a:solidFill>
                            <a:srgbClr val="002060"/>
                          </a:solidFill>
                        </a:rPr>
                        <a:t>DI</a:t>
                      </a:r>
                      <a:r>
                        <a:rPr lang="it-IT" b="1" i="1" dirty="0" smtClean="0">
                          <a:solidFill>
                            <a:srgbClr val="002060"/>
                          </a:solidFill>
                        </a:rPr>
                        <a:t> GRUPPO</a:t>
                      </a:r>
                      <a:endParaRPr lang="it-IT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AMBITI OPERATIVI DA SUPPORTARE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METODOLOGICO</a:t>
                      </a:r>
                      <a:endParaRPr lang="it-IT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RELAZIONALE</a:t>
                      </a:r>
                      <a:endParaRPr lang="it-IT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Classi/sezioni coinvolte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TEMPI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b="1" dirty="0" smtClean="0"/>
                        <a:t>1 ORA SETTIMANALE </a:t>
                      </a:r>
                      <a:r>
                        <a:rPr lang="it-IT" b="1" dirty="0" err="1" smtClean="0"/>
                        <a:t>DI</a:t>
                      </a:r>
                      <a:r>
                        <a:rPr lang="it-IT" b="1" dirty="0" smtClean="0"/>
                        <a:t> OSSERVAZIONE RECIPROCA PER 4 SETTIMANE 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MODALITA’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OSSERVAZIONE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Protocollo di osservazione reciproca (Allegato 1)</a:t>
                      </a:r>
                    </a:p>
                    <a:p>
                      <a:pPr algn="just"/>
                      <a:r>
                        <a:rPr lang="it-IT" b="1" dirty="0" smtClean="0">
                          <a:solidFill>
                            <a:srgbClr val="0000FF"/>
                          </a:solidFill>
                        </a:rPr>
                        <a:t>Compilazione della scheda di registrazione condivisa (Allegati 2 e 3)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 smtClean="0"/>
              <a:t>Allegati 2 e 3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Esempio di stesura </a:t>
            </a:r>
            <a:br>
              <a:rPr lang="it-IT" sz="3200" b="1" dirty="0" smtClean="0"/>
            </a:br>
            <a:r>
              <a:rPr lang="it-IT" sz="3200" b="1" dirty="0" smtClean="0"/>
              <a:t>scheda di registrazione condivisa</a:t>
            </a:r>
            <a:endParaRPr lang="it-IT" sz="32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1772816"/>
          <a:ext cx="8820472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165354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AZIONI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DESCRITTORI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16535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Cosa fa il docente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spiega, legge, commenta, divide la classe in gruppi</a:t>
                      </a:r>
                    </a:p>
                  </a:txBody>
                  <a:tcPr/>
                </a:tc>
              </a:tr>
              <a:tr h="20617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Cosa fanno gli alunni?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ascoltano, parlano, partecipano, lavorano in gruppo</a:t>
                      </a:r>
                    </a:p>
                    <a:p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260648"/>
          <a:ext cx="8820472" cy="629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459907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Quali contenuti sono trattati?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argomenti disciplinari, tematiche interdisciplinari,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2186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Quale stile di insegnamento viene adottato?</a:t>
                      </a:r>
                      <a:endParaRPr lang="it-IT" sz="2400" dirty="0" smtClean="0"/>
                    </a:p>
                    <a:p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accoglienza, apertura/dialogo, promozione di impegno cooperativo, scambio di opinioni, confronto, collaborazione cognitiva, ascolto attivo, stimolo alla creatività e alla valutazione critica, ridimensionamento dell’insuccesso, evidenziazione dell’esito positivo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637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Quali metodi sono adottati? 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(STRATEGIE DIDATTICHE)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lavoro di gruppo, di squadra, interviste strutturate,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</a:rPr>
                        <a:t>solving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, attività di ricerca, fasi di incoraggiamento, attenzione alle differenze, disabilità, DSA, BES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9512" y="546648"/>
          <a:ext cx="8820472" cy="173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73022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Quale livello di coinvolgimento si realizza? </a:t>
                      </a:r>
                    </a:p>
                    <a:p>
                      <a:r>
                        <a:rPr lang="it-IT" sz="2400" b="1" dirty="0" smtClean="0"/>
                        <a:t>(CONTESTO)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ascolto attivo, clima motivazionale, partecipazione, rapporti interpersonali,  rispetto delle regole, uso della voce e dei toni, gestualità, feedback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512" y="2378576"/>
          <a:ext cx="88204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968591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Come si realizza l’organizzazione?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(GESTIONE DELLA CLASSE)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(gestione del tempo, gestione delle attività, organizzazione degli spazi, ecc.);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16024" y="4023089"/>
          <a:ext cx="8820472" cy="142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1422135">
                <a:tc>
                  <a:txBody>
                    <a:bodyPr/>
                    <a:lstStyle/>
                    <a:p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Elementi di qualità riscontrati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strutturazione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di percorsi personalizzati, utilizzo di strumenti compensativi, azioni preventive di </a:t>
                      </a:r>
                      <a:r>
                        <a:rPr lang="it-IT" sz="2400" b="1" baseline="0" dirty="0" err="1" smtClean="0">
                          <a:solidFill>
                            <a:schemeClr val="tx1"/>
                          </a:solidFill>
                        </a:rPr>
                        <a:t>inclusività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16024" y="825756"/>
          <a:ext cx="8820472" cy="447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700"/>
                <a:gridCol w="5933772"/>
              </a:tblGrid>
              <a:tr h="974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Eventuali situazioni problematiche 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riscontrate</a:t>
                      </a:r>
                    </a:p>
                    <a:p>
                      <a:endParaRPr lang="it-IT" sz="24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demotivazione di alcuni, scarsa tenuta del livello di attenzione, incongruenza degli interventi degli alunni, confusione sui ruoli</a:t>
                      </a:r>
                    </a:p>
                    <a:p>
                      <a:endParaRPr lang="it-IT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758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Modalità di risoluzione eventualmente adottate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coinvolgimento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individuale, utilizzo di strategie di comunicazione verbale e non verbale, spiegazioni e simulazioni</a:t>
                      </a:r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0732">
                <a:tc>
                  <a:txBody>
                    <a:bodyPr/>
                    <a:lstStyle/>
                    <a:p>
                      <a:endParaRPr lang="it-IT" sz="2400" b="1" baseline="0" dirty="0" smtClean="0"/>
                    </a:p>
                    <a:p>
                      <a:r>
                        <a:rPr lang="it-IT" sz="2400" b="1" baseline="0" dirty="0" smtClean="0"/>
                        <a:t>ANNOTAZIONI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 Il ruolo del tutor cambia in base alla struttura del percorso formativo, agli obiettivi e ai destinatari della formazione. </a:t>
            </a:r>
          </a:p>
          <a:p>
            <a:endParaRPr lang="it-IT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tre funzioni del Tutor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4348" name="Picture 12" descr="http://cdn.lucapropato.com/wp-content/uploads/2012/12/riunioni_Dollarphotoclub_576142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4104456" cy="2710830"/>
          </a:xfrm>
          <a:prstGeom prst="rect">
            <a:avLst/>
          </a:prstGeom>
          <a:noFill/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3528" y="1157990"/>
          <a:ext cx="8568952" cy="56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19"/>
                <a:gridCol w="6319633"/>
              </a:tblGrid>
              <a:tr h="2558660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Valutazione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 complessiva dell’esperienza realizzata</a:t>
                      </a:r>
                    </a:p>
                    <a:p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rgbClr val="002060"/>
                          </a:solidFill>
                        </a:rPr>
                        <a:t>Positiva/abbastanza positiva/altro</a:t>
                      </a:r>
                    </a:p>
                    <a:p>
                      <a:r>
                        <a:rPr lang="it-IT" sz="2400" dirty="0" smtClean="0">
                          <a:solidFill>
                            <a:srgbClr val="002060"/>
                          </a:solidFill>
                        </a:rPr>
                        <a:t>rispetto agli</a:t>
                      </a:r>
                      <a:r>
                        <a:rPr lang="it-IT" sz="2400" baseline="0" dirty="0" smtClean="0">
                          <a:solidFill>
                            <a:srgbClr val="002060"/>
                          </a:solidFill>
                        </a:rPr>
                        <a:t> ambiti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progettuale,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metodologico,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organizzativo,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relazionale/motivazionale,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 valutativo</a:t>
                      </a:r>
                      <a:endParaRPr lang="it-IT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003626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Livelli di competenza raggiunti</a:t>
                      </a:r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1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Buono/adeguato/potenziamento/rafforzamento/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consolidamento</a:t>
                      </a:r>
                      <a:r>
                        <a:rPr lang="it-IT" sz="2400" baseline="0" dirty="0" smtClean="0"/>
                        <a:t> della competenza </a:t>
                      </a:r>
                      <a:r>
                        <a:rPr lang="it-IT" sz="2400" b="1" i="1" dirty="0" smtClean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it-IT" sz="2400" b="1" i="1" dirty="0" smtClean="0"/>
                        <a:t>Partecipare alla progettazione di percorsi personalizzati e inclusivi  per allievi con particolari problematiche affinché possano progredire all’interno del gruppo classe”</a:t>
                      </a:r>
                      <a:r>
                        <a:rPr lang="it-IT" sz="2400" dirty="0" smtClean="0"/>
                        <a:t>.</a:t>
                      </a:r>
                    </a:p>
                    <a:p>
                      <a:endParaRPr lang="it-IT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E8FF"/>
                    </a:solidFill>
                  </a:tcPr>
                </a:tc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Elementi per la stesura del rapporto finale</a:t>
            </a:r>
            <a:br>
              <a:rPr lang="it-IT" sz="2400" b="1" dirty="0" smtClean="0"/>
            </a:br>
            <a:r>
              <a:rPr lang="it-IT" sz="2400" b="1" dirty="0" smtClean="0"/>
              <a:t> a cura del docente neoassunto </a:t>
            </a:r>
            <a:endParaRPr lang="it-IT" sz="2400" b="1" dirty="0"/>
          </a:p>
        </p:txBody>
      </p:sp>
      <p:pic>
        <p:nvPicPr>
          <p:cNvPr id="6" name="Picture 6" descr="https://encrypted-tbn3.gstatic.com/images?q=tbn:ANd9GcQllixP4VKX2KbVpp90DD87IVNQ_jjMirbT7kV1GSWaO32kF0Uf61Qs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5382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90872" y="548680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486400"/>
              </a:tblGrid>
              <a:tr h="2376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Nuovi apprendimenti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realizzati</a:t>
                      </a: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(conoscenze, abilità, applicazioni, relazioni, responsabilità, autonomia)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Nuovi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b</a:t>
                      </a:r>
                      <a:r>
                        <a:rPr lang="it-IT" sz="2400" b="1" dirty="0" smtClean="0">
                          <a:solidFill>
                            <a:srgbClr val="002060"/>
                          </a:solidFill>
                        </a:rPr>
                        <a:t>isogni formativi 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</a:rPr>
                        <a:t> evidenziati</a:t>
                      </a:r>
                      <a:endParaRPr lang="it-IT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(conoscenze, abilità, applicazioni, relazioni, responsabilità, autonomia)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contenut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algn="just"/>
            <a:r>
              <a:rPr lang="it-IT" altLang="it-IT" sz="2800" dirty="0" smtClean="0"/>
              <a:t>Il docente, accedendo al sistema on </a:t>
            </a:r>
            <a:r>
              <a:rPr lang="it-IT" altLang="it-IT" sz="2800" dirty="0" err="1" smtClean="0"/>
              <a:t>line</a:t>
            </a:r>
            <a:r>
              <a:rPr lang="it-IT" altLang="it-IT" sz="2800" dirty="0" smtClean="0"/>
              <a:t>, sarà supportato, attraverso procedure guidate, a sviluppare riflessioni sul proprio percorso professionale, acquisendo alcune competenze utili a costruire un proprio portfolio formativo.</a:t>
            </a:r>
          </a:p>
          <a:p>
            <a:pPr algn="just"/>
            <a:endParaRPr lang="it-IT" alt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AE02-3F0E-4D66-9E9D-B640D6783C18}" type="slidenum">
              <a:rPr lang="it-IT" smtClean="0"/>
              <a:pPr>
                <a:defRPr/>
              </a:pPr>
              <a:t>82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Il portfolio formativo sperimentale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contenuto 2"/>
          <p:cNvSpPr>
            <a:spLocks noGrp="1"/>
          </p:cNvSpPr>
          <p:nvPr>
            <p:ph idx="1"/>
          </p:nvPr>
        </p:nvSpPr>
        <p:spPr>
          <a:xfrm>
            <a:off x="3779838" y="1600200"/>
            <a:ext cx="4906962" cy="4852988"/>
          </a:xfrm>
          <a:solidFill>
            <a:srgbClr val="66FFFF">
              <a:alpha val="18039"/>
            </a:srgbClr>
          </a:solidFill>
        </p:spPr>
        <p:txBody>
          <a:bodyPr>
            <a:normAutofit/>
          </a:bodyPr>
          <a:lstStyle/>
          <a:p>
            <a:r>
              <a:rPr lang="it-IT" altLang="it-IT" sz="2400" b="1" dirty="0" smtClean="0"/>
              <a:t>Il portfolio </a:t>
            </a:r>
            <a:r>
              <a:rPr lang="it-IT" altLang="it-IT" sz="2400" dirty="0" smtClean="0"/>
              <a:t> è suddiviso in 4 parti:</a:t>
            </a:r>
          </a:p>
          <a:p>
            <a:r>
              <a:rPr lang="it-IT" altLang="it-IT" sz="2400" dirty="0" smtClean="0"/>
              <a:t>a) descrizione del </a:t>
            </a:r>
            <a:r>
              <a:rPr lang="it-IT" altLang="it-IT" sz="2400" b="1" u="sng" dirty="0" smtClean="0"/>
              <a:t>curriculum  professionale  </a:t>
            </a:r>
            <a:r>
              <a:rPr lang="it-IT" altLang="it-IT" sz="2400" dirty="0" smtClean="0"/>
              <a:t>del docente</a:t>
            </a:r>
          </a:p>
          <a:p>
            <a:r>
              <a:rPr lang="it-IT" altLang="it-IT" sz="2400" dirty="0" smtClean="0"/>
              <a:t>b) elaborazione </a:t>
            </a:r>
            <a:r>
              <a:rPr lang="it-IT" altLang="it-IT" sz="2400" b="1" u="sng" dirty="0" smtClean="0"/>
              <a:t>bilancio delle competenze iniziali</a:t>
            </a:r>
            <a:r>
              <a:rPr lang="it-IT" altLang="it-IT" sz="2400" dirty="0" smtClean="0"/>
              <a:t>;</a:t>
            </a:r>
          </a:p>
          <a:p>
            <a:r>
              <a:rPr lang="it-IT" altLang="it-IT" sz="2400" dirty="0" smtClean="0"/>
              <a:t>c) documentazione di  </a:t>
            </a:r>
            <a:r>
              <a:rPr lang="it-IT" altLang="it-IT" sz="2400" b="1" u="sng" dirty="0" smtClean="0"/>
              <a:t>fasi significative dell’esperienza didattica</a:t>
            </a:r>
            <a:r>
              <a:rPr lang="it-IT" altLang="it-IT" sz="2400" dirty="0" smtClean="0"/>
              <a:t>,</a:t>
            </a:r>
          </a:p>
          <a:p>
            <a:r>
              <a:rPr lang="it-IT" altLang="it-IT" sz="2400" dirty="0" smtClean="0"/>
              <a:t>c)  realizzazione di un </a:t>
            </a:r>
            <a:r>
              <a:rPr lang="it-IT" altLang="it-IT" sz="2400" b="1" u="sng" dirty="0" smtClean="0"/>
              <a:t>bilancio finale delle competenze </a:t>
            </a:r>
            <a:r>
              <a:rPr lang="it-IT" altLang="it-IT" sz="2400" dirty="0" smtClean="0"/>
              <a:t>e previsione di un</a:t>
            </a:r>
            <a:r>
              <a:rPr lang="it-IT" altLang="it-IT" sz="2400" b="1" u="sng" dirty="0" smtClean="0"/>
              <a:t> piano di sviluppo professionale.</a:t>
            </a:r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6F48-6D73-4382-A766-0BA681306BB8}" type="slidenum">
              <a:rPr lang="it-IT" smtClean="0"/>
              <a:pPr>
                <a:defRPr/>
              </a:pPr>
              <a:t>83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Articolazione del portfolio</a:t>
            </a:r>
          </a:p>
        </p:txBody>
      </p:sp>
      <p:pic>
        <p:nvPicPr>
          <p:cNvPr id="69637" name="Picture 6" descr="https://encrypted-tbn0.gstatic.com/images?q=tbn:ANd9GcSDzs7mgKYoU-oT0hgkSybSTY_RV7HN7Yr0i94XQ-xjjSP54sJ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65400"/>
            <a:ext cx="26638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flipH="1">
            <a:off x="2771800" y="4293096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1691680" y="5661248"/>
            <a:ext cx="2016224" cy="10527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Anche attività </a:t>
            </a:r>
            <a:r>
              <a:rPr lang="it-IT" b="1" dirty="0" err="1" smtClean="0">
                <a:solidFill>
                  <a:schemeClr val="tx1"/>
                </a:solidFill>
              </a:rPr>
              <a:t>peer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to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peer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egnaposto contenuto 2"/>
          <p:cNvSpPr>
            <a:spLocks noGrp="1"/>
          </p:cNvSpPr>
          <p:nvPr>
            <p:ph idx="1"/>
          </p:nvPr>
        </p:nvSpPr>
        <p:spPr>
          <a:xfrm>
            <a:off x="2771775" y="1600200"/>
            <a:ext cx="5915025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altLang="it-IT" sz="2800" dirty="0" smtClean="0"/>
              <a:t>Al termine delle attività  di formazione il D.S. della Scuola Polo rilascerà l’Attestato di frequenza e superamento del corso di formazione che il docente consegnerà, unitamente al portfolio formativo, al DS della scuola di servizio per la discussione con il Comitato di valutazione.</a:t>
            </a:r>
          </a:p>
          <a:p>
            <a:pPr algn="just">
              <a:spcBef>
                <a:spcPts val="0"/>
              </a:spcBef>
              <a:buFont typeface="Arial" pitchFamily="34" charset="0"/>
              <a:buNone/>
              <a:defRPr/>
            </a:pPr>
            <a:endParaRPr lang="it-IT" alt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5B82C-E5E3-4E63-9273-ACE97105FDB2}" type="slidenum">
              <a:rPr lang="it-IT" smtClean="0"/>
              <a:pPr>
                <a:defRPr/>
              </a:pPr>
              <a:t>84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L’Attestato finale</a:t>
            </a:r>
          </a:p>
        </p:txBody>
      </p:sp>
      <p:pic>
        <p:nvPicPr>
          <p:cNvPr id="70661" name="Picture 2" descr="https://encrypted-tbn1.gstatic.com/images?q=tbn:ANd9GcR3Dp87WpuNndsu6Qigb6NxCJyiczMw8GUCg9iIj7ylNNwlTfRV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18716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85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La discussione sull’esperienza realizzata</a:t>
            </a:r>
          </a:p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dinanzi al Comitato di Valutazione</a:t>
            </a:r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None/>
            </a:pPr>
            <a:r>
              <a:rPr lang="it-IT" dirty="0" smtClean="0"/>
              <a:t> 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  <a:p>
            <a:pPr algn="just">
              <a:lnSpc>
                <a:spcPct val="120000"/>
              </a:lnSpc>
            </a:pPr>
            <a:r>
              <a:rPr lang="it-IT" sz="3000" dirty="0" smtClean="0"/>
              <a:t>  Al termine dell’anno di formazione e prova, nel periodo intercorrente tra il termine delle attività didattiche - compresi gli esami di qualifica e di Stato - e la conclusione dell’anno scolastico, il Comitato è convocato dal Dirigente Scolastico per </a:t>
            </a:r>
            <a:r>
              <a:rPr lang="it-IT" sz="3000" b="1" dirty="0" smtClean="0"/>
              <a:t>procedere all’espressione del parere sul superamento </a:t>
            </a:r>
            <a:r>
              <a:rPr lang="it-IT" sz="3000" dirty="0" smtClean="0"/>
              <a:t>del periodo di formazione e di prova.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</p:txBody>
      </p:sp>
      <p:pic>
        <p:nvPicPr>
          <p:cNvPr id="12290" name="Picture 2" descr="http://previews.123rf.com/images/coramax/coramax1212/coramax121200028/16850517-3d-persone-uomini-persona-al-tavolo-delle-riunioni-e-sala-riunioni-per-cartelle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1484784"/>
            <a:ext cx="1800200" cy="14146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discussione</a:t>
            </a:r>
          </a:p>
          <a:p>
            <a:r>
              <a:rPr lang="it-IT" dirty="0" smtClean="0"/>
              <a:t>prende avvio dalla presentazione delle attività di insegnamento e formazione e della relativa documentazione contenuta nel </a:t>
            </a:r>
            <a:r>
              <a:rPr lang="it-IT" b="1" i="1" dirty="0" smtClean="0"/>
              <a:t>portfolio professionale</a:t>
            </a:r>
            <a:r>
              <a:rPr lang="it-IT" dirty="0" smtClean="0"/>
              <a:t>,  trasmesso dal Dirigente Scolastico al Comitato almeno cinque giorni prima della data fissata per il colloquio.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colloquio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Il docente </a:t>
            </a:r>
            <a:r>
              <a:rPr lang="it-IT" i="1" dirty="0" smtClean="0"/>
              <a:t>tutor</a:t>
            </a:r>
          </a:p>
          <a:p>
            <a:r>
              <a:rPr lang="it-IT" dirty="0" smtClean="0"/>
              <a:t>presenta le </a:t>
            </a:r>
            <a:r>
              <a:rPr lang="it-IT" b="1" dirty="0" smtClean="0"/>
              <a:t>risultanze emergenti dall’istruttoria </a:t>
            </a:r>
            <a:r>
              <a:rPr lang="it-IT" dirty="0" smtClean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 smtClean="0"/>
              <a:t> Il Dirigente scolastico</a:t>
            </a:r>
          </a:p>
          <a:p>
            <a:r>
              <a:rPr lang="it-IT" dirty="0" smtClean="0"/>
              <a:t> presenta una </a:t>
            </a:r>
            <a:r>
              <a:rPr lang="it-IT" b="1" dirty="0" smtClean="0"/>
              <a:t>relazione per ogni docente</a:t>
            </a:r>
            <a:r>
              <a:rPr lang="it-IT" dirty="0" smtClean="0"/>
              <a:t>, comprensiva della documentazione delle attività di formazione, delle </a:t>
            </a:r>
            <a:r>
              <a:rPr lang="it-IT" b="1" dirty="0" smtClean="0"/>
              <a:t>attività  di </a:t>
            </a:r>
            <a:r>
              <a:rPr lang="it-IT" b="1" i="1" dirty="0" smtClean="0"/>
              <a:t>tutoring</a:t>
            </a:r>
            <a:r>
              <a:rPr lang="it-IT" i="1" dirty="0" smtClean="0"/>
              <a:t>, della </a:t>
            </a:r>
            <a:r>
              <a:rPr lang="it-IT" b="1" i="1" dirty="0" smtClean="0"/>
              <a:t>visita didattica </a:t>
            </a:r>
            <a:r>
              <a:rPr lang="it-IT" i="1" dirty="0" smtClean="0"/>
              <a:t>effettuata e di </a:t>
            </a:r>
            <a:r>
              <a:rPr lang="it-IT" dirty="0" smtClean="0"/>
              <a:t>ogni altro elemento informativo o evidenza utile all’espressione del parere.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Istruttoria del Tutor e Relazione del D.S.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88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parere del 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Comitato di Valutazione</a:t>
            </a:r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sz="2800" dirty="0" smtClean="0"/>
              <a:t> Il Comitato di valutazione è  tenuto ad esprimere un parere motivato, con particolare riguardo ad alcuni criteri indicati dal DM 850/2015.</a:t>
            </a:r>
          </a:p>
          <a:p>
            <a:pPr>
              <a:buFont typeface="Arial" pitchFamily="34" charset="0"/>
              <a:buNone/>
            </a:pPr>
            <a:r>
              <a:rPr lang="it-IT" dirty="0" smtClean="0"/>
              <a:t>                        </a:t>
            </a:r>
            <a:endParaRPr lang="it-IT" sz="2400" dirty="0" smtClean="0"/>
          </a:p>
          <a:p>
            <a:pPr>
              <a:buFont typeface="Arial" pitchFamily="34" charset="0"/>
              <a:buNone/>
            </a:pPr>
            <a:r>
              <a:rPr lang="it-IT" sz="2400" dirty="0" smtClean="0"/>
              <a:t>                           </a:t>
            </a:r>
          </a:p>
        </p:txBody>
      </p:sp>
      <p:pic>
        <p:nvPicPr>
          <p:cNvPr id="71685" name="Picture 2" descr="https://encrypted-tbn2.gstatic.com/images?q=tbn:ANd9GcThupcfYmbevxAu_LaouugyyMIJBQGZGLOcOec4B5wqNnOdOZ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3764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00FF"/>
                </a:solidFill>
              </a:rPr>
              <a:t>corretto possesso ed esercizio delle </a:t>
            </a:r>
            <a:r>
              <a:rPr lang="it-IT" b="1" dirty="0">
                <a:solidFill>
                  <a:srgbClr val="0000FF"/>
                </a:solidFill>
              </a:rPr>
              <a:t>competenze culturali, disciplinari, didattiche </a:t>
            </a:r>
            <a:r>
              <a:rPr lang="it-IT" b="1" dirty="0" smtClean="0">
                <a:solidFill>
                  <a:srgbClr val="0000FF"/>
                </a:solidFill>
              </a:rPr>
              <a:t>e metodologiche </a:t>
            </a:r>
            <a:r>
              <a:rPr lang="it-IT" dirty="0" smtClean="0"/>
              <a:t>con riferimento ai nuclei fondanti dei saperi, ai traguardi di competenza e agli obiettivi di apprendimento previsti dagli ordinamenti vigenti;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3366FF"/>
                </a:solidFill>
              </a:rPr>
              <a:t>corretto possesso ed esercizio delle </a:t>
            </a:r>
            <a:r>
              <a:rPr lang="it-IT" b="1" dirty="0">
                <a:solidFill>
                  <a:srgbClr val="3366FF"/>
                </a:solidFill>
              </a:rPr>
              <a:t>competenze relazionali, organizzative e </a:t>
            </a:r>
            <a:r>
              <a:rPr lang="it-IT" b="1" dirty="0" smtClean="0">
                <a:solidFill>
                  <a:srgbClr val="3366FF"/>
                </a:solidFill>
              </a:rPr>
              <a:t>gestionali</a:t>
            </a:r>
            <a:r>
              <a:rPr lang="it-IT" dirty="0" smtClean="0"/>
              <a:t>; 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l’</a:t>
            </a:r>
            <a:r>
              <a:rPr lang="it-IT" b="1" dirty="0" smtClean="0">
                <a:solidFill>
                  <a:srgbClr val="0033CC"/>
                </a:solidFill>
              </a:rPr>
              <a:t>osservanza dei doveri connessi con lo status </a:t>
            </a:r>
            <a:r>
              <a:rPr lang="it-IT" b="1" dirty="0">
                <a:solidFill>
                  <a:srgbClr val="0033CC"/>
                </a:solidFill>
              </a:rPr>
              <a:t>di dipendente pubblico </a:t>
            </a:r>
            <a:r>
              <a:rPr lang="it-IT" dirty="0"/>
              <a:t>e inerenti la funzione docente; </a:t>
            </a:r>
            <a:endParaRPr lang="it-IT" dirty="0" smtClean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attività formative 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il raggiungimento degli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obiettivi </a:t>
            </a:r>
            <a:r>
              <a:rPr lang="it-IT" dirty="0" smtClean="0"/>
              <a:t> dalle stesse previsti.</a:t>
            </a:r>
            <a:endParaRPr lang="it-IT" dirty="0"/>
          </a:p>
          <a:p>
            <a:pPr algn="just"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 per la valutazione del docente in periodo di formazione e di prova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07950" y="162880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7950" y="3573016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7950" y="4365104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7950" y="52292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it-IT" dirty="0" smtClean="0"/>
              <a:t>Le tre principali funzioni che può sono: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54920" y="2564904"/>
            <a:ext cx="4434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Istruttore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Moderatore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Facilitatore 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588224" y="3861048"/>
            <a:ext cx="230425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FAVORISCE LA COMUNICAZIONE E LA CONDIVISIONE NEL GRUPPO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47936" y="2996952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TRESFERISCE</a:t>
            </a:r>
          </a:p>
          <a:p>
            <a:pPr algn="ctr"/>
            <a:r>
              <a:rPr lang="it-IT" dirty="0" smtClean="0"/>
              <a:t>INFORMAZIONI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3275856" y="5445224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SOSTIENE LO SVILUPPO </a:t>
            </a:r>
            <a:r>
              <a:rPr lang="it-IT" dirty="0" err="1" smtClean="0"/>
              <a:t>DI</a:t>
            </a:r>
            <a:r>
              <a:rPr lang="it-IT" dirty="0" smtClean="0"/>
              <a:t> COMPETENZE SPECIFICHE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95736" y="314096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588224" y="386104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3968" y="494116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In caso di giudizio sfavorevole, il Dirigente scolastico emette provvedimento motivato di</a:t>
            </a:r>
          </a:p>
          <a:p>
            <a:pPr algn="just"/>
            <a:r>
              <a:rPr lang="it-IT" b="1" dirty="0" smtClean="0"/>
              <a:t>ripetizione solo per una volta del periodo di formazione e di prova. </a:t>
            </a:r>
          </a:p>
          <a:p>
            <a:pPr algn="just"/>
            <a:r>
              <a:rPr lang="it-IT" dirty="0" smtClean="0"/>
              <a:t>Il provvedimento indicherà, altresì, gli </a:t>
            </a:r>
            <a:r>
              <a:rPr lang="it-IT" b="1" i="1" dirty="0" smtClean="0"/>
              <a:t>elementi di criticità </a:t>
            </a:r>
            <a:r>
              <a:rPr lang="it-IT" dirty="0" smtClean="0"/>
              <a:t>emersi ed individuerà le </a:t>
            </a:r>
            <a:r>
              <a:rPr lang="it-IT" b="1" i="1" dirty="0" smtClean="0"/>
              <a:t>forme di supporto </a:t>
            </a:r>
            <a:r>
              <a:rPr lang="it-IT" dirty="0" smtClean="0"/>
              <a:t>formativo e di verifica del conseguimento degli </a:t>
            </a:r>
            <a:r>
              <a:rPr lang="it-IT" i="1" dirty="0" smtClean="0"/>
              <a:t>standard richiesti per la conferma in ruolo.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Giudizio sfavorevole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4" name="Picture 6" descr="http://previews.123rf.com/images/tristan3d/tristan3d1104/tristan3d110400084/9394041-Bobby-is-holding-a-stop-sign-and-asks-you-to-halt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270670" cy="125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Nel corso del secondo periodo di formazione e di prova è </a:t>
            </a:r>
            <a:r>
              <a:rPr lang="it-IT" b="1" dirty="0" smtClean="0"/>
              <a:t>obbligatoriamente disposta </a:t>
            </a:r>
            <a:r>
              <a:rPr lang="it-IT" dirty="0" smtClean="0"/>
              <a:t>una </a:t>
            </a:r>
            <a:r>
              <a:rPr lang="it-IT" b="1" dirty="0" smtClean="0"/>
              <a:t>verifica ispettiva</a:t>
            </a:r>
            <a:r>
              <a:rPr lang="it-IT" dirty="0" smtClean="0"/>
              <a:t>  per l’assunzione di ogni utile elemento di valutazione dell’idoneità del docente. </a:t>
            </a:r>
          </a:p>
          <a:p>
            <a:pPr algn="just"/>
            <a:r>
              <a:rPr lang="it-IT" dirty="0" smtClean="0"/>
              <a:t>La relazione rilasciata dal Dirigente tecnico sarà parte integrante della documentazione esaminata in seconda istanza dal Comitato al termine del secondo periodo di prova. 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La verifica ispettiva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0" name="Picture 6" descr="http://previews.123rf.com/images/quka/quka1304/quka130400017/19083877-3D-persone-con-lente-di-ingrandimento-e-uomo-d-affari-silhouette-su-sfondo-bianco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251620" cy="12579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Compiuto l’anno di formazione, il personale docente consegue la </a:t>
            </a:r>
            <a:r>
              <a:rPr lang="it-IT" altLang="it-IT" sz="2400" b="1" dirty="0" smtClean="0"/>
              <a:t>conferma in ruolo con decreto del Dirigente Scolastico</a:t>
            </a:r>
            <a:r>
              <a:rPr lang="it-IT" altLang="it-IT" sz="2400" dirty="0" smtClean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 smtClean="0"/>
              <a:t>Il provvedimento è definitivo</a:t>
            </a:r>
            <a:r>
              <a:rPr lang="it-IT" altLang="it-IT" sz="2400" dirty="0" smtClean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92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7993063" cy="1368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Superamento</a:t>
            </a:r>
          </a:p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dell’anno di formazione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283968" y="2996952"/>
            <a:ext cx="4680520" cy="180020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491880" y="3501008"/>
            <a:ext cx="936104" cy="936104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http://www.lanutrizionedimassimo.it/images/immagini_pagine/omino-con-scritta-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1728192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3900" dirty="0" smtClean="0"/>
              <a:t>BUON LAVORO </a:t>
            </a:r>
          </a:p>
          <a:p>
            <a:pPr>
              <a:buNone/>
            </a:pPr>
            <a:endParaRPr lang="it-IT" sz="3900" dirty="0" smtClean="0"/>
          </a:p>
          <a:p>
            <a:endParaRPr lang="it-IT" sz="3900" dirty="0" smtClean="0"/>
          </a:p>
          <a:p>
            <a:endParaRPr lang="it-IT" sz="3900" dirty="0" smtClean="0"/>
          </a:p>
          <a:p>
            <a:endParaRPr lang="it-IT" sz="3900" dirty="0" smtClean="0"/>
          </a:p>
          <a:p>
            <a:r>
              <a:rPr lang="it-IT" sz="3900" dirty="0" smtClean="0"/>
              <a:t>E</a:t>
            </a:r>
          </a:p>
          <a:p>
            <a:r>
              <a:rPr lang="it-IT" sz="3900" dirty="0" smtClean="0"/>
              <a:t>GRAZIE PER L’ATTENZIONE!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8994-6354-4027-B809-83663472B343}" type="slidenum">
              <a:rPr lang="it-IT" smtClean="0"/>
              <a:pPr>
                <a:defRPr/>
              </a:pPr>
              <a:t>93</a:t>
            </a:fld>
            <a:endParaRPr lang="it-IT"/>
          </a:p>
        </p:txBody>
      </p:sp>
      <p:sp>
        <p:nvSpPr>
          <p:cNvPr id="74757" name="AutoShape 4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AutoShape 6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100" name="Picture 4" descr="http://mentecorpo.eu/mind/wp-content/uploads/2015/07/specializzazione-omino-corso-laurea-diploma-262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4955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4391</Words>
  <Application>Microsoft Office PowerPoint</Application>
  <PresentationFormat>Presentazione su schermo (4:3)</PresentationFormat>
  <Paragraphs>514</Paragraphs>
  <Slides>93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93</vt:i4>
      </vt:variant>
    </vt:vector>
  </HeadingPairs>
  <TitlesOfParts>
    <vt:vector size="9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L’interazione tra pari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Ambiti di osservazione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FASE 1 PROGRAMMAZIONE E SVILUPPO CONDIVISO</vt:lpstr>
      <vt:lpstr>Fase_propedeutica  A</vt:lpstr>
      <vt:lpstr>Diapositiva 52</vt:lpstr>
      <vt:lpstr>Diapositiva 53</vt:lpstr>
      <vt:lpstr>Diapositiva 54</vt:lpstr>
      <vt:lpstr>Diapositiva 55</vt:lpstr>
      <vt:lpstr>Fase_propedeutica  A</vt:lpstr>
      <vt:lpstr>Fase_propedeutica  B</vt:lpstr>
      <vt:lpstr>Diapositiva 58</vt:lpstr>
      <vt:lpstr>Diapositiva 59</vt:lpstr>
      <vt:lpstr>Esempi di situazioni di apprendimento</vt:lpstr>
      <vt:lpstr>Diapositiva 61</vt:lpstr>
      <vt:lpstr>Esempi di ambiti operativi</vt:lpstr>
      <vt:lpstr>Ambiti per i neo assunti della fase C</vt:lpstr>
      <vt:lpstr>Fase_propedeutica  B</vt:lpstr>
      <vt:lpstr>Diapositiva 65</vt:lpstr>
      <vt:lpstr>Il Protocollo di osservazione reciproca</vt:lpstr>
      <vt:lpstr>Diapositiva 67</vt:lpstr>
      <vt:lpstr>Diapositiva 68</vt:lpstr>
      <vt:lpstr>FASE 2 L’OSSERVAZIONE RECIPROCA</vt:lpstr>
      <vt:lpstr>I ruoli</vt:lpstr>
      <vt:lpstr>I ruoli</vt:lpstr>
      <vt:lpstr>FASE 3 VALUTAZIONE DELL’ESPERIENZA</vt:lpstr>
      <vt:lpstr>Diapositiva 73</vt:lpstr>
      <vt:lpstr>Diapositiva 74</vt:lpstr>
      <vt:lpstr>Esempio di stesura  Programmazione peer to peer</vt:lpstr>
      <vt:lpstr>Allegati 2 e 3 Esempio di stesura  scheda di registrazione condivisa</vt:lpstr>
      <vt:lpstr>Diapositiva 77</vt:lpstr>
      <vt:lpstr>Diapositiva 78</vt:lpstr>
      <vt:lpstr>Diapositiva 79</vt:lpstr>
      <vt:lpstr>Elementi per la stesura del rapporto finale  a cura del docente neoassunto 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 Maria</dc:creator>
  <cp:lastModifiedBy>Anna Maria</cp:lastModifiedBy>
  <cp:revision>89</cp:revision>
  <cp:lastPrinted>2016-01-26T14:01:22Z</cp:lastPrinted>
  <dcterms:created xsi:type="dcterms:W3CDTF">2016-01-25T20:17:05Z</dcterms:created>
  <dcterms:modified xsi:type="dcterms:W3CDTF">2016-04-16T06:20:43Z</dcterms:modified>
</cp:coreProperties>
</file>