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notesSlides/notesSlide2.xml" ContentType="application/vnd.openxmlformats-officedocument.presentationml.notesSlide+xml"/>
  <Override PartName="/ppt/charts/chart60.xml" ContentType="application/vnd.openxmlformats-officedocument.drawingml.chart+xml"/>
  <Override PartName="/ppt/notesSlides/notesSlide3.xml" ContentType="application/vnd.openxmlformats-officedocument.presentationml.notesSlide+xml"/>
  <Override PartName="/ppt/charts/chart61.xml" ContentType="application/vnd.openxmlformats-officedocument.drawingml.chart+xml"/>
  <Override PartName="/ppt/notesSlides/notesSlide4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5.xml" ContentType="application/vnd.openxmlformats-officedocument.presentationml.notesSlide+xml"/>
  <Override PartName="/ppt/charts/chart77.xml" ContentType="application/vnd.openxmlformats-officedocument.drawingml.chart+xml"/>
  <Override PartName="/ppt/notesSlides/notesSlide6.xml" ContentType="application/vnd.openxmlformats-officedocument.presentationml.notesSlide+xml"/>
  <Override PartName="/ppt/charts/chart7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92"/>
  </p:notesMasterIdLst>
  <p:sldIdLst>
    <p:sldId id="258" r:id="rId2"/>
    <p:sldId id="259" r:id="rId3"/>
    <p:sldId id="256" r:id="rId4"/>
    <p:sldId id="261" r:id="rId5"/>
    <p:sldId id="262" r:id="rId6"/>
    <p:sldId id="306" r:id="rId7"/>
    <p:sldId id="271" r:id="rId8"/>
    <p:sldId id="263" r:id="rId9"/>
    <p:sldId id="329" r:id="rId10"/>
    <p:sldId id="264" r:id="rId11"/>
    <p:sldId id="330" r:id="rId12"/>
    <p:sldId id="265" r:id="rId13"/>
    <p:sldId id="331" r:id="rId14"/>
    <p:sldId id="266" r:id="rId15"/>
    <p:sldId id="332" r:id="rId16"/>
    <p:sldId id="267" r:id="rId17"/>
    <p:sldId id="333" r:id="rId18"/>
    <p:sldId id="268" r:id="rId19"/>
    <p:sldId id="334" r:id="rId20"/>
    <p:sldId id="269" r:id="rId21"/>
    <p:sldId id="335" r:id="rId22"/>
    <p:sldId id="270" r:id="rId23"/>
    <p:sldId id="280" r:id="rId24"/>
    <p:sldId id="336" r:id="rId25"/>
    <p:sldId id="299" r:id="rId26"/>
    <p:sldId id="337" r:id="rId27"/>
    <p:sldId id="282" r:id="rId28"/>
    <p:sldId id="338" r:id="rId29"/>
    <p:sldId id="274" r:id="rId30"/>
    <p:sldId id="339" r:id="rId31"/>
    <p:sldId id="284" r:id="rId32"/>
    <p:sldId id="340" r:id="rId33"/>
    <p:sldId id="285" r:id="rId34"/>
    <p:sldId id="341" r:id="rId35"/>
    <p:sldId id="286" r:id="rId36"/>
    <p:sldId id="342" r:id="rId37"/>
    <p:sldId id="278" r:id="rId38"/>
    <p:sldId id="343" r:id="rId39"/>
    <p:sldId id="279" r:id="rId40"/>
    <p:sldId id="298" r:id="rId41"/>
    <p:sldId id="344" r:id="rId42"/>
    <p:sldId id="281" r:id="rId43"/>
    <p:sldId id="345" r:id="rId44"/>
    <p:sldId id="291" r:id="rId45"/>
    <p:sldId id="354" r:id="rId46"/>
    <p:sldId id="292" r:id="rId47"/>
    <p:sldId id="355" r:id="rId48"/>
    <p:sldId id="356" r:id="rId49"/>
    <p:sldId id="293" r:id="rId50"/>
    <p:sldId id="294" r:id="rId51"/>
    <p:sldId id="357" r:id="rId52"/>
    <p:sldId id="295" r:id="rId53"/>
    <p:sldId id="358" r:id="rId54"/>
    <p:sldId id="296" r:id="rId55"/>
    <p:sldId id="359" r:id="rId56"/>
    <p:sldId id="288" r:id="rId57"/>
    <p:sldId id="289" r:id="rId58"/>
    <p:sldId id="346" r:id="rId59"/>
    <p:sldId id="290" r:id="rId60"/>
    <p:sldId id="347" r:id="rId61"/>
    <p:sldId id="273" r:id="rId62"/>
    <p:sldId id="348" r:id="rId63"/>
    <p:sldId id="283" r:id="rId64"/>
    <p:sldId id="349" r:id="rId65"/>
    <p:sldId id="275" r:id="rId66"/>
    <p:sldId id="350" r:id="rId67"/>
    <p:sldId id="276" r:id="rId68"/>
    <p:sldId id="351" r:id="rId69"/>
    <p:sldId id="277" r:id="rId70"/>
    <p:sldId id="352" r:id="rId71"/>
    <p:sldId id="287" r:id="rId72"/>
    <p:sldId id="353" r:id="rId73"/>
    <p:sldId id="297" r:id="rId74"/>
    <p:sldId id="260" r:id="rId75"/>
    <p:sldId id="360" r:id="rId76"/>
    <p:sldId id="272" r:id="rId77"/>
    <p:sldId id="361" r:id="rId78"/>
    <p:sldId id="300" r:id="rId79"/>
    <p:sldId id="362" r:id="rId80"/>
    <p:sldId id="301" r:id="rId81"/>
    <p:sldId id="367" r:id="rId82"/>
    <p:sldId id="302" r:id="rId83"/>
    <p:sldId id="363" r:id="rId84"/>
    <p:sldId id="303" r:id="rId85"/>
    <p:sldId id="364" r:id="rId86"/>
    <p:sldId id="304" r:id="rId87"/>
    <p:sldId id="365" r:id="rId88"/>
    <p:sldId id="305" r:id="rId89"/>
    <p:sldId id="366" r:id="rId90"/>
    <p:sldId id="368" r:id="rId9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86422" autoAdjust="0"/>
  </p:normalViewPr>
  <p:slideViewPr>
    <p:cSldViewPr>
      <p:cViewPr>
        <p:scale>
          <a:sx n="72" d="100"/>
          <a:sy n="72" d="100"/>
        </p:scale>
        <p:origin x="-102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3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34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31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36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36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37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38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34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39</c:v>
                </c:pt>
                <c:pt idx="2">
                  <c:v>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36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42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43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34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33343765375275758"/>
          <c:y val="4.5117725937428139E-2"/>
          <c:w val="0.32472615476587258"/>
          <c:h val="0.11168881752156737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32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19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3817764422902"/>
          <c:y val="0.11177187398047808"/>
          <c:w val="0.64380263052076703"/>
          <c:h val="0.7764562520390437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0951333381523627"/>
                  <c:y val="0.124300111982082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22103445807818295"/>
                  <c:y val="-9.7336237225665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7494483338917949"/>
                  <c:y val="-9.79457019160398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8512572147458031E-2"/>
                  <c:y val="0.124300111982082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23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38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6707842578173552"/>
                  <c:y val="4.5912653975363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20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25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32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26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29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38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27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28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26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29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31</c:v>
                </c:pt>
                <c:pt idx="2">
                  <c:v>29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28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38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5"/>
                  <c:y val="0.1612541993281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32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42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44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36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34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38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37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36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29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PRIMARIA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A.S.2018/2019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3939"/>
          <a:ext cx="3309803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SCUOLA PRIMARIA</a:t>
          </a:r>
          <a:endParaRPr lang="it-IT" sz="2500" kern="1200" dirty="0"/>
        </a:p>
      </dsp:txBody>
      <dsp:txXfrm>
        <a:off x="27843" y="51782"/>
        <a:ext cx="3254117" cy="514689"/>
      </dsp:txXfrm>
    </dsp:sp>
    <dsp:sp modelId="{BCFB97D4-2179-4C56-8DB2-47314618674C}">
      <dsp:nvSpPr>
        <dsp:cNvPr id="0" name=""/>
        <dsp:cNvSpPr/>
      </dsp:nvSpPr>
      <dsp:spPr>
        <a:xfrm>
          <a:off x="0" y="666314"/>
          <a:ext cx="3309803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A.S.2018/2019</a:t>
          </a:r>
          <a:endParaRPr lang="it-IT" sz="2500" kern="1200" dirty="0"/>
        </a:p>
      </dsp:txBody>
      <dsp:txXfrm>
        <a:off x="27843" y="694157"/>
        <a:ext cx="3254117" cy="51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924-C47F-413E-A90F-BE667A4922F4}" type="datetimeFigureOut">
              <a:rPr lang="it-IT" smtClean="0"/>
              <a:t>21/10/2018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CE20-691F-49B7-9565-E31C5FFA4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825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3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71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72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t>89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9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89EEFC-92B8-4B2B-8745-E25B0546AB9D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A0A6-19CA-4259-80B0-BBCE13C89E3A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C4A5-CD89-4DD2-B3B4-7CAA9A66010B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837-72F3-4721-92CB-707C6C7CF449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96C5-408B-42F8-9360-6E9F435D1A37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05C3-C465-4A0F-9C5F-B72E2B2933BA}" type="datetime1">
              <a:rPr lang="it-IT" smtClean="0"/>
              <a:t>21/10/2018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EA7F-C059-40DA-901D-49D4C63A2A84}" type="datetime1">
              <a:rPr lang="it-IT" smtClean="0"/>
              <a:t>21/10/2018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CFA-8FF3-482D-A467-A017FEF6D625}" type="datetime1">
              <a:rPr lang="it-IT" smtClean="0"/>
              <a:t>21/10/2018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E9-BE2C-4568-9CD8-EA0C7EBC51A0}" type="datetime1">
              <a:rPr lang="it-IT" smtClean="0"/>
              <a:t>21/10/2018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E5AF1F0-F6C6-45DE-84C7-53C8EC5FF825}" type="datetime1">
              <a:rPr lang="it-IT" smtClean="0"/>
              <a:t>21/10/2018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05D537-17BD-4CD6-9635-0215E76CB9E0}" type="datetime1">
              <a:rPr lang="it-IT" smtClean="0"/>
              <a:t>21/10/2018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6C669A-5F91-4064-AF4A-7923580CEF16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196013" cy="2526297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8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672" y="2204864"/>
            <a:ext cx="5112568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8479567"/>
              </p:ext>
            </p:extLst>
          </p:nvPr>
        </p:nvGraphicFramePr>
        <p:xfrm>
          <a:off x="1979712" y="3140968"/>
          <a:ext cx="475252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9632" y="2204864"/>
            <a:ext cx="561662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FATTI ED EVENTI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288392"/>
              </p:ext>
            </p:extLst>
          </p:nvPr>
        </p:nvGraphicFramePr>
        <p:xfrm>
          <a:off x="1619672" y="2996952"/>
          <a:ext cx="496855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698477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GLI ELEMENTI DEI VARI LINGUAGGI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9071336"/>
              </p:ext>
            </p:extLst>
          </p:nvPr>
        </p:nvGraphicFramePr>
        <p:xfrm>
          <a:off x="1979712" y="2636912"/>
          <a:ext cx="5184575" cy="31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060848"/>
            <a:ext cx="6912767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  SPAZIO TEMPO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204398"/>
              </p:ext>
            </p:extLst>
          </p:nvPr>
        </p:nvGraphicFramePr>
        <p:xfrm>
          <a:off x="1691680" y="2636912"/>
          <a:ext cx="54726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40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331640" y="1916832"/>
            <a:ext cx="619268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63115"/>
              </p:ext>
            </p:extLst>
          </p:nvPr>
        </p:nvGraphicFramePr>
        <p:xfrm>
          <a:off x="1403648" y="2852936"/>
          <a:ext cx="59046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403648" y="1988840"/>
            <a:ext cx="619268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0692936"/>
              </p:ext>
            </p:extLst>
          </p:nvPr>
        </p:nvGraphicFramePr>
        <p:xfrm>
          <a:off x="1763688" y="2996952"/>
          <a:ext cx="51845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2276872"/>
            <a:ext cx="676875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6533452"/>
              </p:ext>
            </p:extLst>
          </p:nvPr>
        </p:nvGraphicFramePr>
        <p:xfrm>
          <a:off x="1835696" y="2924944"/>
          <a:ext cx="5112568" cy="291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988840"/>
            <a:ext cx="619268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548307"/>
              </p:ext>
            </p:extLst>
          </p:nvPr>
        </p:nvGraphicFramePr>
        <p:xfrm>
          <a:off x="1691680" y="2924944"/>
          <a:ext cx="57606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9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9632" y="1988840"/>
            <a:ext cx="648072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9835953"/>
              </p:ext>
            </p:extLst>
          </p:nvPr>
        </p:nvGraphicFramePr>
        <p:xfrm>
          <a:off x="1619672" y="2780928"/>
          <a:ext cx="511256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844824"/>
            <a:ext cx="698477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0307927"/>
              </p:ext>
            </p:extLst>
          </p:nvPr>
        </p:nvGraphicFramePr>
        <p:xfrm>
          <a:off x="1403648" y="2492896"/>
          <a:ext cx="54726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>
            <a:normAutofit/>
          </a:bodyPr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3" y="1052736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8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844824"/>
            <a:ext cx="676875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 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5497583"/>
              </p:ext>
            </p:extLst>
          </p:nvPr>
        </p:nvGraphicFramePr>
        <p:xfrm>
          <a:off x="1403648" y="2636912"/>
          <a:ext cx="59766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28701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05678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PRENDE </a:t>
            </a:r>
            <a:r>
              <a:rPr lang="it-IT" sz="1400" dirty="0" smtClean="0">
                <a:solidFill>
                  <a:srgbClr val="002060"/>
                </a:solidFill>
              </a:rPr>
              <a:t>DECISIONI 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21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797701"/>
              </p:ext>
            </p:extLst>
          </p:nvPr>
        </p:nvGraphicFramePr>
        <p:xfrm>
          <a:off x="1259632" y="2924944"/>
          <a:ext cx="59766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2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51" y="2119313"/>
            <a:ext cx="3576461" cy="3603625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05678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2330388"/>
              </p:ext>
            </p:extLst>
          </p:nvPr>
        </p:nvGraphicFramePr>
        <p:xfrm>
          <a:off x="1907704" y="2636912"/>
          <a:ext cx="482453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5932400"/>
              </p:ext>
            </p:extLst>
          </p:nvPr>
        </p:nvGraphicFramePr>
        <p:xfrm>
          <a:off x="1331640" y="2756385"/>
          <a:ext cx="547260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971600" y="1916833"/>
            <a:ext cx="7272808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PADRONEGGIA ED APPLICA LE CONOSCENZE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705678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4650297"/>
              </p:ext>
            </p:extLst>
          </p:nvPr>
        </p:nvGraphicFramePr>
        <p:xfrm>
          <a:off x="1331640" y="3140968"/>
          <a:ext cx="59046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6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962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7624" y="1916832"/>
            <a:ext cx="626469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26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60340"/>
            <a:ext cx="5184576" cy="306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276873"/>
            <a:ext cx="7704855" cy="6788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8368889"/>
              </p:ext>
            </p:extLst>
          </p:nvPr>
        </p:nvGraphicFramePr>
        <p:xfrm>
          <a:off x="1835696" y="3068960"/>
          <a:ext cx="568863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7128792" cy="7510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FATTI ED EVENTI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28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727137"/>
              </p:ext>
            </p:extLst>
          </p:nvPr>
        </p:nvGraphicFramePr>
        <p:xfrm>
          <a:off x="1475656" y="2996952"/>
          <a:ext cx="56886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7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684076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GLI ELEMENTI DEI VARI LINGUAGGI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29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3173486"/>
              </p:ext>
            </p:extLst>
          </p:nvPr>
        </p:nvGraphicFramePr>
        <p:xfrm>
          <a:off x="1763688" y="2564904"/>
          <a:ext cx="496855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INIZIALE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90117287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63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34481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INDIVIDUA LA RELAZIONE  </a:t>
            </a:r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11505"/>
              </p:ext>
            </p:extLst>
          </p:nvPr>
        </p:nvGraphicFramePr>
        <p:xfrm>
          <a:off x="1187624" y="2996952"/>
          <a:ext cx="6264696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626469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31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7361825"/>
              </p:ext>
            </p:extLst>
          </p:nvPr>
        </p:nvGraphicFramePr>
        <p:xfrm>
          <a:off x="1187624" y="2780928"/>
          <a:ext cx="57606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32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241271"/>
              </p:ext>
            </p:extLst>
          </p:nvPr>
        </p:nvGraphicFramePr>
        <p:xfrm>
          <a:off x="1259632" y="2708920"/>
          <a:ext cx="60486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1043608" y="1916832"/>
            <a:ext cx="6840760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 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6192688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33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9396975"/>
              </p:ext>
            </p:extLst>
          </p:nvPr>
        </p:nvGraphicFramePr>
        <p:xfrm>
          <a:off x="1259632" y="2708920"/>
          <a:ext cx="5616624" cy="3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1926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7113224"/>
              </p:ext>
            </p:extLst>
          </p:nvPr>
        </p:nvGraphicFramePr>
        <p:xfrm>
          <a:off x="1403648" y="2780928"/>
          <a:ext cx="54726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86339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4196250"/>
              </p:ext>
            </p:extLst>
          </p:nvPr>
        </p:nvGraphicFramePr>
        <p:xfrm>
          <a:off x="1187624" y="2732922"/>
          <a:ext cx="5976664" cy="31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1043608" y="1868826"/>
            <a:ext cx="626469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LE CONSEGUENZE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16832"/>
            <a:ext cx="640871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smtClean="0">
                <a:solidFill>
                  <a:srgbClr val="002060"/>
                </a:solidFill>
              </a:rPr>
              <a:t>ASSUME COMPORTAMENTI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RISPETTOSI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035963"/>
              </p:ext>
            </p:extLst>
          </p:nvPr>
        </p:nvGraphicFramePr>
        <p:xfrm>
          <a:off x="1115616" y="2708920"/>
          <a:ext cx="6120680" cy="306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2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844824"/>
            <a:ext cx="7128792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 VALUTA TEMPI E RISORSE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2250874"/>
              </p:ext>
            </p:extLst>
          </p:nvPr>
        </p:nvGraphicFramePr>
        <p:xfrm>
          <a:off x="1331640" y="2492896"/>
          <a:ext cx="648072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05678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314186"/>
              </p:ext>
            </p:extLst>
          </p:nvPr>
        </p:nvGraphicFramePr>
        <p:xfrm>
          <a:off x="1619672" y="2564904"/>
          <a:ext cx="58326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3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7" y="2458834"/>
            <a:ext cx="4315428" cy="2924583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92500" lnSpcReduction="1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7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7624" y="1916832"/>
            <a:ext cx="655272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b="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40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8600904"/>
              </p:ext>
            </p:extLst>
          </p:nvPr>
        </p:nvGraphicFramePr>
        <p:xfrm>
          <a:off x="1403648" y="2708920"/>
          <a:ext cx="5760640" cy="3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2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3648" y="2276873"/>
            <a:ext cx="5688632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PADRONEGGIA ED </a:t>
            </a:r>
            <a:r>
              <a:rPr lang="it-IT" sz="1400" dirty="0" smtClean="0">
                <a:solidFill>
                  <a:srgbClr val="002060"/>
                </a:solidFill>
              </a:rPr>
              <a:t>APPLICA </a:t>
            </a:r>
            <a:r>
              <a:rPr lang="it-IT" sz="1400" dirty="0">
                <a:solidFill>
                  <a:srgbClr val="002060"/>
                </a:solidFill>
              </a:rPr>
              <a:t>LE CONOSCENZE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FONDAMENTALI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41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72920"/>
              </p:ext>
            </p:extLst>
          </p:nvPr>
        </p:nvGraphicFramePr>
        <p:xfrm>
          <a:off x="1619672" y="2924944"/>
          <a:ext cx="54726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6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6840760" cy="73089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42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1899924"/>
              </p:ext>
            </p:extLst>
          </p:nvPr>
        </p:nvGraphicFramePr>
        <p:xfrm>
          <a:off x="899592" y="2996952"/>
          <a:ext cx="68407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9632" y="2204864"/>
            <a:ext cx="676875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43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701561"/>
              </p:ext>
            </p:extLst>
          </p:nvPr>
        </p:nvGraphicFramePr>
        <p:xfrm>
          <a:off x="1403648" y="2996952"/>
          <a:ext cx="65527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7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276873"/>
            <a:ext cx="6408712" cy="43204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44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2292791"/>
              </p:ext>
            </p:extLst>
          </p:nvPr>
        </p:nvGraphicFramePr>
        <p:xfrm>
          <a:off x="1547664" y="2780928"/>
          <a:ext cx="61926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6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5"/>
            <a:ext cx="7128792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 E </a:t>
            </a:r>
            <a:r>
              <a:rPr lang="it-IT" sz="1400" dirty="0">
                <a:solidFill>
                  <a:srgbClr val="002060"/>
                </a:solidFill>
              </a:rPr>
              <a:t>ANALIZZA </a:t>
            </a:r>
            <a:r>
              <a:rPr lang="it-IT" sz="1400" dirty="0" smtClean="0">
                <a:solidFill>
                  <a:srgbClr val="002060"/>
                </a:solidFill>
              </a:rPr>
              <a:t>FATTI </a:t>
            </a:r>
            <a:r>
              <a:rPr lang="it-IT" sz="1400" dirty="0">
                <a:solidFill>
                  <a:srgbClr val="002060"/>
                </a:solidFill>
              </a:rPr>
              <a:t>ED </a:t>
            </a:r>
            <a:r>
              <a:rPr lang="it-IT" sz="1400" dirty="0" smtClean="0">
                <a:solidFill>
                  <a:srgbClr val="002060"/>
                </a:solidFill>
              </a:rPr>
              <a:t>EVENTI(INIZIALE)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45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764971"/>
              </p:ext>
            </p:extLst>
          </p:nvPr>
        </p:nvGraphicFramePr>
        <p:xfrm>
          <a:off x="1259632" y="2852936"/>
          <a:ext cx="6696744" cy="30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916832"/>
            <a:ext cx="648072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 GLI ELEMENTI DEI VARI LINGUAGGI(INIZIALE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</a:p>
          <a:p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46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5584833"/>
              </p:ext>
            </p:extLst>
          </p:nvPr>
        </p:nvGraphicFramePr>
        <p:xfrm>
          <a:off x="1115616" y="2780928"/>
          <a:ext cx="6480720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9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6624736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</a:t>
            </a:r>
            <a:r>
              <a:rPr lang="it-IT" sz="1400" dirty="0" smtClean="0">
                <a:solidFill>
                  <a:srgbClr val="002060"/>
                </a:solidFill>
              </a:rPr>
              <a:t>SPAZIO TEMPO(INIZIALE)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47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15294"/>
              </p:ext>
            </p:extLst>
          </p:nvPr>
        </p:nvGraphicFramePr>
        <p:xfrm>
          <a:off x="1115616" y="2780928"/>
          <a:ext cx="66247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56860" y="1949083"/>
            <a:ext cx="698477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</a:t>
            </a:r>
            <a:r>
              <a:rPr lang="it-IT" sz="1400" dirty="0" smtClean="0">
                <a:solidFill>
                  <a:srgbClr val="002060"/>
                </a:solidFill>
              </a:rPr>
              <a:t>MEZZI DI COMUNICAZIONE 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48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374471"/>
              </p:ext>
            </p:extLst>
          </p:nvPr>
        </p:nvGraphicFramePr>
        <p:xfrm>
          <a:off x="1259632" y="2780928"/>
          <a:ext cx="60486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3448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49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8867072"/>
              </p:ext>
            </p:extLst>
          </p:nvPr>
        </p:nvGraphicFramePr>
        <p:xfrm>
          <a:off x="683568" y="2708920"/>
          <a:ext cx="73448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8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88" y="2119313"/>
            <a:ext cx="5701386" cy="3603625"/>
          </a:xfrm>
          <a:ln>
            <a:solidFill>
              <a:schemeClr val="tx1"/>
            </a:solidFill>
            <a:prstDash val="solid"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6984776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50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9847290"/>
              </p:ext>
            </p:extLst>
          </p:nvPr>
        </p:nvGraphicFramePr>
        <p:xfrm>
          <a:off x="971600" y="2564904"/>
          <a:ext cx="6768752" cy="3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4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5" y="1916832"/>
            <a:ext cx="698477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  <a:endParaRPr lang="it-IT" sz="1400" dirty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51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1881731"/>
              </p:ext>
            </p:extLst>
          </p:nvPr>
        </p:nvGraphicFramePr>
        <p:xfrm>
          <a:off x="827584" y="2492896"/>
          <a:ext cx="69127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31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05678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52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4046076"/>
              </p:ext>
            </p:extLst>
          </p:nvPr>
        </p:nvGraphicFramePr>
        <p:xfrm>
          <a:off x="755576" y="2564904"/>
          <a:ext cx="69847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5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056783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COMPORTAMENTI RISPETTOSI(INIZIALE)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53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4861288"/>
              </p:ext>
            </p:extLst>
          </p:nvPr>
        </p:nvGraphicFramePr>
        <p:xfrm>
          <a:off x="1043608" y="2708920"/>
          <a:ext cx="64087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3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05678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 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54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6776978"/>
              </p:ext>
            </p:extLst>
          </p:nvPr>
        </p:nvGraphicFramePr>
        <p:xfrm>
          <a:off x="971600" y="2636912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7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847596"/>
            <a:ext cx="7056784" cy="7173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55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0043666"/>
              </p:ext>
            </p:extLst>
          </p:nvPr>
        </p:nvGraphicFramePr>
        <p:xfrm>
          <a:off x="971600" y="2636912"/>
          <a:ext cx="7128792" cy="319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7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QUARTE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20" y="2411202"/>
            <a:ext cx="4277322" cy="3019847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22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6039" y="64387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691276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57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2035299"/>
              </p:ext>
            </p:extLst>
          </p:nvPr>
        </p:nvGraphicFramePr>
        <p:xfrm>
          <a:off x="1115616" y="2564904"/>
          <a:ext cx="66967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691276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PADRONEGGIA ED </a:t>
            </a:r>
            <a:r>
              <a:rPr lang="it-IT" sz="1400" dirty="0" smtClean="0">
                <a:solidFill>
                  <a:srgbClr val="002060"/>
                </a:solidFill>
              </a:rPr>
              <a:t>APPLICA </a:t>
            </a:r>
            <a:r>
              <a:rPr lang="it-IT" sz="1400" dirty="0">
                <a:solidFill>
                  <a:srgbClr val="002060"/>
                </a:solidFill>
              </a:rPr>
              <a:t>LE CONOSCENZE </a:t>
            </a:r>
            <a:r>
              <a:rPr lang="it-IT" sz="1400" dirty="0" smtClean="0">
                <a:solidFill>
                  <a:srgbClr val="002060"/>
                </a:solidFill>
              </a:rPr>
              <a:t>FONDAMENTALI(INIZIALE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58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171329"/>
              </p:ext>
            </p:extLst>
          </p:nvPr>
        </p:nvGraphicFramePr>
        <p:xfrm>
          <a:off x="1115616" y="2564904"/>
          <a:ext cx="6480720" cy="303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7624" y="1916832"/>
            <a:ext cx="698477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59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0990439"/>
              </p:ext>
            </p:extLst>
          </p:nvPr>
        </p:nvGraphicFramePr>
        <p:xfrm>
          <a:off x="1475656" y="2636912"/>
          <a:ext cx="57606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iniziale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della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scuola primaria possiede un livello di competenza(B)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6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69127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60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74371"/>
              </p:ext>
            </p:extLst>
          </p:nvPr>
        </p:nvGraphicFramePr>
        <p:xfrm>
          <a:off x="971600" y="2996952"/>
          <a:ext cx="655272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5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988840"/>
            <a:ext cx="705678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61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4970554"/>
              </p:ext>
            </p:extLst>
          </p:nvPr>
        </p:nvGraphicFramePr>
        <p:xfrm>
          <a:off x="1619672" y="2780928"/>
          <a:ext cx="53285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008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3648" y="1916832"/>
            <a:ext cx="6048672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</a:t>
            </a:r>
            <a:r>
              <a:rPr lang="it-IT" sz="1400" dirty="0" smtClean="0">
                <a:solidFill>
                  <a:srgbClr val="002060"/>
                </a:solidFill>
              </a:rPr>
              <a:t>ANALIZZA </a:t>
            </a:r>
            <a:r>
              <a:rPr lang="it-IT" sz="1400" dirty="0">
                <a:solidFill>
                  <a:srgbClr val="002060"/>
                </a:solidFill>
              </a:rPr>
              <a:t>FATTI ED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62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49728"/>
              </p:ext>
            </p:extLst>
          </p:nvPr>
        </p:nvGraphicFramePr>
        <p:xfrm>
          <a:off x="1475656" y="2420888"/>
          <a:ext cx="5616624" cy="315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9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66247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 GLI ELEMENTI DEI VARI LINGUAGGI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63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9095799"/>
              </p:ext>
            </p:extLst>
          </p:nvPr>
        </p:nvGraphicFramePr>
        <p:xfrm>
          <a:off x="1187624" y="2636912"/>
          <a:ext cx="58326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6912767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LA </a:t>
            </a:r>
            <a:r>
              <a:rPr lang="it-IT" sz="1400" dirty="0" smtClean="0">
                <a:solidFill>
                  <a:srgbClr val="002060"/>
                </a:solidFill>
              </a:rPr>
              <a:t>RELAZIONE SPAZIO 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64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6261969"/>
              </p:ext>
            </p:extLst>
          </p:nvPr>
        </p:nvGraphicFramePr>
        <p:xfrm>
          <a:off x="1259632" y="2852936"/>
          <a:ext cx="61926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81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256" y="638335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844824"/>
            <a:ext cx="676875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65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9046299"/>
              </p:ext>
            </p:extLst>
          </p:nvPr>
        </p:nvGraphicFramePr>
        <p:xfrm>
          <a:off x="1475656" y="2780928"/>
          <a:ext cx="59046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631" y="697293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772816"/>
            <a:ext cx="691276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I </a:t>
            </a:r>
            <a:r>
              <a:rPr lang="it-IT" sz="1400" dirty="0">
                <a:solidFill>
                  <a:srgbClr val="002060"/>
                </a:solidFill>
              </a:rPr>
              <a:t>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66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928406"/>
              </p:ext>
            </p:extLst>
          </p:nvPr>
        </p:nvGraphicFramePr>
        <p:xfrm>
          <a:off x="1475656" y="2492896"/>
          <a:ext cx="5472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5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62473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67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528956"/>
              </p:ext>
            </p:extLst>
          </p:nvPr>
        </p:nvGraphicFramePr>
        <p:xfrm>
          <a:off x="1187624" y="2924944"/>
          <a:ext cx="6192688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698477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  <a:r>
              <a:rPr lang="it-IT" sz="1400" dirty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68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936325"/>
              </p:ext>
            </p:extLst>
          </p:nvPr>
        </p:nvGraphicFramePr>
        <p:xfrm>
          <a:off x="1547664" y="2780928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705678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LE CONSEGUENZE 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69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9685810"/>
              </p:ext>
            </p:extLst>
          </p:nvPr>
        </p:nvGraphicFramePr>
        <p:xfrm>
          <a:off x="1043608" y="2780928"/>
          <a:ext cx="64087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060848"/>
            <a:ext cx="691276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2761456"/>
              </p:ext>
            </p:extLst>
          </p:nvPr>
        </p:nvGraphicFramePr>
        <p:xfrm>
          <a:off x="2195736" y="2924944"/>
          <a:ext cx="4392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698477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COMPORTAMENTI RISPETTOSI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70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4025377"/>
              </p:ext>
            </p:extLst>
          </p:nvPr>
        </p:nvGraphicFramePr>
        <p:xfrm>
          <a:off x="827584" y="2636912"/>
          <a:ext cx="64807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5496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66247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 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71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9309654"/>
              </p:ext>
            </p:extLst>
          </p:nvPr>
        </p:nvGraphicFramePr>
        <p:xfrm>
          <a:off x="1403648" y="2420888"/>
          <a:ext cx="56166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4168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  <a:p>
            <a:pPr lvl="0">
              <a:buClr>
                <a:srgbClr val="F07F09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72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017715"/>
              </p:ext>
            </p:extLst>
          </p:nvPr>
        </p:nvGraphicFramePr>
        <p:xfrm>
          <a:off x="1331641" y="2951651"/>
          <a:ext cx="56886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8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QUINTE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98" y="2119313"/>
            <a:ext cx="3980967" cy="3603625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1"/>
            <a:ext cx="7056783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dirty="0" smtClean="0">
                <a:solidFill>
                  <a:srgbClr val="002060"/>
                </a:solidFill>
              </a:rPr>
              <a:t>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74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3198357"/>
              </p:ext>
            </p:extLst>
          </p:nvPr>
        </p:nvGraphicFramePr>
        <p:xfrm>
          <a:off x="1187624" y="2564904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628801"/>
            <a:ext cx="7416823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PADRONEGGIA </a:t>
            </a:r>
            <a:r>
              <a:rPr lang="it-IT" sz="1400" dirty="0">
                <a:solidFill>
                  <a:srgbClr val="002060"/>
                </a:solidFill>
              </a:rPr>
              <a:t>ED APPLICA LE CONOSCENZE </a:t>
            </a:r>
            <a:r>
              <a:rPr lang="it-IT" sz="14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0166591"/>
              </p:ext>
            </p:extLst>
          </p:nvPr>
        </p:nvGraphicFramePr>
        <p:xfrm>
          <a:off x="1259632" y="2564904"/>
          <a:ext cx="58326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6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276873"/>
            <a:ext cx="7560839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76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5088123"/>
              </p:ext>
            </p:extLst>
          </p:nvPr>
        </p:nvGraphicFramePr>
        <p:xfrm>
          <a:off x="1403648" y="2924944"/>
          <a:ext cx="64807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7632847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8914997"/>
              </p:ext>
            </p:extLst>
          </p:nvPr>
        </p:nvGraphicFramePr>
        <p:xfrm>
          <a:off x="1331640" y="2924944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3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5"/>
            <a:ext cx="73448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5271511"/>
              </p:ext>
            </p:extLst>
          </p:nvPr>
        </p:nvGraphicFramePr>
        <p:xfrm>
          <a:off x="1619672" y="2636912"/>
          <a:ext cx="47525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204865"/>
            <a:ext cx="7488831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</a:t>
            </a:r>
            <a:r>
              <a:rPr lang="it-IT" sz="1400" dirty="0" smtClean="0">
                <a:solidFill>
                  <a:srgbClr val="002060"/>
                </a:solidFill>
              </a:rPr>
              <a:t>ANALIZZA </a:t>
            </a:r>
            <a:r>
              <a:rPr lang="it-IT" sz="1400" dirty="0">
                <a:solidFill>
                  <a:srgbClr val="002060"/>
                </a:solidFill>
              </a:rPr>
              <a:t>FATTI ED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5911401"/>
              </p:ext>
            </p:extLst>
          </p:nvPr>
        </p:nvGraphicFramePr>
        <p:xfrm>
          <a:off x="1619672" y="2780928"/>
          <a:ext cx="54006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2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10515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6840761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7305358"/>
              </p:ext>
            </p:extLst>
          </p:nvPr>
        </p:nvGraphicFramePr>
        <p:xfrm>
          <a:off x="2339752" y="2996952"/>
          <a:ext cx="3960440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200799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GLI ELEMENTI DEI VARI LINGUAGGI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80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379598"/>
              </p:ext>
            </p:extLst>
          </p:nvPr>
        </p:nvGraphicFramePr>
        <p:xfrm>
          <a:off x="1331640" y="2708920"/>
          <a:ext cx="55446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44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272807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81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3590591"/>
              </p:ext>
            </p:extLst>
          </p:nvPr>
        </p:nvGraphicFramePr>
        <p:xfrm>
          <a:off x="1403648" y="2636912"/>
          <a:ext cx="612068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3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7632847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FUNZIONI E LA SINTASSI DI BASE(INIZIALE)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82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8859874"/>
              </p:ext>
            </p:extLst>
          </p:nvPr>
        </p:nvGraphicFramePr>
        <p:xfrm>
          <a:off x="1907704" y="2852936"/>
          <a:ext cx="5472608" cy="31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4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488831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83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6856856"/>
              </p:ext>
            </p:extLst>
          </p:nvPr>
        </p:nvGraphicFramePr>
        <p:xfrm>
          <a:off x="1475656" y="2708920"/>
          <a:ext cx="58326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9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488831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84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2157431"/>
              </p:ext>
            </p:extLst>
          </p:nvPr>
        </p:nvGraphicFramePr>
        <p:xfrm>
          <a:off x="1475656" y="2636912"/>
          <a:ext cx="56886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4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34481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DI </a:t>
            </a:r>
            <a:r>
              <a:rPr lang="it-IT" sz="1400" dirty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8137079"/>
              </p:ext>
            </p:extLst>
          </p:nvPr>
        </p:nvGraphicFramePr>
        <p:xfrm>
          <a:off x="1331640" y="2708920"/>
          <a:ext cx="56886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7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056783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86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3240918"/>
              </p:ext>
            </p:extLst>
          </p:nvPr>
        </p:nvGraphicFramePr>
        <p:xfrm>
          <a:off x="1331640" y="2780928"/>
          <a:ext cx="56886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16832"/>
            <a:ext cx="7416823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COMPORTAMENTI RISPETTOSI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1582935"/>
              </p:ext>
            </p:extLst>
          </p:nvPr>
        </p:nvGraphicFramePr>
        <p:xfrm>
          <a:off x="1115616" y="2708920"/>
          <a:ext cx="61926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6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4168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 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2496909"/>
              </p:ext>
            </p:extLst>
          </p:nvPr>
        </p:nvGraphicFramePr>
        <p:xfrm>
          <a:off x="1475656" y="2564904"/>
          <a:ext cx="5472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2150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988840"/>
            <a:ext cx="720080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4750506"/>
              </p:ext>
            </p:extLst>
          </p:nvPr>
        </p:nvGraphicFramePr>
        <p:xfrm>
          <a:off x="1403648" y="2708920"/>
          <a:ext cx="64087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7200799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 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60712"/>
              </p:ext>
            </p:extLst>
          </p:nvPr>
        </p:nvGraphicFramePr>
        <p:xfrm>
          <a:off x="1475657" y="3140968"/>
          <a:ext cx="547260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GRAZIE PER LA COLLABORAZIONE</a:t>
            </a:r>
            <a:br>
              <a:rPr lang="it-IT" sz="3200" dirty="0" smtClean="0"/>
            </a:br>
            <a:r>
              <a:rPr lang="it-IT" sz="3200" dirty="0" smtClean="0"/>
              <a:t>FS.MARIA PUCA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9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1777</TotalTime>
  <Words>1153</Words>
  <Application>Microsoft Office PowerPoint</Application>
  <PresentationFormat>Presentazione su schermo (4:3)</PresentationFormat>
  <Paragraphs>346</Paragraphs>
  <Slides>90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90</vt:i4>
      </vt:variant>
    </vt:vector>
  </HeadingPairs>
  <TitlesOfParts>
    <vt:vector size="91" baseType="lpstr">
      <vt:lpstr>Puntina da disegno</vt:lpstr>
      <vt:lpstr>Presentazione standard di PowerPoint</vt:lpstr>
      <vt:lpstr>DIRIGENTE SCOLASTICO PROF.SSA GIUSEPPINA NUGNES</vt:lpstr>
      <vt:lpstr>    MONITORAGGIO DEL PROCESSO  DI APPRENDIMENTO INIZIALE </vt:lpstr>
      <vt:lpstr>Presentazione standard di PowerPoint</vt:lpstr>
      <vt:lpstr>CLASSI PRIME</vt:lpstr>
      <vt:lpstr>Dagli esiti del monitoraggio iniziale è emerso che:la maggior parte degli alunni della scuola primaria possiede un livello di competenza(B) intermedio. L’alunno/a svolge compiti e risolve problemi in situazioni nuove,   compie scelte consapevoli, mostrando di saper utilizzare le conoscenze e le abilità acquisite.   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QUARTE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QUINTE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GRAZIE PER LA COLLABORAZIONE FS.MARIA PUCA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241</cp:revision>
  <dcterms:created xsi:type="dcterms:W3CDTF">2017-09-28T18:11:02Z</dcterms:created>
  <dcterms:modified xsi:type="dcterms:W3CDTF">2018-10-21T10:09:15Z</dcterms:modified>
</cp:coreProperties>
</file>