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notesSlides/notesSlide2.xml" ContentType="application/vnd.openxmlformats-officedocument.presentationml.notesSlide+xml"/>
  <Override PartName="/ppt/charts/chart199.xml" ContentType="application/vnd.openxmlformats-officedocument.drawingml.chart+xml"/>
  <Override PartName="/ppt/charts/chart204.xml" ContentType="application/vnd.openxmlformats-officedocument.drawingml.char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charts/chart177.xml" ContentType="application/vnd.openxmlformats-officedocument.drawingml.chart+xml"/>
  <Override PartName="/ppt/charts/chart188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charts/chart82.xml" ContentType="application/vnd.openxmlformats-officedocument.drawingml.chart+xml"/>
  <Override PartName="/ppt/charts/chart119.xml" ContentType="application/vnd.openxmlformats-officedocument.drawingml.chart+xml"/>
  <Override PartName="/ppt/charts/chart166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charts/chart108.xml" ContentType="application/vnd.openxmlformats-officedocument.drawingml.chart+xml"/>
  <Override PartName="/ppt/charts/chart155.xml" ContentType="application/vnd.openxmlformats-officedocument.drawingml.chart+xml"/>
  <Override PartName="/ppt/tableStyles.xml" ContentType="application/vnd.openxmlformats-officedocument.presentationml.tableStyles+xml"/>
  <Override PartName="/ppt/charts/chart133.xml" ContentType="application/vnd.openxmlformats-officedocument.drawingml.chart+xml"/>
  <Override PartName="/ppt/charts/chart144.xml" ContentType="application/vnd.openxmlformats-officedocument.drawingml.chart+xml"/>
  <Override PartName="/ppt/charts/chart180.xml" ContentType="application/vnd.openxmlformats-officedocument.drawingml.chart+xml"/>
  <Override PartName="/ppt/charts/chart191.xml" ContentType="application/vnd.openxmlformats-officedocument.drawingml.chart+xml"/>
  <Override PartName="/ppt/charts/chart122.xml" ContentType="application/vnd.openxmlformats-officedocument.drawingml.chart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111.xml" ContentType="application/vnd.openxmlformats-officedocument.drawingml.chart+xml"/>
  <Override PartName="/ppt/charts/chart209.xml" ContentType="application/vnd.openxmlformats-officedocument.drawingml.chart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charts/chart234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charts/chart76.xml" ContentType="application/vnd.openxmlformats-officedocument.drawingml.chart+xml"/>
  <Override PartName="/ppt/charts/chart87.xml" ContentType="application/vnd.openxmlformats-officedocument.drawingml.chart+xml"/>
  <Override PartName="/ppt/charts/chart223.xml" ContentType="application/vnd.openxmlformats-officedocument.drawingml.char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charts/chart149.xml" ContentType="application/vnd.openxmlformats-officedocument.drawingml.chart+xml"/>
  <Override PartName="/ppt/charts/chart196.xml" ContentType="application/vnd.openxmlformats-officedocument.drawingml.chart+xml"/>
  <Override PartName="/ppt/charts/chart201.xml" ContentType="application/vnd.openxmlformats-officedocument.drawingml.chart+xml"/>
  <Override PartName="/ppt/charts/chart212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charts/chart54.xml" ContentType="application/vnd.openxmlformats-officedocument.drawingml.chart+xml"/>
  <Override PartName="/ppt/charts/chart138.xml" ContentType="application/vnd.openxmlformats-officedocument.drawingml.chart+xml"/>
  <Override PartName="/ppt/charts/chart18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90.xml" ContentType="application/vnd.openxmlformats-officedocument.drawingml.chart+xml"/>
  <Override PartName="/ppt/charts/chart127.xml" ContentType="application/vnd.openxmlformats-officedocument.drawingml.chart+xml"/>
  <Override PartName="/ppt/charts/chart17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105.xml" ContentType="application/vnd.openxmlformats-officedocument.drawingml.chart+xml"/>
  <Override PartName="/ppt/charts/chart116.xml" ContentType="application/vnd.openxmlformats-officedocument.drawingml.chart+xml"/>
  <Override PartName="/ppt/charts/chart152.xml" ContentType="application/vnd.openxmlformats-officedocument.drawingml.chart+xml"/>
  <Override PartName="/ppt/charts/chart163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hart141.xml" ContentType="application/vnd.openxmlformats-officedocument.drawingml.chart+xml"/>
  <Override PartName="/ppt/charts/chart130.xml" ContentType="application/vnd.openxmlformats-officedocument.drawingml.chart+xml"/>
  <Override PartName="/ppt/charts/chart217.xml" ContentType="application/vnd.openxmlformats-officedocument.drawingml.chart+xml"/>
  <Override PartName="/ppt/charts/chart228.xml" ContentType="application/vnd.openxmlformats-officedocument.drawingml.chart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charts/chart59.xml" ContentType="application/vnd.openxmlformats-officedocument.drawingml.chart+xml"/>
  <Override PartName="/ppt/charts/chart206.xml" ContentType="application/vnd.openxmlformats-officedocument.drawingml.char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diagrams/colors1.xml" ContentType="application/vnd.openxmlformats-officedocument.drawingml.diagramColors+xml"/>
  <Override PartName="/ppt/charts/chart48.xml" ContentType="application/vnd.openxmlformats-officedocument.drawingml.chart+xml"/>
  <Override PartName="/ppt/charts/chart95.xml" ContentType="application/vnd.openxmlformats-officedocument.drawingml.chart+xml"/>
  <Override PartName="/ppt/charts/chart179.xml" ContentType="application/vnd.openxmlformats-officedocument.drawingml.char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37.xml" ContentType="application/vnd.openxmlformats-officedocument.drawingml.chart+xml"/>
  <Override PartName="/ppt/charts/chart84.xml" ContentType="application/vnd.openxmlformats-officedocument.drawingml.chart+xml"/>
  <Override PartName="/ppt/charts/chart168.xml" ContentType="application/vnd.openxmlformats-officedocument.drawingml.chart+xml"/>
  <Override PartName="/ppt/charts/chart220.xml" ContentType="application/vnd.openxmlformats-officedocument.drawingml.chart+xml"/>
  <Override PartName="/ppt/charts/chart231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charts/chart26.xml" ContentType="application/vnd.openxmlformats-officedocument.drawingml.chart+xml"/>
  <Override PartName="/ppt/charts/chart73.xml" ContentType="application/vnd.openxmlformats-officedocument.drawingml.chart+xml"/>
  <Override PartName="/ppt/charts/chart157.xml" ContentType="application/vnd.openxmlformats-officedocument.drawingml.chart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135.xml" ContentType="application/vnd.openxmlformats-officedocument.drawingml.chart+xml"/>
  <Override PartName="/ppt/charts/chart146.xml" ContentType="application/vnd.openxmlformats-officedocument.drawingml.chart+xml"/>
  <Override PartName="/ppt/charts/chart182.xml" ContentType="application/vnd.openxmlformats-officedocument.drawingml.chart+xml"/>
  <Override PartName="/ppt/charts/chart193.xml" ContentType="application/vnd.openxmlformats-officedocument.drawingml.chart+xml"/>
  <Override PartName="/ppt/slides/slide30.xml" ContentType="application/vnd.openxmlformats-officedocument.presentationml.slide+xml"/>
  <Override PartName="/ppt/charts/chart40.xml" ContentType="application/vnd.openxmlformats-officedocument.drawingml.chart+xml"/>
  <Override PartName="/ppt/charts/chart124.xml" ContentType="application/vnd.openxmlformats-officedocument.drawingml.chart+xml"/>
  <Override PartName="/ppt/charts/chart171.xml" ContentType="application/vnd.openxmlformats-officedocument.drawingml.chart+xml"/>
  <Override PartName="/ppt/charts/chart113.xml" ContentType="application/vnd.openxmlformats-officedocument.drawingml.chart+xml"/>
  <Override PartName="/ppt/charts/chart160.xml" ContentType="application/vnd.openxmlformats-officedocument.drawingml.chart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charts/chart102.xml" ContentType="application/vnd.openxmlformats-officedocument.drawingml.chart+xml"/>
  <Override PartName="/ppt/charts/chart236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charts/chart225.xml" ContentType="application/vnd.openxmlformats-officedocument.drawingml.chart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67.xml" ContentType="application/vnd.openxmlformats-officedocument.drawingml.chart+xml"/>
  <Override PartName="/ppt/charts/chart198.xml" ContentType="application/vnd.openxmlformats-officedocument.drawingml.chart+xml"/>
  <Override PartName="/ppt/charts/chart203.xml" ContentType="application/vnd.openxmlformats-officedocument.drawingml.chart+xml"/>
  <Override PartName="/ppt/charts/chart214.xml" ContentType="application/vnd.openxmlformats-officedocument.drawingml.chart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charts/chart56.xml" ContentType="application/vnd.openxmlformats-officedocument.drawingml.chart+xml"/>
  <Override PartName="/ppt/charts/chart18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charts/chart129.xml" ContentType="application/vnd.openxmlformats-officedocument.drawingml.chart+xml"/>
  <Override PartName="/ppt/charts/chart176.xml" ContentType="application/vnd.openxmlformats-officedocument.drawingml.char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70.xml" ContentType="application/vnd.openxmlformats-officedocument.drawingml.chart+xml"/>
  <Override PartName="/ppt/charts/chart107.xml" ContentType="application/vnd.openxmlformats-officedocument.drawingml.chart+xml"/>
  <Override PartName="/ppt/charts/chart118.xml" ContentType="application/vnd.openxmlformats-officedocument.drawingml.chart+xml"/>
  <Override PartName="/ppt/charts/chart154.xml" ContentType="application/vnd.openxmlformats-officedocument.drawingml.chart+xml"/>
  <Override PartName="/ppt/charts/chart165.xml" ContentType="application/vnd.openxmlformats-officedocument.drawingml.chart+xml"/>
  <Override PartName="/ppt/charts/chart12.xml" ContentType="application/vnd.openxmlformats-officedocument.drawingml.chart+xml"/>
  <Override PartName="/ppt/charts/chart143.xml" ContentType="application/vnd.openxmlformats-officedocument.drawingml.chart+xml"/>
  <Override PartName="/ppt/charts/chart190.xml" ContentType="application/vnd.openxmlformats-officedocument.drawingml.chart+xml"/>
  <Override PartName="/ppt/charts/chart132.xml" ContentType="application/vnd.openxmlformats-officedocument.drawingml.chart+xml"/>
  <Override PartName="/ppt/charts/chart219.xml" ContentType="application/vnd.openxmlformats-officedocument.drawingml.chart+xml"/>
  <Override PartName="/ppt/slides/slide98.xml" ContentType="application/vnd.openxmlformats-officedocument.presentationml.slide+xml"/>
  <Override PartName="/ppt/charts/chart110.xml" ContentType="application/vnd.openxmlformats-officedocument.drawingml.chart+xml"/>
  <Override PartName="/ppt/charts/chart121.xml" ContentType="application/vnd.openxmlformats-officedocument.drawingml.chart+xml"/>
  <Override PartName="/ppt/charts/chart208.xml" ContentType="application/vnd.openxmlformats-officedocument.drawingml.chart+xml"/>
  <Override PartName="/ppt/charts/chart226.xml" ContentType="application/vnd.openxmlformats-officedocument.drawingml.char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charts/chart79.xml" ContentType="application/vnd.openxmlformats-officedocument.drawingml.chart+xml"/>
  <Override PartName="/ppt/charts/chart97.xml" ContentType="application/vnd.openxmlformats-officedocument.drawingml.chart+xml"/>
  <Override PartName="/ppt/charts/chart215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charts/chart222.xml" ContentType="application/vnd.openxmlformats-officedocument.drawingml.chart+xml"/>
  <Override PartName="/ppt/charts/chart233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charts/chart159.xml" ContentType="application/vnd.openxmlformats-officedocument.drawingml.chart+xml"/>
  <Override PartName="/ppt/charts/chart211.xml" ContentType="application/vnd.openxmlformats-officedocument.drawingml.char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charts/chart148.xml" ContentType="application/vnd.openxmlformats-officedocument.drawingml.chart+xml"/>
  <Override PartName="/ppt/charts/chart195.xml" ContentType="application/vnd.openxmlformats-officedocument.drawingml.chart+xml"/>
  <Override PartName="/ppt/charts/chart200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charts/chart126.xml" ContentType="application/vnd.openxmlformats-officedocument.drawingml.chart+xml"/>
  <Override PartName="/ppt/charts/chart137.xml" ContentType="application/vnd.openxmlformats-officedocument.drawingml.chart+xml"/>
  <Override PartName="/ppt/charts/chart173.xml" ContentType="application/vnd.openxmlformats-officedocument.drawingml.chart+xml"/>
  <Override PartName="/ppt/charts/chart18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charts/chart115.xml" ContentType="application/vnd.openxmlformats-officedocument.drawingml.chart+xml"/>
  <Override PartName="/ppt/charts/chart16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104.xml" ContentType="application/vnd.openxmlformats-officedocument.drawingml.chart+xml"/>
  <Override PartName="/ppt/charts/chart151.xml" ContentType="application/vnd.openxmlformats-officedocument.drawingml.chart+xml"/>
  <Override PartName="/ppt/charts/chart140.xml" ContentType="application/vnd.openxmlformats-officedocument.drawingml.chart+xml"/>
  <Override PartName="/ppt/charts/chart227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charts/chart216.xml" ContentType="application/vnd.openxmlformats-officedocument.drawingml.char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charts/chart58.xml" ContentType="application/vnd.openxmlformats-officedocument.drawingml.chart+xml"/>
  <Override PartName="/ppt/notesSlides/notesSlide3.xml" ContentType="application/vnd.openxmlformats-officedocument.presentationml.notesSlide+xml"/>
  <Override PartName="/ppt/charts/chart189.xml" ContentType="application/vnd.openxmlformats-officedocument.drawingml.chart+xml"/>
  <Override PartName="/ppt/charts/chart205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charts/chart178.xml" ContentType="application/vnd.openxmlformats-officedocument.drawingml.chart+xml"/>
  <Override PartName="/ppt/charts/chart230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72.xml" ContentType="application/vnd.openxmlformats-officedocument.drawingml.chart+xml"/>
  <Override PartName="/ppt/charts/chart109.xml" ContentType="application/vnd.openxmlformats-officedocument.drawingml.chart+xml"/>
  <Override PartName="/ppt/charts/chart156.xml" ContentType="application/vnd.openxmlformats-officedocument.drawingml.chart+xml"/>
  <Override PartName="/ppt/charts/chart167.xml" ContentType="application/vnd.openxmlformats-officedocument.drawingml.chart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61.xml" ContentType="application/vnd.openxmlformats-officedocument.drawingml.chart+xml"/>
  <Override PartName="/ppt/charts/chart145.xml" ContentType="application/vnd.openxmlformats-officedocument.drawingml.chart+xml"/>
  <Override PartName="/ppt/charts/chart192.xml" ContentType="application/vnd.openxmlformats-officedocument.drawingml.chart+xml"/>
  <Override PartName="/ppt/slides/slide40.xml" ContentType="application/vnd.openxmlformats-officedocument.presentationml.slide+xml"/>
  <Override PartName="/ppt/charts/chart50.xml" ContentType="application/vnd.openxmlformats-officedocument.drawingml.chart+xml"/>
  <Override PartName="/ppt/charts/chart134.xml" ContentType="application/vnd.openxmlformats-officedocument.drawingml.chart+xml"/>
  <Override PartName="/ppt/charts/chart181.xml" ContentType="application/vnd.openxmlformats-officedocument.drawingml.chart+xml"/>
  <Override PartName="/ppt/charts/chart112.xml" ContentType="application/vnd.openxmlformats-officedocument.drawingml.chart+xml"/>
  <Override PartName="/ppt/charts/chart123.xml" ContentType="application/vnd.openxmlformats-officedocument.drawingml.chart+xml"/>
  <Override PartName="/ppt/charts/chart170.xml" ContentType="application/vnd.openxmlformats-officedocument.drawingml.chart+xml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slides/slide78.xml" ContentType="application/vnd.openxmlformats-officedocument.presentationml.slide+xml"/>
  <Override PartName="/ppt/charts/chart88.xml" ContentType="application/vnd.openxmlformats-officedocument.drawingml.chart+xml"/>
  <Override PartName="/ppt/charts/chart224.xml" ContentType="application/vnd.openxmlformats-officedocument.drawingml.chart+xml"/>
  <Override PartName="/ppt/charts/chart235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77.xml" ContentType="application/vnd.openxmlformats-officedocument.drawingml.chart+xml"/>
  <Override PartName="/ppt/charts/chart213.xml" ContentType="application/vnd.openxmlformats-officedocument.drawingml.char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charts/chart19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197.xml" ContentType="application/vnd.openxmlformats-officedocument.drawingml.chart+xml"/>
  <Override PartName="/ppt/charts/chart202.xml" ContentType="application/vnd.openxmlformats-officedocument.drawingml.char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charts/chart44.xml" ContentType="application/vnd.openxmlformats-officedocument.drawingml.chart+xml"/>
  <Override PartName="/ppt/charts/chart91.xml" ContentType="application/vnd.openxmlformats-officedocument.drawingml.chart+xml"/>
  <Override PartName="/ppt/charts/chart128.xml" ContentType="application/vnd.openxmlformats-officedocument.drawingml.chart+xml"/>
  <Override PartName="/ppt/charts/chart139.xml" ContentType="application/vnd.openxmlformats-officedocument.drawingml.chart+xml"/>
  <Override PartName="/ppt/charts/chart175.xml" ContentType="application/vnd.openxmlformats-officedocument.drawingml.chart+xml"/>
  <Override PartName="/ppt/charts/chart18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charts/chart33.xml" ContentType="application/vnd.openxmlformats-officedocument.drawingml.chart+xml"/>
  <Override PartName="/ppt/charts/chart80.xml" ContentType="application/vnd.openxmlformats-officedocument.drawingml.chart+xml"/>
  <Override PartName="/ppt/charts/chart117.xml" ContentType="application/vnd.openxmlformats-officedocument.drawingml.chart+xml"/>
  <Override PartName="/ppt/charts/chart164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106.xml" ContentType="application/vnd.openxmlformats-officedocument.drawingml.chart+xml"/>
  <Override PartName="/ppt/charts/chart153.xml" ContentType="application/vnd.openxmlformats-officedocument.drawingml.chart+xml"/>
  <Override PartName="/ppt/charts/chart131.xml" ContentType="application/vnd.openxmlformats-officedocument.drawingml.chart+xml"/>
  <Override PartName="/ppt/charts/chart142.xml" ContentType="application/vnd.openxmlformats-officedocument.drawingml.chart+xml"/>
  <Override PartName="/ppt/charts/chart229.xml" ContentType="application/vnd.openxmlformats-officedocument.drawingml.chart+xml"/>
  <Override PartName="/ppt/charts/chart120.xml" ContentType="application/vnd.openxmlformats-officedocument.drawingml.chart+xml"/>
  <Override PartName="/ppt/charts/chart218.xml" ContentType="application/vnd.openxmlformats-officedocument.drawingml.chart+xml"/>
  <Override PartName="/ppt/slides/slide97.xml" ContentType="application/vnd.openxmlformats-officedocument.presentationml.slide+xml"/>
  <Override PartName="/ppt/charts/chart1.xml" ContentType="application/vnd.openxmlformats-officedocument.drawingml.chart+xml"/>
  <Override PartName="/ppt/charts/chart207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charts/chart49.xml" ContentType="application/vnd.openxmlformats-officedocument.drawingml.chart+xml"/>
  <Override PartName="/ppt/charts/chart96.xml" ContentType="application/vnd.openxmlformats-officedocument.drawingml.chart+xml"/>
  <Override PartName="/ppt/charts/chart232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charts/chart158.xml" ContentType="application/vnd.openxmlformats-officedocument.drawingml.chart+xml"/>
  <Override PartName="/ppt/charts/chart169.xml" ContentType="application/vnd.openxmlformats-officedocument.drawingml.chart+xml"/>
  <Override PartName="/ppt/charts/chart221.xml" ContentType="application/vnd.openxmlformats-officedocument.drawingml.chart+xml"/>
  <Override PartName="/ppt/diagrams/drawing1.xml" ContentType="application/vnd.ms-office.drawingml.diagramDrawing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63.xml" ContentType="application/vnd.openxmlformats-officedocument.drawingml.chart+xml"/>
  <Override PartName="/ppt/charts/chart147.xml" ContentType="application/vnd.openxmlformats-officedocument.drawingml.chart+xml"/>
  <Override PartName="/ppt/charts/chart194.xml" ContentType="application/vnd.openxmlformats-officedocument.drawingml.chart+xml"/>
  <Override PartName="/ppt/charts/chart210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charts/chart52.xml" ContentType="application/vnd.openxmlformats-officedocument.drawingml.chart+xml"/>
  <Override PartName="/ppt/charts/chart136.xml" ContentType="application/vnd.openxmlformats-officedocument.drawingml.chart+xml"/>
  <Override PartName="/ppt/charts/chart183.xml" ContentType="application/vnd.openxmlformats-officedocument.drawingml.chart+xml"/>
  <Override PartName="/ppt/slides/slide20.xml" ContentType="application/vnd.openxmlformats-officedocument.presentationml.slide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125.xml" ContentType="application/vnd.openxmlformats-officedocument.drawingml.chart+xml"/>
  <Override PartName="/ppt/charts/chart172.xml" ContentType="application/vnd.openxmlformats-officedocument.drawingml.chart+xml"/>
  <Override PartName="/ppt/charts/chart6.xml" ContentType="application/vnd.openxmlformats-officedocument.drawingml.chart+xml"/>
  <Override PartName="/ppt/charts/chart103.xml" ContentType="application/vnd.openxmlformats-officedocument.drawingml.chart+xml"/>
  <Override PartName="/ppt/charts/chart114.xml" ContentType="application/vnd.openxmlformats-officedocument.drawingml.chart+xml"/>
  <Override PartName="/ppt/charts/chart150.xml" ContentType="application/vnd.openxmlformats-officedocument.drawingml.chart+xml"/>
  <Override PartName="/ppt/charts/chart16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1"/>
  </p:notesMasterIdLst>
  <p:sldIdLst>
    <p:sldId id="258" r:id="rId2"/>
    <p:sldId id="259" r:id="rId3"/>
    <p:sldId id="256" r:id="rId4"/>
    <p:sldId id="261" r:id="rId5"/>
    <p:sldId id="262" r:id="rId6"/>
    <p:sldId id="306" r:id="rId7"/>
    <p:sldId id="368" r:id="rId8"/>
    <p:sldId id="369" r:id="rId9"/>
    <p:sldId id="271" r:id="rId10"/>
    <p:sldId id="263" r:id="rId11"/>
    <p:sldId id="329" r:id="rId12"/>
    <p:sldId id="264" r:id="rId13"/>
    <p:sldId id="330" r:id="rId14"/>
    <p:sldId id="265" r:id="rId15"/>
    <p:sldId id="331" r:id="rId16"/>
    <p:sldId id="266" r:id="rId17"/>
    <p:sldId id="332" r:id="rId18"/>
    <p:sldId id="267" r:id="rId19"/>
    <p:sldId id="333" r:id="rId20"/>
    <p:sldId id="268" r:id="rId21"/>
    <p:sldId id="334" r:id="rId22"/>
    <p:sldId id="269" r:id="rId23"/>
    <p:sldId id="335" r:id="rId24"/>
    <p:sldId id="270" r:id="rId25"/>
    <p:sldId id="307" r:id="rId26"/>
    <p:sldId id="370" r:id="rId27"/>
    <p:sldId id="280" r:id="rId28"/>
    <p:sldId id="336" r:id="rId29"/>
    <p:sldId id="299" r:id="rId30"/>
    <p:sldId id="337" r:id="rId31"/>
    <p:sldId id="282" r:id="rId32"/>
    <p:sldId id="338" r:id="rId33"/>
    <p:sldId id="274" r:id="rId34"/>
    <p:sldId id="339" r:id="rId35"/>
    <p:sldId id="284" r:id="rId36"/>
    <p:sldId id="340" r:id="rId37"/>
    <p:sldId id="285" r:id="rId38"/>
    <p:sldId id="341" r:id="rId39"/>
    <p:sldId id="286" r:id="rId40"/>
    <p:sldId id="342" r:id="rId41"/>
    <p:sldId id="278" r:id="rId42"/>
    <p:sldId id="343" r:id="rId43"/>
    <p:sldId id="279" r:id="rId44"/>
    <p:sldId id="308" r:id="rId45"/>
    <p:sldId id="371" r:id="rId46"/>
    <p:sldId id="298" r:id="rId47"/>
    <p:sldId id="344" r:id="rId48"/>
    <p:sldId id="281" r:id="rId49"/>
    <p:sldId id="345" r:id="rId50"/>
    <p:sldId id="291" r:id="rId51"/>
    <p:sldId id="354" r:id="rId52"/>
    <p:sldId id="292" r:id="rId53"/>
    <p:sldId id="355" r:id="rId54"/>
    <p:sldId id="356" r:id="rId55"/>
    <p:sldId id="293" r:id="rId56"/>
    <p:sldId id="294" r:id="rId57"/>
    <p:sldId id="357" r:id="rId58"/>
    <p:sldId id="295" r:id="rId59"/>
    <p:sldId id="358" r:id="rId60"/>
    <p:sldId id="296" r:id="rId61"/>
    <p:sldId id="359" r:id="rId62"/>
    <p:sldId id="288" r:id="rId63"/>
    <p:sldId id="309" r:id="rId64"/>
    <p:sldId id="372" r:id="rId65"/>
    <p:sldId id="289" r:id="rId66"/>
    <p:sldId id="346" r:id="rId67"/>
    <p:sldId id="290" r:id="rId68"/>
    <p:sldId id="347" r:id="rId69"/>
    <p:sldId id="273" r:id="rId70"/>
    <p:sldId id="348" r:id="rId71"/>
    <p:sldId id="283" r:id="rId72"/>
    <p:sldId id="349" r:id="rId73"/>
    <p:sldId id="275" r:id="rId74"/>
    <p:sldId id="350" r:id="rId75"/>
    <p:sldId id="276" r:id="rId76"/>
    <p:sldId id="351" r:id="rId77"/>
    <p:sldId id="277" r:id="rId78"/>
    <p:sldId id="352" r:id="rId79"/>
    <p:sldId id="287" r:id="rId80"/>
    <p:sldId id="353" r:id="rId81"/>
    <p:sldId id="297" r:id="rId82"/>
    <p:sldId id="310" r:id="rId83"/>
    <p:sldId id="373" r:id="rId84"/>
    <p:sldId id="260" r:id="rId85"/>
    <p:sldId id="360" r:id="rId86"/>
    <p:sldId id="272" r:id="rId87"/>
    <p:sldId id="361" r:id="rId88"/>
    <p:sldId id="300" r:id="rId89"/>
    <p:sldId id="362" r:id="rId90"/>
    <p:sldId id="301" r:id="rId91"/>
    <p:sldId id="367" r:id="rId92"/>
    <p:sldId id="302" r:id="rId93"/>
    <p:sldId id="363" r:id="rId94"/>
    <p:sldId id="303" r:id="rId95"/>
    <p:sldId id="364" r:id="rId96"/>
    <p:sldId id="304" r:id="rId97"/>
    <p:sldId id="365" r:id="rId98"/>
    <p:sldId id="305" r:id="rId99"/>
    <p:sldId id="366" r:id="rId10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70" autoAdjust="0"/>
    <p:restoredTop sz="86422" autoAdjust="0"/>
  </p:normalViewPr>
  <p:slideViewPr>
    <p:cSldViewPr>
      <p:cViewPr>
        <p:scale>
          <a:sx n="72" d="100"/>
          <a:sy n="72" d="100"/>
        </p:scale>
        <p:origin x="-126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37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6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7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8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0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1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2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3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4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5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6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7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8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0.xlsx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1.xlsx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2.xlsx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3.xlsx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4.xlsx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5.xlsx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6.xlsx"/></Relationships>
</file>

<file path=ppt/charts/_rels/chart1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7.xlsx"/></Relationships>
</file>

<file path=ppt/charts/_rels/chart1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8.xlsx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0.xlsx"/></Relationships>
</file>

<file path=ppt/charts/_rels/chart1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1.xlsx"/></Relationships>
</file>

<file path=ppt/charts/_rels/chart1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2.xlsx"/></Relationships>
</file>

<file path=ppt/charts/_rels/chart1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3.xlsx"/></Relationships>
</file>

<file path=ppt/charts/_rels/chart1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4.xlsx"/></Relationships>
</file>

<file path=ppt/charts/_rels/chart1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5.xlsx"/></Relationships>
</file>

<file path=ppt/charts/_rels/chart1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6.xlsx"/></Relationships>
</file>

<file path=ppt/charts/_rels/chart1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7.xlsx"/></Relationships>
</file>

<file path=ppt/charts/_rels/chart1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8.xlsx"/></Relationships>
</file>

<file path=ppt/charts/_rels/chart1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9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0.xlsx"/></Relationships>
</file>

<file path=ppt/charts/_rels/chart1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1.xlsx"/></Relationships>
</file>

<file path=ppt/charts/_rels/chart1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2.xlsx"/></Relationships>
</file>

<file path=ppt/charts/_rels/chart1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3.xlsx"/></Relationships>
</file>

<file path=ppt/charts/_rels/chart1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4.xlsx"/></Relationships>
</file>

<file path=ppt/charts/_rels/chart1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5.xlsx"/></Relationships>
</file>

<file path=ppt/charts/_rels/chart1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6.xlsx"/></Relationships>
</file>

<file path=ppt/charts/_rels/chart1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7.xlsx"/></Relationships>
</file>

<file path=ppt/charts/_rels/chart1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8.xlsx"/></Relationships>
</file>

<file path=ppt/charts/_rels/chart1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1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0.xlsx"/></Relationships>
</file>

<file path=ppt/charts/_rels/chart1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1.xlsx"/></Relationships>
</file>

<file path=ppt/charts/_rels/chart1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2.xlsx"/></Relationships>
</file>

<file path=ppt/charts/_rels/chart1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3.xlsx"/></Relationships>
</file>

<file path=ppt/charts/_rels/chart1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4.xlsx"/></Relationships>
</file>

<file path=ppt/charts/_rels/chart1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5.xlsx"/></Relationships>
</file>

<file path=ppt/charts/_rels/chart1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6.xlsx"/></Relationships>
</file>

<file path=ppt/charts/_rels/chart1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7.xlsx"/></Relationships>
</file>

<file path=ppt/charts/_rels/chart1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8.xlsx"/></Relationships>
</file>

<file path=ppt/charts/_rels/chart1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9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.xlsx"/></Relationships>
</file>

<file path=ppt/charts/_rels/chart1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0.xlsx"/></Relationships>
</file>

<file path=ppt/charts/_rels/chart1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1.xlsx"/></Relationships>
</file>

<file path=ppt/charts/_rels/chart1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2.xlsx"/></Relationships>
</file>

<file path=ppt/charts/_rels/chart1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3.xlsx"/></Relationships>
</file>

<file path=ppt/charts/_rels/chart1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4.xlsx"/></Relationships>
</file>

<file path=ppt/charts/_rels/chart1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5.xlsx"/></Relationships>
</file>

<file path=ppt/charts/_rels/chart1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6.xlsx"/></Relationships>
</file>

<file path=ppt/charts/_rels/chart1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7.xlsx"/></Relationships>
</file>

<file path=ppt/charts/_rels/chart1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8.xlsx"/></Relationships>
</file>

<file path=ppt/charts/_rels/chart1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.xlsx"/></Relationships>
</file>

<file path=ppt/charts/_rels/chart1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0.xlsx"/></Relationships>
</file>

<file path=ppt/charts/_rels/chart1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1.xlsx"/></Relationships>
</file>

<file path=ppt/charts/_rels/chart1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2.xlsx"/></Relationships>
</file>

<file path=ppt/charts/_rels/chart1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3.xlsx"/></Relationships>
</file>

<file path=ppt/charts/_rels/chart1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4.xlsx"/></Relationships>
</file>

<file path=ppt/charts/_rels/chart1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5.xlsx"/></Relationships>
</file>

<file path=ppt/charts/_rels/chart1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6.xlsx"/></Relationships>
</file>

<file path=ppt/charts/_rels/chart1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7.xlsx"/></Relationships>
</file>

<file path=ppt/charts/_rels/chart1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8.xlsx"/></Relationships>
</file>

<file path=ppt/charts/_rels/chart1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.xlsx"/></Relationships>
</file>

<file path=ppt/charts/_rels/chart2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0.xlsx"/></Relationships>
</file>

<file path=ppt/charts/_rels/chart2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1.xlsx"/></Relationships>
</file>

<file path=ppt/charts/_rels/chart2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2.xlsx"/></Relationships>
</file>

<file path=ppt/charts/_rels/chart2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3.xlsx"/></Relationships>
</file>

<file path=ppt/charts/_rels/chart2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4.xlsx"/></Relationships>
</file>

<file path=ppt/charts/_rels/chart2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5.xlsx"/></Relationships>
</file>

<file path=ppt/charts/_rels/chart2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6.xlsx"/></Relationships>
</file>

<file path=ppt/charts/_rels/chart2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7.xlsx"/></Relationships>
</file>

<file path=ppt/charts/_rels/chart2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8.xlsx"/></Relationships>
</file>

<file path=ppt/charts/_rels/chart2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.xlsx"/></Relationships>
</file>

<file path=ppt/charts/_rels/chart2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0.xlsx"/></Relationships>
</file>

<file path=ppt/charts/_rels/chart2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1.xlsx"/></Relationships>
</file>

<file path=ppt/charts/_rels/chart2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2.xlsx"/></Relationships>
</file>

<file path=ppt/charts/_rels/chart2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3.xlsx"/></Relationships>
</file>

<file path=ppt/charts/_rels/chart2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4.xlsx"/></Relationships>
</file>

<file path=ppt/charts/_rels/chart2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5.xlsx"/></Relationships>
</file>

<file path=ppt/charts/_rels/chart2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6.xlsx"/></Relationships>
</file>

<file path=ppt/charts/_rels/chart2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7.xlsx"/></Relationships>
</file>

<file path=ppt/charts/_rels/chart2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8.xlsx"/></Relationships>
</file>

<file path=ppt/charts/_rels/chart2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.xlsx"/></Relationships>
</file>

<file path=ppt/charts/_rels/chart2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0.xlsx"/></Relationships>
</file>

<file path=ppt/charts/_rels/chart2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1.xlsx"/></Relationships>
</file>

<file path=ppt/charts/_rels/chart2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2.xlsx"/></Relationships>
</file>

<file path=ppt/charts/_rels/chart2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3.xlsx"/></Relationships>
</file>

<file path=ppt/charts/_rels/chart2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4.xlsx"/></Relationships>
</file>

<file path=ppt/charts/_rels/chart2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5.xlsx"/></Relationships>
</file>

<file path=ppt/charts/_rels/chart2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6.xlsx"/></Relationships>
</file>

<file path=ppt/charts/_rels/chart2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7.xlsx"/></Relationships>
</file>

<file path=ppt/charts/_rels/chart2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8.xlsx"/></Relationships>
</file>

<file path=ppt/charts/_rels/chart2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.xlsx"/></Relationships>
</file>

<file path=ppt/charts/_rels/chart2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0.xlsx"/></Relationships>
</file>

<file path=ppt/charts/_rels/chart2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1.xlsx"/></Relationships>
</file>

<file path=ppt/charts/_rels/chart2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2.xlsx"/></Relationships>
</file>

<file path=ppt/charts/_rels/chart2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3.xlsx"/></Relationships>
</file>

<file path=ppt/charts/_rels/chart2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4.xlsx"/></Relationships>
</file>

<file path=ppt/charts/_rels/chart2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5.xlsx"/></Relationships>
</file>

<file path=ppt/charts/_rels/chart2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6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 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32</c:v>
                </c:pt>
                <c:pt idx="2">
                  <c:v>24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29</c:v>
                </c:pt>
                <c:pt idx="2">
                  <c:v>26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33</c:v>
                </c:pt>
                <c:pt idx="2">
                  <c:v>12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31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30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32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29</c:v>
                </c:pt>
                <c:pt idx="2">
                  <c:v>18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27</c:v>
                </c:pt>
                <c:pt idx="2">
                  <c:v>21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32</c:v>
                </c:pt>
                <c:pt idx="2">
                  <c:v>16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27</c:v>
                </c:pt>
                <c:pt idx="2">
                  <c:v>13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27</c:v>
                </c:pt>
                <c:pt idx="2">
                  <c:v>11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26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39</c:v>
                </c:pt>
                <c:pt idx="2">
                  <c:v>18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36</c:v>
                </c:pt>
                <c:pt idx="2">
                  <c:v>12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40</c:v>
                </c:pt>
                <c:pt idx="2">
                  <c:v>12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20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25</c:v>
                </c:pt>
                <c:pt idx="2">
                  <c:v>14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24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21</c:v>
                </c:pt>
                <c:pt idx="2">
                  <c:v>18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39</c:v>
                </c:pt>
                <c:pt idx="2">
                  <c:v>13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33</c:v>
                </c:pt>
                <c:pt idx="2">
                  <c:v>13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36</c:v>
                </c:pt>
                <c:pt idx="2">
                  <c:v>14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26</c:v>
                </c:pt>
                <c:pt idx="2">
                  <c:v>24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34</c:v>
                </c:pt>
                <c:pt idx="2">
                  <c:v>14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19</c:v>
                </c:pt>
                <c:pt idx="2">
                  <c:v>34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-0.29696693205828384"/>
                  <c:y val="5.4871220604703258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34</c:v>
                </c:pt>
                <c:pt idx="2">
                  <c:v>14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-0.29696693205828384"/>
                  <c:y val="5.4871220604703258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29</c:v>
                </c:pt>
                <c:pt idx="2">
                  <c:v>16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29</c:v>
                </c:pt>
                <c:pt idx="2">
                  <c:v>20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22</c:v>
                </c:pt>
                <c:pt idx="2">
                  <c:v>20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25</c:v>
                </c:pt>
                <c:pt idx="2">
                  <c:v>16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29</c:v>
                </c:pt>
                <c:pt idx="2">
                  <c:v>20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18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31</c:v>
                </c:pt>
                <c:pt idx="2">
                  <c:v>12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31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39</c:v>
                </c:pt>
                <c:pt idx="2">
                  <c:v>10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17122438386009561"/>
                  <c:y val="-2.4768320533281599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25</c:v>
                </c:pt>
                <c:pt idx="2">
                  <c:v>11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17122438386009561"/>
                  <c:y val="-2.4768320533281599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26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17122438386009561"/>
                  <c:y val="-2.4768320533281599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29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17122438386009561"/>
                  <c:y val="-2.4768320533281599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27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17122438386009561"/>
                  <c:y val="-2.4768320533281599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30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23</c:v>
                </c:pt>
                <c:pt idx="2">
                  <c:v>21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26</c:v>
                </c:pt>
                <c:pt idx="2">
                  <c:v>15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18</c:v>
                </c:pt>
                <c:pt idx="2">
                  <c:v>18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31</c:v>
                </c:pt>
                <c:pt idx="2">
                  <c:v>14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31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45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26</c:v>
                </c:pt>
                <c:pt idx="2">
                  <c:v>11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0393817764422902"/>
          <c:y val="0.1117718739804781"/>
          <c:w val="0.64380263052076714"/>
          <c:h val="0.77645625203904389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10951333381523627"/>
                  <c:y val="0.12430011198208288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0.22103445807818295"/>
                  <c:y val="-9.7336237225665923E-2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0.17494483338917952"/>
                  <c:y val="-9.7945701916039893E-2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5.8512572147458038E-2"/>
                  <c:y val="0.12430011198208288"/>
                </c:manualLayout>
              </c:layout>
              <c:showVal val="1"/>
              <c:showCatName val="1"/>
              <c:showPercent val="1"/>
              <c:separator>
</c:separator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21</c:v>
                </c:pt>
                <c:pt idx="2">
                  <c:v>30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29</c:v>
                </c:pt>
                <c:pt idx="2">
                  <c:v>27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28</c:v>
                </c:pt>
                <c:pt idx="2">
                  <c:v>27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29</c:v>
                </c:pt>
                <c:pt idx="2">
                  <c:v>24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30</c:v>
                </c:pt>
                <c:pt idx="2">
                  <c:v>23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23</c:v>
                </c:pt>
                <c:pt idx="2">
                  <c:v>28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29</c:v>
                </c:pt>
                <c:pt idx="2">
                  <c:v>32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34</c:v>
                </c:pt>
                <c:pt idx="2">
                  <c:v>23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5.021121663413243E-2"/>
                  <c:y val="9.9664053751399806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31</c:v>
                </c:pt>
                <c:pt idx="2">
                  <c:v>24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32</c:v>
                </c:pt>
                <c:pt idx="2">
                  <c:v>24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33</c:v>
                </c:pt>
                <c:pt idx="2">
                  <c:v>25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36</c:v>
                </c:pt>
                <c:pt idx="2">
                  <c:v>23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-0.26707842578173552"/>
                  <c:y val="4.5912653975363954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29</c:v>
                </c:pt>
                <c:pt idx="2">
                  <c:v>31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24</c:v>
                </c:pt>
                <c:pt idx="2">
                  <c:v>30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32</c:v>
                </c:pt>
                <c:pt idx="2">
                  <c:v>26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30</c:v>
                </c:pt>
                <c:pt idx="2">
                  <c:v>27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31</c:v>
                </c:pt>
                <c:pt idx="2">
                  <c:v>24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32</c:v>
                </c:pt>
                <c:pt idx="2">
                  <c:v>24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25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33</c:v>
                </c:pt>
                <c:pt idx="2">
                  <c:v>27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-0.28165113065602171"/>
                  <c:y val="0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33</c:v>
                </c:pt>
                <c:pt idx="2">
                  <c:v>22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33</c:v>
                </c:pt>
                <c:pt idx="2">
                  <c:v>26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32</c:v>
                </c:pt>
                <c:pt idx="2">
                  <c:v>26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34</c:v>
                </c:pt>
                <c:pt idx="2">
                  <c:v>23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32</c:v>
                </c:pt>
                <c:pt idx="2">
                  <c:v>24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31</c:v>
                </c:pt>
                <c:pt idx="2">
                  <c:v>24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37</c:v>
                </c:pt>
                <c:pt idx="2">
                  <c:v>25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35</c:v>
                </c:pt>
                <c:pt idx="2">
                  <c:v>23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34</c:v>
                </c:pt>
                <c:pt idx="2">
                  <c:v>24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38</c:v>
                </c:pt>
                <c:pt idx="2">
                  <c:v>21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38</c:v>
                </c:pt>
                <c:pt idx="2">
                  <c:v>20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42</c:v>
                </c:pt>
                <c:pt idx="2">
                  <c:v>16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38</c:v>
                </c:pt>
                <c:pt idx="2">
                  <c:v>22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31</c:v>
                </c:pt>
                <c:pt idx="2">
                  <c:v>28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1"/>
              <c:layout>
                <c:manualLayout>
                  <c:x val="-8.1839563292724862E-2"/>
                  <c:y val="-0.18783683776123261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33</c:v>
                </c:pt>
                <c:pt idx="2">
                  <c:v>22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29</c:v>
                </c:pt>
                <c:pt idx="2">
                  <c:v>23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27</c:v>
                </c:pt>
                <c:pt idx="2">
                  <c:v>25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31</c:v>
                </c:pt>
                <c:pt idx="2">
                  <c:v>24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28</c:v>
                </c:pt>
                <c:pt idx="2">
                  <c:v>27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36</c:v>
                </c:pt>
                <c:pt idx="2">
                  <c:v>21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36</c:v>
                </c:pt>
                <c:pt idx="2">
                  <c:v>24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29</c:v>
                </c:pt>
                <c:pt idx="2">
                  <c:v>24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40</c:v>
                </c:pt>
                <c:pt idx="2">
                  <c:v>11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36</c:v>
                </c:pt>
                <c:pt idx="2">
                  <c:v>21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32</c:v>
                </c:pt>
                <c:pt idx="2">
                  <c:v>26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23</c:v>
                </c:pt>
                <c:pt idx="1">
                  <c:v>25</c:v>
                </c:pt>
                <c:pt idx="2">
                  <c:v>25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23</c:v>
                </c:pt>
                <c:pt idx="2">
                  <c:v>26</c:v>
                </c:pt>
                <c:pt idx="3">
                  <c:v>1.2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35</c:v>
                </c:pt>
                <c:pt idx="2">
                  <c:v>23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23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28</c:v>
                </c:pt>
                <c:pt idx="2">
                  <c:v>23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33</c:v>
                </c:pt>
                <c:pt idx="2">
                  <c:v>22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28</c:v>
                </c:pt>
                <c:pt idx="2">
                  <c:v>27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19</c:v>
                </c:pt>
                <c:pt idx="2">
                  <c:v>19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2.3071079957524103E-2"/>
                  <c:y val="1.1198208286674134E-3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43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15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20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19</c:v>
                </c:pt>
                <c:pt idx="2">
                  <c:v>17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24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19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21</c:v>
                </c:pt>
                <c:pt idx="2">
                  <c:v>16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24</c:v>
                </c:pt>
                <c:pt idx="2">
                  <c:v>12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21</c:v>
                </c:pt>
                <c:pt idx="1">
                  <c:v>18</c:v>
                </c:pt>
                <c:pt idx="2">
                  <c:v>12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19</c:v>
                </c:pt>
                <c:pt idx="2">
                  <c:v>17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22</c:v>
                </c:pt>
                <c:pt idx="2">
                  <c:v>14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44</c:v>
                </c:pt>
                <c:pt idx="2">
                  <c:v>14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45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19</c:v>
                </c:pt>
                <c:pt idx="2">
                  <c:v>12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20</c:v>
                </c:pt>
                <c:pt idx="2">
                  <c:v>17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22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18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18</c:v>
                </c:pt>
                <c:pt idx="2">
                  <c:v>19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25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19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2"/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17</c:v>
                </c:pt>
                <c:pt idx="2">
                  <c:v>16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20969841861689298"/>
                  <c:y val="0.1612541993281075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24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20969841861689298"/>
                  <c:y val="0.1612541993281075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</c:v>
                </c:pt>
                <c:pt idx="1">
                  <c:v>20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32</c:v>
                </c:pt>
                <c:pt idx="2">
                  <c:v>23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20969841861689298"/>
                  <c:y val="0.1612541993281075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17</c:v>
                </c:pt>
                <c:pt idx="2">
                  <c:v>17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20969841861689298"/>
                  <c:y val="0.1612541993281075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25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20969841861689298"/>
                  <c:y val="0.1612541993281075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</c:v>
                </c:pt>
                <c:pt idx="1">
                  <c:v>21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24</c:v>
                </c:pt>
                <c:pt idx="2">
                  <c:v>22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25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27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24</c:v>
                </c:pt>
                <c:pt idx="2">
                  <c:v>22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26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14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17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17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22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11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23</c:v>
                </c:pt>
                <c:pt idx="2">
                  <c:v>16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20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21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24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22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-0.32763304308409918"/>
                  <c:y val="1.0078387458006717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29</c:v>
                </c:pt>
                <c:pt idx="2">
                  <c:v>28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23</c:v>
                </c:pt>
                <c:pt idx="2">
                  <c:v>13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18</c:v>
                </c:pt>
                <c:pt idx="2">
                  <c:v>14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23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22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19</c:v>
                </c:pt>
                <c:pt idx="2">
                  <c:v>16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22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21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-0.32763304308409918"/>
                  <c:y val="1.0078387458006717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20</c:v>
                </c:pt>
                <c:pt idx="2">
                  <c:v>30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35</c:v>
                </c:pt>
                <c:pt idx="2">
                  <c:v>22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23</c:v>
                </c:pt>
                <c:pt idx="2">
                  <c:v>27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31</c:v>
                </c:pt>
                <c:pt idx="2">
                  <c:v>22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40</c:v>
                </c:pt>
                <c:pt idx="2">
                  <c:v>17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2"/>
              <c:layout>
                <c:manualLayout>
                  <c:x val="-1.3387625389293663E-2"/>
                  <c:y val="6.2989032964591253E-3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38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82196652994977293"/>
          <c:y val="0.23842461031120388"/>
          <c:w val="0.13360942160146574"/>
          <c:h val="0.45378767438538581"/>
        </c:manualLayout>
      </c:layout>
      <c:spPr>
        <a:ln>
          <a:solidFill>
            <a:schemeClr val="accent1"/>
          </a:solidFill>
        </a:ln>
      </c:spPr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38</c:v>
                </c:pt>
                <c:pt idx="2">
                  <c:v>11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32</c:v>
                </c:pt>
                <c:pt idx="2">
                  <c:v>13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35</c:v>
                </c:pt>
                <c:pt idx="2">
                  <c:v>23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  <c:pt idx="2">
                  <c:v>19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32</c:v>
                </c:pt>
                <c:pt idx="2">
                  <c:v>24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45</c:v>
                </c:pt>
                <c:pt idx="2">
                  <c:v>13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41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32</c:v>
                </c:pt>
                <c:pt idx="2">
                  <c:v>24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45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42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-0.32100307795787381"/>
                  <c:y val="3.2474804031354991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27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16</c:v>
                </c:pt>
                <c:pt idx="2">
                  <c:v>20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33</c:v>
                </c:pt>
                <c:pt idx="2">
                  <c:v>24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31</c:v>
                </c:pt>
                <c:pt idx="2">
                  <c:v>16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35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38</c:v>
                </c:pt>
                <c:pt idx="2">
                  <c:v>16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9</c:v>
                </c:pt>
                <c:pt idx="2">
                  <c:v>24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18</c:v>
                </c:pt>
                <c:pt idx="2">
                  <c:v>11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18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19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19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38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20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18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21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1"/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21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1"/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18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1"/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18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1"/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22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15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22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bg2">
                  <a:lumMod val="40000"/>
                  <a:lumOff val="60000"/>
                </a:schemeClr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28</c:v>
                </c:pt>
                <c:pt idx="2">
                  <c:v>15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25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76386261711710879"/>
          <c:y val="0.25986904232863017"/>
          <c:w val="0.13679839309811154"/>
          <c:h val="0.48026191534273976"/>
        </c:manualLayout>
      </c:layout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22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21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23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24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15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27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35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22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22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14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19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19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16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13</c:v>
                </c:pt>
                <c:pt idx="2">
                  <c:v>13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35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14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18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21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20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19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12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15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23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Foglio1!$A$2:$A$6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14</c:v>
                </c:pt>
                <c:pt idx="3">
                  <c:v>10</c:v>
                </c:pt>
                <c:pt idx="4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15</c:v>
                </c:pt>
                <c:pt idx="2">
                  <c:v>11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17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84053663208533469"/>
          <c:y val="0.26949167188367984"/>
          <c:w val="0.14832130663332821"/>
          <c:h val="0.48789200342118483"/>
        </c:manualLayout>
      </c:layout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31</c:v>
                </c:pt>
                <c:pt idx="2">
                  <c:v>21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21</c:v>
                </c:pt>
                <c:pt idx="2">
                  <c:v>22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23</c:v>
                </c:pt>
                <c:pt idx="2">
                  <c:v>14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25</c:v>
                </c:pt>
                <c:pt idx="2">
                  <c:v>15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19</c:v>
                </c:pt>
                <c:pt idx="2">
                  <c:v>20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30</c:v>
                </c:pt>
                <c:pt idx="2">
                  <c:v>21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Colonna2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Colonna3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Colonna4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37</c:v>
                </c:pt>
                <c:pt idx="2">
                  <c:v>12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6E35A-01F1-41FE-AF53-BAF1E3430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3455A2-8E2D-4079-8E90-DA72963D0B0B}">
      <dgm:prSet/>
      <dgm:spPr/>
      <dgm:t>
        <a:bodyPr/>
        <a:lstStyle/>
        <a:p>
          <a:pPr rtl="0"/>
          <a:r>
            <a:rPr lang="it-IT" dirty="0" smtClean="0"/>
            <a:t>SCUOLA PRIMARIA</a:t>
          </a:r>
          <a:endParaRPr lang="it-IT" dirty="0"/>
        </a:p>
      </dgm:t>
    </dgm:pt>
    <dgm:pt modelId="{D93A668C-76E0-4B9E-A37C-02DA685A9EFC}" type="parTrans" cxnId="{106177C4-A6D2-4CB5-B84A-77A590D67730}">
      <dgm:prSet/>
      <dgm:spPr/>
      <dgm:t>
        <a:bodyPr/>
        <a:lstStyle/>
        <a:p>
          <a:endParaRPr lang="it-IT"/>
        </a:p>
      </dgm:t>
    </dgm:pt>
    <dgm:pt modelId="{EAA3EDC6-0880-48DE-B21A-931623FB25BC}" type="sibTrans" cxnId="{106177C4-A6D2-4CB5-B84A-77A590D67730}">
      <dgm:prSet/>
      <dgm:spPr/>
      <dgm:t>
        <a:bodyPr/>
        <a:lstStyle/>
        <a:p>
          <a:endParaRPr lang="it-IT"/>
        </a:p>
      </dgm:t>
    </dgm:pt>
    <dgm:pt modelId="{EB273AB6-D4D8-405B-8E6E-25AB9E5C384C}">
      <dgm:prSet/>
      <dgm:spPr/>
      <dgm:t>
        <a:bodyPr/>
        <a:lstStyle/>
        <a:p>
          <a:pPr rtl="0"/>
          <a:r>
            <a:rPr lang="it-IT" dirty="0" smtClean="0"/>
            <a:t>A.S.2017/2018</a:t>
          </a:r>
          <a:endParaRPr lang="it-IT" dirty="0"/>
        </a:p>
      </dgm:t>
    </dgm:pt>
    <dgm:pt modelId="{6C1ACCFF-E601-497F-BEAE-4C015A66F470}" type="parTrans" cxnId="{64DB3B79-3134-4892-BE23-246B92C994E4}">
      <dgm:prSet/>
      <dgm:spPr/>
      <dgm:t>
        <a:bodyPr/>
        <a:lstStyle/>
        <a:p>
          <a:endParaRPr lang="it-IT"/>
        </a:p>
      </dgm:t>
    </dgm:pt>
    <dgm:pt modelId="{9BF086D1-87E0-4DC8-9D41-3D79ECA457B8}" type="sibTrans" cxnId="{64DB3B79-3134-4892-BE23-246B92C994E4}">
      <dgm:prSet/>
      <dgm:spPr/>
      <dgm:t>
        <a:bodyPr/>
        <a:lstStyle/>
        <a:p>
          <a:endParaRPr lang="it-IT"/>
        </a:p>
      </dgm:t>
    </dgm:pt>
    <dgm:pt modelId="{4265C27C-5A9A-4576-9D28-EAE446093B26}" type="pres">
      <dgm:prSet presAssocID="{A086E35A-01F1-41FE-AF53-BAF1E3430E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96521D2-9C76-492B-B781-71F170EEB782}" type="pres">
      <dgm:prSet presAssocID="{263455A2-8E2D-4079-8E90-DA72963D0B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7DD0A3-E8D6-470D-881C-A49A4307E675}" type="pres">
      <dgm:prSet presAssocID="{EAA3EDC6-0880-48DE-B21A-931623FB25BC}" presName="spacer" presStyleCnt="0"/>
      <dgm:spPr/>
    </dgm:pt>
    <dgm:pt modelId="{BCFB97D4-2179-4C56-8DB2-47314618674C}" type="pres">
      <dgm:prSet presAssocID="{EB273AB6-D4D8-405B-8E6E-25AB9E5C384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6177C4-A6D2-4CB5-B84A-77A590D67730}" srcId="{A086E35A-01F1-41FE-AF53-BAF1E3430E6F}" destId="{263455A2-8E2D-4079-8E90-DA72963D0B0B}" srcOrd="0" destOrd="0" parTransId="{D93A668C-76E0-4B9E-A37C-02DA685A9EFC}" sibTransId="{EAA3EDC6-0880-48DE-B21A-931623FB25BC}"/>
    <dgm:cxn modelId="{F524999F-54EE-4961-8C15-F5A83DDF53C4}" type="presOf" srcId="{263455A2-8E2D-4079-8E90-DA72963D0B0B}" destId="{896521D2-9C76-492B-B781-71F170EEB782}" srcOrd="0" destOrd="0" presId="urn:microsoft.com/office/officeart/2005/8/layout/vList2"/>
    <dgm:cxn modelId="{64DB3B79-3134-4892-BE23-246B92C994E4}" srcId="{A086E35A-01F1-41FE-AF53-BAF1E3430E6F}" destId="{EB273AB6-D4D8-405B-8E6E-25AB9E5C384C}" srcOrd="1" destOrd="0" parTransId="{6C1ACCFF-E601-497F-BEAE-4C015A66F470}" sibTransId="{9BF086D1-87E0-4DC8-9D41-3D79ECA457B8}"/>
    <dgm:cxn modelId="{BC461497-1FB7-4A88-875B-AF923CEF2ADD}" type="presOf" srcId="{EB273AB6-D4D8-405B-8E6E-25AB9E5C384C}" destId="{BCFB97D4-2179-4C56-8DB2-47314618674C}" srcOrd="0" destOrd="0" presId="urn:microsoft.com/office/officeart/2005/8/layout/vList2"/>
    <dgm:cxn modelId="{7E5B4ECD-C342-453C-8210-D82FDFFD4AA8}" type="presOf" srcId="{A086E35A-01F1-41FE-AF53-BAF1E3430E6F}" destId="{4265C27C-5A9A-4576-9D28-EAE446093B26}" srcOrd="0" destOrd="0" presId="urn:microsoft.com/office/officeart/2005/8/layout/vList2"/>
    <dgm:cxn modelId="{CA8E4186-7E71-44BD-B1F2-99115D8134A4}" type="presParOf" srcId="{4265C27C-5A9A-4576-9D28-EAE446093B26}" destId="{896521D2-9C76-492B-B781-71F170EEB782}" srcOrd="0" destOrd="0" presId="urn:microsoft.com/office/officeart/2005/8/layout/vList2"/>
    <dgm:cxn modelId="{1E9FE624-1D38-4898-BC3A-52A159E63C2F}" type="presParOf" srcId="{4265C27C-5A9A-4576-9D28-EAE446093B26}" destId="{AC7DD0A3-E8D6-470D-881C-A49A4307E675}" srcOrd="1" destOrd="0" presId="urn:microsoft.com/office/officeart/2005/8/layout/vList2"/>
    <dgm:cxn modelId="{8EC79FBE-AFAE-469C-B4CA-383F30E4D5D2}" type="presParOf" srcId="{4265C27C-5A9A-4576-9D28-EAE446093B26}" destId="{BCFB97D4-2179-4C56-8DB2-47314618674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21D2-9C76-492B-B781-71F170EEB782}">
      <dsp:nvSpPr>
        <dsp:cNvPr id="0" name=""/>
        <dsp:cNvSpPr/>
      </dsp:nvSpPr>
      <dsp:spPr>
        <a:xfrm>
          <a:off x="0" y="20114"/>
          <a:ext cx="3309803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SCUOLA PRIMARIA</a:t>
          </a:r>
          <a:endParaRPr lang="it-IT" sz="2400" kern="1200" dirty="0"/>
        </a:p>
      </dsp:txBody>
      <dsp:txXfrm>
        <a:off x="28100" y="48214"/>
        <a:ext cx="3253603" cy="519439"/>
      </dsp:txXfrm>
    </dsp:sp>
    <dsp:sp modelId="{BCFB97D4-2179-4C56-8DB2-47314618674C}">
      <dsp:nvSpPr>
        <dsp:cNvPr id="0" name=""/>
        <dsp:cNvSpPr/>
      </dsp:nvSpPr>
      <dsp:spPr>
        <a:xfrm>
          <a:off x="0" y="664874"/>
          <a:ext cx="3309803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A.S.2017/2018</a:t>
          </a:r>
          <a:endParaRPr lang="it-IT" sz="2400" kern="1200" dirty="0"/>
        </a:p>
      </dsp:txBody>
      <dsp:txXfrm>
        <a:off x="28100" y="692974"/>
        <a:ext cx="3253603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924-C47F-413E-A90F-BE667A4922F4}" type="datetimeFigureOut">
              <a:rPr lang="it-IT" smtClean="0"/>
              <a:pPr/>
              <a:t>13/07/2018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DCE20-691F-49B7-9565-E31C5FFA4C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8005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3825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pPr/>
              <a:t>79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68982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pPr/>
              <a:t>80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68982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pPr/>
              <a:t>98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6898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pPr/>
              <a:t>99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6898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789EEFC-92B8-4B2B-8745-E25B0546AB9D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A0A6-19CA-4259-80B0-BBCE13C89E3A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C4A5-CD89-4DD2-B3B4-7CAA9A66010B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7837-72F3-4721-92CB-707C6C7CF449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96C5-408B-42F8-9360-6E9F435D1A37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05C3-C465-4A0F-9C5F-B72E2B2933BA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EA7F-C059-40DA-901D-49D4C63A2A84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CFA-8FF3-482D-A467-A017FEF6D625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C9E9-BE2C-4568-9CD8-EA0C7EBC51A0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F1F0-F6C6-45DE-84C7-53C8EC5FF825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D537-17BD-4CD6-9635-0215E76CB9E0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16C669A-5F91-4064-AF4A-7923580CEF16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7.xml"/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0.xml"/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3.xml"/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6.xml"/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9.xml"/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2.xml"/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5.xml"/><Relationship Id="rId2" Type="http://schemas.openxmlformats.org/officeDocument/2006/relationships/chart" Target="../charts/chart1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8.xml"/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1.xml"/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4.xml"/><Relationship Id="rId2" Type="http://schemas.openxmlformats.org/officeDocument/2006/relationships/chart" Target="../charts/chart12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7.xml"/><Relationship Id="rId2" Type="http://schemas.openxmlformats.org/officeDocument/2006/relationships/chart" Target="../charts/chart12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0.xml"/><Relationship Id="rId2" Type="http://schemas.openxmlformats.org/officeDocument/2006/relationships/chart" Target="../charts/chart12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3.xml"/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6.xml"/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9.xml"/><Relationship Id="rId2" Type="http://schemas.openxmlformats.org/officeDocument/2006/relationships/chart" Target="../charts/chart13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2.xml"/><Relationship Id="rId2" Type="http://schemas.openxmlformats.org/officeDocument/2006/relationships/chart" Target="../charts/chart14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5.xml"/><Relationship Id="rId2" Type="http://schemas.openxmlformats.org/officeDocument/2006/relationships/chart" Target="../charts/chart14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8.xml"/><Relationship Id="rId2" Type="http://schemas.openxmlformats.org/officeDocument/2006/relationships/chart" Target="../charts/chart14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1.xml"/><Relationship Id="rId2" Type="http://schemas.openxmlformats.org/officeDocument/2006/relationships/chart" Target="../charts/chart15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4.xml"/><Relationship Id="rId2" Type="http://schemas.openxmlformats.org/officeDocument/2006/relationships/chart" Target="../charts/chart15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7.xml"/><Relationship Id="rId2" Type="http://schemas.openxmlformats.org/officeDocument/2006/relationships/chart" Target="../charts/chart15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0.xml"/><Relationship Id="rId2" Type="http://schemas.openxmlformats.org/officeDocument/2006/relationships/chart" Target="../charts/chart15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3.xml"/><Relationship Id="rId2" Type="http://schemas.openxmlformats.org/officeDocument/2006/relationships/chart" Target="../charts/chart16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6.xml"/><Relationship Id="rId2" Type="http://schemas.openxmlformats.org/officeDocument/2006/relationships/chart" Target="../charts/chart16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9.xml"/><Relationship Id="rId2" Type="http://schemas.openxmlformats.org/officeDocument/2006/relationships/chart" Target="../charts/chart16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2.xml"/><Relationship Id="rId2" Type="http://schemas.openxmlformats.org/officeDocument/2006/relationships/chart" Target="../charts/chart17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5.xml"/><Relationship Id="rId2" Type="http://schemas.openxmlformats.org/officeDocument/2006/relationships/chart" Target="../charts/chart17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8.xml"/><Relationship Id="rId2" Type="http://schemas.openxmlformats.org/officeDocument/2006/relationships/chart" Target="../charts/chart17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1.xml"/><Relationship Id="rId2" Type="http://schemas.openxmlformats.org/officeDocument/2006/relationships/chart" Target="../charts/chart18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85.xml"/><Relationship Id="rId4" Type="http://schemas.openxmlformats.org/officeDocument/2006/relationships/chart" Target="../charts/chart18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88.xml"/><Relationship Id="rId4" Type="http://schemas.openxmlformats.org/officeDocument/2006/relationships/chart" Target="../charts/chart18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0.xml"/><Relationship Id="rId2" Type="http://schemas.openxmlformats.org/officeDocument/2006/relationships/chart" Target="../charts/chart18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3.xml"/><Relationship Id="rId2" Type="http://schemas.openxmlformats.org/officeDocument/2006/relationships/chart" Target="../charts/chart19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6.xml"/><Relationship Id="rId2" Type="http://schemas.openxmlformats.org/officeDocument/2006/relationships/chart" Target="../charts/chart19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9.xml"/><Relationship Id="rId2" Type="http://schemas.openxmlformats.org/officeDocument/2006/relationships/chart" Target="../charts/chart19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2.xml"/><Relationship Id="rId2" Type="http://schemas.openxmlformats.org/officeDocument/2006/relationships/chart" Target="../charts/chart20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5.xml"/><Relationship Id="rId2" Type="http://schemas.openxmlformats.org/officeDocument/2006/relationships/chart" Target="../charts/chart20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8.xml"/><Relationship Id="rId2" Type="http://schemas.openxmlformats.org/officeDocument/2006/relationships/chart" Target="../charts/chart20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1.xml"/><Relationship Id="rId2" Type="http://schemas.openxmlformats.org/officeDocument/2006/relationships/chart" Target="../charts/chart2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4.xml"/><Relationship Id="rId2" Type="http://schemas.openxmlformats.org/officeDocument/2006/relationships/chart" Target="../charts/chart2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7.xml"/><Relationship Id="rId2" Type="http://schemas.openxmlformats.org/officeDocument/2006/relationships/chart" Target="../charts/chart2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0.xml"/><Relationship Id="rId2" Type="http://schemas.openxmlformats.org/officeDocument/2006/relationships/chart" Target="../charts/chart2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2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3.xml"/><Relationship Id="rId2" Type="http://schemas.openxmlformats.org/officeDocument/2006/relationships/chart" Target="../charts/chart22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2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6.xml"/><Relationship Id="rId2" Type="http://schemas.openxmlformats.org/officeDocument/2006/relationships/chart" Target="../charts/chart22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2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9.xml"/><Relationship Id="rId2" Type="http://schemas.openxmlformats.org/officeDocument/2006/relationships/chart" Target="../charts/chart22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3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33.xml"/><Relationship Id="rId4" Type="http://schemas.openxmlformats.org/officeDocument/2006/relationships/chart" Target="../charts/chart23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36.xml"/><Relationship Id="rId4" Type="http://schemas.openxmlformats.org/officeDocument/2006/relationships/chart" Target="../charts/chart2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92696"/>
            <a:ext cx="7776864" cy="5184576"/>
          </a:xfrm>
          <a:solidFill>
            <a:schemeClr val="accent1">
              <a:lumMod val="50000"/>
            </a:schemeClr>
          </a:solidFill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4885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2160241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26641521"/>
              </p:ext>
            </p:extLst>
          </p:nvPr>
        </p:nvGraphicFramePr>
        <p:xfrm>
          <a:off x="611561" y="2996952"/>
          <a:ext cx="2232248" cy="281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843809" y="2204864"/>
            <a:ext cx="1944216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 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02636819"/>
              </p:ext>
            </p:extLst>
          </p:nvPr>
        </p:nvGraphicFramePr>
        <p:xfrm>
          <a:off x="2915817" y="2996952"/>
          <a:ext cx="1872208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53701338"/>
              </p:ext>
            </p:extLst>
          </p:nvPr>
        </p:nvGraphicFramePr>
        <p:xfrm>
          <a:off x="4788024" y="2996952"/>
          <a:ext cx="3419475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4848876" y="2204864"/>
            <a:ext cx="3251515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LEGGE 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5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2132856"/>
            <a:ext cx="1728192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2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14045384"/>
              </p:ext>
            </p:extLst>
          </p:nvPr>
        </p:nvGraphicFramePr>
        <p:xfrm>
          <a:off x="4067944" y="2916634"/>
          <a:ext cx="3816424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5" y="2146852"/>
            <a:ext cx="1800200" cy="76978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 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420350458"/>
              </p:ext>
            </p:extLst>
          </p:nvPr>
        </p:nvGraphicFramePr>
        <p:xfrm>
          <a:off x="2358207" y="2916634"/>
          <a:ext cx="1709738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</a:t>
            </a:fld>
            <a:endParaRPr lang="it-IT"/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53493004"/>
              </p:ext>
            </p:extLst>
          </p:nvPr>
        </p:nvGraphicFramePr>
        <p:xfrm>
          <a:off x="539553" y="2916634"/>
          <a:ext cx="1800200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egnaposto testo 2"/>
          <p:cNvSpPr txBox="1">
            <a:spLocks/>
          </p:cNvSpPr>
          <p:nvPr/>
        </p:nvSpPr>
        <p:spPr>
          <a:xfrm>
            <a:off x="4067944" y="2132856"/>
            <a:ext cx="3816424" cy="7837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(FINALE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4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9" y="2204864"/>
            <a:ext cx="1944216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RICONOSCE E RISOLVE PROBLEMI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49911778"/>
              </p:ext>
            </p:extLst>
          </p:nvPr>
        </p:nvGraphicFramePr>
        <p:xfrm>
          <a:off x="611561" y="3068960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5" y="2204864"/>
            <a:ext cx="194421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RICONOSCE 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RISOLVE PROBLEMI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867223286"/>
              </p:ext>
            </p:extLst>
          </p:nvPr>
        </p:nvGraphicFramePr>
        <p:xfrm>
          <a:off x="2627785" y="3068960"/>
          <a:ext cx="194421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4571998" y="2204865"/>
            <a:ext cx="3600399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RICONOSCE 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RISOLVE PROBLEMI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87042656"/>
              </p:ext>
            </p:extLst>
          </p:nvPr>
        </p:nvGraphicFramePr>
        <p:xfrm>
          <a:off x="4571998" y="3068960"/>
          <a:ext cx="3744418" cy="277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0397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2204864"/>
            <a:ext cx="2376264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 E ANALIZZA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FATTI ED EVENTI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61187931"/>
              </p:ext>
            </p:extLst>
          </p:nvPr>
        </p:nvGraphicFramePr>
        <p:xfrm>
          <a:off x="5076056" y="298822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87825" y="2204864"/>
            <a:ext cx="2088232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 E ANALIZZA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FATTI ED EVENTI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676146563"/>
              </p:ext>
            </p:extLst>
          </p:nvPr>
        </p:nvGraphicFramePr>
        <p:xfrm>
          <a:off x="2915817" y="2955771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7246961"/>
              </p:ext>
            </p:extLst>
          </p:nvPr>
        </p:nvGraphicFramePr>
        <p:xfrm>
          <a:off x="539553" y="2955771"/>
          <a:ext cx="2376263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5076056" y="2204864"/>
            <a:ext cx="3384376" cy="7509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OSSERVA E ANALIZZA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FATTI ED EVENTI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844824"/>
            <a:ext cx="2160239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DISTINGUE E CLASSIFICA </a:t>
            </a:r>
            <a:endParaRPr lang="it-IT" sz="1400" dirty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GLI ELEMENTI DEI VARI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LINGUAGGI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36238940"/>
              </p:ext>
            </p:extLst>
          </p:nvPr>
        </p:nvGraphicFramePr>
        <p:xfrm>
          <a:off x="611561" y="2959156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0" y="1844824"/>
            <a:ext cx="2592288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DISTINGUE 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CLASSIFICA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GLI ELEMENTI DEI VARI LINGUAGGI 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855071964"/>
              </p:ext>
            </p:extLst>
          </p:nvPr>
        </p:nvGraphicFramePr>
        <p:xfrm>
          <a:off x="2843809" y="2924944"/>
          <a:ext cx="252028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364088" y="1844824"/>
            <a:ext cx="3096344" cy="1080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DISTINGUE 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CLASSIFICA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GLI ELEMENTI DEI VARI LINGUAGGI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05288920"/>
              </p:ext>
            </p:extLst>
          </p:nvPr>
        </p:nvGraphicFramePr>
        <p:xfrm>
          <a:off x="5364089" y="2924944"/>
          <a:ext cx="324036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4828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2060848"/>
            <a:ext cx="2448272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INDIVIDUA LA RELAZIONE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SPAZIO TEMPO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57008978"/>
              </p:ext>
            </p:extLst>
          </p:nvPr>
        </p:nvGraphicFramePr>
        <p:xfrm>
          <a:off x="5436097" y="2852936"/>
          <a:ext cx="309634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87824" y="2060848"/>
            <a:ext cx="2664296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INDIVIDUA LA RELAZIONE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SPAZIO TEMPO(INTERMEDIO)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388662069"/>
              </p:ext>
            </p:extLst>
          </p:nvPr>
        </p:nvGraphicFramePr>
        <p:xfrm>
          <a:off x="2771800" y="2852936"/>
          <a:ext cx="266429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8464334"/>
              </p:ext>
            </p:extLst>
          </p:nvPr>
        </p:nvGraphicFramePr>
        <p:xfrm>
          <a:off x="467545" y="2852936"/>
          <a:ext cx="2376263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5652120" y="2060848"/>
            <a:ext cx="273630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INDIVIDUA LA RELAZIONE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SPAZIO TEMPO 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0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2160240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CONOSCE LE FUNZIONI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528400931"/>
              </p:ext>
            </p:extLst>
          </p:nvPr>
        </p:nvGraphicFramePr>
        <p:xfrm>
          <a:off x="539553" y="2815140"/>
          <a:ext cx="2160239" cy="306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99792" y="1916832"/>
            <a:ext cx="2160240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CONOSCE LE FUNZIONI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807388355"/>
              </p:ext>
            </p:extLst>
          </p:nvPr>
        </p:nvGraphicFramePr>
        <p:xfrm>
          <a:off x="2699792" y="2780928"/>
          <a:ext cx="2160237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4860028" y="1916832"/>
            <a:ext cx="3672411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CONOSCE LE FUNZIONI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09102369"/>
              </p:ext>
            </p:extLst>
          </p:nvPr>
        </p:nvGraphicFramePr>
        <p:xfrm>
          <a:off x="4860030" y="2780928"/>
          <a:ext cx="3672410" cy="297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9246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88840"/>
            <a:ext cx="2088232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 I MEZZI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COMUNICAZIONE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60777619"/>
              </p:ext>
            </p:extLst>
          </p:nvPr>
        </p:nvGraphicFramePr>
        <p:xfrm>
          <a:off x="539553" y="2996952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4" y="1988840"/>
            <a:ext cx="2016224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 I MEZZI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90986478"/>
              </p:ext>
            </p:extLst>
          </p:nvPr>
        </p:nvGraphicFramePr>
        <p:xfrm>
          <a:off x="2699793" y="2996952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644008" y="1988840"/>
            <a:ext cx="3312368" cy="903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UTILIZZA I MEZZI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COMUNICAZIONE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05861304"/>
              </p:ext>
            </p:extLst>
          </p:nvPr>
        </p:nvGraphicFramePr>
        <p:xfrm>
          <a:off x="4644008" y="2996952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121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2276872"/>
            <a:ext cx="216024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DOMANDE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PERTINENTI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835940823"/>
              </p:ext>
            </p:extLst>
          </p:nvPr>
        </p:nvGraphicFramePr>
        <p:xfrm>
          <a:off x="539553" y="2916634"/>
          <a:ext cx="2160240" cy="291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0" y="2276872"/>
            <a:ext cx="2304256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DOMENDE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PERTINENTI 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77446635"/>
              </p:ext>
            </p:extLst>
          </p:nvPr>
        </p:nvGraphicFramePr>
        <p:xfrm>
          <a:off x="2699793" y="2937594"/>
          <a:ext cx="237626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076056" y="2276872"/>
            <a:ext cx="3384376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PONE DOMENDE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PERTINENTI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58818077"/>
              </p:ext>
            </p:extLst>
          </p:nvPr>
        </p:nvGraphicFramePr>
        <p:xfrm>
          <a:off x="5076056" y="2947330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2265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2060848"/>
            <a:ext cx="2088233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STRATEGIE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DI </a:t>
            </a:r>
            <a:r>
              <a:rPr lang="it-IT" sz="1400" dirty="0" smtClean="0">
                <a:solidFill>
                  <a:srgbClr val="002060"/>
                </a:solidFill>
              </a:rPr>
              <a:t>STUDIO</a:t>
            </a:r>
            <a:endParaRPr lang="it-IT" sz="1400" dirty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08767998"/>
              </p:ext>
            </p:extLst>
          </p:nvPr>
        </p:nvGraphicFramePr>
        <p:xfrm>
          <a:off x="4788025" y="2924945"/>
          <a:ext cx="381642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99792" y="2060848"/>
            <a:ext cx="2088232" cy="85578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STRATEGIE 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DI STUDIO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323322481"/>
              </p:ext>
            </p:extLst>
          </p:nvPr>
        </p:nvGraphicFramePr>
        <p:xfrm>
          <a:off x="2699793" y="2930083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19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4058614"/>
              </p:ext>
            </p:extLst>
          </p:nvPr>
        </p:nvGraphicFramePr>
        <p:xfrm>
          <a:off x="539553" y="2924944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4788024" y="2060848"/>
            <a:ext cx="3744416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STRATEGIE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DI 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9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8645" y="1412777"/>
            <a:ext cx="6637468" cy="2850128"/>
          </a:xfrm>
        </p:spPr>
        <p:txBody>
          <a:bodyPr>
            <a:normAutofit/>
          </a:bodyPr>
          <a:lstStyle/>
          <a:p>
            <a:r>
              <a:rPr lang="it-IT" dirty="0" smtClean="0"/>
              <a:t>DIRIGENTE SCOLASTICO</a:t>
            </a:r>
            <a:br>
              <a:rPr lang="it-IT" dirty="0" smtClean="0"/>
            </a:br>
            <a:r>
              <a:rPr lang="it-IT" dirty="0" smtClean="0"/>
              <a:t>PROF.SSA GIUSEPPINA NUGNES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3" y="1052736"/>
            <a:ext cx="6996520" cy="453650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7386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772816"/>
            <a:ext cx="2448271" cy="115212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(INIZIALI)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35186254"/>
              </p:ext>
            </p:extLst>
          </p:nvPr>
        </p:nvGraphicFramePr>
        <p:xfrm>
          <a:off x="539553" y="2924944"/>
          <a:ext cx="2520279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059832" y="1772816"/>
            <a:ext cx="2520280" cy="115212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400" dirty="0">
                <a:solidFill>
                  <a:srgbClr val="002060"/>
                </a:solidFill>
              </a:rPr>
              <a:t>DEI PROPRI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COMPORTAMENTI</a:t>
            </a:r>
            <a:endParaRPr lang="it-IT" sz="1400" dirty="0">
              <a:solidFill>
                <a:srgbClr val="002060"/>
              </a:solidFill>
            </a:endParaRPr>
          </a:p>
          <a:p>
            <a:r>
              <a:rPr lang="it-IT" sz="1400" dirty="0">
                <a:solidFill>
                  <a:srgbClr val="002060"/>
                </a:solidFill>
              </a:rPr>
              <a:t>(</a:t>
            </a:r>
            <a:r>
              <a:rPr lang="it-IT" sz="1400" dirty="0" smtClean="0">
                <a:solidFill>
                  <a:srgbClr val="002060"/>
                </a:solidFill>
              </a:rPr>
              <a:t>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928320192"/>
              </p:ext>
            </p:extLst>
          </p:nvPr>
        </p:nvGraphicFramePr>
        <p:xfrm>
          <a:off x="3059833" y="2924944"/>
          <a:ext cx="24482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580112" y="1772816"/>
            <a:ext cx="2880320" cy="11521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DEI PROPRI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23863770"/>
              </p:ext>
            </p:extLst>
          </p:nvPr>
        </p:nvGraphicFramePr>
        <p:xfrm>
          <a:off x="5547996" y="2930894"/>
          <a:ext cx="2984444" cy="277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9281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2448272" cy="122413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92792092"/>
              </p:ext>
            </p:extLst>
          </p:nvPr>
        </p:nvGraphicFramePr>
        <p:xfrm>
          <a:off x="539553" y="3140968"/>
          <a:ext cx="2376263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egnaposto testo 2"/>
          <p:cNvSpPr>
            <a:spLocks noGrp="1"/>
          </p:cNvSpPr>
          <p:nvPr>
            <p:ph type="body" sz="quarter" idx="3"/>
          </p:nvPr>
        </p:nvSpPr>
        <p:spPr>
          <a:xfrm>
            <a:off x="2987824" y="1844824"/>
            <a:ext cx="2592288" cy="122413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247442402"/>
              </p:ext>
            </p:extLst>
          </p:nvPr>
        </p:nvGraphicFramePr>
        <p:xfrm>
          <a:off x="2915816" y="3140968"/>
          <a:ext cx="252028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10" name="Segnaposto testo 2"/>
          <p:cNvSpPr>
            <a:spLocks noGrp="1"/>
          </p:cNvSpPr>
          <p:nvPr>
            <p:ph type="body" idx="4294967295"/>
          </p:nvPr>
        </p:nvSpPr>
        <p:spPr>
          <a:xfrm flipH="1">
            <a:off x="6191250" y="1844675"/>
            <a:ext cx="2952750" cy="12239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DEI PROPRI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59368753"/>
              </p:ext>
            </p:extLst>
          </p:nvPr>
        </p:nvGraphicFramePr>
        <p:xfrm>
          <a:off x="5508104" y="3140968"/>
          <a:ext cx="302433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9780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2304256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VALUTA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TEMPI E RISORSE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15108074"/>
              </p:ext>
            </p:extLst>
          </p:nvPr>
        </p:nvGraphicFramePr>
        <p:xfrm>
          <a:off x="539553" y="2924944"/>
          <a:ext cx="2376263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15817" y="1844824"/>
            <a:ext cx="2592288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PROGETTA IL </a:t>
            </a:r>
            <a:r>
              <a:rPr lang="it-IT" sz="1400" dirty="0" smtClean="0">
                <a:solidFill>
                  <a:srgbClr val="002060"/>
                </a:solidFill>
              </a:rPr>
              <a:t>PERCORSO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VALUTA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TEMPI </a:t>
            </a:r>
            <a:r>
              <a:rPr lang="it-IT" sz="1400" dirty="0">
                <a:solidFill>
                  <a:srgbClr val="002060"/>
                </a:solidFill>
              </a:rPr>
              <a:t>E </a:t>
            </a:r>
            <a:r>
              <a:rPr lang="it-IT" sz="1400" dirty="0" smtClean="0">
                <a:solidFill>
                  <a:srgbClr val="002060"/>
                </a:solidFill>
              </a:rPr>
              <a:t>RISORSE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549354142"/>
              </p:ext>
            </p:extLst>
          </p:nvPr>
        </p:nvGraphicFramePr>
        <p:xfrm>
          <a:off x="2915816" y="2924944"/>
          <a:ext cx="259228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5508104" y="1844824"/>
            <a:ext cx="3096344" cy="1080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VALUTA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TEMPI E RISORSE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68674454"/>
              </p:ext>
            </p:extLst>
          </p:nvPr>
        </p:nvGraphicFramePr>
        <p:xfrm>
          <a:off x="5508104" y="2924945"/>
          <a:ext cx="3096345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3192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28701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2448273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PRENDE </a:t>
            </a:r>
            <a:r>
              <a:rPr lang="it-IT" sz="1400" dirty="0" smtClean="0">
                <a:solidFill>
                  <a:srgbClr val="002060"/>
                </a:solidFill>
              </a:rPr>
              <a:t>DECISIONI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DA SOLO E/O IN </a:t>
            </a:r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65318678"/>
              </p:ext>
            </p:extLst>
          </p:nvPr>
        </p:nvGraphicFramePr>
        <p:xfrm>
          <a:off x="5436097" y="2942388"/>
          <a:ext cx="3168351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87824" y="1988840"/>
            <a:ext cx="2448272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PRENDE DECISIONI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DA SOLO E/O IN 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267689681"/>
              </p:ext>
            </p:extLst>
          </p:nvPr>
        </p:nvGraphicFramePr>
        <p:xfrm>
          <a:off x="2771801" y="2996952"/>
          <a:ext cx="266429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23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1039511"/>
              </p:ext>
            </p:extLst>
          </p:nvPr>
        </p:nvGraphicFramePr>
        <p:xfrm>
          <a:off x="539553" y="2996952"/>
          <a:ext cx="230425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 flipH="1">
            <a:off x="5436096" y="1988840"/>
            <a:ext cx="2952327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PRENDE DECISIONI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DA SOLO E/O IN 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2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CLASSI SECONDE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0542" y="2324100"/>
            <a:ext cx="3481929" cy="3508375"/>
          </a:xfrm>
          <a:ln w="76200"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55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532859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intermedio è emerso che : la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seconde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ha confermato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717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532859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finale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emerso che : la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seconde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ha confermato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398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2088232" cy="96693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RIFERISCE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35844972"/>
              </p:ext>
            </p:extLst>
          </p:nvPr>
        </p:nvGraphicFramePr>
        <p:xfrm>
          <a:off x="467545" y="2996952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4" y="1988840"/>
            <a:ext cx="2160240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RIFERISCE 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522005385"/>
              </p:ext>
            </p:extLst>
          </p:nvPr>
        </p:nvGraphicFramePr>
        <p:xfrm>
          <a:off x="2555777" y="2996952"/>
          <a:ext cx="223224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788024" y="1988840"/>
            <a:ext cx="3312368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RIFERISCE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9530298"/>
              </p:ext>
            </p:extLst>
          </p:nvPr>
        </p:nvGraphicFramePr>
        <p:xfrm>
          <a:off x="4788024" y="2996952"/>
          <a:ext cx="341947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5245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499992" y="1916832"/>
            <a:ext cx="3312368" cy="103893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PADRONEGGIA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ED APPLICA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LE CONOSCENZE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60515779"/>
              </p:ext>
            </p:extLst>
          </p:nvPr>
        </p:nvGraphicFramePr>
        <p:xfrm>
          <a:off x="539552" y="3068960"/>
          <a:ext cx="1944216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83769" y="1916832"/>
            <a:ext cx="201622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PADRONEGGIA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ED APPLICA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LE CONOSCENZE 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28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34811280"/>
              </p:ext>
            </p:extLst>
          </p:nvPr>
        </p:nvGraphicFramePr>
        <p:xfrm>
          <a:off x="2489515" y="3068960"/>
          <a:ext cx="2010477" cy="266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539552" y="1916832"/>
            <a:ext cx="1944216" cy="10389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smtClean="0">
                <a:solidFill>
                  <a:srgbClr val="002060"/>
                </a:solidFill>
              </a:rPr>
              <a:t>PADRONEGGIA</a:t>
            </a:r>
          </a:p>
          <a:p>
            <a:r>
              <a:rPr lang="it-IT" sz="1400" smtClean="0">
                <a:solidFill>
                  <a:srgbClr val="002060"/>
                </a:solidFill>
              </a:rPr>
              <a:t> ED APPLICA </a:t>
            </a:r>
          </a:p>
          <a:p>
            <a:r>
              <a:rPr lang="it-IT" sz="1400" smtClean="0">
                <a:solidFill>
                  <a:srgbClr val="002060"/>
                </a:solidFill>
              </a:rPr>
              <a:t>LE CONOSCENZE</a:t>
            </a:r>
          </a:p>
          <a:p>
            <a:r>
              <a:rPr lang="it-IT" sz="140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5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4197004"/>
              </p:ext>
            </p:extLst>
          </p:nvPr>
        </p:nvGraphicFramePr>
        <p:xfrm>
          <a:off x="4499992" y="3068960"/>
          <a:ext cx="3419475" cy="266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954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1" y="2204864"/>
            <a:ext cx="1944217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 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67850947"/>
              </p:ext>
            </p:extLst>
          </p:nvPr>
        </p:nvGraphicFramePr>
        <p:xfrm>
          <a:off x="539553" y="2959156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 flipH="1">
            <a:off x="2483767" y="2204864"/>
            <a:ext cx="2160239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-LEGGE 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675363037"/>
              </p:ext>
            </p:extLst>
          </p:nvPr>
        </p:nvGraphicFramePr>
        <p:xfrm>
          <a:off x="2442119" y="2924944"/>
          <a:ext cx="2088229" cy="288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 flipH="1">
            <a:off x="4644007" y="2204864"/>
            <a:ext cx="3384375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-LEGGE 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01734392"/>
              </p:ext>
            </p:extLst>
          </p:nvPr>
        </p:nvGraphicFramePr>
        <p:xfrm>
          <a:off x="4499990" y="2924944"/>
          <a:ext cx="3528393" cy="288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876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MONITORAGGIO 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 PROCESSO </a:t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 APPRENDIMENTO</a:t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FINALE 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</a:t>
            </a:fld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4218811729"/>
              </p:ext>
            </p:extLst>
          </p:nvPr>
        </p:nvGraphicFramePr>
        <p:xfrm>
          <a:off x="4733365" y="4421080"/>
          <a:ext cx="3309803" cy="1260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56463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9624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1728192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4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211950358"/>
              </p:ext>
            </p:extLst>
          </p:nvPr>
        </p:nvGraphicFramePr>
        <p:xfrm>
          <a:off x="4283969" y="2924944"/>
          <a:ext cx="3744416" cy="3101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4" y="1916832"/>
            <a:ext cx="2160239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879341520"/>
              </p:ext>
            </p:extLst>
          </p:nvPr>
        </p:nvGraphicFramePr>
        <p:xfrm>
          <a:off x="2463011" y="2911894"/>
          <a:ext cx="1820957" cy="3037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480" y="2924944"/>
            <a:ext cx="193528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gnaposto testo 4"/>
          <p:cNvSpPr txBox="1">
            <a:spLocks/>
          </p:cNvSpPr>
          <p:nvPr/>
        </p:nvSpPr>
        <p:spPr>
          <a:xfrm>
            <a:off x="4427984" y="1916832"/>
            <a:ext cx="3456384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SCRIVE-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4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2276873"/>
            <a:ext cx="2160240" cy="67889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RICONOSCE E RISOLVE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PROBLEMI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40900932"/>
              </p:ext>
            </p:extLst>
          </p:nvPr>
        </p:nvGraphicFramePr>
        <p:xfrm>
          <a:off x="539553" y="3068960"/>
          <a:ext cx="230425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1" y="2276872"/>
            <a:ext cx="223224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RICONOSCE E RISOLVE </a:t>
            </a:r>
            <a:r>
              <a:rPr lang="it-IT" sz="1400" dirty="0" smtClean="0">
                <a:solidFill>
                  <a:srgbClr val="002060"/>
                </a:solidFill>
              </a:rPr>
              <a:t>PROBLEMI(INTERMEDIO)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755919895"/>
              </p:ext>
            </p:extLst>
          </p:nvPr>
        </p:nvGraphicFramePr>
        <p:xfrm>
          <a:off x="2843809" y="3068960"/>
          <a:ext cx="212494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968754" y="2282619"/>
            <a:ext cx="3131638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RICONOSCE E RISOLVE PROBLEMI(FINALE)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9775317"/>
              </p:ext>
            </p:extLst>
          </p:nvPr>
        </p:nvGraphicFramePr>
        <p:xfrm>
          <a:off x="4968754" y="3068960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1835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9" name="Segnaposto testo 4"/>
          <p:cNvSpPr>
            <a:spLocks noGrp="1"/>
          </p:cNvSpPr>
          <p:nvPr>
            <p:ph type="body" idx="1"/>
          </p:nvPr>
        </p:nvSpPr>
        <p:spPr>
          <a:xfrm>
            <a:off x="611560" y="2204864"/>
            <a:ext cx="2160241" cy="75106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 E ANALIZZA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FATTI ED EVENTI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94530550"/>
              </p:ext>
            </p:extLst>
          </p:nvPr>
        </p:nvGraphicFramePr>
        <p:xfrm>
          <a:off x="2771801" y="2996953"/>
          <a:ext cx="2376263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364088" y="2189583"/>
            <a:ext cx="309634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 E ANALIZZA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FATTI ED EVENTI(FINALE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3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042217145"/>
              </p:ext>
            </p:extLst>
          </p:nvPr>
        </p:nvGraphicFramePr>
        <p:xfrm>
          <a:off x="5148064" y="2996952"/>
          <a:ext cx="3489387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32</a:t>
            </a:fld>
            <a:endParaRPr lang="it-IT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7141269"/>
              </p:ext>
            </p:extLst>
          </p:nvPr>
        </p:nvGraphicFramePr>
        <p:xfrm>
          <a:off x="539553" y="2996952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egnaposto testo 4"/>
          <p:cNvSpPr txBox="1">
            <a:spLocks/>
          </p:cNvSpPr>
          <p:nvPr/>
        </p:nvSpPr>
        <p:spPr>
          <a:xfrm>
            <a:off x="2771800" y="2204864"/>
            <a:ext cx="2592288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OSSERVA E ANALIZZA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FATTI ED EVENTI(INTERMEDIO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7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2232247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DISTINGUE E CLASSIFICA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GLI ELEMENTI DEI VARI LINGUAGGI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62360871"/>
              </p:ext>
            </p:extLst>
          </p:nvPr>
        </p:nvGraphicFramePr>
        <p:xfrm>
          <a:off x="539553" y="2924944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0" y="1844824"/>
            <a:ext cx="2448272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DISTINGUE E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CLASSIFICA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GLI </a:t>
            </a:r>
            <a:r>
              <a:rPr lang="it-IT" sz="1400" dirty="0">
                <a:solidFill>
                  <a:srgbClr val="002060"/>
                </a:solidFill>
              </a:rPr>
              <a:t>ELEMENTI DEI VARI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LINGUAGGI 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003306440"/>
              </p:ext>
            </p:extLst>
          </p:nvPr>
        </p:nvGraphicFramePr>
        <p:xfrm>
          <a:off x="2771801" y="2924944"/>
          <a:ext cx="24482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5220072" y="1844824"/>
            <a:ext cx="2880320" cy="1080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DISTINGUE E CLASSIFICA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GLI ELEMENTI DEI VARI LINGUAGGI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30774052"/>
              </p:ext>
            </p:extLst>
          </p:nvPr>
        </p:nvGraphicFramePr>
        <p:xfrm>
          <a:off x="5220072" y="2936641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0352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844824"/>
            <a:ext cx="2016223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INDIVIDUA LA RELAZIONE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SPAZIO TEMPO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22743380"/>
              </p:ext>
            </p:extLst>
          </p:nvPr>
        </p:nvGraphicFramePr>
        <p:xfrm>
          <a:off x="4684567" y="2924944"/>
          <a:ext cx="3419475" cy="299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6" y="1844824"/>
            <a:ext cx="2088232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INDIVIDUA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LA RELAZIONE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SPAZIO TEMPO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023968123"/>
              </p:ext>
            </p:extLst>
          </p:nvPr>
        </p:nvGraphicFramePr>
        <p:xfrm>
          <a:off x="2627785" y="2955640"/>
          <a:ext cx="2019870" cy="299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34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67224279"/>
              </p:ext>
            </p:extLst>
          </p:nvPr>
        </p:nvGraphicFramePr>
        <p:xfrm>
          <a:off x="467545" y="2924944"/>
          <a:ext cx="2160240" cy="297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 flipH="1">
            <a:off x="4647654" y="1844824"/>
            <a:ext cx="3456388" cy="1080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INDIVIDUA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LA RELAZIONE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SPAZIO TEMPO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</p:spTree>
    <p:extLst>
      <p:ext uri="{BB962C8B-B14F-4D97-AF65-F5344CB8AC3E}">
        <p14:creationId xmlns:p14="http://schemas.microsoft.com/office/powerpoint/2010/main" xmlns="" val="15134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9" y="2060848"/>
            <a:ext cx="2160240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CONOSCE LE FUNZIONI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70717878"/>
              </p:ext>
            </p:extLst>
          </p:nvPr>
        </p:nvGraphicFramePr>
        <p:xfrm>
          <a:off x="539552" y="2924944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843808" y="2060848"/>
            <a:ext cx="237626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CONOSCE LE </a:t>
            </a:r>
            <a:r>
              <a:rPr lang="it-IT" sz="1400" dirty="0" smtClean="0">
                <a:solidFill>
                  <a:srgbClr val="002060"/>
                </a:solidFill>
              </a:rPr>
              <a:t>FUNZIONI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E LA SINTASSI DI </a:t>
            </a:r>
            <a:r>
              <a:rPr lang="it-IT" sz="1400" dirty="0" smtClean="0">
                <a:solidFill>
                  <a:srgbClr val="002060"/>
                </a:solidFill>
              </a:rPr>
              <a:t>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07721123"/>
              </p:ext>
            </p:extLst>
          </p:nvPr>
        </p:nvGraphicFramePr>
        <p:xfrm>
          <a:off x="2771801" y="2959156"/>
          <a:ext cx="24482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5220072" y="2060848"/>
            <a:ext cx="3240360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CONOSCE LE FUNZIONI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10752262"/>
              </p:ext>
            </p:extLst>
          </p:nvPr>
        </p:nvGraphicFramePr>
        <p:xfrm>
          <a:off x="5251986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1693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122413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788024" y="1916832"/>
            <a:ext cx="3384376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I MEZZI DI </a:t>
            </a:r>
            <a:r>
              <a:rPr lang="it-IT" sz="1400" dirty="0" smtClean="0">
                <a:solidFill>
                  <a:srgbClr val="002060"/>
                </a:solidFill>
              </a:rPr>
              <a:t>COMUNICAZIONE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95844878"/>
              </p:ext>
            </p:extLst>
          </p:nvPr>
        </p:nvGraphicFramePr>
        <p:xfrm>
          <a:off x="4788024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4" y="1916832"/>
            <a:ext cx="2160240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I MEZZI DI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2499998"/>
              </p:ext>
            </p:extLst>
          </p:nvPr>
        </p:nvGraphicFramePr>
        <p:xfrm>
          <a:off x="2593775" y="2924944"/>
          <a:ext cx="219425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36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8759491"/>
              </p:ext>
            </p:extLst>
          </p:nvPr>
        </p:nvGraphicFramePr>
        <p:xfrm>
          <a:off x="582961" y="2939819"/>
          <a:ext cx="19728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611560" y="1916832"/>
            <a:ext cx="2016223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smtClean="0">
                <a:solidFill>
                  <a:srgbClr val="002060"/>
                </a:solidFill>
              </a:rPr>
              <a:t>UTILIZZA</a:t>
            </a:r>
          </a:p>
          <a:p>
            <a:r>
              <a:rPr lang="it-IT" sz="1400" smtClean="0">
                <a:solidFill>
                  <a:srgbClr val="002060"/>
                </a:solidFill>
              </a:rPr>
              <a:t> I MEZZI DI COMUNICAZIONE </a:t>
            </a:r>
          </a:p>
          <a:p>
            <a:r>
              <a:rPr lang="it-IT" sz="140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1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2060848"/>
            <a:ext cx="2084378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DOMANDE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53290881"/>
              </p:ext>
            </p:extLst>
          </p:nvPr>
        </p:nvGraphicFramePr>
        <p:xfrm>
          <a:off x="539553" y="2996952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4" y="2060848"/>
            <a:ext cx="1944216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PONE DOMANDE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094156376"/>
              </p:ext>
            </p:extLst>
          </p:nvPr>
        </p:nvGraphicFramePr>
        <p:xfrm>
          <a:off x="2699793" y="2996952"/>
          <a:ext cx="18722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572000" y="2060848"/>
            <a:ext cx="3312368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PONE DOMANDE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30445709"/>
              </p:ext>
            </p:extLst>
          </p:nvPr>
        </p:nvGraphicFramePr>
        <p:xfrm>
          <a:off x="4572000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9705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2060848"/>
            <a:ext cx="1944216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APPLICA STRATEGIE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DI </a:t>
            </a:r>
            <a:r>
              <a:rPr lang="it-IT" sz="1400" dirty="0" smtClean="0">
                <a:solidFill>
                  <a:srgbClr val="002060"/>
                </a:solidFill>
              </a:rPr>
              <a:t>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222260332"/>
              </p:ext>
            </p:extLst>
          </p:nvPr>
        </p:nvGraphicFramePr>
        <p:xfrm>
          <a:off x="539553" y="2924944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6" y="2060848"/>
            <a:ext cx="1944216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APPLICA STRATEGIE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161283836"/>
              </p:ext>
            </p:extLst>
          </p:nvPr>
        </p:nvGraphicFramePr>
        <p:xfrm>
          <a:off x="2555777" y="2924944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499992" y="2060848"/>
            <a:ext cx="3528392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APPLICA STRATEGIE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8050827"/>
              </p:ext>
            </p:extLst>
          </p:nvPr>
        </p:nvGraphicFramePr>
        <p:xfrm>
          <a:off x="4499992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703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12160" y="1844824"/>
            <a:ext cx="2592288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LE CONSEGUENZE DEIPROPRICOMPORTAMENTI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75234145"/>
              </p:ext>
            </p:extLst>
          </p:nvPr>
        </p:nvGraphicFramePr>
        <p:xfrm>
          <a:off x="467545" y="2748135"/>
          <a:ext cx="2520279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203848" y="1864565"/>
            <a:ext cx="2850638" cy="86409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ASSUME LE CONSEGUENZE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25679527"/>
              </p:ext>
            </p:extLst>
          </p:nvPr>
        </p:nvGraphicFramePr>
        <p:xfrm>
          <a:off x="3059832" y="2732922"/>
          <a:ext cx="2520279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67544" y="1868826"/>
            <a:ext cx="2808312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ASSUME LE CONSEGUENZE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795254"/>
              </p:ext>
            </p:extLst>
          </p:nvPr>
        </p:nvGraphicFramePr>
        <p:xfrm>
          <a:off x="5580113" y="2732922"/>
          <a:ext cx="295232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336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92688"/>
          </a:xfrm>
        </p:spPr>
        <p:txBody>
          <a:bodyPr>
            <a:normAutofit fontScale="92500" lnSpcReduction="20000"/>
          </a:bodyPr>
          <a:lstStyle/>
          <a:p>
            <a:pPr marL="0" algn="ctr" fontAlgn="ctr">
              <a:spcBef>
                <a:spcPts val="0"/>
              </a:spcBef>
            </a:pPr>
            <a:r>
              <a:rPr lang="it-IT" sz="1800" dirty="0">
                <a:solidFill>
                  <a:schemeClr val="dk1"/>
                </a:solidFill>
                <a:latin typeface="Arial Black"/>
              </a:rPr>
              <a:t>LIVELLO</a:t>
            </a:r>
            <a:endParaRPr lang="it-IT" dirty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it-IT" sz="3600" dirty="0">
                <a:solidFill>
                  <a:schemeClr val="dk1"/>
                </a:solidFill>
                <a:latin typeface="Calibri"/>
              </a:rPr>
              <a:t>INDICATORI ESPLICATIVI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AVANZATO</a:t>
            </a:r>
            <a:endParaRPr lang="it-IT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complessi, mostrando padronanza nell’uso delle conoscenze e delle abilità; propone e sostiene le proprie opinioni e  assume in modo responsabile decisioni consapevoli.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INTERMEDIO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in situazioni nuove,   compie scelte consapevoli, mostrando di saper utilizzare le conoscenze e le abilità acquisite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C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BASE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L’alunno/a svolge compiti semplici   anche in situazioni nuove, mostrando di possedere conoscenze e abilità fondamentali e di saper applicare basilari regole e procedure apprese.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D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INIZIALE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L’alunno/a, se opportunamente guidato/a, svolge compiti semplici in situazioni note.</a:t>
            </a:r>
            <a:endParaRPr lang="it-IT" sz="22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1473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988840"/>
            <a:ext cx="2088231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smtClean="0">
                <a:solidFill>
                  <a:srgbClr val="002060"/>
                </a:solidFill>
              </a:rPr>
              <a:t>ASSUME COMPORTAMENTI</a:t>
            </a:r>
          </a:p>
          <a:p>
            <a:r>
              <a:rPr lang="it-IT" sz="1400" smtClean="0">
                <a:solidFill>
                  <a:srgbClr val="002060"/>
                </a:solidFill>
              </a:rPr>
              <a:t> RISPETTOSI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18065278"/>
              </p:ext>
            </p:extLst>
          </p:nvPr>
        </p:nvGraphicFramePr>
        <p:xfrm>
          <a:off x="5076056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99792" y="1988840"/>
            <a:ext cx="2376264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smtClean="0">
                <a:solidFill>
                  <a:srgbClr val="002060"/>
                </a:solidFill>
              </a:rPr>
              <a:t>ASSUME </a:t>
            </a:r>
          </a:p>
          <a:p>
            <a:r>
              <a:rPr lang="it-IT" sz="1400" smtClean="0">
                <a:solidFill>
                  <a:srgbClr val="002060"/>
                </a:solidFill>
              </a:rPr>
              <a:t>COMPORTAMENTI RISPETTOSI(INTERMEDIO)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531675414"/>
              </p:ext>
            </p:extLst>
          </p:nvPr>
        </p:nvGraphicFramePr>
        <p:xfrm>
          <a:off x="2699793" y="2959156"/>
          <a:ext cx="237626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40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61670805"/>
              </p:ext>
            </p:extLst>
          </p:nvPr>
        </p:nvGraphicFramePr>
        <p:xfrm>
          <a:off x="611561" y="2938061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5076056" y="1988840"/>
            <a:ext cx="3024336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ASSUME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COMPORTAMENTI RISPETTOSI(FINALE)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2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11521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2160241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VALUTA TEMPI E RISORSE 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45613022"/>
              </p:ext>
            </p:extLst>
          </p:nvPr>
        </p:nvGraphicFramePr>
        <p:xfrm>
          <a:off x="539553" y="2932652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0" y="1844824"/>
            <a:ext cx="2232248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PROGETTA IL PERCORSO</a:t>
            </a:r>
            <a:endParaRPr lang="it-IT" sz="1600" dirty="0">
              <a:solidFill>
                <a:srgbClr val="002060"/>
              </a:solidFill>
            </a:endParaRPr>
          </a:p>
          <a:p>
            <a:r>
              <a:rPr lang="it-IT" sz="1600" dirty="0">
                <a:solidFill>
                  <a:srgbClr val="002060"/>
                </a:solidFill>
              </a:rPr>
              <a:t>VALUTA TEMPI </a:t>
            </a:r>
            <a:r>
              <a:rPr lang="it-IT" sz="1600" dirty="0" smtClean="0">
                <a:solidFill>
                  <a:srgbClr val="002060"/>
                </a:solidFill>
              </a:rPr>
              <a:t>E RISORSE</a:t>
            </a:r>
            <a:r>
              <a:rPr lang="it-IT" sz="1400" dirty="0" smtClean="0">
                <a:solidFill>
                  <a:srgbClr val="002060"/>
                </a:solidFill>
              </a:rPr>
              <a:t>(INTERMEDIO</a:t>
            </a:r>
            <a:r>
              <a:rPr lang="it-IT" sz="1600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893098933"/>
              </p:ext>
            </p:extLst>
          </p:nvPr>
        </p:nvGraphicFramePr>
        <p:xfrm>
          <a:off x="2627784" y="2924944"/>
          <a:ext cx="208823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41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004048" y="1844824"/>
            <a:ext cx="3168352" cy="1080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VALUTA TEMPI 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 RISORSE</a:t>
            </a:r>
            <a:r>
              <a:rPr lang="it-IT" sz="1400" dirty="0" smtClean="0">
                <a:solidFill>
                  <a:srgbClr val="002060"/>
                </a:solidFill>
              </a:rPr>
              <a:t>(FINALE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3551072"/>
              </p:ext>
            </p:extLst>
          </p:nvPr>
        </p:nvGraphicFramePr>
        <p:xfrm>
          <a:off x="4788024" y="2924944"/>
          <a:ext cx="338437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346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22413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9" y="1916832"/>
            <a:ext cx="2046379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PRENDE DECISIONI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DA </a:t>
            </a:r>
            <a:r>
              <a:rPr lang="it-IT" sz="1400" dirty="0">
                <a:solidFill>
                  <a:srgbClr val="002060"/>
                </a:solidFill>
              </a:rPr>
              <a:t>SOLO E/O IN </a:t>
            </a:r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32416704"/>
              </p:ext>
            </p:extLst>
          </p:nvPr>
        </p:nvGraphicFramePr>
        <p:xfrm>
          <a:off x="539553" y="2996952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0" y="1916832"/>
            <a:ext cx="2232248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PRENDE DECISIONI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DA SOLO E/O IN 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796090641"/>
              </p:ext>
            </p:extLst>
          </p:nvPr>
        </p:nvGraphicFramePr>
        <p:xfrm>
          <a:off x="2771801" y="2951651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42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 flipH="1">
            <a:off x="5004048" y="1916832"/>
            <a:ext cx="2952328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PRENDE DECISIONI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DA SOLO E/O IN 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7757720"/>
              </p:ext>
            </p:extLst>
          </p:nvPr>
        </p:nvGraphicFramePr>
        <p:xfrm>
          <a:off x="5004048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2438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/>
              <a:t>CLASSI TERZE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3792" y="2615996"/>
            <a:ext cx="4315428" cy="2924583"/>
          </a:xfrm>
          <a:ln w="76200"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081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248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intermedio è emerso che: la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terze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conferma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 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027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248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finale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emerso </a:t>
            </a:r>
            <a:r>
              <a:rPr lang="it-IT" sz="24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terze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conferma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 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59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11521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844824"/>
            <a:ext cx="2016223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ASCOLTA-COMPRENDE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RIFERISCE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b="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14389259"/>
              </p:ext>
            </p:extLst>
          </p:nvPr>
        </p:nvGraphicFramePr>
        <p:xfrm>
          <a:off x="467545" y="2924944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7" y="1844825"/>
            <a:ext cx="2016223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it-IT" sz="1600" dirty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RIFERISCE</a:t>
            </a:r>
            <a:endParaRPr lang="it-IT" sz="1400" dirty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514373040"/>
              </p:ext>
            </p:extLst>
          </p:nvPr>
        </p:nvGraphicFramePr>
        <p:xfrm>
          <a:off x="2430215" y="2924944"/>
          <a:ext cx="1709738" cy="281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46</a:t>
            </a:fld>
            <a:endParaRPr lang="it-IT" dirty="0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4716016" y="1844824"/>
            <a:ext cx="3312368" cy="1080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ASCOLTA-COMPRENDE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RIFERISCE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b="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3506416"/>
              </p:ext>
            </p:extLst>
          </p:nvPr>
        </p:nvGraphicFramePr>
        <p:xfrm>
          <a:off x="4172340" y="2924944"/>
          <a:ext cx="3879033" cy="281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0102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2204864"/>
            <a:ext cx="2448272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PADRONEGGIA ED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APPLICA </a:t>
            </a:r>
            <a:r>
              <a:rPr lang="it-IT" sz="1400" dirty="0">
                <a:solidFill>
                  <a:srgbClr val="002060"/>
                </a:solidFill>
              </a:rPr>
              <a:t>LE CONOSCENZE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FONDAMENTALI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153088327"/>
              </p:ext>
            </p:extLst>
          </p:nvPr>
        </p:nvGraphicFramePr>
        <p:xfrm>
          <a:off x="5652121" y="3068960"/>
          <a:ext cx="295232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87824" y="2204864"/>
            <a:ext cx="2664295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PADRONEGGIA ED APPLICA CONOSCENZE FONDAMENTALI(INTERMEDIO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09059064"/>
              </p:ext>
            </p:extLst>
          </p:nvPr>
        </p:nvGraphicFramePr>
        <p:xfrm>
          <a:off x="2915817" y="3068960"/>
          <a:ext cx="273630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47</a:t>
            </a:fld>
            <a:endParaRPr lang="it-IT" dirty="0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9193491"/>
              </p:ext>
            </p:extLst>
          </p:nvPr>
        </p:nvGraphicFramePr>
        <p:xfrm>
          <a:off x="467545" y="3068960"/>
          <a:ext cx="24482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5652120" y="2204864"/>
            <a:ext cx="2664295" cy="7837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PADRONEGGIA ED APPLICA CONOSCENZE FONDAMENTALI(FINALE)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6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2224877"/>
            <a:ext cx="1656184" cy="73089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87945239"/>
              </p:ext>
            </p:extLst>
          </p:nvPr>
        </p:nvGraphicFramePr>
        <p:xfrm>
          <a:off x="539553" y="3047792"/>
          <a:ext cx="165618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95737" y="2204864"/>
            <a:ext cx="2304256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704793707"/>
              </p:ext>
            </p:extLst>
          </p:nvPr>
        </p:nvGraphicFramePr>
        <p:xfrm>
          <a:off x="2195737" y="2996952"/>
          <a:ext cx="2304256" cy="288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48</a:t>
            </a:fld>
            <a:endParaRPr lang="it-IT" dirty="0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499992" y="2224877"/>
            <a:ext cx="3528392" cy="7720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LEGGE-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(FINALE)</a:t>
            </a: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2411172"/>
              </p:ext>
            </p:extLst>
          </p:nvPr>
        </p:nvGraphicFramePr>
        <p:xfrm>
          <a:off x="4554450" y="3016627"/>
          <a:ext cx="3419475" cy="288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3200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2316009"/>
            <a:ext cx="1944216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9135811"/>
              </p:ext>
            </p:extLst>
          </p:nvPr>
        </p:nvGraphicFramePr>
        <p:xfrm>
          <a:off x="4429404" y="2988642"/>
          <a:ext cx="3670988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83769" y="2348880"/>
            <a:ext cx="1944216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356622331"/>
              </p:ext>
            </p:extLst>
          </p:nvPr>
        </p:nvGraphicFramePr>
        <p:xfrm>
          <a:off x="2483769" y="2988642"/>
          <a:ext cx="1944216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49</a:t>
            </a:fld>
            <a:endParaRPr lang="it-IT" dirty="0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1814258"/>
              </p:ext>
            </p:extLst>
          </p:nvPr>
        </p:nvGraphicFramePr>
        <p:xfrm>
          <a:off x="539553" y="2988642"/>
          <a:ext cx="1944216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4427984" y="2348880"/>
            <a:ext cx="3672408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7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CLASSI PRIME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162" y="2324100"/>
            <a:ext cx="5550689" cy="3508375"/>
          </a:xfrm>
          <a:ln>
            <a:solidFill>
              <a:schemeClr val="tx1"/>
            </a:solidFill>
            <a:prstDash val="solid"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455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2016224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RICONOSCE E RISOLVE PROBLEMI(INIZIALE)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559637158"/>
              </p:ext>
            </p:extLst>
          </p:nvPr>
        </p:nvGraphicFramePr>
        <p:xfrm>
          <a:off x="539553" y="2910470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99792" y="2204864"/>
            <a:ext cx="2304255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RICONOSCE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E </a:t>
            </a:r>
            <a:r>
              <a:rPr lang="it-IT" sz="1400" dirty="0">
                <a:solidFill>
                  <a:srgbClr val="002060"/>
                </a:solidFill>
              </a:rPr>
              <a:t>RISOLVE </a:t>
            </a:r>
            <a:r>
              <a:rPr lang="it-IT" sz="1400" dirty="0" smtClean="0">
                <a:solidFill>
                  <a:srgbClr val="002060"/>
                </a:solidFill>
              </a:rPr>
              <a:t>PROBLEMI(INTERMEDIO)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180269471"/>
              </p:ext>
            </p:extLst>
          </p:nvPr>
        </p:nvGraphicFramePr>
        <p:xfrm>
          <a:off x="2699793" y="2904723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50</a:t>
            </a:fld>
            <a:endParaRPr lang="it-IT" dirty="0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5004048" y="2132856"/>
            <a:ext cx="3384376" cy="7509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RICONOSCE E RISOLVE PROBLEMI(FINALE)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8011648"/>
              </p:ext>
            </p:extLst>
          </p:nvPr>
        </p:nvGraphicFramePr>
        <p:xfrm>
          <a:off x="5007699" y="2996952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816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2204864"/>
            <a:ext cx="1872208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OSSERVA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E ANALIZZA </a:t>
            </a:r>
            <a:r>
              <a:rPr lang="it-IT" sz="1400" dirty="0" smtClean="0">
                <a:solidFill>
                  <a:srgbClr val="002060"/>
                </a:solidFill>
              </a:rPr>
              <a:t>FATTI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ED </a:t>
            </a:r>
            <a:r>
              <a:rPr lang="it-IT" sz="1400" dirty="0" smtClean="0">
                <a:solidFill>
                  <a:srgbClr val="002060"/>
                </a:solidFill>
              </a:rPr>
              <a:t>EVENTI(INIZIALE)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39858583"/>
              </p:ext>
            </p:extLst>
          </p:nvPr>
        </p:nvGraphicFramePr>
        <p:xfrm>
          <a:off x="4499992" y="2955771"/>
          <a:ext cx="360040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83769" y="2204864"/>
            <a:ext cx="2016224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E ANALIZZA FATTI ED EVENTI(INTERMEDI0)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636713000"/>
              </p:ext>
            </p:extLst>
          </p:nvPr>
        </p:nvGraphicFramePr>
        <p:xfrm>
          <a:off x="2483769" y="2955771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51</a:t>
            </a:fld>
            <a:endParaRPr lang="it-IT" dirty="0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49799624"/>
              </p:ext>
            </p:extLst>
          </p:nvPr>
        </p:nvGraphicFramePr>
        <p:xfrm>
          <a:off x="611561" y="2955771"/>
          <a:ext cx="18722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egnaposto testo 2"/>
          <p:cNvSpPr txBox="1">
            <a:spLocks/>
          </p:cNvSpPr>
          <p:nvPr/>
        </p:nvSpPr>
        <p:spPr>
          <a:xfrm>
            <a:off x="4499992" y="2204864"/>
            <a:ext cx="3600400" cy="7509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OSSERVA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E ANALIZZA FATTI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ED EVENTI(FINALE)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7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871599"/>
            <a:ext cx="2088232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DISTINGUE E CLASSIFICA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GLI ELEMENTI DEI VARI LINGUAGGI(INIZIALE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</a:p>
          <a:p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45250538"/>
              </p:ext>
            </p:extLst>
          </p:nvPr>
        </p:nvGraphicFramePr>
        <p:xfrm>
          <a:off x="539553" y="2996952"/>
          <a:ext cx="2088232" cy="290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4" y="1891342"/>
            <a:ext cx="2088232" cy="10336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>
                <a:solidFill>
                  <a:srgbClr val="002060"/>
                </a:solidFill>
              </a:rPr>
              <a:t>DISTINGUE E </a:t>
            </a:r>
            <a:r>
              <a:rPr lang="it-IT" sz="1200" dirty="0" smtClean="0">
                <a:solidFill>
                  <a:srgbClr val="002060"/>
                </a:solidFill>
              </a:rPr>
              <a:t>CLASSIFICA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GLI ELEMENTI DEI VARI </a:t>
            </a:r>
            <a:r>
              <a:rPr lang="it-IT" sz="1200" dirty="0" smtClean="0">
                <a:solidFill>
                  <a:srgbClr val="002060"/>
                </a:solidFill>
              </a:rPr>
              <a:t>LINGUAGGI(INTERMEDIO)</a:t>
            </a:r>
          </a:p>
          <a:p>
            <a:pPr lvl="0">
              <a:buClr>
                <a:srgbClr val="F07F09"/>
              </a:buClr>
            </a:pPr>
            <a:endParaRPr lang="it-IT" sz="12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722600898"/>
              </p:ext>
            </p:extLst>
          </p:nvPr>
        </p:nvGraphicFramePr>
        <p:xfrm>
          <a:off x="2627785" y="2996952"/>
          <a:ext cx="2088232" cy="290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52</a:t>
            </a:fld>
            <a:endParaRPr lang="it-IT" dirty="0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716016" y="1891342"/>
            <a:ext cx="3384376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DISTINGUE E CLASSIFICA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GLI ELEMENTI DEI VARI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LINGUAGGI(FINALE)</a:t>
            </a: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93531145"/>
              </p:ext>
            </p:extLst>
          </p:nvPr>
        </p:nvGraphicFramePr>
        <p:xfrm>
          <a:off x="4716016" y="3068960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5239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2204864"/>
            <a:ext cx="2232248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INDIVIDUA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LA </a:t>
            </a:r>
            <a:r>
              <a:rPr lang="it-IT" sz="1400" dirty="0">
                <a:solidFill>
                  <a:srgbClr val="002060"/>
                </a:solidFill>
              </a:rPr>
              <a:t>RELAZIONE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SPAZIO TEMPO(INIZIALE)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55319196"/>
              </p:ext>
            </p:extLst>
          </p:nvPr>
        </p:nvGraphicFramePr>
        <p:xfrm>
          <a:off x="4932040" y="291663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843808" y="2204864"/>
            <a:ext cx="2088232" cy="7117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INDIVIDUA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LA RELAZIONE SPAZIO TEMPO(INTERMEDIO)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687641351"/>
              </p:ext>
            </p:extLst>
          </p:nvPr>
        </p:nvGraphicFramePr>
        <p:xfrm>
          <a:off x="2915817" y="2937594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53</a:t>
            </a:fld>
            <a:endParaRPr lang="it-IT" dirty="0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2505077"/>
              </p:ext>
            </p:extLst>
          </p:nvPr>
        </p:nvGraphicFramePr>
        <p:xfrm>
          <a:off x="611561" y="2950846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egnaposto testo 4"/>
          <p:cNvSpPr txBox="1">
            <a:spLocks/>
          </p:cNvSpPr>
          <p:nvPr/>
        </p:nvSpPr>
        <p:spPr>
          <a:xfrm>
            <a:off x="4932040" y="2204864"/>
            <a:ext cx="3168352" cy="7117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INDIVIDUA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LA RELAZIONE SPAZIO TEMPO(FINALE)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7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201622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UTILIZZA I </a:t>
            </a:r>
            <a:r>
              <a:rPr lang="it-IT" sz="1400" dirty="0" smtClean="0">
                <a:solidFill>
                  <a:srgbClr val="002060"/>
                </a:solidFill>
              </a:rPr>
              <a:t>MEZZI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DI </a:t>
            </a:r>
            <a:r>
              <a:rPr lang="it-IT" sz="1400" dirty="0" smtClean="0">
                <a:solidFill>
                  <a:srgbClr val="002060"/>
                </a:solidFill>
              </a:rPr>
              <a:t>COMUNICAZIONE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77747924"/>
              </p:ext>
            </p:extLst>
          </p:nvPr>
        </p:nvGraphicFramePr>
        <p:xfrm>
          <a:off x="4608909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6" y="1916832"/>
            <a:ext cx="201622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 I MEZZI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339125959"/>
              </p:ext>
            </p:extLst>
          </p:nvPr>
        </p:nvGraphicFramePr>
        <p:xfrm>
          <a:off x="2555777" y="2924944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54</a:t>
            </a:fld>
            <a:endParaRPr lang="it-IT" dirty="0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2433901"/>
              </p:ext>
            </p:extLst>
          </p:nvPr>
        </p:nvGraphicFramePr>
        <p:xfrm>
          <a:off x="539553" y="2924944"/>
          <a:ext cx="201622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egnaposto testo 4"/>
          <p:cNvSpPr txBox="1">
            <a:spLocks/>
          </p:cNvSpPr>
          <p:nvPr/>
        </p:nvSpPr>
        <p:spPr>
          <a:xfrm>
            <a:off x="4572000" y="1916832"/>
            <a:ext cx="3456384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UTILIZZA I MEZZI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916832"/>
            <a:ext cx="2088232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CONOSCE LE FUNZIONI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53577808"/>
              </p:ext>
            </p:extLst>
          </p:nvPr>
        </p:nvGraphicFramePr>
        <p:xfrm>
          <a:off x="539553" y="2924944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99792" y="1916832"/>
            <a:ext cx="2088232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CONOSCE LE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FUNZIONI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 </a:t>
            </a:r>
            <a:r>
              <a:rPr lang="it-IT" sz="1400" dirty="0">
                <a:solidFill>
                  <a:srgbClr val="002060"/>
                </a:solidFill>
              </a:rPr>
              <a:t>LA SINTASSI DI </a:t>
            </a:r>
            <a:r>
              <a:rPr lang="it-IT" sz="1400" dirty="0" smtClean="0">
                <a:solidFill>
                  <a:srgbClr val="002060"/>
                </a:solidFill>
              </a:rPr>
              <a:t>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174824691"/>
              </p:ext>
            </p:extLst>
          </p:nvPr>
        </p:nvGraphicFramePr>
        <p:xfrm>
          <a:off x="2771801" y="2924944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55</a:t>
            </a:fld>
            <a:endParaRPr lang="it-IT" dirty="0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788024" y="1916832"/>
            <a:ext cx="3384376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CONOSCE LE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FUNZIONI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88130172"/>
              </p:ext>
            </p:extLst>
          </p:nvPr>
        </p:nvGraphicFramePr>
        <p:xfrm>
          <a:off x="4815611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9768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5" y="1916832"/>
            <a:ext cx="1872207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DOMANDE 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24692240"/>
              </p:ext>
            </p:extLst>
          </p:nvPr>
        </p:nvGraphicFramePr>
        <p:xfrm>
          <a:off x="467545" y="2636912"/>
          <a:ext cx="18722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364360" y="1916832"/>
            <a:ext cx="359201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PONE </a:t>
            </a:r>
            <a:r>
              <a:rPr lang="it-IT" sz="1400" dirty="0" smtClean="0">
                <a:solidFill>
                  <a:srgbClr val="002060"/>
                </a:solidFill>
              </a:rPr>
              <a:t>DOMANDE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PERTINENTI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412650213"/>
              </p:ext>
            </p:extLst>
          </p:nvPr>
        </p:nvGraphicFramePr>
        <p:xfrm>
          <a:off x="2339753" y="2636912"/>
          <a:ext cx="20246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56</a:t>
            </a:fld>
            <a:endParaRPr lang="it-IT" dirty="0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2339752" y="1916832"/>
            <a:ext cx="2024608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PONE DOMANDE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PERTINENTI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2383929"/>
              </p:ext>
            </p:extLst>
          </p:nvPr>
        </p:nvGraphicFramePr>
        <p:xfrm>
          <a:off x="4364360" y="2638873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4244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2088232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STRATEGIE </a:t>
            </a:r>
            <a:r>
              <a:rPr lang="it-IT" sz="1400" dirty="0">
                <a:solidFill>
                  <a:srgbClr val="002060"/>
                </a:solidFill>
              </a:rPr>
              <a:t>DI </a:t>
            </a:r>
            <a:r>
              <a:rPr lang="it-IT" sz="1400" dirty="0" smtClean="0">
                <a:solidFill>
                  <a:srgbClr val="002060"/>
                </a:solidFill>
              </a:rPr>
              <a:t>STUDIO</a:t>
            </a:r>
            <a:endParaRPr lang="it-IT" sz="1400" dirty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86277847"/>
              </p:ext>
            </p:extLst>
          </p:nvPr>
        </p:nvGraphicFramePr>
        <p:xfrm>
          <a:off x="467545" y="2945904"/>
          <a:ext cx="2160239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37183" y="1934817"/>
            <a:ext cx="1934817" cy="98181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APPLICASTRATEGIE DISTUDIO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181707130"/>
              </p:ext>
            </p:extLst>
          </p:nvPr>
        </p:nvGraphicFramePr>
        <p:xfrm>
          <a:off x="2627785" y="2924944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57</a:t>
            </a:fld>
            <a:endParaRPr lang="it-IT" dirty="0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572000" y="1916832"/>
            <a:ext cx="3240360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STRATEGIE DI STUDIO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6046095"/>
              </p:ext>
            </p:extLst>
          </p:nvPr>
        </p:nvGraphicFramePr>
        <p:xfrm>
          <a:off x="4572000" y="2924944"/>
          <a:ext cx="3419475" cy="2843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05318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5" y="1844824"/>
            <a:ext cx="2448271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03087144"/>
              </p:ext>
            </p:extLst>
          </p:nvPr>
        </p:nvGraphicFramePr>
        <p:xfrm>
          <a:off x="467545" y="2873896"/>
          <a:ext cx="24482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15816" y="1848069"/>
            <a:ext cx="2592288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ASSUME </a:t>
            </a:r>
            <a:r>
              <a:rPr lang="it-IT" sz="1400" dirty="0">
                <a:solidFill>
                  <a:srgbClr val="002060"/>
                </a:solidFill>
              </a:rPr>
              <a:t>LE </a:t>
            </a:r>
            <a:r>
              <a:rPr lang="it-IT" sz="1400" dirty="0" smtClean="0">
                <a:solidFill>
                  <a:srgbClr val="002060"/>
                </a:solidFill>
              </a:rPr>
              <a:t>CONSEGUENZE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DEI PROPRI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90891078"/>
              </p:ext>
            </p:extLst>
          </p:nvPr>
        </p:nvGraphicFramePr>
        <p:xfrm>
          <a:off x="2915817" y="2876263"/>
          <a:ext cx="2592287" cy="295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58</a:t>
            </a:fld>
            <a:endParaRPr lang="it-IT" dirty="0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508104" y="1844824"/>
            <a:ext cx="2880320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ASSUME LE CONSEGUENZE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DEI PROPRI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40026165"/>
              </p:ext>
            </p:extLst>
          </p:nvPr>
        </p:nvGraphicFramePr>
        <p:xfrm>
          <a:off x="5508105" y="2852936"/>
          <a:ext cx="3168352" cy="295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8815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521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88840"/>
            <a:ext cx="2088232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COMPORTAMENTI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RISPETTOSI(INIZIALE)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96374009"/>
              </p:ext>
            </p:extLst>
          </p:nvPr>
        </p:nvGraphicFramePr>
        <p:xfrm>
          <a:off x="539553" y="2959156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4" y="1988840"/>
            <a:ext cx="2232248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COMPORTAMENTI RISPETTOSI(INTERMEDIO)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357096180"/>
              </p:ext>
            </p:extLst>
          </p:nvPr>
        </p:nvGraphicFramePr>
        <p:xfrm>
          <a:off x="2699793" y="2924944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59</a:t>
            </a:fld>
            <a:endParaRPr lang="it-IT" dirty="0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860032" y="1988840"/>
            <a:ext cx="3312368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COMPORTAMENTI RISPETTOSI(FINALE)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2262540"/>
              </p:ext>
            </p:extLst>
          </p:nvPr>
        </p:nvGraphicFramePr>
        <p:xfrm>
          <a:off x="4844684" y="2932652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4433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81540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iniziale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emerso </a:t>
            </a:r>
            <a:r>
              <a:rPr lang="it-IT" sz="24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prime della scuola primaria possiede un livello di competenza(B)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le 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*La competenza digitale è stata rilevata da una sola classe prima.</a:t>
            </a:r>
            <a:b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La competenza nella comunicazione nelle  lingue straniere è stata rilevata da due classi prime.*</a:t>
            </a: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386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88840"/>
            <a:ext cx="2304255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VALUTA TEMPI E RISORSE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25359678"/>
              </p:ext>
            </p:extLst>
          </p:nvPr>
        </p:nvGraphicFramePr>
        <p:xfrm>
          <a:off x="467545" y="2924944"/>
          <a:ext cx="2304255" cy="297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843808" y="1988840"/>
            <a:ext cx="2232248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PROGETTA IL </a:t>
            </a:r>
            <a:r>
              <a:rPr lang="it-IT" sz="1400" dirty="0" smtClean="0">
                <a:solidFill>
                  <a:srgbClr val="002060"/>
                </a:solidFill>
              </a:rPr>
              <a:t>PERCORSO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VALUTA TEMPI E RISORSE(INTERMEDIO)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252234930"/>
              </p:ext>
            </p:extLst>
          </p:nvPr>
        </p:nvGraphicFramePr>
        <p:xfrm>
          <a:off x="2771801" y="2924944"/>
          <a:ext cx="23042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60</a:t>
            </a:fld>
            <a:endParaRPr lang="it-IT" dirty="0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5076056" y="1988840"/>
            <a:ext cx="3096344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VALUTA TEMPI E RISORSE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2163530"/>
              </p:ext>
            </p:extLst>
          </p:nvPr>
        </p:nvGraphicFramePr>
        <p:xfrm>
          <a:off x="5140458" y="2957398"/>
          <a:ext cx="3419475" cy="306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7327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847596"/>
            <a:ext cx="2016223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PRENDE DECISIONI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DA </a:t>
            </a:r>
            <a:r>
              <a:rPr lang="it-IT" sz="1400" dirty="0">
                <a:solidFill>
                  <a:srgbClr val="002060"/>
                </a:solidFill>
              </a:rPr>
              <a:t>SOLO E/O IN </a:t>
            </a:r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61544837"/>
              </p:ext>
            </p:extLst>
          </p:nvPr>
        </p:nvGraphicFramePr>
        <p:xfrm>
          <a:off x="611560" y="3068960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6" y="1842052"/>
            <a:ext cx="2016224" cy="108289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PRENDE DECISIONI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DA SOLO E/O IN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398627764"/>
              </p:ext>
            </p:extLst>
          </p:nvPr>
        </p:nvGraphicFramePr>
        <p:xfrm>
          <a:off x="2555777" y="3068960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61</a:t>
            </a:fld>
            <a:endParaRPr lang="it-IT" dirty="0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644008" y="1844824"/>
            <a:ext cx="3384376" cy="10828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PRENDE DECISIONI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DA SOLO E/O IN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2677321"/>
              </p:ext>
            </p:extLst>
          </p:nvPr>
        </p:nvGraphicFramePr>
        <p:xfrm>
          <a:off x="4648133" y="3068960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8837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/>
              <a:t>CLASSI QUARTE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2845" y="2568364"/>
            <a:ext cx="4277322" cy="3019847"/>
          </a:xfrm>
          <a:ln w="76200"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322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248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intermedio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emerso </a:t>
            </a:r>
            <a:r>
              <a:rPr lang="it-IT" sz="24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quarte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mantiene costante 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493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248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finale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emerso </a:t>
            </a:r>
            <a:r>
              <a:rPr lang="it-IT" sz="24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quarte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mantiene costante 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925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6039" y="643878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844824"/>
            <a:ext cx="2088232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ASCOLTA-COMPRENDE RIFERISCE(INIZIALE)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484867728"/>
              </p:ext>
            </p:extLst>
          </p:nvPr>
        </p:nvGraphicFramePr>
        <p:xfrm>
          <a:off x="467545" y="2708920"/>
          <a:ext cx="216024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5" y="1844824"/>
            <a:ext cx="2160240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RIFERISCE(INTERMEDIO)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343832482"/>
              </p:ext>
            </p:extLst>
          </p:nvPr>
        </p:nvGraphicFramePr>
        <p:xfrm>
          <a:off x="2627784" y="2636912"/>
          <a:ext cx="2160239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65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4788023" y="1807839"/>
            <a:ext cx="3168352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RIFERISCE(FINALE)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85885575"/>
              </p:ext>
            </p:extLst>
          </p:nvPr>
        </p:nvGraphicFramePr>
        <p:xfrm>
          <a:off x="4788023" y="2636912"/>
          <a:ext cx="3419475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7686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2304256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PADRONEGGIA ED </a:t>
            </a:r>
            <a:r>
              <a:rPr lang="it-IT" sz="1400" dirty="0" smtClean="0">
                <a:solidFill>
                  <a:srgbClr val="002060"/>
                </a:solidFill>
              </a:rPr>
              <a:t>APPLICA </a:t>
            </a:r>
            <a:r>
              <a:rPr lang="it-IT" sz="1400" dirty="0">
                <a:solidFill>
                  <a:srgbClr val="002060"/>
                </a:solidFill>
              </a:rPr>
              <a:t>LE CONOSCENZE </a:t>
            </a:r>
            <a:r>
              <a:rPr lang="it-IT" sz="1400" dirty="0" smtClean="0">
                <a:solidFill>
                  <a:srgbClr val="002060"/>
                </a:solidFill>
              </a:rPr>
              <a:t>FONDAMENTALI(INIZIALE</a:t>
            </a: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47913875"/>
              </p:ext>
            </p:extLst>
          </p:nvPr>
        </p:nvGraphicFramePr>
        <p:xfrm>
          <a:off x="5292081" y="2852936"/>
          <a:ext cx="33843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843809" y="1844824"/>
            <a:ext cx="2664296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PADRONEGGIA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ED APPLICA LE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CONOSCENZE FONDAMENTALI(INTERMEDIO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415920222"/>
              </p:ext>
            </p:extLst>
          </p:nvPr>
        </p:nvGraphicFramePr>
        <p:xfrm>
          <a:off x="2699792" y="2852936"/>
          <a:ext cx="259228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66</a:t>
            </a:fld>
            <a:endParaRPr lang="it-IT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58620452"/>
              </p:ext>
            </p:extLst>
          </p:nvPr>
        </p:nvGraphicFramePr>
        <p:xfrm>
          <a:off x="539553" y="2852936"/>
          <a:ext cx="2160239" cy="2821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egnaposto testo 2"/>
          <p:cNvSpPr txBox="1">
            <a:spLocks/>
          </p:cNvSpPr>
          <p:nvPr/>
        </p:nvSpPr>
        <p:spPr>
          <a:xfrm flipH="1">
            <a:off x="5508104" y="1844824"/>
            <a:ext cx="2664296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PADRONEGGIA 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ED APPLICA LE CONOSCENZE FONDAMENTALI(FINALE)</a:t>
            </a:r>
          </a:p>
          <a:p>
            <a:pPr>
              <a:buClr>
                <a:srgbClr val="F07F09"/>
              </a:buClr>
            </a:pPr>
            <a:endParaRPr lang="it-IT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4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1916832"/>
            <a:ext cx="194421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58238212"/>
              </p:ext>
            </p:extLst>
          </p:nvPr>
        </p:nvGraphicFramePr>
        <p:xfrm>
          <a:off x="539553" y="2636912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5" y="1916832"/>
            <a:ext cx="1944216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676336888"/>
              </p:ext>
            </p:extLst>
          </p:nvPr>
        </p:nvGraphicFramePr>
        <p:xfrm>
          <a:off x="2627785" y="2636912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67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572000" y="1916832"/>
            <a:ext cx="3600400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61260641"/>
              </p:ext>
            </p:extLst>
          </p:nvPr>
        </p:nvGraphicFramePr>
        <p:xfrm>
          <a:off x="4572000" y="2636912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959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2132856"/>
            <a:ext cx="1747327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24547421"/>
              </p:ext>
            </p:extLst>
          </p:nvPr>
        </p:nvGraphicFramePr>
        <p:xfrm>
          <a:off x="4211960" y="2786073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339753" y="2132856"/>
            <a:ext cx="187220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697530004"/>
              </p:ext>
            </p:extLst>
          </p:nvPr>
        </p:nvGraphicFramePr>
        <p:xfrm>
          <a:off x="2411761" y="2852936"/>
          <a:ext cx="180020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68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1699120"/>
              </p:ext>
            </p:extLst>
          </p:nvPr>
        </p:nvGraphicFramePr>
        <p:xfrm>
          <a:off x="611560" y="2852936"/>
          <a:ext cx="180020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4211960" y="2132856"/>
            <a:ext cx="3744416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5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201622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RICONOSCE E RISOLVE PROBLEMI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77240786"/>
              </p:ext>
            </p:extLst>
          </p:nvPr>
        </p:nvGraphicFramePr>
        <p:xfrm>
          <a:off x="539553" y="2887149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83769" y="1988840"/>
            <a:ext cx="1944216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RICONOSCE E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RISOLVE PROBLEMI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72032423"/>
              </p:ext>
            </p:extLst>
          </p:nvPr>
        </p:nvGraphicFramePr>
        <p:xfrm>
          <a:off x="2555777" y="2852937"/>
          <a:ext cx="18722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69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427984" y="1988841"/>
            <a:ext cx="3744416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RICONOSCE E 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RISOLVE PROBLEMI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7461939"/>
              </p:ext>
            </p:extLst>
          </p:nvPr>
        </p:nvGraphicFramePr>
        <p:xfrm>
          <a:off x="4445834" y="2872612"/>
          <a:ext cx="3726566" cy="286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5108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81540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</a:rPr>
              <a:t>intermedio 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è emerso che: la maggior parte degli alunni delle classi prime della scuola primaria mantiene un livello di competenza(B) 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le abilità 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15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773832"/>
            <a:ext cx="72008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5576" y="1916832"/>
            <a:ext cx="1944216" cy="103893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OSSERVA E </a:t>
            </a:r>
            <a:r>
              <a:rPr lang="it-IT" sz="1400" dirty="0" smtClean="0">
                <a:solidFill>
                  <a:srgbClr val="002060"/>
                </a:solidFill>
              </a:rPr>
              <a:t>ANALIZZA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FATTI ED </a:t>
            </a:r>
            <a:r>
              <a:rPr lang="it-IT" sz="1400" dirty="0" smtClean="0">
                <a:solidFill>
                  <a:srgbClr val="002060"/>
                </a:solidFill>
              </a:rPr>
              <a:t>EVENTI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551344121"/>
              </p:ext>
            </p:extLst>
          </p:nvPr>
        </p:nvGraphicFramePr>
        <p:xfrm>
          <a:off x="4572000" y="2988225"/>
          <a:ext cx="39604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99793" y="1916832"/>
            <a:ext cx="1872208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 E ANALIZZA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FATTI ED EVENTI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59864819"/>
              </p:ext>
            </p:extLst>
          </p:nvPr>
        </p:nvGraphicFramePr>
        <p:xfrm>
          <a:off x="2778453" y="2903299"/>
          <a:ext cx="17935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70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3584936"/>
              </p:ext>
            </p:extLst>
          </p:nvPr>
        </p:nvGraphicFramePr>
        <p:xfrm>
          <a:off x="539553" y="2955771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4572000" y="1916832"/>
            <a:ext cx="3384376" cy="10389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OSSERVA E 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ANALIZZA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FATTI ED EVENTI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9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844824"/>
            <a:ext cx="2016223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DISTINGUE E CLASSIFICA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GLI ELEMENTI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DEI VARI LINGUAGGI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84146177"/>
              </p:ext>
            </p:extLst>
          </p:nvPr>
        </p:nvGraphicFramePr>
        <p:xfrm>
          <a:off x="539553" y="2780928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6" y="1844824"/>
            <a:ext cx="2232248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>
                <a:solidFill>
                  <a:srgbClr val="002060"/>
                </a:solidFill>
              </a:rPr>
              <a:t>DISTINGUE E </a:t>
            </a:r>
            <a:r>
              <a:rPr lang="it-IT" sz="1200" dirty="0" smtClean="0">
                <a:solidFill>
                  <a:srgbClr val="002060"/>
                </a:solidFill>
              </a:rPr>
              <a:t>CLASSIFICA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GLI ELEMENTI DEI VARI </a:t>
            </a:r>
            <a:r>
              <a:rPr lang="it-IT" sz="1200" dirty="0" smtClean="0">
                <a:solidFill>
                  <a:srgbClr val="002060"/>
                </a:solidFill>
              </a:rPr>
              <a:t>LINGUAGGIO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055136378"/>
              </p:ext>
            </p:extLst>
          </p:nvPr>
        </p:nvGraphicFramePr>
        <p:xfrm>
          <a:off x="2555777" y="2780928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71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788024" y="1844824"/>
            <a:ext cx="3240360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DISTINGUE E CLASSIFICA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GLI ELEMENTI DEI VARI 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LINGUAGGIO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6877141"/>
              </p:ext>
            </p:extLst>
          </p:nvPr>
        </p:nvGraphicFramePr>
        <p:xfrm>
          <a:off x="4821932" y="2780928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4411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2304256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INDIVIDUA LA </a:t>
            </a:r>
            <a:r>
              <a:rPr lang="it-IT" sz="1400" dirty="0" smtClean="0">
                <a:solidFill>
                  <a:srgbClr val="002060"/>
                </a:solidFill>
              </a:rPr>
              <a:t>RELAZIONE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SPAZIO </a:t>
            </a:r>
            <a:r>
              <a:rPr lang="it-IT" sz="1400" dirty="0" smtClean="0">
                <a:solidFill>
                  <a:srgbClr val="002060"/>
                </a:solidFill>
              </a:rPr>
              <a:t>TEMPO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06353347"/>
              </p:ext>
            </p:extLst>
          </p:nvPr>
        </p:nvGraphicFramePr>
        <p:xfrm>
          <a:off x="539553" y="2924944"/>
          <a:ext cx="230425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895532" y="1916832"/>
            <a:ext cx="2252532" cy="98564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INDIVIDUA LA RELAZIONE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SPAZIO TEMPO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844027561"/>
              </p:ext>
            </p:extLst>
          </p:nvPr>
        </p:nvGraphicFramePr>
        <p:xfrm>
          <a:off x="2915817" y="2948277"/>
          <a:ext cx="2232248" cy="288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72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5148064" y="1916832"/>
            <a:ext cx="3168352" cy="9998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INDIVIDUA LA RELAZIONE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SPAZIO TEMPO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02740292"/>
              </p:ext>
            </p:extLst>
          </p:nvPr>
        </p:nvGraphicFramePr>
        <p:xfrm>
          <a:off x="5148065" y="2916634"/>
          <a:ext cx="3168351" cy="296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7381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5256" y="638335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2160240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CONOSCE LE FUNZIONI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9867039"/>
              </p:ext>
            </p:extLst>
          </p:nvPr>
        </p:nvGraphicFramePr>
        <p:xfrm>
          <a:off x="467545" y="2780928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99792" y="1844824"/>
            <a:ext cx="2160240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CONOSCE LE FUNZIONI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E </a:t>
            </a:r>
            <a:r>
              <a:rPr lang="it-IT" sz="1400" dirty="0">
                <a:solidFill>
                  <a:srgbClr val="002060"/>
                </a:solidFill>
              </a:rPr>
              <a:t>LA SINTASSI DI </a:t>
            </a:r>
            <a:r>
              <a:rPr lang="it-IT" sz="1400" dirty="0" smtClean="0">
                <a:solidFill>
                  <a:srgbClr val="002060"/>
                </a:solidFill>
              </a:rPr>
              <a:t>BASE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25355316"/>
              </p:ext>
            </p:extLst>
          </p:nvPr>
        </p:nvGraphicFramePr>
        <p:xfrm>
          <a:off x="2699793" y="2780928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73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 flipH="1">
            <a:off x="4860032" y="1844824"/>
            <a:ext cx="3159968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CONOSCE LE FUNZIONI 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E LA SINTASSI DI BASE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8620544"/>
              </p:ext>
            </p:extLst>
          </p:nvPr>
        </p:nvGraphicFramePr>
        <p:xfrm>
          <a:off x="4891946" y="2780928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8879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1631" y="697293"/>
            <a:ext cx="7024744" cy="108012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772816"/>
            <a:ext cx="1872207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UTILIZZA I </a:t>
            </a:r>
            <a:r>
              <a:rPr lang="it-IT" sz="1400" dirty="0">
                <a:solidFill>
                  <a:srgbClr val="002060"/>
                </a:solidFill>
              </a:rPr>
              <a:t>MEZZI DI </a:t>
            </a:r>
            <a:r>
              <a:rPr lang="it-IT" sz="1400" dirty="0" smtClean="0">
                <a:solidFill>
                  <a:srgbClr val="002060"/>
                </a:solidFill>
              </a:rPr>
              <a:t>COMUNICAZIONE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532854850"/>
              </p:ext>
            </p:extLst>
          </p:nvPr>
        </p:nvGraphicFramePr>
        <p:xfrm>
          <a:off x="4338734" y="2658683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83768" y="1772816"/>
            <a:ext cx="1800200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 I MEZZI DI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860311909"/>
              </p:ext>
            </p:extLst>
          </p:nvPr>
        </p:nvGraphicFramePr>
        <p:xfrm>
          <a:off x="2483769" y="2658683"/>
          <a:ext cx="185496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74</a:t>
            </a:fld>
            <a:endParaRPr lang="it-IT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15807328"/>
              </p:ext>
            </p:extLst>
          </p:nvPr>
        </p:nvGraphicFramePr>
        <p:xfrm>
          <a:off x="539553" y="2658683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egnaposto testo 4"/>
          <p:cNvSpPr txBox="1">
            <a:spLocks/>
          </p:cNvSpPr>
          <p:nvPr/>
        </p:nvSpPr>
        <p:spPr>
          <a:xfrm>
            <a:off x="4338734" y="1794587"/>
            <a:ext cx="3617641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UTILIZZA I MEZZI DI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4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2060848"/>
            <a:ext cx="201622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DOMANDE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56302587"/>
              </p:ext>
            </p:extLst>
          </p:nvPr>
        </p:nvGraphicFramePr>
        <p:xfrm>
          <a:off x="611561" y="2996952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4" y="2132856"/>
            <a:ext cx="1800200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PONE </a:t>
            </a:r>
            <a:r>
              <a:rPr lang="it-IT" sz="1400" dirty="0" smtClean="0">
                <a:solidFill>
                  <a:srgbClr val="002060"/>
                </a:solidFill>
              </a:rPr>
              <a:t>DOMANDE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PERTINENTI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471005758"/>
              </p:ext>
            </p:extLst>
          </p:nvPr>
        </p:nvGraphicFramePr>
        <p:xfrm>
          <a:off x="2771801" y="2996952"/>
          <a:ext cx="1800199" cy="281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75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2777217"/>
              </p:ext>
            </p:extLst>
          </p:nvPr>
        </p:nvGraphicFramePr>
        <p:xfrm>
          <a:off x="4572000" y="2996952"/>
          <a:ext cx="3672407" cy="281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4427984" y="2132856"/>
            <a:ext cx="3672408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PONE DOMANDE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PERTINENTI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916832"/>
            <a:ext cx="1872207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A</a:t>
            </a:r>
            <a:r>
              <a:rPr lang="it-IT" sz="1400" dirty="0" smtClean="0">
                <a:solidFill>
                  <a:srgbClr val="002060"/>
                </a:solidFill>
              </a:rPr>
              <a:t>PPLICA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STRATEGIE </a:t>
            </a:r>
            <a:r>
              <a:rPr lang="it-IT" sz="1400" dirty="0">
                <a:solidFill>
                  <a:srgbClr val="002060"/>
                </a:solidFill>
              </a:rPr>
              <a:t>DI 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53327625"/>
              </p:ext>
            </p:extLst>
          </p:nvPr>
        </p:nvGraphicFramePr>
        <p:xfrm>
          <a:off x="4644008" y="293711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83768" y="1916832"/>
            <a:ext cx="2160240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APPLICA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STRATEGIE DI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201791947"/>
              </p:ext>
            </p:extLst>
          </p:nvPr>
        </p:nvGraphicFramePr>
        <p:xfrm>
          <a:off x="2483769" y="2924944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76</a:t>
            </a:fld>
            <a:endParaRPr lang="it-IT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9516982"/>
              </p:ext>
            </p:extLst>
          </p:nvPr>
        </p:nvGraphicFramePr>
        <p:xfrm>
          <a:off x="611561" y="2924944"/>
          <a:ext cx="18722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egnaposto testo 2"/>
          <p:cNvSpPr txBox="1">
            <a:spLocks/>
          </p:cNvSpPr>
          <p:nvPr/>
        </p:nvSpPr>
        <p:spPr>
          <a:xfrm>
            <a:off x="4644008" y="1916832"/>
            <a:ext cx="3384376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STRATEGIE DI 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6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844824"/>
            <a:ext cx="2016223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ASSUME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LE CONSEGUENZE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17977886"/>
              </p:ext>
            </p:extLst>
          </p:nvPr>
        </p:nvGraphicFramePr>
        <p:xfrm>
          <a:off x="539553" y="2996952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5" y="1844824"/>
            <a:ext cx="2304255" cy="107181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>
                <a:solidFill>
                  <a:srgbClr val="002060"/>
                </a:solidFill>
              </a:rPr>
              <a:t>ASSUME </a:t>
            </a:r>
            <a:endParaRPr lang="it-IT" sz="12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LE CONSEGUENZE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DEI PROPRI </a:t>
            </a:r>
            <a:r>
              <a:rPr lang="it-IT" sz="1200" dirty="0" smtClean="0">
                <a:solidFill>
                  <a:srgbClr val="002060"/>
                </a:solidFill>
              </a:rPr>
              <a:t>COMPORTAMENTI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852684447"/>
              </p:ext>
            </p:extLst>
          </p:nvPr>
        </p:nvGraphicFramePr>
        <p:xfrm>
          <a:off x="2627785" y="2924944"/>
          <a:ext cx="230425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77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932040" y="1866737"/>
            <a:ext cx="3384376" cy="9998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ASSUME 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LE CONSEGUENZE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DEI PROPRI COMPORTAMENTI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98029258"/>
              </p:ext>
            </p:extLst>
          </p:nvPr>
        </p:nvGraphicFramePr>
        <p:xfrm>
          <a:off x="4932040" y="2924944"/>
          <a:ext cx="3419475" cy="2754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745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988840"/>
            <a:ext cx="1944216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COMPORTAMENTI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RISPETTOSI(INIZIALE)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79172070"/>
              </p:ext>
            </p:extLst>
          </p:nvPr>
        </p:nvGraphicFramePr>
        <p:xfrm>
          <a:off x="611561" y="2945904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6" y="1988840"/>
            <a:ext cx="2232248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COMPORTAMENTI RISPETTOSI(INTERMEDIO)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04679747"/>
              </p:ext>
            </p:extLst>
          </p:nvPr>
        </p:nvGraphicFramePr>
        <p:xfrm>
          <a:off x="2627785" y="2924944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78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788024" y="1988840"/>
            <a:ext cx="3240360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COMPORTAMENTI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RISPETTOSI(FINALE)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6620373"/>
              </p:ext>
            </p:extLst>
          </p:nvPr>
        </p:nvGraphicFramePr>
        <p:xfrm>
          <a:off x="4788024" y="2951651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618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85496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2232248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VALUTA TEMPI E RISORSE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871905932"/>
              </p:ext>
            </p:extLst>
          </p:nvPr>
        </p:nvGraphicFramePr>
        <p:xfrm>
          <a:off x="539553" y="2708920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0" y="1556792"/>
            <a:ext cx="2232248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PROGETTA IL PERCORSO</a:t>
            </a:r>
          </a:p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VALUTA TEMPI E </a:t>
            </a:r>
            <a:r>
              <a:rPr lang="it-IT" sz="1400" dirty="0" smtClean="0">
                <a:solidFill>
                  <a:srgbClr val="002060"/>
                </a:solidFill>
              </a:rPr>
              <a:t>RISORSE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175878325"/>
              </p:ext>
            </p:extLst>
          </p:nvPr>
        </p:nvGraphicFramePr>
        <p:xfrm>
          <a:off x="2771801" y="2708920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79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004048" y="1556793"/>
            <a:ext cx="3168352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PROGETTA IL PERCORSO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VALUTA TEMPI E RISORSE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49624668"/>
              </p:ext>
            </p:extLst>
          </p:nvPr>
        </p:nvGraphicFramePr>
        <p:xfrm>
          <a:off x="5006415" y="2708920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318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81540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</a:rPr>
              <a:t>FINALE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 è emerso </a:t>
            </a:r>
            <a:r>
              <a:rPr lang="it-IT" sz="28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prime della scuola primaria mantiene un livello di competenza(B) 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le abilità 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91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2376265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PRENDE DECISIONI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DA </a:t>
            </a:r>
            <a:r>
              <a:rPr lang="it-IT" sz="1400" dirty="0">
                <a:solidFill>
                  <a:srgbClr val="002060"/>
                </a:solidFill>
              </a:rPr>
              <a:t>SOLO E/O IN </a:t>
            </a:r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</a:p>
          <a:p>
            <a:pPr lvl="0">
              <a:buClr>
                <a:srgbClr val="F07F09"/>
              </a:buClr>
            </a:pP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94229420"/>
              </p:ext>
            </p:extLst>
          </p:nvPr>
        </p:nvGraphicFramePr>
        <p:xfrm>
          <a:off x="5220072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87824" y="1844824"/>
            <a:ext cx="2304256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PRENDE DECISIONI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DA SOLO E/O IN   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674841444"/>
              </p:ext>
            </p:extLst>
          </p:nvPr>
        </p:nvGraphicFramePr>
        <p:xfrm>
          <a:off x="2987825" y="2945904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80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8546329"/>
              </p:ext>
            </p:extLst>
          </p:nvPr>
        </p:nvGraphicFramePr>
        <p:xfrm>
          <a:off x="539553" y="2951651"/>
          <a:ext cx="24482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 flipH="1">
            <a:off x="5364084" y="1844824"/>
            <a:ext cx="2736303" cy="1080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PRENDE DECISIONI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DA SOLO E/O IN   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</p:spTree>
    <p:extLst>
      <p:ext uri="{BB962C8B-B14F-4D97-AF65-F5344CB8AC3E}">
        <p14:creationId xmlns:p14="http://schemas.microsoft.com/office/powerpoint/2010/main" xmlns="" val="16458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/>
              <a:t>CLASSI QUINTE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635" y="2324100"/>
            <a:ext cx="3875743" cy="3508375"/>
          </a:xfrm>
          <a:ln w="76200"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341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248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intermedio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è emerso </a:t>
            </a:r>
            <a:r>
              <a:rPr lang="it-IT" sz="24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quinte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possiede ancora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338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248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finale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emerso </a:t>
            </a:r>
            <a:r>
              <a:rPr lang="it-IT" sz="24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quinte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possiede ancora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459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9" y="1988840"/>
            <a:ext cx="1944216" cy="96693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RIFERISCE(INIZIALE)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9911470"/>
              </p:ext>
            </p:extLst>
          </p:nvPr>
        </p:nvGraphicFramePr>
        <p:xfrm>
          <a:off x="611561" y="2996952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5" y="1988840"/>
            <a:ext cx="2304256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RIFERISCE(INTERMEDIO)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879232815"/>
              </p:ext>
            </p:extLst>
          </p:nvPr>
        </p:nvGraphicFramePr>
        <p:xfrm>
          <a:off x="2555777" y="2924944"/>
          <a:ext cx="237626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84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932040" y="1988840"/>
            <a:ext cx="3384376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RIFERISCE(FINALE)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56060245"/>
              </p:ext>
            </p:extLst>
          </p:nvPr>
        </p:nvGraphicFramePr>
        <p:xfrm>
          <a:off x="4932040" y="2944146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3220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628800"/>
            <a:ext cx="1728191" cy="132697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PADRONEGGIA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ED APPLICA LE CONOSCENZE </a:t>
            </a:r>
            <a:r>
              <a:rPr lang="it-IT" sz="1400" dirty="0" smtClean="0">
                <a:solidFill>
                  <a:srgbClr val="002060"/>
                </a:solidFill>
              </a:rPr>
              <a:t>FONDAMENTALI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02384557"/>
              </p:ext>
            </p:extLst>
          </p:nvPr>
        </p:nvGraphicFramePr>
        <p:xfrm>
          <a:off x="539553" y="3068960"/>
          <a:ext cx="18722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339753" y="1628800"/>
            <a:ext cx="2088232" cy="129614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PADRONEGGIA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ED APPLICA LE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CONOSCENZE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FONDAMENTALI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886014064"/>
              </p:ext>
            </p:extLst>
          </p:nvPr>
        </p:nvGraphicFramePr>
        <p:xfrm>
          <a:off x="2411761" y="3068960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85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427984" y="1628800"/>
            <a:ext cx="3600400" cy="12961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PADRONEGGIA ED APPLICA LE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CONOSCENZE FONDAMENTALI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  <a:p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96151994"/>
              </p:ext>
            </p:extLst>
          </p:nvPr>
        </p:nvGraphicFramePr>
        <p:xfrm>
          <a:off x="4431635" y="3068960"/>
          <a:ext cx="3596749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896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2276872"/>
            <a:ext cx="1944216" cy="67889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893328325"/>
              </p:ext>
            </p:extLst>
          </p:nvPr>
        </p:nvGraphicFramePr>
        <p:xfrm>
          <a:off x="539553" y="3068960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7" y="2276872"/>
            <a:ext cx="2016224" cy="7117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690752170"/>
              </p:ext>
            </p:extLst>
          </p:nvPr>
        </p:nvGraphicFramePr>
        <p:xfrm>
          <a:off x="2699793" y="3068960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86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644008" y="2276872"/>
            <a:ext cx="3456384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90486707"/>
              </p:ext>
            </p:extLst>
          </p:nvPr>
        </p:nvGraphicFramePr>
        <p:xfrm>
          <a:off x="4644009" y="3068961"/>
          <a:ext cx="374441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025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2276872"/>
            <a:ext cx="1944216" cy="67889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70583296"/>
              </p:ext>
            </p:extLst>
          </p:nvPr>
        </p:nvGraphicFramePr>
        <p:xfrm>
          <a:off x="539553" y="2955771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7" y="2276872"/>
            <a:ext cx="2016224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138469301"/>
              </p:ext>
            </p:extLst>
          </p:nvPr>
        </p:nvGraphicFramePr>
        <p:xfrm>
          <a:off x="2555777" y="2966657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87</a:t>
            </a:fld>
            <a:endParaRPr lang="it-IT"/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4572000" y="2276872"/>
            <a:ext cx="3528392" cy="6788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93375867"/>
              </p:ext>
            </p:extLst>
          </p:nvPr>
        </p:nvGraphicFramePr>
        <p:xfrm>
          <a:off x="4575314" y="2955771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0163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2088232" cy="96693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RICONOSCE E RISOLVE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PROBLEMI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199101956"/>
              </p:ext>
            </p:extLst>
          </p:nvPr>
        </p:nvGraphicFramePr>
        <p:xfrm>
          <a:off x="539553" y="2852936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99792" y="1844824"/>
            <a:ext cx="1944216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RICONOSCE </a:t>
            </a:r>
            <a:r>
              <a:rPr lang="it-IT" sz="1400" dirty="0" smtClean="0">
                <a:solidFill>
                  <a:srgbClr val="002060"/>
                </a:solidFill>
              </a:rPr>
              <a:t>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RISOLVE </a:t>
            </a:r>
            <a:r>
              <a:rPr lang="it-IT" sz="1400" dirty="0" smtClean="0">
                <a:solidFill>
                  <a:srgbClr val="002060"/>
                </a:solidFill>
              </a:rPr>
              <a:t>PROBLEMI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225237793"/>
              </p:ext>
            </p:extLst>
          </p:nvPr>
        </p:nvGraphicFramePr>
        <p:xfrm>
          <a:off x="2771801" y="2815140"/>
          <a:ext cx="18722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88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644008" y="1844824"/>
            <a:ext cx="3456384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RICONOSCE 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RISOLVE PROBLEMI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0111184"/>
              </p:ext>
            </p:extLst>
          </p:nvPr>
        </p:nvGraphicFramePr>
        <p:xfrm>
          <a:off x="4644008" y="2780928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80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2204864"/>
            <a:ext cx="2160240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OSSERVA E </a:t>
            </a:r>
            <a:r>
              <a:rPr lang="it-IT" sz="1400" dirty="0" smtClean="0">
                <a:solidFill>
                  <a:srgbClr val="002060"/>
                </a:solidFill>
              </a:rPr>
              <a:t>ANALIZZA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FATTI ED </a:t>
            </a:r>
            <a:r>
              <a:rPr lang="it-IT" sz="1400" dirty="0" smtClean="0">
                <a:solidFill>
                  <a:srgbClr val="002060"/>
                </a:solidFill>
              </a:rPr>
              <a:t>EVENTI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227026972"/>
              </p:ext>
            </p:extLst>
          </p:nvPr>
        </p:nvGraphicFramePr>
        <p:xfrm>
          <a:off x="611561" y="2996952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1" y="2204864"/>
            <a:ext cx="2088232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 E ANALIZZA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FATTI ED EVENTI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685044110"/>
              </p:ext>
            </p:extLst>
          </p:nvPr>
        </p:nvGraphicFramePr>
        <p:xfrm>
          <a:off x="2771801" y="2996952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89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860032" y="2204864"/>
            <a:ext cx="3240360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OSSERVA E ANALIZZA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FATTI ED EVENTI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7099281"/>
              </p:ext>
            </p:extLst>
          </p:nvPr>
        </p:nvGraphicFramePr>
        <p:xfrm>
          <a:off x="4860032" y="3008649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0720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988840"/>
            <a:ext cx="2088231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ASCOLTA-COMPRENDE RIFERISCE(iniziale)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63321239"/>
              </p:ext>
            </p:extLst>
          </p:nvPr>
        </p:nvGraphicFramePr>
        <p:xfrm>
          <a:off x="539552" y="2731367"/>
          <a:ext cx="2232248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99792" y="1988840"/>
            <a:ext cx="2160239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it-IT" sz="1600" dirty="0" smtClean="0">
              <a:solidFill>
                <a:srgbClr val="002060"/>
              </a:solidFill>
            </a:endParaRPr>
          </a:p>
          <a:p>
            <a:endParaRPr lang="it-IT" sz="1600" dirty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ASCOLTA-COMPRENDE-RIFERISCE(INTERMEDIO)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131752508"/>
              </p:ext>
            </p:extLst>
          </p:nvPr>
        </p:nvGraphicFramePr>
        <p:xfrm>
          <a:off x="2843808" y="2740901"/>
          <a:ext cx="203312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876936" y="2020821"/>
            <a:ext cx="3079440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 smtClean="0">
              <a:solidFill>
                <a:srgbClr val="002060"/>
              </a:solidFill>
            </a:endParaRPr>
          </a:p>
          <a:p>
            <a:endParaRPr lang="it-IT" sz="16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RIFERISCE(FINALE)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97860136"/>
              </p:ext>
            </p:extLst>
          </p:nvPr>
        </p:nvGraphicFramePr>
        <p:xfrm>
          <a:off x="4877408" y="2740901"/>
          <a:ext cx="307896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808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844824"/>
            <a:ext cx="2376264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DISTINGUE E CLASSIFICA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GLI ELEMENTI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DEI VARI LINGUAGGI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645455565"/>
              </p:ext>
            </p:extLst>
          </p:nvPr>
        </p:nvGraphicFramePr>
        <p:xfrm>
          <a:off x="611560" y="2932652"/>
          <a:ext cx="237626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87824" y="1844824"/>
            <a:ext cx="2304256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DISTINGUE E </a:t>
            </a:r>
            <a:r>
              <a:rPr lang="it-IT" sz="1400" dirty="0" smtClean="0">
                <a:solidFill>
                  <a:srgbClr val="002060"/>
                </a:solidFill>
              </a:rPr>
              <a:t>CLASSIFICA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GLI ELEMENTI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DEI </a:t>
            </a:r>
            <a:r>
              <a:rPr lang="it-IT" sz="1400" dirty="0">
                <a:solidFill>
                  <a:srgbClr val="002060"/>
                </a:solidFill>
              </a:rPr>
              <a:t>VARI </a:t>
            </a:r>
            <a:r>
              <a:rPr lang="it-IT" sz="1400" dirty="0" smtClean="0">
                <a:solidFill>
                  <a:srgbClr val="002060"/>
                </a:solidFill>
              </a:rPr>
              <a:t>LINGUAGGI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859566751"/>
              </p:ext>
            </p:extLst>
          </p:nvPr>
        </p:nvGraphicFramePr>
        <p:xfrm>
          <a:off x="2987825" y="2924945"/>
          <a:ext cx="230425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90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292080" y="1916832"/>
            <a:ext cx="3384376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DISTINGUE E CLASSIFICA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GLI ELEMENTI 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DEI VARI LINGUAGGI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53085748"/>
              </p:ext>
            </p:extLst>
          </p:nvPr>
        </p:nvGraphicFramePr>
        <p:xfrm>
          <a:off x="5292080" y="2953882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244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5577" y="1916832"/>
            <a:ext cx="2088232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INDIVIDUA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LA </a:t>
            </a:r>
            <a:r>
              <a:rPr lang="it-IT" sz="1400" dirty="0">
                <a:solidFill>
                  <a:srgbClr val="002060"/>
                </a:solidFill>
              </a:rPr>
              <a:t>RELAZIONE SPAZIO </a:t>
            </a:r>
            <a:r>
              <a:rPr lang="it-IT" sz="1400" dirty="0" smtClean="0">
                <a:solidFill>
                  <a:srgbClr val="002060"/>
                </a:solidFill>
              </a:rPr>
              <a:t>TEMPO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52300698"/>
              </p:ext>
            </p:extLst>
          </p:nvPr>
        </p:nvGraphicFramePr>
        <p:xfrm>
          <a:off x="683569" y="3068960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843808" y="1916832"/>
            <a:ext cx="2232248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INDIVIDUA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LA RELAZIONE SPAZIO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TEMPO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14756413"/>
              </p:ext>
            </p:extLst>
          </p:nvPr>
        </p:nvGraphicFramePr>
        <p:xfrm>
          <a:off x="2771801" y="3068960"/>
          <a:ext cx="230425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91</a:t>
            </a:fld>
            <a:endParaRPr lang="it-IT"/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5076056" y="1916832"/>
            <a:ext cx="3024336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INDIVIDUA 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LA RELAZIONE SPAZIO 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TEMPO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03083428"/>
              </p:ext>
            </p:extLst>
          </p:nvPr>
        </p:nvGraphicFramePr>
        <p:xfrm>
          <a:off x="5076056" y="3068960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5023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2448271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CONOSCE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LE FUNZIONI E LA SINTASSI DI BASE(INIZIALE)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94938622"/>
              </p:ext>
            </p:extLst>
          </p:nvPr>
        </p:nvGraphicFramePr>
        <p:xfrm>
          <a:off x="539552" y="3068960"/>
          <a:ext cx="24482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87824" y="1916832"/>
            <a:ext cx="2448272" cy="9998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CONOSCE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LE FUNZIONI E LA SINTASSI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DI BASE(INTERMEDIO)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832918184"/>
              </p:ext>
            </p:extLst>
          </p:nvPr>
        </p:nvGraphicFramePr>
        <p:xfrm>
          <a:off x="2987825" y="3068960"/>
          <a:ext cx="230425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92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5436096" y="1916832"/>
            <a:ext cx="2736304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CONOSCE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LE FUNZIONI E LA SINTASSI 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DI BASE (FINALE)</a:t>
            </a: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6705434"/>
              </p:ext>
            </p:extLst>
          </p:nvPr>
        </p:nvGraphicFramePr>
        <p:xfrm>
          <a:off x="5292080" y="3068960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8634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201622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UTILIZZA I MEZZI DI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67054831"/>
              </p:ext>
            </p:extLst>
          </p:nvPr>
        </p:nvGraphicFramePr>
        <p:xfrm>
          <a:off x="539553" y="2996952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6" y="1916832"/>
            <a:ext cx="1944216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 I MEZZI DI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824800948"/>
              </p:ext>
            </p:extLst>
          </p:nvPr>
        </p:nvGraphicFramePr>
        <p:xfrm>
          <a:off x="2627785" y="2959156"/>
          <a:ext cx="18722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93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499992" y="1916832"/>
            <a:ext cx="3528392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UTILIZZA I MEZZI DI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58422397"/>
              </p:ext>
            </p:extLst>
          </p:nvPr>
        </p:nvGraphicFramePr>
        <p:xfrm>
          <a:off x="4554450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749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1944216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DOMANDE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899784"/>
              </p:ext>
            </p:extLst>
          </p:nvPr>
        </p:nvGraphicFramePr>
        <p:xfrm>
          <a:off x="611561" y="2996952"/>
          <a:ext cx="18722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83768" y="1916832"/>
            <a:ext cx="1944216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PONE DOMANDE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PERTINENTI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1086230"/>
              </p:ext>
            </p:extLst>
          </p:nvPr>
        </p:nvGraphicFramePr>
        <p:xfrm>
          <a:off x="2483769" y="2996952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94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427984" y="1916832"/>
            <a:ext cx="3528392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PONE DOMANDE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85755337"/>
              </p:ext>
            </p:extLst>
          </p:nvPr>
        </p:nvGraphicFramePr>
        <p:xfrm>
          <a:off x="4463887" y="2996952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9264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988840"/>
            <a:ext cx="1944216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STRATEGIE 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DI </a:t>
            </a:r>
            <a:r>
              <a:rPr lang="it-IT" sz="1400" dirty="0">
                <a:solidFill>
                  <a:srgbClr val="002060"/>
                </a:solidFill>
              </a:rPr>
              <a:t>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111075151"/>
              </p:ext>
            </p:extLst>
          </p:nvPr>
        </p:nvGraphicFramePr>
        <p:xfrm>
          <a:off x="611561" y="2959156"/>
          <a:ext cx="194421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6" y="1988840"/>
            <a:ext cx="2016224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APPLICASTRATEGIE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427296848"/>
              </p:ext>
            </p:extLst>
          </p:nvPr>
        </p:nvGraphicFramePr>
        <p:xfrm>
          <a:off x="2555777" y="2924944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95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572000" y="1988840"/>
            <a:ext cx="3384376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APPLICASTRATEGIE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3012357"/>
              </p:ext>
            </p:extLst>
          </p:nvPr>
        </p:nvGraphicFramePr>
        <p:xfrm>
          <a:off x="4594414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127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5" y="1844824"/>
            <a:ext cx="2520280" cy="122413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LE CONSEGUENZE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56086391"/>
              </p:ext>
            </p:extLst>
          </p:nvPr>
        </p:nvGraphicFramePr>
        <p:xfrm>
          <a:off x="467545" y="3068959"/>
          <a:ext cx="24482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87824" y="1844824"/>
            <a:ext cx="2376264" cy="122413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LE </a:t>
            </a:r>
            <a:r>
              <a:rPr lang="it-IT" sz="1400" dirty="0" smtClean="0">
                <a:solidFill>
                  <a:srgbClr val="002060"/>
                </a:solidFill>
              </a:rPr>
              <a:t>CONSEGUENZE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DEI PROPRI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COMPORTAMENTI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146476448"/>
              </p:ext>
            </p:extLst>
          </p:nvPr>
        </p:nvGraphicFramePr>
        <p:xfrm>
          <a:off x="2920978" y="3097896"/>
          <a:ext cx="2443110" cy="277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96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364088" y="1897088"/>
            <a:ext cx="2952328" cy="11718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LE CONSEGUENZE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DEI PROPRI COMPORTAMENTI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1695385"/>
              </p:ext>
            </p:extLst>
          </p:nvPr>
        </p:nvGraphicFramePr>
        <p:xfrm>
          <a:off x="5364088" y="3071393"/>
          <a:ext cx="3168352" cy="277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8011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916832"/>
            <a:ext cx="1944215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COMPORTAMENTI </a:t>
            </a:r>
            <a:r>
              <a:rPr lang="it-IT" sz="1400" dirty="0" smtClean="0">
                <a:solidFill>
                  <a:srgbClr val="002060"/>
                </a:solidFill>
              </a:rPr>
              <a:t>RISPETTOSI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4339128"/>
              </p:ext>
            </p:extLst>
          </p:nvPr>
        </p:nvGraphicFramePr>
        <p:xfrm>
          <a:off x="611561" y="2951651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6" y="1916832"/>
            <a:ext cx="2304256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COMPORTAMENTI RISPETTOSI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862444228"/>
              </p:ext>
            </p:extLst>
          </p:nvPr>
        </p:nvGraphicFramePr>
        <p:xfrm>
          <a:off x="2555777" y="2924944"/>
          <a:ext cx="230425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97</a:t>
            </a:fld>
            <a:endParaRPr lang="it-IT"/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4932040" y="1916832"/>
            <a:ext cx="3384376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COMPORTAMENTI RISPETTOSI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36215515"/>
              </p:ext>
            </p:extLst>
          </p:nvPr>
        </p:nvGraphicFramePr>
        <p:xfrm>
          <a:off x="4932040" y="2949893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576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2304256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VALUTA TEMPI E RISORSE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96693649"/>
              </p:ext>
            </p:extLst>
          </p:nvPr>
        </p:nvGraphicFramePr>
        <p:xfrm>
          <a:off x="611561" y="2924944"/>
          <a:ext cx="237626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87824" y="1844824"/>
            <a:ext cx="2232248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PROGETTA IL </a:t>
            </a:r>
            <a:r>
              <a:rPr lang="it-IT" sz="1400" dirty="0" smtClean="0">
                <a:solidFill>
                  <a:srgbClr val="002060"/>
                </a:solidFill>
              </a:rPr>
              <a:t>PERCORSO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VALUTA TEMPI RISORSE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70055291"/>
              </p:ext>
            </p:extLst>
          </p:nvPr>
        </p:nvGraphicFramePr>
        <p:xfrm>
          <a:off x="2987824" y="2924944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98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 flipH="1">
            <a:off x="5220072" y="1844824"/>
            <a:ext cx="2880320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PROGETTA IL PERCORSO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VALUTA TEMPI RISORSE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8859933"/>
              </p:ext>
            </p:extLst>
          </p:nvPr>
        </p:nvGraphicFramePr>
        <p:xfrm>
          <a:off x="5220072" y="2852936"/>
          <a:ext cx="338437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319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121500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988840"/>
            <a:ext cx="2376263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PRENDE DECISIONI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DA </a:t>
            </a:r>
            <a:r>
              <a:rPr lang="it-IT" sz="1400" dirty="0">
                <a:solidFill>
                  <a:srgbClr val="002060"/>
                </a:solidFill>
              </a:rPr>
              <a:t>SOLO E/O IN </a:t>
            </a:r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24749939"/>
              </p:ext>
            </p:extLst>
          </p:nvPr>
        </p:nvGraphicFramePr>
        <p:xfrm>
          <a:off x="539553" y="2924944"/>
          <a:ext cx="24482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87824" y="1988840"/>
            <a:ext cx="2448272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PRENDE DECISIONI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DA SOLO E/O IN 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759366410"/>
              </p:ext>
            </p:extLst>
          </p:nvPr>
        </p:nvGraphicFramePr>
        <p:xfrm>
          <a:off x="2987825" y="2924944"/>
          <a:ext cx="24482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99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5436096" y="1988840"/>
            <a:ext cx="2448272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PRENDE DECISIONI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DA SOLO E/O IN 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91933301"/>
              </p:ext>
            </p:extLst>
          </p:nvPr>
        </p:nvGraphicFramePr>
        <p:xfrm>
          <a:off x="5436097" y="2924944"/>
          <a:ext cx="309634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981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1478</TotalTime>
  <Words>2542</Words>
  <Application>Microsoft Office PowerPoint</Application>
  <PresentationFormat>Presentazione su schermo (4:3)</PresentationFormat>
  <Paragraphs>902</Paragraphs>
  <Slides>99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99</vt:i4>
      </vt:variant>
    </vt:vector>
  </HeadingPairs>
  <TitlesOfParts>
    <vt:vector size="100" baseType="lpstr">
      <vt:lpstr>Austin</vt:lpstr>
      <vt:lpstr>Diapositiva 1</vt:lpstr>
      <vt:lpstr>DIRIGENTE SCOLASTICO PROF.SSA GIUSEPPINA NUGNES</vt:lpstr>
      <vt:lpstr>    MONITORAGGIO DEL PROCESSO  DI APPRENDIMENTO FINALE  </vt:lpstr>
      <vt:lpstr>Diapositiva 4</vt:lpstr>
      <vt:lpstr>CLASSI PRIME</vt:lpstr>
      <vt:lpstr>Dagli esiti del monitoraggio iniziale è emerso che:la maggior parte degli alunni delle classi prime della scuola primaria possiede un livello di competenza(B) intermedio. L’alunno/a svolge compiti e risolve problemi in situazioni nuove,   compie scelte consapevoli, mostrando di saper utilizzare le conoscenze e le abilità acquisite. *La competenza digitale è stata rilevata da una sola classe prima. La competenza nella comunicazione nelle  lingue straniere è stata rilevata da due classi prime.*</vt:lpstr>
      <vt:lpstr>Dagli esiti del monitoraggio intermedio è emerso che: la maggior parte degli alunni delle classi prime della scuola primaria mantiene un livello di competenza(B) intermedio. L’alunno/a svolge compiti e risolve problemi in situazioni nuove,   compie scelte consapevoli, mostrando di saper utilizzare le conoscenze e le abilità acquisite. </vt:lpstr>
      <vt:lpstr>Dagli esiti del monitoraggio FINALE è emerso che:la maggior parte degli alunni delle classi prime della scuola primaria mantiene un livello di competenza(B) intermedio. L’alunno/a svolge compiti e risolve problemi in situazioni nuove,   compie scelte consapevoli, mostrando di saper utilizzare le conoscenze e le abilità acquisite. 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SECONDE</vt:lpstr>
      <vt:lpstr>  Dagli esiti del monitoraggio intermedio è emerso che : la maggior parte degli alunni delle classi seconde  della scuola primaria ha confermato un livello di competenza intermedio. L’alunno/a svolge compiti e risolve problemi in situazioni nuove,   compie scelte consapevoli, mostrando di saper utilizzare le conoscenze e  le abilità acquisite.    </vt:lpstr>
      <vt:lpstr>  Dagli esiti del monitoraggio finale è emerso che : la maggior parte degli alunni delle classi seconde  della scuola primaria ha confermato un livello di competenza intermedio. L’alunno/a svolge compiti e risolve problemi in situazioni nuove,   compie scelte consapevoli, mostrando di saper utilizzare le conoscenze e  le abilità acquisite.   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TERZE</vt:lpstr>
      <vt:lpstr>  Dagli esiti del monitoraggio intermedio è emerso che: la maggior parte degli alunni delle classi terze  della scuola primaria conferma un livello di competenza intermedio. L’alunno/a svolge compiti e risolve problemi in situazioni nuove,   compie scelte consapevoli, mostrando di saper utilizzare l e conoscenze e  le abilità acquisite. </vt:lpstr>
      <vt:lpstr>  Dagli esiti del monitoraggio finale è emerso che:la maggior parte degli alunni delle classi terze  della scuola primaria conferma un livello di competenza intermedio. L’alunno/a svolge compiti e risolve problemi in situazioni nuove,   compie scelte consapevoli, mostrando di saper utilizzare l e conoscenze e  le abilità acquisite.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QUARTE</vt:lpstr>
      <vt:lpstr>  Dagli esiti del monitoraggio intermedio è emerso che:la maggior parte degli alunni delle classi quarte  della scuola primaria mantiene costante  un livello di competenza intermedio. L’alunno/a svolge compiti e risolve problemi in situazioni nuove,   compie scelte consapevoli, mostrando di saper utilizzare le conoscenze e  le abilità acquisite. </vt:lpstr>
      <vt:lpstr>  Dagli esiti del monitoraggio finale è emerso che:la maggior parte degli alunni delle classi quarte  della scuola primaria mantiene costante  un livello di competenza intermedio. L’alunno/a svolge compiti e risolve problemi in situazioni nuove,   compie scelte consapevoli, mostrando di saper utilizzare le conoscenze e  le abilità acquisite.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QUINTE</vt:lpstr>
      <vt:lpstr>  Dagli esiti del monitoraggio intermedio è emerso che:la maggior parte degli alunni delle classi quinte  della scuola primaria possiede ancora un livello di competenza intermedio. L’alunno/a svolge compiti e risolve problemi in situazioni nuove,   compie scelte consapevoli, mostrando di saper utilizzare le conoscenze e  le abilità acquisite. </vt:lpstr>
      <vt:lpstr>  Dagli esiti del monitoraggio finale è emerso che:la maggior parte degli alunni delle classi quinte  della scuola primaria possiede ancora un livello di competenza intermedio. L’alunno/a svolge compiti e risolve problemi in situazioni nuove,   compie scelte consapevoli, mostrando di saper utilizzare le conoscenze e  le abilità acquisite.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utente</cp:lastModifiedBy>
  <cp:revision>167</cp:revision>
  <dcterms:created xsi:type="dcterms:W3CDTF">2017-09-28T18:11:02Z</dcterms:created>
  <dcterms:modified xsi:type="dcterms:W3CDTF">2018-07-13T11:46:22Z</dcterms:modified>
</cp:coreProperties>
</file>