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charts/chart19.xml" ContentType="application/vnd.openxmlformats-officedocument.drawingml.chart+xml"/>
  <Override PartName="/ppt/charts/chart28.xml" ContentType="application/vnd.openxmlformats-officedocument.drawingml.char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charts/chart17.xml" ContentType="application/vnd.openxmlformats-officedocument.drawingml.chart+xml"/>
  <Override PartName="/ppt/charts/chart26.xml" ContentType="application/vnd.openxmlformats-officedocument.drawingml.char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charts/chart13.xml" ContentType="application/vnd.openxmlformats-officedocument.drawingml.chart+xml"/>
  <Override PartName="/ppt/charts/chart15.xml" ContentType="application/vnd.openxmlformats-officedocument.drawingml.chart+xml"/>
  <Override PartName="/ppt/charts/chart24.xml" ContentType="application/vnd.openxmlformats-officedocument.drawingml.char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hart22.xml" ContentType="application/vnd.openxmlformats-officedocument.drawingml.chart+xml"/>
  <Override PartName="/ppt/charts/chart7.xml" ContentType="application/vnd.openxmlformats-officedocument.drawingml.chart+xml"/>
  <Override PartName="/ppt/charts/chart20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charts/chart29.xml" ContentType="application/vnd.openxmlformats-officedocument.drawingml.char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charts/chart18.xml" ContentType="application/vnd.openxmlformats-officedocument.drawingml.chart+xml"/>
  <Override PartName="/ppt/charts/chart27.xml" ContentType="application/vnd.openxmlformats-officedocument.drawingml.char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charts/chart16.xml" ContentType="application/vnd.openxmlformats-officedocument.drawingml.chart+xml"/>
  <Override PartName="/ppt/charts/chart25.xml" ContentType="application/vnd.openxmlformats-officedocument.drawingml.char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charts/chart14.xml" ContentType="application/vnd.openxmlformats-officedocument.drawingml.chart+xml"/>
  <Override PartName="/ppt/charts/chart23.xml" ContentType="application/vnd.openxmlformats-officedocument.drawingml.char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charts/chart8.xml" ContentType="application/vnd.openxmlformats-officedocument.drawingml.chart+xml"/>
  <Override PartName="/ppt/charts/chart12.xml" ContentType="application/vnd.openxmlformats-officedocument.drawingml.chart+xml"/>
  <Override PartName="/ppt/charts/chart21.xml" ContentType="application/vnd.openxmlformats-officedocument.drawingml.chart+xml"/>
  <Override PartName="/ppt/charts/chart30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10.xml" ContentType="application/vnd.openxmlformats-officedocument.drawingml.chart+xml"/>
  <Override PartName="/ppt/charts/chart4.xml" ContentType="application/vnd.openxmlformats-officedocument.drawingml.chart+xml"/>
  <Override PartName="/ppt/slides/slide8.xml" ContentType="application/vnd.openxmlformats-officedocument.presentationml.slide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66" r:id="rId3"/>
    <p:sldId id="258" r:id="rId4"/>
    <p:sldId id="257" r:id="rId5"/>
    <p:sldId id="301" r:id="rId6"/>
    <p:sldId id="260" r:id="rId7"/>
    <p:sldId id="261" r:id="rId8"/>
    <p:sldId id="262" r:id="rId9"/>
    <p:sldId id="263" r:id="rId10"/>
    <p:sldId id="264" r:id="rId11"/>
    <p:sldId id="296" r:id="rId12"/>
    <p:sldId id="267" r:id="rId13"/>
    <p:sldId id="298" r:id="rId14"/>
    <p:sldId id="269" r:id="rId15"/>
    <p:sldId id="268" r:id="rId16"/>
    <p:sldId id="271" r:id="rId17"/>
    <p:sldId id="270" r:id="rId18"/>
    <p:sldId id="273" r:id="rId19"/>
    <p:sldId id="272" r:id="rId20"/>
    <p:sldId id="292" r:id="rId21"/>
    <p:sldId id="299" r:id="rId22"/>
    <p:sldId id="275" r:id="rId23"/>
    <p:sldId id="274" r:id="rId24"/>
    <p:sldId id="277" r:id="rId25"/>
    <p:sldId id="276" r:id="rId26"/>
    <p:sldId id="279" r:id="rId27"/>
    <p:sldId id="278" r:id="rId28"/>
    <p:sldId id="293" r:id="rId29"/>
    <p:sldId id="300" r:id="rId30"/>
    <p:sldId id="281" r:id="rId31"/>
    <p:sldId id="280" r:id="rId32"/>
    <p:sldId id="285" r:id="rId33"/>
    <p:sldId id="282" r:id="rId34"/>
    <p:sldId id="283" r:id="rId35"/>
    <p:sldId id="284" r:id="rId36"/>
    <p:sldId id="294" r:id="rId37"/>
    <p:sldId id="302" r:id="rId38"/>
    <p:sldId id="289" r:id="rId39"/>
    <p:sldId id="286" r:id="rId40"/>
    <p:sldId id="287" r:id="rId41"/>
    <p:sldId id="288" r:id="rId42"/>
    <p:sldId id="291" r:id="rId43"/>
    <p:sldId id="290" r:id="rId44"/>
    <p:sldId id="295" r:id="rId45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77C925"/>
    <a:srgbClr val="00CC00"/>
    <a:srgbClr val="164774"/>
    <a:srgbClr val="FF9900"/>
    <a:srgbClr val="0033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3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4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5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6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7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8.xlsx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9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.xlsx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0.xlsx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1.xlsx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2.xlsx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3.xlsx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4.xlsx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5.xlsx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6.xlsx"/></Relationships>
</file>

<file path=ppt/charts/_rels/chart2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7.xlsx"/></Relationships>
</file>

<file path=ppt/charts/_rels/chart2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8.xlsx"/></Relationships>
</file>

<file path=ppt/charts/_rels/chart2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9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.xlsx"/></Relationships>
</file>

<file path=ppt/charts/_rels/chart3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0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spPr>
            <a:ln>
              <a:solidFill>
                <a:schemeClr val="accent1"/>
              </a:solidFill>
            </a:ln>
          </c:spPr>
          <c:dPt>
            <c:idx val="0"/>
            <c:spPr>
              <a:ln>
                <a:solidFill>
                  <a:schemeClr val="accent1"/>
                </a:solidFill>
              </a:ln>
              <a:scene3d>
                <a:camera prst="orthographicFront"/>
                <a:lightRig rig="threePt" dir="t"/>
              </a:scene3d>
              <a:sp3d prstMaterial="softEdge">
                <a:bevelT w="127000" prst="artDeco"/>
              </a:sp3d>
            </c:spPr>
          </c:dPt>
          <c:dLbls>
            <c:showCatName val="1"/>
            <c:showPercent val="1"/>
            <c:separator>
</c:separator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11</c:v>
                </c:pt>
                <c:pt idx="1">
                  <c:v>3</c:v>
                </c:pt>
                <c:pt idx="2">
                  <c:v>30</c:v>
                </c:pt>
                <c:pt idx="3">
                  <c:v>11</c:v>
                </c:pt>
                <c:pt idx="4">
                  <c:v>3</c:v>
                </c:pt>
                <c:pt idx="5">
                  <c:v>0</c:v>
                </c:pt>
              </c:numCache>
            </c:numRef>
          </c:val>
        </c:ser>
        <c:dLbls/>
        <c:firstSliceAng val="0"/>
      </c:pieChart>
    </c:plotArea>
    <c:legend>
      <c:legendPos val="r"/>
      <c:layout/>
      <c:spPr>
        <a:ln>
          <a:solidFill>
            <a:schemeClr val="accent1"/>
          </a:solidFill>
        </a:ln>
      </c:spPr>
    </c:legend>
    <c:plotVisOnly val="1"/>
    <c:dispBlanksAs val="zero"/>
  </c:chart>
  <c:spPr>
    <a:solidFill>
      <a:schemeClr val="bg2">
        <a:lumMod val="20000"/>
        <a:lumOff val="80000"/>
      </a:schemeClr>
    </a:solidFill>
  </c:spPr>
  <c:txPr>
    <a:bodyPr/>
    <a:lstStyle/>
    <a:p>
      <a:pPr>
        <a:defRPr sz="1800"/>
      </a:pPr>
      <a:endParaRPr lang="it-IT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plotArea>
      <c:layout/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2A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0</c:v>
                </c:pt>
                <c:pt idx="1">
                  <c:v>0</c:v>
                </c:pt>
                <c:pt idx="2">
                  <c:v>3</c:v>
                </c:pt>
                <c:pt idx="3">
                  <c:v>6</c:v>
                </c:pt>
                <c:pt idx="4">
                  <c:v>3</c:v>
                </c:pt>
                <c:pt idx="5">
                  <c:v>0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2B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Foglio1!$C$2:$C$7</c:f>
              <c:numCache>
                <c:formatCode>General</c:formatCode>
                <c:ptCount val="6"/>
                <c:pt idx="0">
                  <c:v>4</c:v>
                </c:pt>
                <c:pt idx="1">
                  <c:v>0</c:v>
                </c:pt>
                <c:pt idx="2">
                  <c:v>3</c:v>
                </c:pt>
                <c:pt idx="3">
                  <c:v>5</c:v>
                </c:pt>
                <c:pt idx="4">
                  <c:v>2</c:v>
                </c:pt>
                <c:pt idx="5">
                  <c:v>0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2C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Foglio1!$D$2:$D$7</c:f>
              <c:numCache>
                <c:formatCode>General</c:formatCode>
                <c:ptCount val="6"/>
                <c:pt idx="0">
                  <c:v>0</c:v>
                </c:pt>
                <c:pt idx="1">
                  <c:v>5</c:v>
                </c:pt>
                <c:pt idx="2">
                  <c:v>5</c:v>
                </c:pt>
                <c:pt idx="3">
                  <c:v>4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</c:ser>
        <c:dLbls/>
        <c:axId val="99735040"/>
        <c:axId val="99736576"/>
      </c:barChart>
      <c:catAx>
        <c:axId val="99735040"/>
        <c:scaling>
          <c:orientation val="minMax"/>
        </c:scaling>
        <c:axPos val="b"/>
        <c:numFmt formatCode="General" sourceLinked="1"/>
        <c:tickLblPos val="nextTo"/>
        <c:crossAx val="99736576"/>
        <c:crosses val="autoZero"/>
        <c:auto val="1"/>
        <c:lblAlgn val="ctr"/>
        <c:lblOffset val="100"/>
      </c:catAx>
      <c:valAx>
        <c:axId val="99736576"/>
        <c:scaling>
          <c:orientation val="minMax"/>
        </c:scaling>
        <c:axPos val="l"/>
        <c:majorGridlines/>
        <c:numFmt formatCode="General" sourceLinked="1"/>
        <c:tickLblPos val="nextTo"/>
        <c:crossAx val="99735040"/>
        <c:crosses val="autoZero"/>
        <c:crossBetween val="between"/>
      </c:valAx>
    </c:plotArea>
    <c:legend>
      <c:legendPos val="r"/>
    </c:legend>
    <c:plotVisOnly val="1"/>
    <c:dispBlanksAs val="gap"/>
  </c:chart>
  <c:txPr>
    <a:bodyPr/>
    <a:lstStyle/>
    <a:p>
      <a:pPr>
        <a:defRPr sz="1800"/>
      </a:pPr>
      <a:endParaRPr lang="it-IT"/>
    </a:p>
  </c:txPr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Colonna4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softEdge">
              <a:bevelT w="127000" prst="artDeco"/>
            </a:sp3d>
          </c:spPr>
          <c:dLbls>
            <c:showCatName val="1"/>
            <c:showPercent val="1"/>
            <c:separator>
</c:separator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4</c:v>
                </c:pt>
                <c:pt idx="1">
                  <c:v>11</c:v>
                </c:pt>
                <c:pt idx="2">
                  <c:v>9</c:v>
                </c:pt>
                <c:pt idx="3">
                  <c:v>9</c:v>
                </c:pt>
                <c:pt idx="4">
                  <c:v>7</c:v>
                </c:pt>
                <c:pt idx="5">
                  <c:v>0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accent1"/>
          </a:solidFill>
        </a:ln>
      </c:spPr>
    </c:legend>
    <c:plotVisOnly val="1"/>
    <c:dispBlanksAs val="zero"/>
  </c:chart>
  <c:spPr>
    <a:solidFill>
      <a:schemeClr val="accent3">
        <a:lumMod val="50000"/>
      </a:schemeClr>
    </a:solidFill>
    <a:ln>
      <a:solidFill>
        <a:srgbClr val="00206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plotArea>
      <c:layout/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2A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0</c:v>
                </c:pt>
                <c:pt idx="1">
                  <c:v>4</c:v>
                </c:pt>
                <c:pt idx="2">
                  <c:v>3</c:v>
                </c:pt>
                <c:pt idx="3">
                  <c:v>2</c:v>
                </c:pt>
                <c:pt idx="4">
                  <c:v>3</c:v>
                </c:pt>
                <c:pt idx="5">
                  <c:v>0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2B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Foglio1!$C$2:$C$7</c:f>
              <c:numCache>
                <c:formatCode>General</c:formatCode>
                <c:ptCount val="6"/>
                <c:pt idx="0">
                  <c:v>4</c:v>
                </c:pt>
                <c:pt idx="1">
                  <c:v>3</c:v>
                </c:pt>
                <c:pt idx="2">
                  <c:v>3</c:v>
                </c:pt>
                <c:pt idx="3">
                  <c:v>2</c:v>
                </c:pt>
                <c:pt idx="4">
                  <c:v>2</c:v>
                </c:pt>
                <c:pt idx="5">
                  <c:v>0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2C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Foglio1!$D$2:$D$7</c:f>
              <c:numCache>
                <c:formatCode>General</c:formatCode>
                <c:ptCount val="6"/>
                <c:pt idx="0">
                  <c:v>0</c:v>
                </c:pt>
                <c:pt idx="1">
                  <c:v>4</c:v>
                </c:pt>
                <c:pt idx="2">
                  <c:v>3</c:v>
                </c:pt>
                <c:pt idx="3">
                  <c:v>5</c:v>
                </c:pt>
                <c:pt idx="4">
                  <c:v>2</c:v>
                </c:pt>
                <c:pt idx="5">
                  <c:v>0</c:v>
                </c:pt>
              </c:numCache>
            </c:numRef>
          </c:val>
        </c:ser>
        <c:dLbls/>
        <c:axId val="99872128"/>
        <c:axId val="99878016"/>
      </c:barChart>
      <c:catAx>
        <c:axId val="99872128"/>
        <c:scaling>
          <c:orientation val="minMax"/>
        </c:scaling>
        <c:axPos val="b"/>
        <c:numFmt formatCode="General" sourceLinked="1"/>
        <c:tickLblPos val="nextTo"/>
        <c:crossAx val="99878016"/>
        <c:crosses val="autoZero"/>
        <c:auto val="1"/>
        <c:lblAlgn val="ctr"/>
        <c:lblOffset val="100"/>
      </c:catAx>
      <c:valAx>
        <c:axId val="99878016"/>
        <c:scaling>
          <c:orientation val="minMax"/>
        </c:scaling>
        <c:axPos val="l"/>
        <c:majorGridlines/>
        <c:numFmt formatCode="General" sourceLinked="1"/>
        <c:tickLblPos val="nextTo"/>
        <c:crossAx val="99872128"/>
        <c:crosses val="autoZero"/>
        <c:crossBetween val="between"/>
      </c:valAx>
    </c:plotArea>
    <c:legend>
      <c:legendPos val="r"/>
    </c:legend>
    <c:plotVisOnly val="1"/>
    <c:dispBlanksAs val="gap"/>
  </c:chart>
  <c:txPr>
    <a:bodyPr/>
    <a:lstStyle/>
    <a:p>
      <a:pPr>
        <a:defRPr sz="1800"/>
      </a:pPr>
      <a:endParaRPr lang="it-IT"/>
    </a:p>
  </c:txPr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softEdge">
              <a:bevelT w="127000" prst="artDeco"/>
            </a:sp3d>
          </c:spPr>
          <c:dLbls>
            <c:showCatName val="1"/>
            <c:showPercent val="1"/>
            <c:separator>
</c:separator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0</c:v>
                </c:pt>
                <c:pt idx="1">
                  <c:v>10</c:v>
                </c:pt>
                <c:pt idx="2">
                  <c:v>27</c:v>
                </c:pt>
                <c:pt idx="3">
                  <c:v>10</c:v>
                </c:pt>
                <c:pt idx="4">
                  <c:v>9</c:v>
                </c:pt>
                <c:pt idx="5">
                  <c:v>3</c:v>
                </c:pt>
              </c:numCache>
            </c:numRef>
          </c:val>
        </c:ser>
        <c:dLbls/>
        <c:firstSliceAng val="0"/>
      </c:pieChart>
    </c:plotArea>
    <c:legend>
      <c:legendPos val="r"/>
    </c:legend>
    <c:plotVisOnly val="1"/>
    <c:dispBlanksAs val="zero"/>
  </c:chart>
  <c:spPr>
    <a:solidFill>
      <a:schemeClr val="accent6">
        <a:lumMod val="60000"/>
        <a:lumOff val="40000"/>
      </a:schemeClr>
    </a:solidFill>
    <a:ln>
      <a:solidFill>
        <a:srgbClr val="00206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plotArea>
      <c:layout/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3A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0</c:v>
                </c:pt>
                <c:pt idx="1">
                  <c:v>3</c:v>
                </c:pt>
                <c:pt idx="2">
                  <c:v>12</c:v>
                </c:pt>
                <c:pt idx="3">
                  <c:v>4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3B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Foglio1!$C$2:$C$7</c:f>
              <c:numCache>
                <c:formatCode>General</c:formatCode>
                <c:ptCount val="6"/>
                <c:pt idx="0">
                  <c:v>0</c:v>
                </c:pt>
                <c:pt idx="1">
                  <c:v>4</c:v>
                </c:pt>
                <c:pt idx="2">
                  <c:v>5</c:v>
                </c:pt>
                <c:pt idx="3">
                  <c:v>2</c:v>
                </c:pt>
                <c:pt idx="4">
                  <c:v>6</c:v>
                </c:pt>
                <c:pt idx="5">
                  <c:v>2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3C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Foglio1!$D$2:$D$7</c:f>
              <c:numCache>
                <c:formatCode>General</c:formatCode>
                <c:ptCount val="6"/>
                <c:pt idx="0">
                  <c:v>0</c:v>
                </c:pt>
                <c:pt idx="1">
                  <c:v>3</c:v>
                </c:pt>
                <c:pt idx="2">
                  <c:v>10</c:v>
                </c:pt>
                <c:pt idx="3">
                  <c:v>4</c:v>
                </c:pt>
                <c:pt idx="4">
                  <c:v>3</c:v>
                </c:pt>
                <c:pt idx="5">
                  <c:v>1</c:v>
                </c:pt>
              </c:numCache>
            </c:numRef>
          </c:val>
        </c:ser>
        <c:dLbls/>
        <c:axId val="141695616"/>
        <c:axId val="141705600"/>
      </c:barChart>
      <c:catAx>
        <c:axId val="141695616"/>
        <c:scaling>
          <c:orientation val="minMax"/>
        </c:scaling>
        <c:axPos val="b"/>
        <c:numFmt formatCode="General" sourceLinked="1"/>
        <c:tickLblPos val="nextTo"/>
        <c:crossAx val="141705600"/>
        <c:crosses val="autoZero"/>
        <c:auto val="1"/>
        <c:lblAlgn val="ctr"/>
        <c:lblOffset val="100"/>
      </c:catAx>
      <c:valAx>
        <c:axId val="141705600"/>
        <c:scaling>
          <c:orientation val="minMax"/>
        </c:scaling>
        <c:axPos val="l"/>
        <c:majorGridlines/>
        <c:numFmt formatCode="General" sourceLinked="1"/>
        <c:tickLblPos val="nextTo"/>
        <c:crossAx val="141695616"/>
        <c:crosses val="autoZero"/>
        <c:crossBetween val="between"/>
      </c:valAx>
    </c:plotArea>
    <c:legend>
      <c:legendPos val="r"/>
    </c:legend>
    <c:plotVisOnly val="1"/>
    <c:dispBlanksAs val="gap"/>
  </c:chart>
  <c:txPr>
    <a:bodyPr/>
    <a:lstStyle/>
    <a:p>
      <a:pPr>
        <a:defRPr sz="1800"/>
      </a:pPr>
      <a:endParaRPr lang="it-IT"/>
    </a:p>
  </c:txPr>
  <c:externalData r:id="rId1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softEdge">
              <a:bevelT w="127000" prst="artDeco"/>
            </a:sp3d>
          </c:spPr>
          <c:dLbls>
            <c:showCatName val="1"/>
            <c:showPercent val="1"/>
            <c:separator>
</c:separator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8</c:v>
                </c:pt>
                <c:pt idx="1">
                  <c:v>17</c:v>
                </c:pt>
                <c:pt idx="2">
                  <c:v>10</c:v>
                </c:pt>
                <c:pt idx="3">
                  <c:v>10</c:v>
                </c:pt>
                <c:pt idx="4">
                  <c:v>5</c:v>
                </c:pt>
                <c:pt idx="5">
                  <c:v>5</c:v>
                </c:pt>
              </c:numCache>
            </c:numRef>
          </c:val>
        </c:ser>
        <c:dLbls/>
        <c:firstSliceAng val="0"/>
      </c:pieChart>
    </c:plotArea>
    <c:legend>
      <c:legendPos val="r"/>
    </c:legend>
    <c:plotVisOnly val="1"/>
    <c:dispBlanksAs val="zero"/>
  </c:chart>
  <c:spPr>
    <a:solidFill>
      <a:schemeClr val="accent4">
        <a:lumMod val="60000"/>
        <a:lumOff val="40000"/>
      </a:schemeClr>
    </a:solidFill>
    <a:ln>
      <a:solidFill>
        <a:srgbClr val="00206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plotArea>
      <c:layout/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3A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8</c:v>
                </c:pt>
                <c:pt idx="1">
                  <c:v>2</c:v>
                </c:pt>
                <c:pt idx="2">
                  <c:v>5</c:v>
                </c:pt>
                <c:pt idx="3">
                  <c:v>1</c:v>
                </c:pt>
                <c:pt idx="4">
                  <c:v>3</c:v>
                </c:pt>
                <c:pt idx="5">
                  <c:v>0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3B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Foglio1!$C$2:$C$7</c:f>
              <c:numCache>
                <c:formatCode>General</c:formatCode>
                <c:ptCount val="6"/>
                <c:pt idx="0">
                  <c:v>0</c:v>
                </c:pt>
                <c:pt idx="1">
                  <c:v>4</c:v>
                </c:pt>
                <c:pt idx="2">
                  <c:v>5</c:v>
                </c:pt>
                <c:pt idx="3">
                  <c:v>6</c:v>
                </c:pt>
                <c:pt idx="4">
                  <c:v>2</c:v>
                </c:pt>
                <c:pt idx="5">
                  <c:v>2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3C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Foglio1!$D$2:$D$7</c:f>
              <c:numCache>
                <c:formatCode>General</c:formatCode>
                <c:ptCount val="6"/>
                <c:pt idx="0">
                  <c:v>0</c:v>
                </c:pt>
                <c:pt idx="1">
                  <c:v>11</c:v>
                </c:pt>
                <c:pt idx="2">
                  <c:v>0</c:v>
                </c:pt>
                <c:pt idx="3">
                  <c:v>3</c:v>
                </c:pt>
                <c:pt idx="4">
                  <c:v>0</c:v>
                </c:pt>
                <c:pt idx="5">
                  <c:v>5</c:v>
                </c:pt>
              </c:numCache>
            </c:numRef>
          </c:val>
        </c:ser>
        <c:dLbls/>
        <c:axId val="141800192"/>
        <c:axId val="141801728"/>
      </c:barChart>
      <c:catAx>
        <c:axId val="141800192"/>
        <c:scaling>
          <c:orientation val="minMax"/>
        </c:scaling>
        <c:axPos val="b"/>
        <c:numFmt formatCode="General" sourceLinked="1"/>
        <c:tickLblPos val="nextTo"/>
        <c:crossAx val="141801728"/>
        <c:crosses val="autoZero"/>
        <c:auto val="1"/>
        <c:lblAlgn val="ctr"/>
        <c:lblOffset val="100"/>
      </c:catAx>
      <c:valAx>
        <c:axId val="141801728"/>
        <c:scaling>
          <c:orientation val="minMax"/>
        </c:scaling>
        <c:axPos val="l"/>
        <c:majorGridlines/>
        <c:numFmt formatCode="General" sourceLinked="1"/>
        <c:tickLblPos val="nextTo"/>
        <c:crossAx val="141800192"/>
        <c:crosses val="autoZero"/>
        <c:crossBetween val="between"/>
      </c:valAx>
    </c:plotArea>
    <c:legend>
      <c:legendPos val="r"/>
    </c:legend>
    <c:plotVisOnly val="1"/>
    <c:dispBlanksAs val="gap"/>
  </c:chart>
  <c:txPr>
    <a:bodyPr/>
    <a:lstStyle/>
    <a:p>
      <a:pPr>
        <a:defRPr sz="1800"/>
      </a:pPr>
      <a:endParaRPr lang="it-IT"/>
    </a:p>
  </c:txPr>
  <c:externalData r:id="rId1"/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1A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softEdge">
              <a:bevelT w="127000" prst="artDeco"/>
            </a:sp3d>
          </c:spPr>
          <c:dLbls>
            <c:showCatName val="1"/>
            <c:showPercent val="1"/>
            <c:separator>
</c:separator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1</c:v>
                </c:pt>
                <c:pt idx="1">
                  <c:v>9</c:v>
                </c:pt>
                <c:pt idx="2">
                  <c:v>12</c:v>
                </c:pt>
                <c:pt idx="3">
                  <c:v>8</c:v>
                </c:pt>
                <c:pt idx="4">
                  <c:v>19</c:v>
                </c:pt>
                <c:pt idx="5">
                  <c:v>8</c:v>
                </c:pt>
              </c:numCache>
            </c:numRef>
          </c:val>
        </c:ser>
        <c:dLbls/>
        <c:firstSliceAng val="0"/>
      </c:pieChart>
    </c:plotArea>
    <c:legend>
      <c:legendPos val="r"/>
    </c:legend>
    <c:plotVisOnly val="1"/>
    <c:dispBlanksAs val="zero"/>
  </c:chart>
  <c:spPr>
    <a:solidFill>
      <a:srgbClr val="00B050"/>
    </a:solidFill>
    <a:ln>
      <a:solidFill>
        <a:srgbClr val="00206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plotArea>
      <c:layout/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3A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0</c:v>
                </c:pt>
                <c:pt idx="1">
                  <c:v>3</c:v>
                </c:pt>
                <c:pt idx="2">
                  <c:v>1</c:v>
                </c:pt>
                <c:pt idx="3">
                  <c:v>5</c:v>
                </c:pt>
                <c:pt idx="4">
                  <c:v>10</c:v>
                </c:pt>
                <c:pt idx="5">
                  <c:v>0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3B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Foglio1!$C$2:$C$7</c:f>
              <c:numCache>
                <c:formatCode>General</c:formatCode>
                <c:ptCount val="6"/>
                <c:pt idx="0">
                  <c:v>0</c:v>
                </c:pt>
                <c:pt idx="1">
                  <c:v>4</c:v>
                </c:pt>
                <c:pt idx="2">
                  <c:v>5</c:v>
                </c:pt>
                <c:pt idx="3">
                  <c:v>2</c:v>
                </c:pt>
                <c:pt idx="4">
                  <c:v>3</c:v>
                </c:pt>
                <c:pt idx="5">
                  <c:v>5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3C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Foglio1!$D$2:$D$7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6</c:v>
                </c:pt>
                <c:pt idx="3">
                  <c:v>1</c:v>
                </c:pt>
                <c:pt idx="4">
                  <c:v>6</c:v>
                </c:pt>
                <c:pt idx="5">
                  <c:v>3</c:v>
                </c:pt>
              </c:numCache>
            </c:numRef>
          </c:val>
        </c:ser>
        <c:dLbls/>
        <c:axId val="141933184"/>
        <c:axId val="141947264"/>
      </c:barChart>
      <c:catAx>
        <c:axId val="141933184"/>
        <c:scaling>
          <c:orientation val="minMax"/>
        </c:scaling>
        <c:axPos val="b"/>
        <c:numFmt formatCode="General" sourceLinked="1"/>
        <c:tickLblPos val="nextTo"/>
        <c:crossAx val="141947264"/>
        <c:crosses val="autoZero"/>
        <c:auto val="1"/>
        <c:lblAlgn val="ctr"/>
        <c:lblOffset val="100"/>
      </c:catAx>
      <c:valAx>
        <c:axId val="141947264"/>
        <c:scaling>
          <c:orientation val="minMax"/>
        </c:scaling>
        <c:axPos val="l"/>
        <c:majorGridlines/>
        <c:numFmt formatCode="General" sourceLinked="1"/>
        <c:tickLblPos val="nextTo"/>
        <c:crossAx val="141933184"/>
        <c:crosses val="autoZero"/>
        <c:crossBetween val="between"/>
      </c:valAx>
    </c:plotArea>
    <c:legend>
      <c:legendPos val="r"/>
    </c:legend>
    <c:plotVisOnly val="1"/>
    <c:dispBlanksAs val="gap"/>
  </c:chart>
  <c:txPr>
    <a:bodyPr/>
    <a:lstStyle/>
    <a:p>
      <a:pPr>
        <a:defRPr sz="1800"/>
      </a:pPr>
      <a:endParaRPr lang="it-IT"/>
    </a:p>
  </c:txPr>
  <c:externalData r:id="rId1"/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Colonna4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softEdge">
              <a:bevelT w="127000" prst="artDeco"/>
            </a:sp3d>
          </c:spPr>
          <c:dLbls>
            <c:showCatName val="1"/>
            <c:showPercent val="1"/>
            <c:separator>
</c:separator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4</c:v>
                </c:pt>
                <c:pt idx="1">
                  <c:v>10</c:v>
                </c:pt>
                <c:pt idx="2">
                  <c:v>15</c:v>
                </c:pt>
                <c:pt idx="3">
                  <c:v>18</c:v>
                </c:pt>
                <c:pt idx="4">
                  <c:v>22</c:v>
                </c:pt>
                <c:pt idx="5">
                  <c:v>2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Colonna1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Foglio1!$C$2:$C$7</c:f>
              <c:numCache>
                <c:formatCode>General</c:formatCode>
                <c:ptCount val="6"/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Colonna2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Foglio1!$D$2:$D$7</c:f>
              <c:numCache>
                <c:formatCode>General</c:formatCode>
                <c:ptCount val="6"/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Colonna3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Foglio1!$E$2:$E$7</c:f>
              <c:numCache>
                <c:formatCode>General</c:formatCode>
                <c:ptCount val="6"/>
              </c:numCache>
            </c:numRef>
          </c:val>
        </c:ser>
        <c:dLbls/>
        <c:firstSliceAng val="0"/>
      </c:pieChart>
    </c:plotArea>
    <c:legend>
      <c:legendPos val="r"/>
    </c:legend>
    <c:plotVisOnly val="1"/>
    <c:dispBlanksAs val="zero"/>
  </c:chart>
  <c:spPr>
    <a:solidFill>
      <a:srgbClr val="7030A0"/>
    </a:solidFill>
    <a:ln>
      <a:solidFill>
        <a:srgbClr val="00206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plotArea>
      <c:layout/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1A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1</c:v>
                </c:pt>
                <c:pt idx="1">
                  <c:v>1</c:v>
                </c:pt>
                <c:pt idx="2">
                  <c:v>5</c:v>
                </c:pt>
                <c:pt idx="3">
                  <c:v>5</c:v>
                </c:pt>
                <c:pt idx="4">
                  <c:v>2</c:v>
                </c:pt>
                <c:pt idx="5">
                  <c:v>0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1B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eparator>
</c:separator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Foglio1!$C$2:$C$7</c:f>
              <c:numCache>
                <c:formatCode>General</c:formatCode>
                <c:ptCount val="6"/>
                <c:pt idx="0">
                  <c:v>0</c:v>
                </c:pt>
                <c:pt idx="1">
                  <c:v>0</c:v>
                </c:pt>
                <c:pt idx="2">
                  <c:v>19</c:v>
                </c:pt>
                <c:pt idx="3">
                  <c:v>1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1C</c:v>
                </c:pt>
              </c:strCache>
            </c:strRef>
          </c:tx>
          <c:dLbls>
            <c:showVal val="1"/>
          </c:dLbls>
          <c:trendline>
            <c:trendlineType val="linear"/>
          </c:trendline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Foglio1!$D$2:$D$7</c:f>
              <c:numCache>
                <c:formatCode>General</c:formatCode>
                <c:ptCount val="6"/>
                <c:pt idx="0">
                  <c:v>0</c:v>
                </c:pt>
                <c:pt idx="1">
                  <c:v>1</c:v>
                </c:pt>
                <c:pt idx="2">
                  <c:v>5</c:v>
                </c:pt>
                <c:pt idx="3">
                  <c:v>5</c:v>
                </c:pt>
                <c:pt idx="4">
                  <c:v>1</c:v>
                </c:pt>
                <c:pt idx="5">
                  <c:v>0</c:v>
                </c:pt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1D</c:v>
                </c:pt>
              </c:strCache>
            </c:strRef>
          </c:tx>
          <c:dLbls>
            <c:dLblPos val="outEnd"/>
            <c:showVal val="1"/>
            <c:separator>
</c:separator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Foglio1!$E$2:$E$7</c:f>
              <c:numCache>
                <c:formatCode>General</c:formatCode>
                <c:ptCount val="6"/>
                <c:pt idx="0">
                  <c:v>10</c:v>
                </c:pt>
                <c:pt idx="1">
                  <c:v>1</c:v>
                </c:pt>
                <c:pt idx="2">
                  <c:v>1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</c:ser>
        <c:dLbls/>
        <c:axId val="109115648"/>
        <c:axId val="109147648"/>
      </c:barChart>
      <c:catAx>
        <c:axId val="109115648"/>
        <c:scaling>
          <c:orientation val="minMax"/>
        </c:scaling>
        <c:axPos val="b"/>
        <c:numFmt formatCode="General" sourceLinked="1"/>
        <c:tickLblPos val="nextTo"/>
        <c:crossAx val="109147648"/>
        <c:crosses val="autoZero"/>
        <c:auto val="1"/>
        <c:lblAlgn val="ctr"/>
        <c:lblOffset val="100"/>
      </c:catAx>
      <c:valAx>
        <c:axId val="109147648"/>
        <c:scaling>
          <c:orientation val="minMax"/>
        </c:scaling>
        <c:axPos val="l"/>
        <c:majorGridlines/>
        <c:numFmt formatCode="General" sourceLinked="1"/>
        <c:tickLblPos val="nextTo"/>
        <c:crossAx val="109115648"/>
        <c:crosses val="autoZero"/>
        <c:crossBetween val="between"/>
      </c:valAx>
    </c:plotArea>
    <c:legend>
      <c:legendPos val="r"/>
      <c:legendEntry>
        <c:idx val="4"/>
        <c:delete val="1"/>
      </c:legendEntry>
      <c:layout/>
      <c:spPr>
        <a:solidFill>
          <a:schemeClr val="bg2">
            <a:lumMod val="20000"/>
            <a:lumOff val="80000"/>
          </a:schemeClr>
        </a:solidFill>
        <a:ln>
          <a:solidFill>
            <a:schemeClr val="accent1"/>
          </a:solidFill>
        </a:ln>
      </c:spPr>
    </c:legend>
    <c:plotVisOnly val="1"/>
    <c:dispBlanksAs val="gap"/>
  </c:chart>
  <c:spPr>
    <a:solidFill>
      <a:schemeClr val="bg2">
        <a:lumMod val="20000"/>
        <a:lumOff val="80000"/>
      </a:schemeClr>
    </a:solidFill>
  </c:spPr>
  <c:txPr>
    <a:bodyPr/>
    <a:lstStyle/>
    <a:p>
      <a:pPr>
        <a:defRPr sz="1800"/>
      </a:pPr>
      <a:endParaRPr lang="it-IT"/>
    </a:p>
  </c:txPr>
  <c:externalData r:id="rId1"/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plotArea>
      <c:layout/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4A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3</c:v>
                </c:pt>
                <c:pt idx="1">
                  <c:v>5</c:v>
                </c:pt>
                <c:pt idx="2">
                  <c:v>3</c:v>
                </c:pt>
                <c:pt idx="3">
                  <c:v>3</c:v>
                </c:pt>
                <c:pt idx="4">
                  <c:v>7</c:v>
                </c:pt>
                <c:pt idx="5">
                  <c:v>0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4B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Foglio1!$C$2:$C$7</c:f>
              <c:numCache>
                <c:formatCode>General</c:formatCode>
                <c:ptCount val="6"/>
                <c:pt idx="0">
                  <c:v>0</c:v>
                </c:pt>
                <c:pt idx="1">
                  <c:v>0</c:v>
                </c:pt>
                <c:pt idx="2">
                  <c:v>6</c:v>
                </c:pt>
                <c:pt idx="3">
                  <c:v>5</c:v>
                </c:pt>
                <c:pt idx="4">
                  <c:v>5</c:v>
                </c:pt>
                <c:pt idx="5">
                  <c:v>0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4C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Foglio1!$D$2:$D$7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5</c:v>
                </c:pt>
                <c:pt idx="4">
                  <c:v>4</c:v>
                </c:pt>
                <c:pt idx="5">
                  <c:v>2</c:v>
                </c:pt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4D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Foglio1!$E$2:$E$7</c:f>
              <c:numCache>
                <c:formatCode>General</c:formatCode>
                <c:ptCount val="6"/>
                <c:pt idx="0">
                  <c:v>0</c:v>
                </c:pt>
                <c:pt idx="1">
                  <c:v>3</c:v>
                </c:pt>
                <c:pt idx="2">
                  <c:v>2</c:v>
                </c:pt>
                <c:pt idx="3">
                  <c:v>5</c:v>
                </c:pt>
                <c:pt idx="4">
                  <c:v>6</c:v>
                </c:pt>
                <c:pt idx="5">
                  <c:v>0</c:v>
                </c:pt>
              </c:numCache>
            </c:numRef>
          </c:val>
        </c:ser>
        <c:dLbls/>
        <c:axId val="142101120"/>
        <c:axId val="142119296"/>
      </c:barChart>
      <c:catAx>
        <c:axId val="142101120"/>
        <c:scaling>
          <c:orientation val="minMax"/>
        </c:scaling>
        <c:axPos val="b"/>
        <c:numFmt formatCode="General" sourceLinked="1"/>
        <c:tickLblPos val="nextTo"/>
        <c:crossAx val="142119296"/>
        <c:crosses val="autoZero"/>
        <c:auto val="1"/>
        <c:lblAlgn val="ctr"/>
        <c:lblOffset val="100"/>
      </c:catAx>
      <c:valAx>
        <c:axId val="142119296"/>
        <c:scaling>
          <c:orientation val="minMax"/>
        </c:scaling>
        <c:axPos val="l"/>
        <c:majorGridlines/>
        <c:numFmt formatCode="General" sourceLinked="1"/>
        <c:tickLblPos val="nextTo"/>
        <c:crossAx val="142101120"/>
        <c:crosses val="autoZero"/>
        <c:crossBetween val="between"/>
      </c:valAx>
    </c:plotArea>
    <c:legend>
      <c:legendPos val="r"/>
    </c:legend>
    <c:plotVisOnly val="1"/>
    <c:dispBlanksAs val="gap"/>
  </c:chart>
  <c:txPr>
    <a:bodyPr/>
    <a:lstStyle/>
    <a:p>
      <a:pPr>
        <a:defRPr sz="1800"/>
      </a:pPr>
      <a:endParaRPr lang="it-IT"/>
    </a:p>
  </c:txPr>
  <c:externalData r:id="rId1"/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Colonna4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softEdge">
              <a:bevelT w="127000" prst="artDeco"/>
            </a:sp3d>
          </c:spPr>
          <c:dLbls>
            <c:showCatName val="1"/>
            <c:showPercent val="1"/>
            <c:separator>
</c:separator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12</c:v>
                </c:pt>
                <c:pt idx="1">
                  <c:v>24</c:v>
                </c:pt>
                <c:pt idx="2">
                  <c:v>15</c:v>
                </c:pt>
                <c:pt idx="3">
                  <c:v>8</c:v>
                </c:pt>
                <c:pt idx="4">
                  <c:v>11</c:v>
                </c:pt>
                <c:pt idx="5">
                  <c:v>1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Colonna1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Foglio1!$C$2:$C$7</c:f>
              <c:numCache>
                <c:formatCode>General</c:formatCode>
                <c:ptCount val="6"/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Colonna2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Foglio1!$D$2:$D$7</c:f>
              <c:numCache>
                <c:formatCode>General</c:formatCode>
                <c:ptCount val="6"/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Colonna3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Foglio1!$E$2:$E$7</c:f>
              <c:numCache>
                <c:formatCode>General</c:formatCode>
                <c:ptCount val="6"/>
              </c:numCache>
            </c:numRef>
          </c:val>
        </c:ser>
        <c:dLbls/>
        <c:firstSliceAng val="0"/>
      </c:pieChart>
    </c:plotArea>
    <c:legend>
      <c:legendPos val="r"/>
    </c:legend>
    <c:plotVisOnly val="1"/>
    <c:dispBlanksAs val="zero"/>
  </c:chart>
  <c:spPr>
    <a:solidFill>
      <a:srgbClr val="77C925"/>
    </a:solidFill>
    <a:ln>
      <a:solidFill>
        <a:srgbClr val="00206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plotArea>
      <c:layout/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4A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5</c:v>
                </c:pt>
                <c:pt idx="1">
                  <c:v>10</c:v>
                </c:pt>
                <c:pt idx="2">
                  <c:v>3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4B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Foglio1!$C$2:$C$7</c:f>
              <c:numCache>
                <c:formatCode>General</c:formatCode>
                <c:ptCount val="6"/>
                <c:pt idx="0">
                  <c:v>0</c:v>
                </c:pt>
                <c:pt idx="1">
                  <c:v>5</c:v>
                </c:pt>
                <c:pt idx="2">
                  <c:v>4</c:v>
                </c:pt>
                <c:pt idx="3">
                  <c:v>4</c:v>
                </c:pt>
                <c:pt idx="4">
                  <c:v>3</c:v>
                </c:pt>
                <c:pt idx="5">
                  <c:v>0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4C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Foglio1!$D$2:$D$7</c:f>
              <c:numCache>
                <c:formatCode>General</c:formatCode>
                <c:ptCount val="6"/>
                <c:pt idx="0">
                  <c:v>7</c:v>
                </c:pt>
                <c:pt idx="1">
                  <c:v>7</c:v>
                </c:pt>
                <c:pt idx="2">
                  <c:v>4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4D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Foglio1!$E$2:$E$7</c:f>
              <c:numCache>
                <c:formatCode>General</c:formatCode>
                <c:ptCount val="6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3</c:v>
                </c:pt>
                <c:pt idx="4">
                  <c:v>7</c:v>
                </c:pt>
                <c:pt idx="5">
                  <c:v>0</c:v>
                </c:pt>
              </c:numCache>
            </c:numRef>
          </c:val>
        </c:ser>
        <c:dLbls/>
        <c:axId val="72082944"/>
        <c:axId val="72084480"/>
      </c:barChart>
      <c:catAx>
        <c:axId val="72082944"/>
        <c:scaling>
          <c:orientation val="minMax"/>
        </c:scaling>
        <c:axPos val="b"/>
        <c:numFmt formatCode="General" sourceLinked="1"/>
        <c:tickLblPos val="nextTo"/>
        <c:crossAx val="72084480"/>
        <c:crosses val="autoZero"/>
        <c:auto val="1"/>
        <c:lblAlgn val="ctr"/>
        <c:lblOffset val="100"/>
      </c:catAx>
      <c:valAx>
        <c:axId val="72084480"/>
        <c:scaling>
          <c:orientation val="minMax"/>
        </c:scaling>
        <c:axPos val="l"/>
        <c:majorGridlines/>
        <c:numFmt formatCode="General" sourceLinked="1"/>
        <c:tickLblPos val="nextTo"/>
        <c:crossAx val="72082944"/>
        <c:crosses val="autoZero"/>
        <c:crossBetween val="between"/>
      </c:valAx>
    </c:plotArea>
    <c:legend>
      <c:legendPos val="r"/>
    </c:legend>
    <c:plotVisOnly val="1"/>
    <c:dispBlanksAs val="gap"/>
  </c:chart>
  <c:txPr>
    <a:bodyPr/>
    <a:lstStyle/>
    <a:p>
      <a:pPr>
        <a:defRPr sz="1800"/>
      </a:pPr>
      <a:endParaRPr lang="it-IT"/>
    </a:p>
  </c:txPr>
  <c:externalData r:id="rId1"/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Colonna4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softEdge">
              <a:bevelT w="127000" prst="artDeco"/>
            </a:sp3d>
          </c:spPr>
          <c:dLbls>
            <c:showCatName val="1"/>
            <c:showPercent val="1"/>
            <c:separator>
</c:separator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4</c:v>
                </c:pt>
                <c:pt idx="1">
                  <c:v>7</c:v>
                </c:pt>
                <c:pt idx="2">
                  <c:v>10</c:v>
                </c:pt>
                <c:pt idx="3">
                  <c:v>16</c:v>
                </c:pt>
                <c:pt idx="4">
                  <c:v>28</c:v>
                </c:pt>
                <c:pt idx="5">
                  <c:v>6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Colonna1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Foglio1!$C$2:$C$7</c:f>
              <c:numCache>
                <c:formatCode>General</c:formatCode>
                <c:ptCount val="6"/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Colonna2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Foglio1!$D$2:$D$7</c:f>
              <c:numCache>
                <c:formatCode>General</c:formatCode>
                <c:ptCount val="6"/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Colonna3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Foglio1!$E$2:$E$7</c:f>
              <c:numCache>
                <c:formatCode>General</c:formatCode>
                <c:ptCount val="6"/>
              </c:numCache>
            </c:numRef>
          </c:val>
        </c:ser>
        <c:dLbls/>
        <c:firstSliceAng val="0"/>
      </c:pieChart>
    </c:plotArea>
    <c:legend>
      <c:legendPos val="r"/>
    </c:legend>
    <c:plotVisOnly val="1"/>
    <c:dispBlanksAs val="zero"/>
  </c:chart>
  <c:spPr>
    <a:solidFill>
      <a:schemeClr val="accent3">
        <a:lumMod val="50000"/>
      </a:schemeClr>
    </a:solidFill>
    <a:ln>
      <a:solidFill>
        <a:srgbClr val="00206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plotArea>
      <c:layout/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4A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4</c:v>
                </c:pt>
                <c:pt idx="1">
                  <c:v>5</c:v>
                </c:pt>
                <c:pt idx="2">
                  <c:v>4</c:v>
                </c:pt>
                <c:pt idx="3">
                  <c:v>7</c:v>
                </c:pt>
                <c:pt idx="4">
                  <c:v>0</c:v>
                </c:pt>
                <c:pt idx="5">
                  <c:v>1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4B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Foglio1!$C$2:$C$7</c:f>
              <c:numCache>
                <c:formatCode>General</c:formatCode>
                <c:ptCount val="6"/>
                <c:pt idx="0">
                  <c:v>0</c:v>
                </c:pt>
                <c:pt idx="1">
                  <c:v>0</c:v>
                </c:pt>
                <c:pt idx="2">
                  <c:v>2</c:v>
                </c:pt>
                <c:pt idx="3">
                  <c:v>3</c:v>
                </c:pt>
                <c:pt idx="4">
                  <c:v>10</c:v>
                </c:pt>
                <c:pt idx="5">
                  <c:v>1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4C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Foglio1!$D$2:$D$7</c:f>
              <c:numCache>
                <c:formatCode>General</c:formatCode>
                <c:ptCount val="6"/>
                <c:pt idx="0">
                  <c:v>0</c:v>
                </c:pt>
                <c:pt idx="1">
                  <c:v>0</c:v>
                </c:pt>
                <c:pt idx="2">
                  <c:v>2</c:v>
                </c:pt>
                <c:pt idx="3">
                  <c:v>1</c:v>
                </c:pt>
                <c:pt idx="4">
                  <c:v>11</c:v>
                </c:pt>
                <c:pt idx="5">
                  <c:v>4</c:v>
                </c:pt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4D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Foglio1!$E$2:$E$7</c:f>
              <c:numCache>
                <c:formatCode>General</c:formatCode>
                <c:ptCount val="6"/>
                <c:pt idx="0">
                  <c:v>0</c:v>
                </c:pt>
                <c:pt idx="1">
                  <c:v>2</c:v>
                </c:pt>
                <c:pt idx="2">
                  <c:v>2</c:v>
                </c:pt>
                <c:pt idx="3">
                  <c:v>5</c:v>
                </c:pt>
                <c:pt idx="4">
                  <c:v>7</c:v>
                </c:pt>
                <c:pt idx="5">
                  <c:v>0</c:v>
                </c:pt>
              </c:numCache>
            </c:numRef>
          </c:val>
        </c:ser>
        <c:dLbls/>
        <c:axId val="72208768"/>
        <c:axId val="72210304"/>
      </c:barChart>
      <c:catAx>
        <c:axId val="72208768"/>
        <c:scaling>
          <c:orientation val="minMax"/>
        </c:scaling>
        <c:axPos val="b"/>
        <c:numFmt formatCode="General" sourceLinked="1"/>
        <c:tickLblPos val="nextTo"/>
        <c:crossAx val="72210304"/>
        <c:crosses val="autoZero"/>
        <c:auto val="1"/>
        <c:lblAlgn val="ctr"/>
        <c:lblOffset val="100"/>
      </c:catAx>
      <c:valAx>
        <c:axId val="72210304"/>
        <c:scaling>
          <c:orientation val="minMax"/>
        </c:scaling>
        <c:axPos val="l"/>
        <c:majorGridlines/>
        <c:numFmt formatCode="General" sourceLinked="1"/>
        <c:tickLblPos val="nextTo"/>
        <c:crossAx val="72208768"/>
        <c:crosses val="autoZero"/>
        <c:crossBetween val="between"/>
      </c:valAx>
    </c:plotArea>
    <c:legend>
      <c:legendPos val="r"/>
    </c:legend>
    <c:plotVisOnly val="1"/>
    <c:dispBlanksAs val="gap"/>
  </c:chart>
  <c:txPr>
    <a:bodyPr/>
    <a:lstStyle/>
    <a:p>
      <a:pPr>
        <a:defRPr sz="1800"/>
      </a:pPr>
      <a:endParaRPr lang="it-IT"/>
    </a:p>
  </c:txPr>
  <c:externalData r:id="rId1"/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softEdge">
              <a:bevelT w="127000" prst="artDeco"/>
            </a:sp3d>
          </c:spPr>
          <c:dLbls>
            <c:showCatName val="1"/>
            <c:showPercent val="1"/>
            <c:separator>
</c:separator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8</c:v>
                </c:pt>
                <c:pt idx="1">
                  <c:v>11</c:v>
                </c:pt>
                <c:pt idx="2">
                  <c:v>10</c:v>
                </c:pt>
                <c:pt idx="3">
                  <c:v>16</c:v>
                </c:pt>
                <c:pt idx="4">
                  <c:v>8</c:v>
                </c:pt>
                <c:pt idx="5">
                  <c:v>0</c:v>
                </c:pt>
              </c:numCache>
            </c:numRef>
          </c:val>
        </c:ser>
        <c:dLbls/>
        <c:firstSliceAng val="0"/>
      </c:pieChart>
    </c:plotArea>
    <c:legend>
      <c:legendPos val="r"/>
    </c:legend>
    <c:plotVisOnly val="1"/>
    <c:dispBlanksAs val="zero"/>
  </c:chart>
  <c:spPr>
    <a:solidFill>
      <a:schemeClr val="accent3">
        <a:lumMod val="50000"/>
      </a:schemeClr>
    </a:solidFill>
    <a:ln>
      <a:solidFill>
        <a:srgbClr val="00206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plotArea>
      <c:layout/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5A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0</c:v>
                </c:pt>
                <c:pt idx="1">
                  <c:v>4</c:v>
                </c:pt>
                <c:pt idx="2">
                  <c:v>4</c:v>
                </c:pt>
                <c:pt idx="3">
                  <c:v>5</c:v>
                </c:pt>
                <c:pt idx="4">
                  <c:v>3</c:v>
                </c:pt>
                <c:pt idx="5">
                  <c:v>0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5B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Foglio1!$C$2:$C$7</c:f>
              <c:numCache>
                <c:formatCode>General</c:formatCode>
                <c:ptCount val="6"/>
                <c:pt idx="0">
                  <c:v>1</c:v>
                </c:pt>
                <c:pt idx="1">
                  <c:v>5</c:v>
                </c:pt>
                <c:pt idx="2">
                  <c:v>4</c:v>
                </c:pt>
                <c:pt idx="3">
                  <c:v>6</c:v>
                </c:pt>
                <c:pt idx="4">
                  <c:v>3</c:v>
                </c:pt>
                <c:pt idx="5">
                  <c:v>0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5C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Foglio1!$D$2:$D$7</c:f>
              <c:numCache>
                <c:formatCode>General</c:formatCode>
                <c:ptCount val="6"/>
                <c:pt idx="0">
                  <c:v>7</c:v>
                </c:pt>
                <c:pt idx="1">
                  <c:v>2</c:v>
                </c:pt>
                <c:pt idx="2">
                  <c:v>2</c:v>
                </c:pt>
                <c:pt idx="3">
                  <c:v>5</c:v>
                </c:pt>
                <c:pt idx="4">
                  <c:v>2</c:v>
                </c:pt>
                <c:pt idx="5">
                  <c:v>0</c:v>
                </c:pt>
              </c:numCache>
            </c:numRef>
          </c:val>
        </c:ser>
        <c:dLbls/>
        <c:axId val="72351104"/>
        <c:axId val="142156928"/>
      </c:barChart>
      <c:catAx>
        <c:axId val="72351104"/>
        <c:scaling>
          <c:orientation val="minMax"/>
        </c:scaling>
        <c:axPos val="b"/>
        <c:numFmt formatCode="General" sourceLinked="1"/>
        <c:tickLblPos val="nextTo"/>
        <c:crossAx val="142156928"/>
        <c:crosses val="autoZero"/>
        <c:auto val="1"/>
        <c:lblAlgn val="ctr"/>
        <c:lblOffset val="100"/>
      </c:catAx>
      <c:valAx>
        <c:axId val="142156928"/>
        <c:scaling>
          <c:orientation val="minMax"/>
        </c:scaling>
        <c:axPos val="l"/>
        <c:majorGridlines/>
        <c:numFmt formatCode="General" sourceLinked="1"/>
        <c:tickLblPos val="nextTo"/>
        <c:crossAx val="72351104"/>
        <c:crosses val="autoZero"/>
        <c:crossBetween val="between"/>
      </c:valAx>
    </c:plotArea>
    <c:legend>
      <c:legendPos val="r"/>
    </c:legend>
    <c:plotVisOnly val="1"/>
    <c:dispBlanksAs val="gap"/>
  </c:chart>
  <c:txPr>
    <a:bodyPr/>
    <a:lstStyle/>
    <a:p>
      <a:pPr>
        <a:defRPr sz="1800"/>
      </a:pPr>
      <a:endParaRPr lang="it-IT"/>
    </a:p>
  </c:txPr>
  <c:externalData r:id="rId1"/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1A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softEdge">
              <a:bevelT w="127000" prst="artDeco"/>
            </a:sp3d>
          </c:spPr>
          <c:dLbls>
            <c:showCatName val="1"/>
            <c:showPercent val="1"/>
            <c:separator>
</c:separator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5</c:v>
                </c:pt>
                <c:pt idx="1">
                  <c:v>2</c:v>
                </c:pt>
                <c:pt idx="2">
                  <c:v>2</c:v>
                </c:pt>
                <c:pt idx="3">
                  <c:v>3</c:v>
                </c:pt>
                <c:pt idx="4">
                  <c:v>2</c:v>
                </c:pt>
                <c:pt idx="5">
                  <c:v>2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1B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Foglio1!$C$2:$C$7</c:f>
              <c:numCache>
                <c:formatCode>General</c:formatCode>
                <c:ptCount val="6"/>
                <c:pt idx="0">
                  <c:v>5</c:v>
                </c:pt>
                <c:pt idx="1">
                  <c:v>5</c:v>
                </c:pt>
                <c:pt idx="2">
                  <c:v>3</c:v>
                </c:pt>
                <c:pt idx="3">
                  <c:v>2</c:v>
                </c:pt>
                <c:pt idx="4">
                  <c:v>2</c:v>
                </c:pt>
                <c:pt idx="5">
                  <c:v>2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1C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Foglio1!$D$2:$D$7</c:f>
              <c:numCache>
                <c:formatCode>General</c:formatCode>
                <c:ptCount val="6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  <c:pt idx="4">
                  <c:v>2</c:v>
                </c:pt>
                <c:pt idx="5">
                  <c:v>2</c:v>
                </c:pt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1D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Foglio1!$E$2:$E$7</c:f>
              <c:numCache>
                <c:formatCode>General</c:formatCode>
                <c:ptCount val="6"/>
                <c:pt idx="0">
                  <c:v>2</c:v>
                </c:pt>
                <c:pt idx="1">
                  <c:v>2</c:v>
                </c:pt>
                <c:pt idx="2">
                  <c:v>2</c:v>
                </c:pt>
                <c:pt idx="3">
                  <c:v>2</c:v>
                </c:pt>
                <c:pt idx="4">
                  <c:v>2</c:v>
                </c:pt>
                <c:pt idx="5">
                  <c:v>2</c:v>
                </c:pt>
              </c:numCache>
            </c:numRef>
          </c:val>
        </c:ser>
        <c:dLbls/>
        <c:firstSliceAng val="0"/>
      </c:pieChart>
    </c:plotArea>
    <c:legend>
      <c:legendPos val="r"/>
    </c:legend>
    <c:plotVisOnly val="1"/>
    <c:dispBlanksAs val="zero"/>
  </c:chart>
  <c:spPr>
    <a:solidFill>
      <a:schemeClr val="accent3">
        <a:lumMod val="50000"/>
      </a:schemeClr>
    </a:solidFill>
    <a:ln>
      <a:solidFill>
        <a:srgbClr val="00206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plotArea>
      <c:layout/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5A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0</c:v>
                </c:pt>
                <c:pt idx="1">
                  <c:v>0</c:v>
                </c:pt>
                <c:pt idx="2">
                  <c:v>9</c:v>
                </c:pt>
                <c:pt idx="3">
                  <c:v>3</c:v>
                </c:pt>
                <c:pt idx="4">
                  <c:v>3</c:v>
                </c:pt>
                <c:pt idx="5">
                  <c:v>2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5B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Foglio1!$C$2:$C$7</c:f>
              <c:numCache>
                <c:formatCode>General</c:formatCode>
                <c:ptCount val="6"/>
                <c:pt idx="0">
                  <c:v>3</c:v>
                </c:pt>
                <c:pt idx="1">
                  <c:v>7</c:v>
                </c:pt>
                <c:pt idx="2">
                  <c:v>4</c:v>
                </c:pt>
                <c:pt idx="3">
                  <c:v>4</c:v>
                </c:pt>
                <c:pt idx="4">
                  <c:v>2</c:v>
                </c:pt>
                <c:pt idx="5">
                  <c:v>0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5C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Foglio1!$D$2:$D$7</c:f>
              <c:numCache>
                <c:formatCode>General</c:formatCode>
                <c:ptCount val="6"/>
                <c:pt idx="0">
                  <c:v>2</c:v>
                </c:pt>
                <c:pt idx="1">
                  <c:v>3</c:v>
                </c:pt>
                <c:pt idx="2">
                  <c:v>2</c:v>
                </c:pt>
                <c:pt idx="3">
                  <c:v>6</c:v>
                </c:pt>
                <c:pt idx="4">
                  <c:v>4</c:v>
                </c:pt>
                <c:pt idx="5">
                  <c:v>0</c:v>
                </c:pt>
              </c:numCache>
            </c:numRef>
          </c:val>
        </c:ser>
        <c:dLbls/>
        <c:axId val="142402688"/>
        <c:axId val="142404224"/>
      </c:barChart>
      <c:catAx>
        <c:axId val="142402688"/>
        <c:scaling>
          <c:orientation val="minMax"/>
        </c:scaling>
        <c:axPos val="b"/>
        <c:numFmt formatCode="General" sourceLinked="1"/>
        <c:tickLblPos val="nextTo"/>
        <c:crossAx val="142404224"/>
        <c:crosses val="autoZero"/>
        <c:auto val="1"/>
        <c:lblAlgn val="ctr"/>
        <c:lblOffset val="100"/>
      </c:catAx>
      <c:valAx>
        <c:axId val="142404224"/>
        <c:scaling>
          <c:orientation val="minMax"/>
        </c:scaling>
        <c:axPos val="l"/>
        <c:majorGridlines/>
        <c:numFmt formatCode="General" sourceLinked="1"/>
        <c:tickLblPos val="nextTo"/>
        <c:crossAx val="142402688"/>
        <c:crosses val="autoZero"/>
        <c:crossBetween val="between"/>
      </c:valAx>
    </c:plotArea>
    <c:legend>
      <c:legendPos val="r"/>
    </c:legend>
    <c:plotVisOnly val="1"/>
    <c:dispBlanksAs val="gap"/>
  </c:chart>
  <c:txPr>
    <a:bodyPr/>
    <a:lstStyle/>
    <a:p>
      <a:pPr>
        <a:defRPr sz="1800"/>
      </a:pPr>
      <a:endParaRPr lang="it-IT"/>
    </a:p>
  </c:txPr>
  <c:externalData r:id="rId1"/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softEdge">
              <a:bevelT w="127000" prst="artDeco"/>
            </a:sp3d>
          </c:spPr>
          <c:dLbls>
            <c:showCatName val="1"/>
            <c:showPercent val="1"/>
            <c:separator>
</c:separator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5</c:v>
                </c:pt>
                <c:pt idx="1">
                  <c:v>10</c:v>
                </c:pt>
                <c:pt idx="2">
                  <c:v>15</c:v>
                </c:pt>
                <c:pt idx="3">
                  <c:v>13</c:v>
                </c:pt>
                <c:pt idx="4">
                  <c:v>9</c:v>
                </c:pt>
                <c:pt idx="5">
                  <c:v>2</c:v>
                </c:pt>
              </c:numCache>
            </c:numRef>
          </c:val>
        </c:ser>
        <c:dLbls/>
        <c:firstSliceAng val="0"/>
      </c:pieChart>
    </c:plotArea>
    <c:legend>
      <c:legendPos val="r"/>
    </c:legend>
    <c:plotVisOnly val="1"/>
    <c:dispBlanksAs val="zero"/>
  </c:chart>
  <c:spPr>
    <a:solidFill>
      <a:schemeClr val="accent3">
        <a:lumMod val="50000"/>
      </a:schemeClr>
    </a:solidFill>
    <a:ln>
      <a:solidFill>
        <a:srgbClr val="00206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dPt>
            <c:idx val="0"/>
            <c:spPr>
              <a:scene3d>
                <a:camera prst="orthographicFront"/>
                <a:lightRig rig="threePt" dir="t"/>
              </a:scene3d>
              <a:sp3d prstMaterial="softEdge">
                <a:bevelT w="127000" prst="artDeco"/>
              </a:sp3d>
            </c:spPr>
          </c:dPt>
          <c:dLbls>
            <c:showCatName val="1"/>
            <c:showPercent val="1"/>
            <c:separator>
</c:separator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10</c:v>
                </c:pt>
                <c:pt idx="1">
                  <c:v>1</c:v>
                </c:pt>
                <c:pt idx="2">
                  <c:v>26</c:v>
                </c:pt>
                <c:pt idx="3">
                  <c:v>22</c:v>
                </c:pt>
                <c:pt idx="4">
                  <c:v>7</c:v>
                </c:pt>
                <c:pt idx="5">
                  <c:v>0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accent1"/>
          </a:solidFill>
        </a:ln>
      </c:spPr>
    </c:legend>
    <c:plotVisOnly val="1"/>
    <c:dispBlanksAs val="zero"/>
  </c:chart>
  <c:spPr>
    <a:solidFill>
      <a:srgbClr val="FF9900"/>
    </a:solidFill>
  </c:spPr>
  <c:txPr>
    <a:bodyPr/>
    <a:lstStyle/>
    <a:p>
      <a:pPr>
        <a:defRPr sz="1800"/>
      </a:pPr>
      <a:endParaRPr lang="it-IT"/>
    </a:p>
  </c:txPr>
  <c:externalData r:id="rId1"/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plotArea>
      <c:layout/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5A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0</c:v>
                </c:pt>
                <c:pt idx="1">
                  <c:v>4</c:v>
                </c:pt>
                <c:pt idx="2">
                  <c:v>4</c:v>
                </c:pt>
                <c:pt idx="3">
                  <c:v>5</c:v>
                </c:pt>
                <c:pt idx="4">
                  <c:v>3</c:v>
                </c:pt>
                <c:pt idx="5">
                  <c:v>0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5B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Foglio1!$C$2:$C$7</c:f>
              <c:numCache>
                <c:formatCode>General</c:formatCode>
                <c:ptCount val="6"/>
                <c:pt idx="0">
                  <c:v>2</c:v>
                </c:pt>
                <c:pt idx="1">
                  <c:v>3</c:v>
                </c:pt>
                <c:pt idx="2">
                  <c:v>8</c:v>
                </c:pt>
                <c:pt idx="3">
                  <c:v>4</c:v>
                </c:pt>
                <c:pt idx="4">
                  <c:v>3</c:v>
                </c:pt>
                <c:pt idx="5">
                  <c:v>0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5C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Foglio1!$D$2:$D$7</c:f>
              <c:numCache>
                <c:formatCode>General</c:formatCode>
                <c:ptCount val="6"/>
                <c:pt idx="0">
                  <c:v>13</c:v>
                </c:pt>
                <c:pt idx="1">
                  <c:v>1</c:v>
                </c:pt>
                <c:pt idx="2">
                  <c:v>2</c:v>
                </c:pt>
                <c:pt idx="3">
                  <c:v>0</c:v>
                </c:pt>
                <c:pt idx="4">
                  <c:v>2</c:v>
                </c:pt>
                <c:pt idx="5">
                  <c:v>0</c:v>
                </c:pt>
              </c:numCache>
            </c:numRef>
          </c:val>
        </c:ser>
        <c:dLbls/>
        <c:axId val="142515200"/>
        <c:axId val="142529280"/>
      </c:barChart>
      <c:catAx>
        <c:axId val="142515200"/>
        <c:scaling>
          <c:orientation val="minMax"/>
        </c:scaling>
        <c:axPos val="b"/>
        <c:numFmt formatCode="General" sourceLinked="1"/>
        <c:tickLblPos val="nextTo"/>
        <c:crossAx val="142529280"/>
        <c:crosses val="autoZero"/>
        <c:auto val="1"/>
        <c:lblAlgn val="ctr"/>
        <c:lblOffset val="100"/>
      </c:catAx>
      <c:valAx>
        <c:axId val="142529280"/>
        <c:scaling>
          <c:orientation val="minMax"/>
        </c:scaling>
        <c:axPos val="l"/>
        <c:majorGridlines/>
        <c:numFmt formatCode="General" sourceLinked="1"/>
        <c:tickLblPos val="nextTo"/>
        <c:crossAx val="142515200"/>
        <c:crosses val="autoZero"/>
        <c:crossBetween val="between"/>
      </c:valAx>
    </c:plotArea>
    <c:legend>
      <c:legendPos val="r"/>
    </c:legend>
    <c:plotVisOnly val="1"/>
    <c:dispBlanksAs val="gap"/>
  </c:chart>
  <c:txPr>
    <a:bodyPr/>
    <a:lstStyle/>
    <a:p>
      <a:pPr>
        <a:defRPr sz="1800"/>
      </a:pPr>
      <a:endParaRPr lang="it-IT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plotArea>
      <c:layout/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1A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10</c:v>
                </c:pt>
                <c:pt idx="1">
                  <c:v>1</c:v>
                </c:pt>
                <c:pt idx="2">
                  <c:v>6</c:v>
                </c:pt>
                <c:pt idx="3">
                  <c:v>5</c:v>
                </c:pt>
                <c:pt idx="4">
                  <c:v>1</c:v>
                </c:pt>
                <c:pt idx="5">
                  <c:v>0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1B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Foglio1!$C$2:$C$7</c:f>
              <c:numCache>
                <c:formatCode>General</c:formatCode>
                <c:ptCount val="6"/>
                <c:pt idx="0">
                  <c:v>0</c:v>
                </c:pt>
                <c:pt idx="1">
                  <c:v>0</c:v>
                </c:pt>
                <c:pt idx="2">
                  <c:v>20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1C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Foglio1!$D$2:$D$7</c:f>
              <c:numCache>
                <c:formatCode>General</c:formatCode>
                <c:ptCount val="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5</c:v>
                </c:pt>
                <c:pt idx="4">
                  <c:v>6</c:v>
                </c:pt>
                <c:pt idx="5">
                  <c:v>0</c:v>
                </c:pt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1D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Foglio1!$E$2:$E$7</c:f>
              <c:numCache>
                <c:formatCode>General</c:formatCode>
                <c:ptCount val="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12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</c:ser>
        <c:dLbls/>
        <c:axId val="99280000"/>
        <c:axId val="99281536"/>
      </c:barChart>
      <c:catAx>
        <c:axId val="99280000"/>
        <c:scaling>
          <c:orientation val="minMax"/>
        </c:scaling>
        <c:axPos val="b"/>
        <c:numFmt formatCode="General" sourceLinked="1"/>
        <c:tickLblPos val="nextTo"/>
        <c:crossAx val="99281536"/>
        <c:crosses val="autoZero"/>
        <c:auto val="1"/>
        <c:lblAlgn val="ctr"/>
        <c:lblOffset val="100"/>
      </c:catAx>
      <c:valAx>
        <c:axId val="99281536"/>
        <c:scaling>
          <c:orientation val="minMax"/>
        </c:scaling>
        <c:axPos val="l"/>
        <c:majorGridlines/>
        <c:numFmt formatCode="General" sourceLinked="1"/>
        <c:tickLblPos val="nextTo"/>
        <c:crossAx val="99280000"/>
        <c:crosses val="autoZero"/>
        <c:crossBetween val="between"/>
      </c:valAx>
      <c:spPr>
        <a:solidFill>
          <a:schemeClr val="bg2">
            <a:lumMod val="20000"/>
            <a:lumOff val="80000"/>
          </a:schemeClr>
        </a:solidFill>
      </c:spPr>
    </c:plotArea>
    <c:legend>
      <c:legendPos val="r"/>
    </c:legend>
    <c:plotVisOnly val="1"/>
    <c:dispBlanksAs val="gap"/>
  </c:chart>
  <c:txPr>
    <a:bodyPr/>
    <a:lstStyle/>
    <a:p>
      <a:pPr>
        <a:defRPr sz="1800"/>
      </a:pPr>
      <a:endParaRPr lang="it-IT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softEdge">
              <a:bevelT w="127000" prst="artDeco"/>
            </a:sp3d>
          </c:spPr>
          <c:dLbls>
            <c:showCatName val="1"/>
            <c:showPercent val="1"/>
            <c:separator>
</c:separator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5</c:v>
                </c:pt>
                <c:pt idx="1">
                  <c:v>7</c:v>
                </c:pt>
                <c:pt idx="2">
                  <c:v>31</c:v>
                </c:pt>
                <c:pt idx="3">
                  <c:v>13</c:v>
                </c:pt>
                <c:pt idx="4">
                  <c:v>2</c:v>
                </c:pt>
                <c:pt idx="5">
                  <c:v>0</c:v>
                </c:pt>
              </c:numCache>
            </c:numRef>
          </c:val>
        </c:ser>
        <c:dLbls/>
        <c:firstSliceAng val="0"/>
      </c:pieChart>
    </c:plotArea>
    <c:legend>
      <c:legendPos val="r"/>
    </c:legend>
    <c:plotVisOnly val="1"/>
    <c:dispBlanksAs val="zero"/>
  </c:chart>
  <c:spPr>
    <a:solidFill>
      <a:schemeClr val="accent2">
        <a:lumMod val="75000"/>
      </a:schemeClr>
    </a:solidFill>
    <a:ln>
      <a:solidFill>
        <a:schemeClr val="accent4">
          <a:lumMod val="50000"/>
        </a:schemeClr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plotArea>
      <c:layout/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1A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5</c:v>
                </c:pt>
                <c:pt idx="4">
                  <c:v>1</c:v>
                </c:pt>
                <c:pt idx="5">
                  <c:v>0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1B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Foglio1!$C$2:$C$7</c:f>
              <c:numCache>
                <c:formatCode>General</c:formatCode>
                <c:ptCount val="6"/>
                <c:pt idx="0">
                  <c:v>0</c:v>
                </c:pt>
                <c:pt idx="1">
                  <c:v>0</c:v>
                </c:pt>
                <c:pt idx="2">
                  <c:v>14</c:v>
                </c:pt>
                <c:pt idx="3">
                  <c:v>6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1C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Foglio1!$D$2:$D$7</c:f>
              <c:numCache>
                <c:formatCode>General</c:formatCode>
                <c:ptCount val="6"/>
                <c:pt idx="0">
                  <c:v>0</c:v>
                </c:pt>
                <c:pt idx="1">
                  <c:v>1</c:v>
                </c:pt>
                <c:pt idx="2">
                  <c:v>8</c:v>
                </c:pt>
                <c:pt idx="3">
                  <c:v>2</c:v>
                </c:pt>
                <c:pt idx="4">
                  <c:v>1</c:v>
                </c:pt>
                <c:pt idx="5">
                  <c:v>0</c:v>
                </c:pt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1D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Foglio1!$E$2:$E$7</c:f>
              <c:numCache>
                <c:formatCode>General</c:formatCode>
                <c:ptCount val="6"/>
                <c:pt idx="0">
                  <c:v>4</c:v>
                </c:pt>
                <c:pt idx="1">
                  <c:v>4</c:v>
                </c:pt>
                <c:pt idx="2">
                  <c:v>4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</c:ser>
        <c:dLbls/>
        <c:axId val="99520896"/>
        <c:axId val="99522432"/>
      </c:barChart>
      <c:catAx>
        <c:axId val="99520896"/>
        <c:scaling>
          <c:orientation val="minMax"/>
        </c:scaling>
        <c:axPos val="b"/>
        <c:numFmt formatCode="General" sourceLinked="1"/>
        <c:tickLblPos val="nextTo"/>
        <c:crossAx val="99522432"/>
        <c:crosses val="autoZero"/>
        <c:auto val="1"/>
        <c:lblAlgn val="ctr"/>
        <c:lblOffset val="100"/>
      </c:catAx>
      <c:valAx>
        <c:axId val="99522432"/>
        <c:scaling>
          <c:orientation val="minMax"/>
        </c:scaling>
        <c:axPos val="l"/>
        <c:majorGridlines/>
        <c:numFmt formatCode="General" sourceLinked="1"/>
        <c:tickLblPos val="nextTo"/>
        <c:crossAx val="99520896"/>
        <c:crosses val="autoZero"/>
        <c:crossBetween val="between"/>
      </c:valAx>
      <c:spPr>
        <a:solidFill>
          <a:schemeClr val="bg2">
            <a:lumMod val="20000"/>
            <a:lumOff val="80000"/>
          </a:schemeClr>
        </a:solidFill>
      </c:spPr>
    </c:plotArea>
    <c:legend>
      <c:legendPos val="r"/>
    </c:legend>
    <c:plotVisOnly val="1"/>
    <c:dispBlanksAs val="gap"/>
  </c:chart>
  <c:txPr>
    <a:bodyPr/>
    <a:lstStyle/>
    <a:p>
      <a:pPr>
        <a:defRPr sz="1800"/>
      </a:pPr>
      <a:endParaRPr lang="it-IT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spPr>
            <a:effectLst/>
            <a:scene3d>
              <a:camera prst="orthographicFront"/>
              <a:lightRig rig="threePt" dir="t"/>
            </a:scene3d>
            <a:sp3d prstMaterial="softEdge">
              <a:bevelT w="127000" prst="artDeco"/>
            </a:sp3d>
          </c:spPr>
          <c:dLbls>
            <c:showCatName val="1"/>
            <c:showPercent val="1"/>
            <c:separator>
</c:separator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2</c:v>
                </c:pt>
                <c:pt idx="1">
                  <c:v>9</c:v>
                </c:pt>
                <c:pt idx="2">
                  <c:v>11</c:v>
                </c:pt>
                <c:pt idx="3">
                  <c:v>8</c:v>
                </c:pt>
                <c:pt idx="4">
                  <c:v>10</c:v>
                </c:pt>
                <c:pt idx="5">
                  <c:v>0</c:v>
                </c:pt>
              </c:numCache>
            </c:numRef>
          </c:val>
        </c:ser>
        <c:dLbls/>
        <c:firstSliceAng val="0"/>
      </c:pieChart>
    </c:plotArea>
    <c:legend>
      <c:legendPos val="r"/>
    </c:legend>
    <c:plotVisOnly val="1"/>
    <c:dispBlanksAs val="zero"/>
  </c:chart>
  <c:spPr>
    <a:solidFill>
      <a:srgbClr val="92D050"/>
    </a:solidFill>
    <a:ln>
      <a:solidFill>
        <a:schemeClr val="bg2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plotArea>
      <c:layout/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2A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0</c:v>
                </c:pt>
                <c:pt idx="1">
                  <c:v>3</c:v>
                </c:pt>
                <c:pt idx="2">
                  <c:v>4</c:v>
                </c:pt>
                <c:pt idx="3">
                  <c:v>2</c:v>
                </c:pt>
                <c:pt idx="4">
                  <c:v>3</c:v>
                </c:pt>
                <c:pt idx="5">
                  <c:v>0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2B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Foglio1!$C$2:$C$7</c:f>
              <c:numCache>
                <c:formatCode>General</c:formatCode>
                <c:ptCount val="6"/>
                <c:pt idx="0">
                  <c:v>2</c:v>
                </c:pt>
                <c:pt idx="1">
                  <c:v>2</c:v>
                </c:pt>
                <c:pt idx="2">
                  <c:v>4</c:v>
                </c:pt>
                <c:pt idx="3">
                  <c:v>2</c:v>
                </c:pt>
                <c:pt idx="4">
                  <c:v>4</c:v>
                </c:pt>
                <c:pt idx="5">
                  <c:v>0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2C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Foglio1!$D$2:$D$7</c:f>
              <c:numCache>
                <c:formatCode>General</c:formatCode>
                <c:ptCount val="6"/>
                <c:pt idx="0">
                  <c:v>0</c:v>
                </c:pt>
                <c:pt idx="1">
                  <c:v>4</c:v>
                </c:pt>
                <c:pt idx="2">
                  <c:v>3</c:v>
                </c:pt>
                <c:pt idx="3">
                  <c:v>4</c:v>
                </c:pt>
                <c:pt idx="4">
                  <c:v>3</c:v>
                </c:pt>
                <c:pt idx="5">
                  <c:v>0</c:v>
                </c:pt>
              </c:numCache>
            </c:numRef>
          </c:val>
        </c:ser>
        <c:dLbls/>
        <c:axId val="99618176"/>
        <c:axId val="99624064"/>
      </c:barChart>
      <c:catAx>
        <c:axId val="99618176"/>
        <c:scaling>
          <c:orientation val="minMax"/>
        </c:scaling>
        <c:axPos val="b"/>
        <c:numFmt formatCode="General" sourceLinked="1"/>
        <c:tickLblPos val="nextTo"/>
        <c:crossAx val="99624064"/>
        <c:crosses val="autoZero"/>
        <c:auto val="1"/>
        <c:lblAlgn val="ctr"/>
        <c:lblOffset val="100"/>
      </c:catAx>
      <c:valAx>
        <c:axId val="99624064"/>
        <c:scaling>
          <c:orientation val="minMax"/>
        </c:scaling>
        <c:axPos val="l"/>
        <c:majorGridlines/>
        <c:numFmt formatCode="General" sourceLinked="1"/>
        <c:tickLblPos val="nextTo"/>
        <c:crossAx val="99618176"/>
        <c:crosses val="autoZero"/>
        <c:crossBetween val="between"/>
      </c:valAx>
    </c:plotArea>
    <c:legend>
      <c:legendPos val="r"/>
    </c:legend>
    <c:plotVisOnly val="1"/>
    <c:dispBlanksAs val="gap"/>
  </c:chart>
  <c:txPr>
    <a:bodyPr/>
    <a:lstStyle/>
    <a:p>
      <a:pPr>
        <a:defRPr sz="1800"/>
      </a:pPr>
      <a:endParaRPr lang="it-IT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Colonna4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softEdge">
              <a:bevelT w="127000" prst="artDeco"/>
            </a:sp3d>
          </c:spPr>
          <c:dLbls>
            <c:showCatName val="1"/>
            <c:showPercent val="1"/>
            <c:separator>
</c:separator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4</c:v>
                </c:pt>
                <c:pt idx="1">
                  <c:v>5</c:v>
                </c:pt>
                <c:pt idx="2">
                  <c:v>11</c:v>
                </c:pt>
                <c:pt idx="3">
                  <c:v>15</c:v>
                </c:pt>
                <c:pt idx="4">
                  <c:v>5</c:v>
                </c:pt>
                <c:pt idx="5">
                  <c:v>0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accent1"/>
          </a:solidFill>
        </a:ln>
      </c:spPr>
    </c:legend>
    <c:plotVisOnly val="1"/>
    <c:dispBlanksAs val="zero"/>
  </c:chart>
  <c:spPr>
    <a:solidFill>
      <a:schemeClr val="accent6">
        <a:lumMod val="75000"/>
      </a:schemeClr>
    </a:solidFill>
    <a:ln>
      <a:solidFill>
        <a:schemeClr val="accent1"/>
      </a:solidFill>
      <a:prstDash val="lgDashDotDot"/>
    </a:ln>
  </c:spPr>
  <c:txPr>
    <a:bodyPr/>
    <a:lstStyle/>
    <a:p>
      <a:pPr>
        <a:defRPr sz="1800"/>
      </a:pPr>
      <a:endParaRPr lang="it-IT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BBFE-43B1-477C-9771-8C9031807009}" type="datetimeFigureOut">
              <a:rPr lang="it-IT" smtClean="0"/>
              <a:pPr/>
              <a:t>21/10/2017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A40F8-B4AF-489F-9630-DA2B218B25A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BBFE-43B1-477C-9771-8C9031807009}" type="datetimeFigureOut">
              <a:rPr lang="it-IT" smtClean="0"/>
              <a:pPr/>
              <a:t>21/10/2017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A40F8-B4AF-489F-9630-DA2B218B25A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BBFE-43B1-477C-9771-8C9031807009}" type="datetimeFigureOut">
              <a:rPr lang="it-IT" smtClean="0"/>
              <a:pPr/>
              <a:t>21/10/2017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A40F8-B4AF-489F-9630-DA2B218B25A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BBFE-43B1-477C-9771-8C9031807009}" type="datetimeFigureOut">
              <a:rPr lang="it-IT" smtClean="0"/>
              <a:pPr/>
              <a:t>21/10/2017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A40F8-B4AF-489F-9630-DA2B218B25A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BBFE-43B1-477C-9771-8C9031807009}" type="datetimeFigureOut">
              <a:rPr lang="it-IT" smtClean="0"/>
              <a:pPr/>
              <a:t>21/10/2017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A40F8-B4AF-489F-9630-DA2B218B25A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BBFE-43B1-477C-9771-8C9031807009}" type="datetimeFigureOut">
              <a:rPr lang="it-IT" smtClean="0"/>
              <a:pPr/>
              <a:t>21/10/2017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A40F8-B4AF-489F-9630-DA2B218B25A5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BBFE-43B1-477C-9771-8C9031807009}" type="datetimeFigureOut">
              <a:rPr lang="it-IT" smtClean="0"/>
              <a:pPr/>
              <a:t>21/10/2017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A40F8-B4AF-489F-9630-DA2B218B25A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BBFE-43B1-477C-9771-8C9031807009}" type="datetimeFigureOut">
              <a:rPr lang="it-IT" smtClean="0"/>
              <a:pPr/>
              <a:t>21/10/2017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A40F8-B4AF-489F-9630-DA2B218B25A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BBFE-43B1-477C-9771-8C9031807009}" type="datetimeFigureOut">
              <a:rPr lang="it-IT" smtClean="0"/>
              <a:pPr/>
              <a:t>21/10/2017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A40F8-B4AF-489F-9630-DA2B218B25A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BBFE-43B1-477C-9771-8C9031807009}" type="datetimeFigureOut">
              <a:rPr lang="it-IT" smtClean="0"/>
              <a:pPr/>
              <a:t>21/10/2017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96A40F8-B4AF-489F-9630-DA2B218B25A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BBFE-43B1-477C-9771-8C9031807009}" type="datetimeFigureOut">
              <a:rPr lang="it-IT" smtClean="0"/>
              <a:pPr/>
              <a:t>21/10/2017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A40F8-B4AF-489F-9630-DA2B218B25A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9902BBFE-43B1-477C-9771-8C9031807009}" type="datetimeFigureOut">
              <a:rPr lang="it-IT" smtClean="0"/>
              <a:pPr/>
              <a:t>21/10/2017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596A40F8-B4AF-489F-9630-DA2B218B25A5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0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3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4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5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6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7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8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9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0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5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488832" cy="1470025"/>
          </a:xfrm>
          <a:solidFill>
            <a:srgbClr val="FF9900"/>
          </a:solidFill>
        </p:spPr>
        <p:txBody>
          <a:bodyPr/>
          <a:lstStyle/>
          <a:p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gradFill flip="none" rotWithShape="1">
            <a:gsLst>
              <a:gs pos="0">
                <a:schemeClr val="tx2">
                  <a:shade val="30000"/>
                  <a:satMod val="115000"/>
                </a:schemeClr>
              </a:gs>
              <a:gs pos="50000">
                <a:schemeClr val="tx2">
                  <a:shade val="67500"/>
                  <a:satMod val="115000"/>
                </a:schemeClr>
              </a:gs>
              <a:gs pos="100000">
                <a:schemeClr val="tx2"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txBody>
          <a:bodyPr>
            <a:normAutofit fontScale="47500" lnSpcReduction="20000"/>
          </a:bodyPr>
          <a:lstStyle/>
          <a:p>
            <a:r>
              <a:rPr lang="it-IT" b="1" dirty="0" smtClean="0">
                <a:solidFill>
                  <a:srgbClr val="FFFF00"/>
                </a:solidFill>
              </a:rPr>
              <a:t>DIRIGENTE SCOLASTICO</a:t>
            </a:r>
          </a:p>
          <a:p>
            <a:r>
              <a:rPr lang="it-IT" b="1" dirty="0" smtClean="0">
                <a:solidFill>
                  <a:srgbClr val="FFFF00"/>
                </a:solidFill>
              </a:rPr>
              <a:t>GIUSEPPINA NUGNES</a:t>
            </a:r>
            <a:endParaRPr lang="it-IT" b="1" dirty="0">
              <a:solidFill>
                <a:srgbClr val="FFFF00"/>
              </a:solidFill>
            </a:endParaRP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5576" y="1196752"/>
            <a:ext cx="7488832" cy="3528392"/>
          </a:xfrm>
          <a:prstGeom prst="rect">
            <a:avLst/>
          </a:prstGeom>
          <a:solidFill>
            <a:schemeClr val="accent6">
              <a:lumMod val="75000"/>
            </a:schemeClr>
          </a:solidFill>
          <a:ln w="76200">
            <a:solidFill>
              <a:srgbClr val="003300"/>
            </a:solidFill>
          </a:ln>
        </p:spPr>
      </p:pic>
    </p:spTree>
    <p:extLst>
      <p:ext uri="{BB962C8B-B14F-4D97-AF65-F5344CB8AC3E}">
        <p14:creationId xmlns:p14="http://schemas.microsoft.com/office/powerpoint/2010/main" xmlns="" val="2947245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975008"/>
          </a:xfrm>
          <a:solidFill>
            <a:srgbClr val="FFFF00"/>
          </a:solidFill>
          <a:ln w="76200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ctr"/>
            <a:r>
              <a:rPr lang="it-IT" dirty="0" smtClean="0">
                <a:solidFill>
                  <a:schemeClr val="bg2"/>
                </a:solidFill>
              </a:rPr>
              <a:t>RISULTATI COMPLESSIVI CLASSI PRIME</a:t>
            </a:r>
            <a:br>
              <a:rPr lang="it-IT" dirty="0" smtClean="0">
                <a:solidFill>
                  <a:schemeClr val="bg2"/>
                </a:solidFill>
              </a:rPr>
            </a:br>
            <a:r>
              <a:rPr lang="it-IT" dirty="0" smtClean="0">
                <a:solidFill>
                  <a:schemeClr val="bg2"/>
                </a:solidFill>
              </a:rPr>
              <a:t>MATEMATICA </a:t>
            </a:r>
            <a:endParaRPr lang="it-IT" dirty="0">
              <a:solidFill>
                <a:schemeClr val="bg2"/>
              </a:solidFill>
            </a:endParaRPr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983258971"/>
              </p:ext>
            </p:extLst>
          </p:nvPr>
        </p:nvGraphicFramePr>
        <p:xfrm>
          <a:off x="467544" y="16288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2973618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22960" y="116632"/>
            <a:ext cx="7520940" cy="797768"/>
          </a:xfrm>
          <a:ln w="76200"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it-IT" dirty="0" smtClean="0"/>
              <a:t>CONFRONTO FRA LE CLASSI PRIME</a:t>
            </a:r>
            <a:br>
              <a:rPr lang="it-IT" dirty="0" smtClean="0"/>
            </a:br>
            <a:r>
              <a:rPr lang="it-IT" dirty="0" smtClean="0"/>
              <a:t>matematica</a:t>
            </a:r>
            <a:endParaRPr lang="it-IT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735750600"/>
              </p:ext>
            </p:extLst>
          </p:nvPr>
        </p:nvGraphicFramePr>
        <p:xfrm>
          <a:off x="822325" y="1100138"/>
          <a:ext cx="7521575" cy="35798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1229520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22960" y="188640"/>
            <a:ext cx="7520940" cy="725760"/>
          </a:xfrm>
          <a:ln w="76200">
            <a:solidFill>
              <a:schemeClr val="tx1"/>
            </a:solidFill>
          </a:ln>
        </p:spPr>
        <p:txBody>
          <a:bodyPr/>
          <a:lstStyle/>
          <a:p>
            <a:pPr algn="ctr"/>
            <a:r>
              <a:rPr lang="it-IT" sz="4400" dirty="0" smtClean="0">
                <a:solidFill>
                  <a:srgbClr val="FF0000"/>
                </a:solidFill>
              </a:rPr>
              <a:t>CLASSI SECONDE</a:t>
            </a:r>
            <a:endParaRPr lang="it-IT" sz="4400" dirty="0">
              <a:solidFill>
                <a:srgbClr val="FF0000"/>
              </a:solidFill>
            </a:endParaRPr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1560" y="1124744"/>
            <a:ext cx="7344816" cy="3816424"/>
          </a:xfrm>
        </p:spPr>
      </p:pic>
    </p:spTree>
    <p:extLst>
      <p:ext uri="{BB962C8B-B14F-4D97-AF65-F5344CB8AC3E}">
        <p14:creationId xmlns:p14="http://schemas.microsoft.com/office/powerpoint/2010/main" xmlns="" val="1897989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4287376"/>
          </a:xfrm>
          <a:ln w="76200">
            <a:solidFill>
              <a:schemeClr val="accent3"/>
            </a:solidFill>
          </a:ln>
        </p:spPr>
        <p:txBody>
          <a:bodyPr/>
          <a:lstStyle/>
          <a:p>
            <a:r>
              <a:rPr lang="it-IT" dirty="0"/>
              <a:t>ANALIZZANDO I GRAFICI </a:t>
            </a:r>
            <a:r>
              <a:rPr lang="it-IT" dirty="0">
                <a:solidFill>
                  <a:srgbClr val="00CC00"/>
                </a:solidFill>
              </a:rPr>
              <a:t>delle prove oggettive parallele INIZIALI</a:t>
            </a:r>
            <a:r>
              <a:rPr lang="it-IT" dirty="0"/>
              <a:t> delle classi </a:t>
            </a:r>
            <a:r>
              <a:rPr lang="it-IT" dirty="0" smtClean="0">
                <a:solidFill>
                  <a:srgbClr val="00CC00"/>
                </a:solidFill>
              </a:rPr>
              <a:t>SECONDE</a:t>
            </a:r>
            <a:r>
              <a:rPr lang="it-IT" dirty="0" smtClean="0"/>
              <a:t> </a:t>
            </a:r>
            <a:r>
              <a:rPr lang="it-IT" dirty="0"/>
              <a:t>DELLA SCUOLA PRIMARIA, SOMMINISTRATE IN LINGUA ITALIANA-IN LINGUA INGLESE E IN MATEMATICA,  SI NOTA che : </a:t>
            </a:r>
            <a:r>
              <a:rPr lang="it-IT" dirty="0">
                <a:solidFill>
                  <a:srgbClr val="00CC00"/>
                </a:solidFill>
              </a:rPr>
              <a:t>I </a:t>
            </a:r>
            <a:r>
              <a:rPr lang="it-IT" dirty="0" smtClean="0">
                <a:solidFill>
                  <a:srgbClr val="00CC00"/>
                </a:solidFill>
              </a:rPr>
              <a:t>VOTI SONO DISTRIBUITI EQUAMENTE NELLE FASCE </a:t>
            </a:r>
            <a:r>
              <a:rPr lang="it-IT" dirty="0" smtClean="0"/>
              <a:t>.Non </a:t>
            </a:r>
            <a:r>
              <a:rPr lang="it-IT" dirty="0"/>
              <a:t>vi sono all’interno delle classi </a:t>
            </a:r>
            <a:r>
              <a:rPr lang="it-IT" dirty="0" smtClean="0"/>
              <a:t>SECONDE</a:t>
            </a:r>
            <a:r>
              <a:rPr lang="it-IT" dirty="0"/>
              <a:t/>
            </a:r>
            <a:br>
              <a:rPr lang="it-IT" dirty="0"/>
            </a:br>
            <a:r>
              <a:rPr lang="it-IT" dirty="0"/>
              <a:t>alunni con valutazione inferiore al 6.</a:t>
            </a:r>
          </a:p>
        </p:txBody>
      </p:sp>
    </p:spTree>
    <p:extLst>
      <p:ext uri="{BB962C8B-B14F-4D97-AF65-F5344CB8AC3E}">
        <p14:creationId xmlns:p14="http://schemas.microsoft.com/office/powerpoint/2010/main" xmlns="" val="2240213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1119024"/>
          </a:xfrm>
          <a:solidFill>
            <a:schemeClr val="accent2">
              <a:lumMod val="60000"/>
              <a:lumOff val="40000"/>
            </a:schemeClr>
          </a:solidFill>
          <a:ln w="76200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ctr"/>
            <a:r>
              <a:rPr lang="it-IT" dirty="0" smtClean="0">
                <a:solidFill>
                  <a:schemeClr val="bg2">
                    <a:lumMod val="75000"/>
                  </a:schemeClr>
                </a:solidFill>
              </a:rPr>
              <a:t>RISULTATI COMPLESSIVI CLASSE SECONDE</a:t>
            </a:r>
            <a:br>
              <a:rPr lang="it-IT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it-IT" dirty="0" smtClean="0">
                <a:solidFill>
                  <a:schemeClr val="bg2">
                    <a:lumMod val="75000"/>
                  </a:schemeClr>
                </a:solidFill>
              </a:rPr>
              <a:t>ITALIANO </a:t>
            </a:r>
            <a:endParaRPr lang="it-IT" dirty="0">
              <a:solidFill>
                <a:schemeClr val="bg2">
                  <a:lumMod val="75000"/>
                </a:schemeClr>
              </a:solidFill>
            </a:endParaRPr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889963568"/>
              </p:ext>
            </p:extLst>
          </p:nvPr>
        </p:nvGraphicFramePr>
        <p:xfrm>
          <a:off x="467544" y="16288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1875263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830992"/>
          </a:xfrm>
          <a:ln w="76200"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it-IT" dirty="0" smtClean="0"/>
              <a:t>CONFRONTO FRA LE CLASSI  SECONDE</a:t>
            </a:r>
            <a:br>
              <a:rPr lang="it-IT" dirty="0" smtClean="0"/>
            </a:br>
            <a:r>
              <a:rPr lang="it-IT" dirty="0" smtClean="0"/>
              <a:t>ITALIANO</a:t>
            </a:r>
            <a:endParaRPr lang="it-IT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271007003"/>
              </p:ext>
            </p:extLst>
          </p:nvPr>
        </p:nvGraphicFramePr>
        <p:xfrm>
          <a:off x="827584" y="1340768"/>
          <a:ext cx="7521575" cy="35798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3715599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1119024"/>
          </a:xfrm>
          <a:solidFill>
            <a:schemeClr val="accent2">
              <a:lumMod val="60000"/>
              <a:lumOff val="40000"/>
            </a:schemeClr>
          </a:solidFill>
          <a:ln w="76200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ctr"/>
            <a:r>
              <a:rPr lang="it-IT" dirty="0" smtClean="0">
                <a:solidFill>
                  <a:schemeClr val="bg2">
                    <a:lumMod val="75000"/>
                  </a:schemeClr>
                </a:solidFill>
              </a:rPr>
              <a:t>RISULTATI COMPLESSIVI CLASSE SECONDE</a:t>
            </a:r>
            <a:br>
              <a:rPr lang="it-IT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it-IT" dirty="0" smtClean="0">
                <a:solidFill>
                  <a:schemeClr val="bg2">
                    <a:lumMod val="75000"/>
                  </a:schemeClr>
                </a:solidFill>
              </a:rPr>
              <a:t>INGLESE </a:t>
            </a:r>
            <a:endParaRPr lang="it-IT" dirty="0">
              <a:solidFill>
                <a:schemeClr val="bg2">
                  <a:lumMod val="75000"/>
                </a:schemeClr>
              </a:solidFill>
            </a:endParaRPr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60229287"/>
              </p:ext>
            </p:extLst>
          </p:nvPr>
        </p:nvGraphicFramePr>
        <p:xfrm>
          <a:off x="467544" y="16288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2805329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22960" y="188640"/>
            <a:ext cx="7520940" cy="725760"/>
          </a:xfrm>
        </p:spPr>
        <p:txBody>
          <a:bodyPr>
            <a:normAutofit fontScale="90000"/>
          </a:bodyPr>
          <a:lstStyle/>
          <a:p>
            <a:pPr algn="ctr"/>
            <a:r>
              <a:rPr lang="it-IT" dirty="0" smtClean="0"/>
              <a:t>CONFRONTO FRA LE CLASSI  SECONDE</a:t>
            </a:r>
            <a:br>
              <a:rPr lang="it-IT" dirty="0" smtClean="0"/>
            </a:br>
            <a:r>
              <a:rPr lang="it-IT" dirty="0" smtClean="0"/>
              <a:t>INGLESE</a:t>
            </a:r>
            <a:endParaRPr lang="it-IT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094087470"/>
              </p:ext>
            </p:extLst>
          </p:nvPr>
        </p:nvGraphicFramePr>
        <p:xfrm>
          <a:off x="822325" y="1100138"/>
          <a:ext cx="7521575" cy="35798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170163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1119024"/>
          </a:xfrm>
          <a:solidFill>
            <a:schemeClr val="accent2">
              <a:lumMod val="60000"/>
              <a:lumOff val="40000"/>
            </a:schemeClr>
          </a:solidFill>
          <a:ln w="76200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ctr"/>
            <a:r>
              <a:rPr lang="it-IT" dirty="0" smtClean="0">
                <a:solidFill>
                  <a:schemeClr val="bg2">
                    <a:lumMod val="75000"/>
                  </a:schemeClr>
                </a:solidFill>
              </a:rPr>
              <a:t>RISULTATI COMPLESSIVI CLASSE SECONDE</a:t>
            </a:r>
            <a:br>
              <a:rPr lang="it-IT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it-IT" dirty="0" smtClean="0">
                <a:solidFill>
                  <a:schemeClr val="bg2">
                    <a:lumMod val="75000"/>
                  </a:schemeClr>
                </a:solidFill>
              </a:rPr>
              <a:t>MATEMATICA </a:t>
            </a:r>
            <a:endParaRPr lang="it-IT" dirty="0">
              <a:solidFill>
                <a:schemeClr val="bg2">
                  <a:lumMod val="75000"/>
                </a:schemeClr>
              </a:solidFill>
            </a:endParaRPr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419444095"/>
              </p:ext>
            </p:extLst>
          </p:nvPr>
        </p:nvGraphicFramePr>
        <p:xfrm>
          <a:off x="467544" y="16288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2276898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22960" y="116632"/>
            <a:ext cx="7520940" cy="936104"/>
          </a:xfrm>
          <a:ln w="76200">
            <a:solidFill>
              <a:srgbClr val="FFFF00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it-IT" dirty="0" smtClean="0"/>
              <a:t>CONFRONTO FRA LE CLASSI  SECONDE</a:t>
            </a:r>
            <a:br>
              <a:rPr lang="it-IT" dirty="0" smtClean="0"/>
            </a:br>
            <a:r>
              <a:rPr lang="it-IT" dirty="0" smtClean="0"/>
              <a:t>MATEMATICA</a:t>
            </a:r>
            <a:endParaRPr lang="it-IT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744358017"/>
              </p:ext>
            </p:extLst>
          </p:nvPr>
        </p:nvGraphicFramePr>
        <p:xfrm>
          <a:off x="822325" y="1100138"/>
          <a:ext cx="7521575" cy="35798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3956046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313028" cy="3528392"/>
          </a:xfr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tx1"/>
            </a:solidFill>
          </a:ln>
          <a:scene3d>
            <a:camera prst="perspectiveRelaxedModerately"/>
            <a:lightRig rig="threePt" dir="t"/>
          </a:scene3d>
        </p:spPr>
        <p:txBody>
          <a:bodyPr/>
          <a:lstStyle/>
          <a:p>
            <a:pPr algn="ctr"/>
            <a:r>
              <a:rPr lang="it-IT" dirty="0" smtClean="0">
                <a:solidFill>
                  <a:schemeClr val="accent2">
                    <a:lumMod val="50000"/>
                  </a:schemeClr>
                </a:solidFill>
              </a:rPr>
              <a:t>DIRIGENTE SCOLASTICO</a:t>
            </a:r>
            <a:br>
              <a:rPr lang="it-IT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it-IT" dirty="0" smtClean="0">
                <a:solidFill>
                  <a:schemeClr val="accent2">
                    <a:lumMod val="50000"/>
                  </a:schemeClr>
                </a:solidFill>
              </a:rPr>
              <a:t>PROF.SSA GIUSEPPINA NUGNES</a:t>
            </a:r>
            <a:endParaRPr lang="it-IT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97479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22960" y="0"/>
            <a:ext cx="7520940" cy="914400"/>
          </a:xfrm>
          <a:solidFill>
            <a:schemeClr val="accent3">
              <a:lumMod val="75000"/>
            </a:schemeClr>
          </a:solidFill>
          <a:ln w="76200">
            <a:solidFill>
              <a:schemeClr val="tx1"/>
            </a:solidFill>
          </a:ln>
        </p:spPr>
        <p:txBody>
          <a:bodyPr/>
          <a:lstStyle/>
          <a:p>
            <a:pPr algn="ctr"/>
            <a:r>
              <a:rPr lang="it-IT" sz="3200" dirty="0" smtClean="0">
                <a:solidFill>
                  <a:schemeClr val="accent2">
                    <a:lumMod val="50000"/>
                  </a:schemeClr>
                </a:solidFill>
              </a:rPr>
              <a:t>CLASSI TERZE</a:t>
            </a:r>
            <a:endParaRPr lang="it-IT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1600" y="980728"/>
            <a:ext cx="7416823" cy="4273078"/>
          </a:xfrm>
        </p:spPr>
      </p:pic>
    </p:spTree>
    <p:extLst>
      <p:ext uri="{BB962C8B-B14F-4D97-AF65-F5344CB8AC3E}">
        <p14:creationId xmlns:p14="http://schemas.microsoft.com/office/powerpoint/2010/main" xmlns="" val="1438083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22960" y="116632"/>
            <a:ext cx="7520940" cy="5112568"/>
          </a:xfrm>
          <a:ln w="76200">
            <a:solidFill>
              <a:schemeClr val="accent3"/>
            </a:solidFill>
          </a:ln>
        </p:spPr>
        <p:txBody>
          <a:bodyPr/>
          <a:lstStyle/>
          <a:p>
            <a:r>
              <a:rPr lang="it-IT" sz="1600" dirty="0"/>
              <a:t>ANALIZZANDO I GRAFICI delle prove oggettive parallele INIZIALI delle </a:t>
            </a:r>
            <a:r>
              <a:rPr lang="it-IT" sz="1600" dirty="0">
                <a:solidFill>
                  <a:srgbClr val="77C925"/>
                </a:solidFill>
              </a:rPr>
              <a:t>classi </a:t>
            </a:r>
            <a:r>
              <a:rPr lang="it-IT" sz="1600" dirty="0" smtClean="0">
                <a:solidFill>
                  <a:srgbClr val="77C925"/>
                </a:solidFill>
              </a:rPr>
              <a:t>TERZE </a:t>
            </a:r>
            <a:r>
              <a:rPr lang="it-IT" sz="1600" dirty="0"/>
              <a:t>DELLA SCUOLA </a:t>
            </a:r>
            <a:r>
              <a:rPr lang="it-IT" sz="1600" dirty="0" smtClean="0"/>
              <a:t>PRIMARIA,  </a:t>
            </a:r>
            <a:r>
              <a:rPr lang="it-IT" sz="1600" dirty="0"/>
              <a:t>SI NOTA che </a:t>
            </a:r>
            <a:r>
              <a:rPr lang="it-IT" sz="1600" dirty="0" smtClean="0"/>
              <a:t>:</a:t>
            </a:r>
            <a:br>
              <a:rPr lang="it-IT" sz="1600" dirty="0" smtClean="0"/>
            </a:br>
            <a:r>
              <a:rPr lang="it-IT" sz="1600" dirty="0" smtClean="0">
                <a:solidFill>
                  <a:srgbClr val="77C925"/>
                </a:solidFill>
              </a:rPr>
              <a:t>In italiano</a:t>
            </a:r>
            <a:r>
              <a:rPr lang="it-IT" sz="1600" dirty="0" smtClean="0"/>
              <a:t/>
            </a:r>
            <a:br>
              <a:rPr lang="it-IT" sz="1600" dirty="0" smtClean="0"/>
            </a:br>
            <a:r>
              <a:rPr lang="it-IT" sz="1600" dirty="0" smtClean="0"/>
              <a:t>50% degli alunni ha avuto una votazione pari a </a:t>
            </a:r>
            <a:r>
              <a:rPr lang="it-IT" sz="1600" dirty="0" smtClean="0">
                <a:solidFill>
                  <a:srgbClr val="00CC00"/>
                </a:solidFill>
              </a:rPr>
              <a:t>8</a:t>
            </a:r>
            <a:r>
              <a:rPr lang="it-IT" sz="1600" dirty="0" smtClean="0"/>
              <a:t/>
            </a:r>
            <a:br>
              <a:rPr lang="it-IT" sz="1600" dirty="0" smtClean="0"/>
            </a:br>
            <a:r>
              <a:rPr lang="it-IT" sz="1600" dirty="0" smtClean="0"/>
              <a:t>45% degli alunni ha avuto una votazione equamente distribuita nelle varie fasce di voto:</a:t>
            </a:r>
            <a:r>
              <a:rPr lang="it-IT" sz="1600" dirty="0" smtClean="0">
                <a:solidFill>
                  <a:srgbClr val="00CC00"/>
                </a:solidFill>
              </a:rPr>
              <a:t>6-7-9</a:t>
            </a:r>
            <a:r>
              <a:rPr lang="it-IT" sz="1600" dirty="0" smtClean="0"/>
              <a:t/>
            </a:r>
            <a:br>
              <a:rPr lang="it-IT" sz="1600" dirty="0" smtClean="0"/>
            </a:br>
            <a:r>
              <a:rPr lang="it-IT" sz="1600" dirty="0" smtClean="0"/>
              <a:t>vi </a:t>
            </a:r>
            <a:r>
              <a:rPr lang="it-IT" sz="1600" dirty="0"/>
              <a:t>sono all’interno delle classi </a:t>
            </a:r>
            <a:r>
              <a:rPr lang="it-IT" sz="1600" dirty="0" smtClean="0"/>
              <a:t>TERZE SOLO 5 alunni </a:t>
            </a:r>
            <a:r>
              <a:rPr lang="it-IT" sz="1600" dirty="0"/>
              <a:t>con valutazione inferiore al </a:t>
            </a:r>
            <a:r>
              <a:rPr lang="it-IT" sz="1600" dirty="0" smtClean="0">
                <a:solidFill>
                  <a:srgbClr val="00CC00"/>
                </a:solidFill>
              </a:rPr>
              <a:t>6 </a:t>
            </a:r>
            <a:r>
              <a:rPr lang="it-IT" sz="1600" dirty="0" smtClean="0"/>
              <a:t>pari al 5%.</a:t>
            </a:r>
            <a:br>
              <a:rPr lang="it-IT" sz="1600" dirty="0" smtClean="0"/>
            </a:br>
            <a:r>
              <a:rPr lang="it-IT" sz="1600" dirty="0" smtClean="0"/>
              <a:t>Non vi sono alunni con votazione </a:t>
            </a:r>
            <a:r>
              <a:rPr lang="it-IT" sz="1600" dirty="0" smtClean="0">
                <a:solidFill>
                  <a:srgbClr val="00CC00"/>
                </a:solidFill>
              </a:rPr>
              <a:t>10</a:t>
            </a:r>
            <a:r>
              <a:rPr lang="it-IT" sz="1600" dirty="0" smtClean="0"/>
              <a:t/>
            </a:r>
            <a:br>
              <a:rPr lang="it-IT" sz="1600" dirty="0" smtClean="0"/>
            </a:br>
            <a:r>
              <a:rPr lang="it-IT" sz="1600" dirty="0">
                <a:solidFill>
                  <a:srgbClr val="77C925"/>
                </a:solidFill>
              </a:rPr>
              <a:t>in inglese</a:t>
            </a:r>
            <a:r>
              <a:rPr lang="it-IT" sz="1600" dirty="0">
                <a:solidFill>
                  <a:schemeClr val="bg1"/>
                </a:solidFill>
              </a:rPr>
              <a:t/>
            </a:r>
            <a:br>
              <a:rPr lang="it-IT" sz="1600" dirty="0">
                <a:solidFill>
                  <a:schemeClr val="bg1"/>
                </a:solidFill>
              </a:rPr>
            </a:br>
            <a:r>
              <a:rPr lang="it-IT" sz="1600" dirty="0" smtClean="0"/>
              <a:t>30% </a:t>
            </a:r>
            <a:r>
              <a:rPr lang="it-IT" sz="1600" dirty="0"/>
              <a:t>degli alunni ha avuto una votazione pari a</a:t>
            </a:r>
            <a:r>
              <a:rPr lang="it-IT" sz="1600" dirty="0">
                <a:solidFill>
                  <a:srgbClr val="00CC00"/>
                </a:solidFill>
              </a:rPr>
              <a:t> </a:t>
            </a:r>
            <a:r>
              <a:rPr lang="it-IT" sz="1600" dirty="0" smtClean="0">
                <a:solidFill>
                  <a:srgbClr val="00CC00"/>
                </a:solidFill>
              </a:rPr>
              <a:t>9</a:t>
            </a:r>
            <a:r>
              <a:rPr lang="it-IT" sz="1600" dirty="0"/>
              <a:t/>
            </a:r>
            <a:br>
              <a:rPr lang="it-IT" sz="1600" dirty="0"/>
            </a:br>
            <a:r>
              <a:rPr lang="it-IT" sz="1600" dirty="0" smtClean="0"/>
              <a:t>50% </a:t>
            </a:r>
            <a:r>
              <a:rPr lang="it-IT" sz="1600" dirty="0"/>
              <a:t>degli alunni ha avuto una votazione equamente distribuita nelle varie fasce di </a:t>
            </a:r>
            <a:r>
              <a:rPr lang="it-IT" sz="1600" dirty="0" smtClean="0"/>
              <a:t>voto:</a:t>
            </a:r>
            <a:r>
              <a:rPr lang="it-IT" sz="1600" dirty="0" smtClean="0">
                <a:solidFill>
                  <a:srgbClr val="00CC00"/>
                </a:solidFill>
              </a:rPr>
              <a:t>7-8-10</a:t>
            </a:r>
            <a:r>
              <a:rPr lang="it-IT" sz="1600" dirty="0" smtClean="0"/>
              <a:t/>
            </a:r>
            <a:br>
              <a:rPr lang="it-IT" sz="1600" dirty="0" smtClean="0"/>
            </a:br>
            <a:r>
              <a:rPr lang="it-IT" sz="1600" dirty="0" smtClean="0"/>
              <a:t>il 20% con votazione inferiore al </a:t>
            </a:r>
            <a:r>
              <a:rPr lang="it-IT" sz="1600" dirty="0" smtClean="0">
                <a:solidFill>
                  <a:srgbClr val="00CC00"/>
                </a:solidFill>
              </a:rPr>
              <a:t>7</a:t>
            </a:r>
            <a:r>
              <a:rPr lang="it-IT" sz="1600" dirty="0" smtClean="0"/>
              <a:t/>
            </a:r>
            <a:br>
              <a:rPr lang="it-IT" sz="1600" dirty="0" smtClean="0"/>
            </a:br>
            <a:r>
              <a:rPr lang="it-IT" sz="1600" dirty="0" smtClean="0">
                <a:solidFill>
                  <a:srgbClr val="77C925"/>
                </a:solidFill>
              </a:rPr>
              <a:t>in matematica</a:t>
            </a:r>
            <a:r>
              <a:rPr lang="it-IT" sz="1600" dirty="0" smtClean="0">
                <a:solidFill>
                  <a:schemeClr val="bg1"/>
                </a:solidFill>
              </a:rPr>
              <a:t/>
            </a:r>
            <a:br>
              <a:rPr lang="it-IT" sz="1600" dirty="0" smtClean="0">
                <a:solidFill>
                  <a:schemeClr val="bg1"/>
                </a:solidFill>
              </a:rPr>
            </a:br>
            <a:r>
              <a:rPr lang="it-IT" sz="1600" dirty="0" smtClean="0"/>
              <a:t>33% degli alunni con votazione </a:t>
            </a:r>
            <a:r>
              <a:rPr lang="it-IT" sz="1600" dirty="0" smtClean="0">
                <a:solidFill>
                  <a:srgbClr val="00CC00"/>
                </a:solidFill>
              </a:rPr>
              <a:t>6</a:t>
            </a:r>
            <a:r>
              <a:rPr lang="it-IT" sz="1600" dirty="0" smtClean="0"/>
              <a:t/>
            </a:r>
            <a:br>
              <a:rPr lang="it-IT" sz="1600" dirty="0" smtClean="0"/>
            </a:br>
            <a:r>
              <a:rPr lang="it-IT" sz="1600" dirty="0" smtClean="0"/>
              <a:t>il 65% con votazione distribuita tra il </a:t>
            </a:r>
            <a:r>
              <a:rPr lang="it-IT" sz="1600" dirty="0" smtClean="0">
                <a:solidFill>
                  <a:srgbClr val="00CC00"/>
                </a:solidFill>
              </a:rPr>
              <a:t>5-7-8-9</a:t>
            </a:r>
            <a:r>
              <a:rPr lang="it-IT" sz="1600" dirty="0" smtClean="0"/>
              <a:t/>
            </a:r>
            <a:br>
              <a:rPr lang="it-IT" sz="1600" dirty="0" smtClean="0"/>
            </a:br>
            <a:r>
              <a:rPr lang="it-IT" sz="1600" dirty="0" smtClean="0"/>
              <a:t>Solo il 2%con voto </a:t>
            </a:r>
            <a:r>
              <a:rPr lang="it-IT" sz="1600" dirty="0" smtClean="0">
                <a:solidFill>
                  <a:srgbClr val="00CC00"/>
                </a:solidFill>
              </a:rPr>
              <a:t>10</a:t>
            </a:r>
            <a:r>
              <a:rPr lang="it-IT" sz="1600" dirty="0">
                <a:solidFill>
                  <a:srgbClr val="00CC00"/>
                </a:solidFill>
              </a:rPr>
              <a:t/>
            </a:r>
            <a:br>
              <a:rPr lang="it-IT" sz="1600" dirty="0">
                <a:solidFill>
                  <a:srgbClr val="00CC00"/>
                </a:solidFill>
              </a:rPr>
            </a:br>
            <a:r>
              <a:rPr lang="it-IT" sz="1600" dirty="0" smtClean="0"/>
              <a:t/>
            </a:r>
            <a:br>
              <a:rPr lang="it-IT" sz="1600" dirty="0" smtClean="0"/>
            </a:br>
            <a:endParaRPr lang="it-IT" sz="1600" dirty="0"/>
          </a:p>
        </p:txBody>
      </p:sp>
    </p:spTree>
    <p:extLst>
      <p:ext uri="{BB962C8B-B14F-4D97-AF65-F5344CB8AC3E}">
        <p14:creationId xmlns:p14="http://schemas.microsoft.com/office/powerpoint/2010/main" xmlns="" val="2741247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1119024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it-IT" dirty="0" smtClean="0">
                <a:solidFill>
                  <a:schemeClr val="bg2">
                    <a:lumMod val="75000"/>
                  </a:schemeClr>
                </a:solidFill>
              </a:rPr>
              <a:t>RISULTATI COMPLESSIVI CLASSE TERZE</a:t>
            </a:r>
            <a:br>
              <a:rPr lang="it-IT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it-IT" dirty="0" smtClean="0">
                <a:solidFill>
                  <a:schemeClr val="bg2">
                    <a:lumMod val="75000"/>
                  </a:schemeClr>
                </a:solidFill>
              </a:rPr>
              <a:t>ITALIANO</a:t>
            </a:r>
            <a:endParaRPr lang="it-IT" dirty="0">
              <a:solidFill>
                <a:schemeClr val="bg2">
                  <a:lumMod val="75000"/>
                </a:schemeClr>
              </a:solidFill>
            </a:endParaRPr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343095875"/>
              </p:ext>
            </p:extLst>
          </p:nvPr>
        </p:nvGraphicFramePr>
        <p:xfrm>
          <a:off x="467544" y="16288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2252019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22960" y="116632"/>
            <a:ext cx="7520940" cy="936104"/>
          </a:xfrm>
          <a:ln>
            <a:solidFill>
              <a:srgbClr val="FFFF00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it-IT" dirty="0" smtClean="0"/>
              <a:t>CONFRONTO FRA LE CLASSI  TERZE</a:t>
            </a:r>
            <a:br>
              <a:rPr lang="it-IT" dirty="0" smtClean="0"/>
            </a:br>
            <a:r>
              <a:rPr lang="it-IT" dirty="0" smtClean="0"/>
              <a:t>ITALIANO</a:t>
            </a:r>
            <a:endParaRPr lang="it-IT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184705765"/>
              </p:ext>
            </p:extLst>
          </p:nvPr>
        </p:nvGraphicFramePr>
        <p:xfrm>
          <a:off x="822325" y="1100138"/>
          <a:ext cx="7521575" cy="35798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3355972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1119024"/>
          </a:xfrm>
          <a:solidFill>
            <a:schemeClr val="accent2">
              <a:lumMod val="60000"/>
              <a:lumOff val="40000"/>
            </a:schemeClr>
          </a:solidFill>
          <a:ln w="76200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ctr"/>
            <a:r>
              <a:rPr lang="it-IT" dirty="0" smtClean="0">
                <a:solidFill>
                  <a:schemeClr val="bg2">
                    <a:lumMod val="75000"/>
                  </a:schemeClr>
                </a:solidFill>
              </a:rPr>
              <a:t>RISULTATI COMPLESSIVI CLASSE TERZE</a:t>
            </a:r>
            <a:br>
              <a:rPr lang="it-IT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it-IT" dirty="0" smtClean="0">
                <a:solidFill>
                  <a:schemeClr val="bg2">
                    <a:lumMod val="75000"/>
                  </a:schemeClr>
                </a:solidFill>
              </a:rPr>
              <a:t>INGLESE</a:t>
            </a:r>
            <a:endParaRPr lang="it-IT" dirty="0">
              <a:solidFill>
                <a:schemeClr val="bg2">
                  <a:lumMod val="75000"/>
                </a:schemeClr>
              </a:solidFill>
            </a:endParaRPr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041674075"/>
              </p:ext>
            </p:extLst>
          </p:nvPr>
        </p:nvGraphicFramePr>
        <p:xfrm>
          <a:off x="539552" y="16288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4043856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22960" y="116632"/>
            <a:ext cx="7520940" cy="936104"/>
          </a:xfrm>
          <a:ln w="76200">
            <a:solidFill>
              <a:srgbClr val="FFFF00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it-IT" dirty="0" smtClean="0"/>
              <a:t>CONFRONTO FRA LE CLASSI  TERZE</a:t>
            </a:r>
            <a:br>
              <a:rPr lang="it-IT" dirty="0" smtClean="0"/>
            </a:br>
            <a:r>
              <a:rPr lang="it-IT" dirty="0" smtClean="0"/>
              <a:t>INGLESE</a:t>
            </a:r>
            <a:endParaRPr lang="it-IT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286525953"/>
              </p:ext>
            </p:extLst>
          </p:nvPr>
        </p:nvGraphicFramePr>
        <p:xfrm>
          <a:off x="822325" y="1100138"/>
          <a:ext cx="7521575" cy="35798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1929640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1119024"/>
          </a:xfrm>
          <a:solidFill>
            <a:schemeClr val="accent2">
              <a:lumMod val="60000"/>
              <a:lumOff val="40000"/>
            </a:schemeClr>
          </a:solidFill>
          <a:ln w="76200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ctr"/>
            <a:r>
              <a:rPr lang="it-IT" dirty="0" smtClean="0">
                <a:solidFill>
                  <a:schemeClr val="bg2">
                    <a:lumMod val="75000"/>
                  </a:schemeClr>
                </a:solidFill>
              </a:rPr>
              <a:t>RISULTATI COMPLESSIVI CLASSE TERZE</a:t>
            </a:r>
            <a:br>
              <a:rPr lang="it-IT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it-IT" dirty="0" smtClean="0">
                <a:solidFill>
                  <a:schemeClr val="bg2">
                    <a:lumMod val="75000"/>
                  </a:schemeClr>
                </a:solidFill>
              </a:rPr>
              <a:t>MATEMATICA</a:t>
            </a:r>
            <a:endParaRPr lang="it-IT" dirty="0">
              <a:solidFill>
                <a:schemeClr val="bg2">
                  <a:lumMod val="75000"/>
                </a:schemeClr>
              </a:solidFill>
            </a:endParaRPr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810639757"/>
              </p:ext>
            </p:extLst>
          </p:nvPr>
        </p:nvGraphicFramePr>
        <p:xfrm>
          <a:off x="467544" y="16288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1222168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22960" y="116632"/>
            <a:ext cx="7520940" cy="936104"/>
          </a:xfrm>
          <a:ln w="76200">
            <a:solidFill>
              <a:srgbClr val="FFFF00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it-IT" dirty="0" smtClean="0"/>
              <a:t>CONFRONTO FRA LE CLASSI  TERZE</a:t>
            </a:r>
            <a:br>
              <a:rPr lang="it-IT" dirty="0" smtClean="0"/>
            </a:br>
            <a:r>
              <a:rPr lang="it-IT" dirty="0" smtClean="0"/>
              <a:t>MATEMATICA</a:t>
            </a:r>
            <a:endParaRPr lang="it-IT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792682013"/>
              </p:ext>
            </p:extLst>
          </p:nvPr>
        </p:nvGraphicFramePr>
        <p:xfrm>
          <a:off x="822325" y="1100138"/>
          <a:ext cx="7521575" cy="35798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872729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ln w="76200">
            <a:solidFill>
              <a:srgbClr val="FFFF00"/>
            </a:solidFill>
          </a:ln>
        </p:spPr>
        <p:txBody>
          <a:bodyPr/>
          <a:lstStyle/>
          <a:p>
            <a:pPr algn="ctr"/>
            <a:r>
              <a:rPr lang="it-IT" sz="3600" dirty="0" smtClean="0"/>
              <a:t>CLASSI QUARTE</a:t>
            </a:r>
            <a:endParaRPr lang="it-IT" sz="3600" dirty="0"/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87624" y="1100138"/>
            <a:ext cx="6552728" cy="3913038"/>
          </a:xfrm>
        </p:spPr>
      </p:pic>
    </p:spTree>
    <p:extLst>
      <p:ext uri="{BB962C8B-B14F-4D97-AF65-F5344CB8AC3E}">
        <p14:creationId xmlns:p14="http://schemas.microsoft.com/office/powerpoint/2010/main" xmlns="" val="169469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4143360"/>
          </a:xfrm>
          <a:ln w="76200">
            <a:solidFill>
              <a:schemeClr val="accent3"/>
            </a:solidFill>
          </a:ln>
        </p:spPr>
        <p:txBody>
          <a:bodyPr/>
          <a:lstStyle/>
          <a:p>
            <a:r>
              <a:rPr lang="it-IT" sz="2000" dirty="0"/>
              <a:t>ANALIZZANDO I GRAFICI delle prove oggettive parallele INIZIALI delle classi </a:t>
            </a:r>
            <a:r>
              <a:rPr lang="it-IT" sz="2000" dirty="0" smtClean="0">
                <a:solidFill>
                  <a:srgbClr val="00CC00"/>
                </a:solidFill>
              </a:rPr>
              <a:t>quarte</a:t>
            </a:r>
            <a:r>
              <a:rPr lang="it-IT" sz="2000" dirty="0" smtClean="0"/>
              <a:t>  </a:t>
            </a:r>
            <a:r>
              <a:rPr lang="it-IT" sz="2000" dirty="0"/>
              <a:t>DELLA SCUOLA PRIMARIA,  SI NOTA che :</a:t>
            </a:r>
            <a:br>
              <a:rPr lang="it-IT" sz="2000" dirty="0"/>
            </a:br>
            <a:r>
              <a:rPr lang="it-IT" sz="2000" b="1" dirty="0" smtClean="0">
                <a:solidFill>
                  <a:srgbClr val="77C925"/>
                </a:solidFill>
              </a:rPr>
              <a:t>In italiano</a:t>
            </a:r>
            <a:r>
              <a:rPr lang="it-IT" sz="20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/>
            </a:r>
            <a:br>
              <a:rPr lang="it-IT" sz="20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it-IT" sz="20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r>
              <a:rPr lang="it-IT" sz="2000" dirty="0" smtClean="0"/>
              <a:t>il66%degli alunni ha avuto una valutazione superiore al </a:t>
            </a:r>
            <a:r>
              <a:rPr lang="it-IT" sz="2000" dirty="0" smtClean="0">
                <a:solidFill>
                  <a:srgbClr val="00CC00"/>
                </a:solidFill>
              </a:rPr>
              <a:t>6</a:t>
            </a:r>
            <a:r>
              <a:rPr lang="it-IT" sz="2000" dirty="0" smtClean="0"/>
              <a:t>.</a:t>
            </a:r>
            <a:br>
              <a:rPr lang="it-IT" sz="2000" dirty="0" smtClean="0"/>
            </a:br>
            <a:r>
              <a:rPr lang="it-IT" sz="2000" dirty="0" smtClean="0"/>
              <a:t>solo il 3% inferiore al </a:t>
            </a:r>
            <a:r>
              <a:rPr lang="it-IT" sz="2000" dirty="0" smtClean="0">
                <a:solidFill>
                  <a:srgbClr val="00CC00"/>
                </a:solidFill>
              </a:rPr>
              <a:t>6</a:t>
            </a:r>
            <a:r>
              <a:rPr lang="it-IT" sz="2000" dirty="0" smtClean="0"/>
              <a:t>.</a:t>
            </a:r>
            <a:br>
              <a:rPr lang="it-IT" sz="2000" dirty="0" smtClean="0"/>
            </a:br>
            <a:r>
              <a:rPr lang="it-IT" sz="2000" b="1" dirty="0" smtClean="0">
                <a:solidFill>
                  <a:srgbClr val="77C925"/>
                </a:solidFill>
              </a:rPr>
              <a:t>in inglese</a:t>
            </a:r>
            <a:r>
              <a:rPr lang="it-IT" sz="2000" dirty="0" smtClean="0">
                <a:solidFill>
                  <a:srgbClr val="77C925"/>
                </a:solidFill>
              </a:rPr>
              <a:t> </a:t>
            </a:r>
            <a:r>
              <a:rPr lang="it-IT" sz="2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/>
            </a:r>
            <a:br>
              <a:rPr lang="it-IT" sz="2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it-IT" sz="2000" dirty="0" smtClean="0"/>
              <a:t>l’83% ha avuto una valutazione superiore al</a:t>
            </a:r>
            <a:r>
              <a:rPr lang="it-IT" sz="2000" dirty="0" smtClean="0">
                <a:solidFill>
                  <a:srgbClr val="00CC00"/>
                </a:solidFill>
              </a:rPr>
              <a:t> 7</a:t>
            </a:r>
            <a:r>
              <a:rPr lang="it-IT" sz="2000" dirty="0" smtClean="0"/>
              <a:t/>
            </a:r>
            <a:br>
              <a:rPr lang="it-IT" sz="2000" dirty="0" smtClean="0"/>
            </a:br>
            <a:r>
              <a:rPr lang="it-IT" sz="2000" dirty="0" smtClean="0"/>
              <a:t>solo l’1% inferiore al </a:t>
            </a:r>
            <a:r>
              <a:rPr lang="it-IT" sz="2000" dirty="0" smtClean="0">
                <a:solidFill>
                  <a:srgbClr val="00CC00"/>
                </a:solidFill>
              </a:rPr>
              <a:t>6 </a:t>
            </a:r>
            <a:r>
              <a:rPr lang="it-IT" sz="2000" dirty="0" smtClean="0"/>
              <a:t/>
            </a:r>
            <a:br>
              <a:rPr lang="it-IT" sz="2000" dirty="0" smtClean="0"/>
            </a:br>
            <a:r>
              <a:rPr lang="it-IT" sz="2000" b="1" dirty="0" smtClean="0">
                <a:solidFill>
                  <a:srgbClr val="77C925"/>
                </a:solidFill>
              </a:rPr>
              <a:t>in matematica</a:t>
            </a:r>
            <a:r>
              <a:rPr lang="it-IT" sz="2000" b="1" dirty="0" smtClean="0">
                <a:solidFill>
                  <a:schemeClr val="bg1"/>
                </a:solidFill>
              </a:rPr>
              <a:t/>
            </a:r>
            <a:br>
              <a:rPr lang="it-IT" sz="2000" b="1" dirty="0" smtClean="0">
                <a:solidFill>
                  <a:schemeClr val="bg1"/>
                </a:solidFill>
              </a:rPr>
            </a:br>
            <a:r>
              <a:rPr lang="it-IT" sz="2000" b="1" dirty="0" smtClean="0"/>
              <a:t>il 45% ha avuto una valutazione  inferiore al </a:t>
            </a:r>
            <a:r>
              <a:rPr lang="it-IT" sz="2000" b="1" dirty="0" smtClean="0">
                <a:solidFill>
                  <a:srgbClr val="00CC00"/>
                </a:solidFill>
              </a:rPr>
              <a:t>7</a:t>
            </a:r>
            <a:endParaRPr lang="it-IT" sz="2000" b="1" dirty="0">
              <a:solidFill>
                <a:srgbClr val="00CC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03469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40000"/>
              <a:lumOff val="60000"/>
            </a:schemeClr>
          </a:solidFill>
          <a:scene3d>
            <a:camera prst="perspectiveRight"/>
            <a:lightRig rig="threePt" dir="t"/>
          </a:scene3d>
        </p:spPr>
        <p:txBody>
          <a:bodyPr>
            <a:normAutofit/>
          </a:bodyPr>
          <a:lstStyle/>
          <a:p>
            <a:r>
              <a:rPr lang="it-IT" dirty="0" smtClean="0"/>
              <a:t> </a:t>
            </a:r>
            <a:r>
              <a:rPr lang="it-IT" dirty="0" smtClean="0">
                <a:solidFill>
                  <a:srgbClr val="FF0000"/>
                </a:solidFill>
              </a:rPr>
              <a:t>PROVE OGGETTIVE PARALLELE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52528"/>
          </a:xfrm>
          <a:solidFill>
            <a:schemeClr val="tx1">
              <a:lumMod val="75000"/>
            </a:schemeClr>
          </a:solidFill>
          <a:ln w="76200">
            <a:solidFill>
              <a:schemeClr val="accent2">
                <a:lumMod val="75000"/>
              </a:schemeClr>
            </a:solidFill>
          </a:ln>
          <a:scene3d>
            <a:camera prst="perspectiveFront"/>
            <a:lightRig rig="threePt" dir="t"/>
          </a:scene3d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2200" dirty="0" smtClean="0">
                <a:solidFill>
                  <a:srgbClr val="FF0000"/>
                </a:solidFill>
              </a:rPr>
              <a:t>Le Prove oggettive parallele</a:t>
            </a:r>
            <a:r>
              <a:rPr lang="it-IT" sz="2200" dirty="0" smtClean="0">
                <a:solidFill>
                  <a:srgbClr val="002060"/>
                </a:solidFill>
              </a:rPr>
              <a:t>, frutto di una condivisione di obiettivi e finalità, si inseriscono nell’ambito di un dibattito aperto nell’Istituto sul tema della valutazione, momento cruciale dell’attività didattica e del ruolo docente.</a:t>
            </a:r>
          </a:p>
          <a:p>
            <a:pPr marL="0" indent="0">
              <a:buNone/>
            </a:pPr>
            <a:r>
              <a:rPr lang="it-IT" sz="2200" dirty="0" smtClean="0">
                <a:solidFill>
                  <a:srgbClr val="FF0000"/>
                </a:solidFill>
              </a:rPr>
              <a:t>                                           Finalità generali:</a:t>
            </a:r>
          </a:p>
          <a:p>
            <a:pPr marL="0" indent="0">
              <a:buNone/>
            </a:pPr>
            <a:r>
              <a:rPr lang="it-IT" sz="2200" dirty="0" smtClean="0">
                <a:solidFill>
                  <a:srgbClr val="002060"/>
                </a:solidFill>
              </a:rPr>
              <a:t>- miglioramento dell’offerta formativa dell’Istituto;</a:t>
            </a:r>
          </a:p>
          <a:p>
            <a:pPr marL="0" indent="0">
              <a:buNone/>
            </a:pPr>
            <a:r>
              <a:rPr lang="it-IT" sz="2200" dirty="0" smtClean="0">
                <a:solidFill>
                  <a:srgbClr val="002060"/>
                </a:solidFill>
              </a:rPr>
              <a:t>- migliorare i livelli di apprendimento di tutte le classi;</a:t>
            </a:r>
          </a:p>
          <a:p>
            <a:pPr marL="0" indent="0">
              <a:buNone/>
            </a:pPr>
            <a:r>
              <a:rPr lang="it-IT" sz="2200" dirty="0" smtClean="0">
                <a:solidFill>
                  <a:srgbClr val="002060"/>
                </a:solidFill>
              </a:rPr>
              <a:t>- la promozione di un confronto aperto sulla didattica delle discipline e sulla valutazione affinché tutti gli alunni in tutte le classi raggiungano gli obiettivi minimi previsti dalla programmazione</a:t>
            </a:r>
          </a:p>
          <a:p>
            <a:pPr marL="0" indent="0">
              <a:buNone/>
            </a:pPr>
            <a:r>
              <a:rPr lang="it-IT" sz="2200" dirty="0" smtClean="0">
                <a:solidFill>
                  <a:srgbClr val="002060"/>
                </a:solidFill>
              </a:rPr>
              <a:t>- l’offerta di pari opportunità formative agli studenti</a:t>
            </a:r>
            <a:r>
              <a:rPr lang="it-IT" sz="2000" dirty="0" smtClean="0">
                <a:solidFill>
                  <a:srgbClr val="002060"/>
                </a:solidFill>
              </a:rPr>
              <a:t>.</a:t>
            </a:r>
            <a:endParaRPr lang="it-IT" sz="2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28390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1119024"/>
          </a:xfrm>
          <a:solidFill>
            <a:schemeClr val="accent2">
              <a:lumMod val="60000"/>
              <a:lumOff val="40000"/>
            </a:schemeClr>
          </a:solidFill>
          <a:ln w="76200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ctr"/>
            <a:r>
              <a:rPr lang="it-IT" dirty="0" smtClean="0">
                <a:solidFill>
                  <a:schemeClr val="bg2">
                    <a:lumMod val="75000"/>
                  </a:schemeClr>
                </a:solidFill>
              </a:rPr>
              <a:t>RISULTATI COMPLESSIVI CLASSE QUARTE</a:t>
            </a:r>
            <a:br>
              <a:rPr lang="it-IT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it-IT" dirty="0" smtClean="0">
                <a:solidFill>
                  <a:schemeClr val="bg2">
                    <a:lumMod val="75000"/>
                  </a:schemeClr>
                </a:solidFill>
              </a:rPr>
              <a:t>ITALIANO</a:t>
            </a:r>
            <a:endParaRPr lang="it-IT" dirty="0">
              <a:solidFill>
                <a:schemeClr val="bg2">
                  <a:lumMod val="75000"/>
                </a:schemeClr>
              </a:solidFill>
            </a:endParaRPr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895981515"/>
              </p:ext>
            </p:extLst>
          </p:nvPr>
        </p:nvGraphicFramePr>
        <p:xfrm>
          <a:off x="467544" y="1700808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1581891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22960" y="116632"/>
            <a:ext cx="7520940" cy="936104"/>
          </a:xfrm>
          <a:ln>
            <a:solidFill>
              <a:srgbClr val="FFFF00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it-IT" dirty="0" smtClean="0"/>
              <a:t>CONFRONTO FRA LE CLASSI  QUARTE</a:t>
            </a:r>
            <a:br>
              <a:rPr lang="it-IT" dirty="0" smtClean="0"/>
            </a:br>
            <a:r>
              <a:rPr lang="it-IT" dirty="0" smtClean="0"/>
              <a:t>ITALIANO</a:t>
            </a:r>
            <a:endParaRPr lang="it-IT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777954546"/>
              </p:ext>
            </p:extLst>
          </p:nvPr>
        </p:nvGraphicFramePr>
        <p:xfrm>
          <a:off x="822325" y="1100138"/>
          <a:ext cx="7521575" cy="35798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1897852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1119024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it-IT" dirty="0" smtClean="0">
                <a:solidFill>
                  <a:schemeClr val="bg2">
                    <a:lumMod val="75000"/>
                  </a:schemeClr>
                </a:solidFill>
              </a:rPr>
              <a:t>RISULTATI COMPLESSIVI CLASSE QUARTE</a:t>
            </a:r>
            <a:br>
              <a:rPr lang="it-IT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it-IT" dirty="0" smtClean="0">
                <a:solidFill>
                  <a:schemeClr val="bg2">
                    <a:lumMod val="75000"/>
                  </a:schemeClr>
                </a:solidFill>
              </a:rPr>
              <a:t>INGLESE</a:t>
            </a:r>
            <a:endParaRPr lang="it-IT" dirty="0">
              <a:solidFill>
                <a:schemeClr val="bg2">
                  <a:lumMod val="75000"/>
                </a:schemeClr>
              </a:solidFill>
            </a:endParaRPr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626925295"/>
              </p:ext>
            </p:extLst>
          </p:nvPr>
        </p:nvGraphicFramePr>
        <p:xfrm>
          <a:off x="467544" y="16288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1194446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22960" y="116632"/>
            <a:ext cx="7520940" cy="936104"/>
          </a:xfrm>
          <a:ln w="76200">
            <a:solidFill>
              <a:srgbClr val="FFFF00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it-IT" dirty="0" smtClean="0"/>
              <a:t>CONFRONTO FRA LE CLASSI  QUARTE</a:t>
            </a:r>
            <a:br>
              <a:rPr lang="it-IT" dirty="0" smtClean="0"/>
            </a:br>
            <a:r>
              <a:rPr lang="it-IT" dirty="0" smtClean="0"/>
              <a:t>INGLESE</a:t>
            </a:r>
            <a:endParaRPr lang="it-IT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394164550"/>
              </p:ext>
            </p:extLst>
          </p:nvPr>
        </p:nvGraphicFramePr>
        <p:xfrm>
          <a:off x="822325" y="1100138"/>
          <a:ext cx="7521575" cy="35798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1131289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1119024"/>
          </a:xfrm>
          <a:solidFill>
            <a:schemeClr val="accent2">
              <a:lumMod val="60000"/>
              <a:lumOff val="40000"/>
            </a:schemeClr>
          </a:solidFill>
          <a:ln w="76200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ctr"/>
            <a:r>
              <a:rPr lang="it-IT" dirty="0" smtClean="0">
                <a:solidFill>
                  <a:schemeClr val="bg2">
                    <a:lumMod val="75000"/>
                  </a:schemeClr>
                </a:solidFill>
              </a:rPr>
              <a:t>RISULTATI COMPLESSIVI CLASSE QUARTE</a:t>
            </a:r>
            <a:br>
              <a:rPr lang="it-IT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it-IT" dirty="0" smtClean="0">
                <a:solidFill>
                  <a:schemeClr val="bg2">
                    <a:lumMod val="75000"/>
                  </a:schemeClr>
                </a:solidFill>
              </a:rPr>
              <a:t>MATEMATICA</a:t>
            </a:r>
            <a:endParaRPr lang="it-IT" dirty="0">
              <a:solidFill>
                <a:schemeClr val="bg2">
                  <a:lumMod val="75000"/>
                </a:schemeClr>
              </a:solidFill>
            </a:endParaRPr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256316242"/>
              </p:ext>
            </p:extLst>
          </p:nvPr>
        </p:nvGraphicFramePr>
        <p:xfrm>
          <a:off x="467544" y="16288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2057915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22960" y="116632"/>
            <a:ext cx="7520940" cy="936104"/>
          </a:xfrm>
          <a:ln w="76200">
            <a:solidFill>
              <a:srgbClr val="FFFF00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it-IT" dirty="0" smtClean="0"/>
              <a:t>CONFRONTO FRA LE CLASSI  QUARTE</a:t>
            </a:r>
            <a:br>
              <a:rPr lang="it-IT" dirty="0" smtClean="0"/>
            </a:br>
            <a:r>
              <a:rPr lang="it-IT" dirty="0" smtClean="0"/>
              <a:t>MATEMATICA</a:t>
            </a:r>
            <a:endParaRPr lang="it-IT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023989333"/>
              </p:ext>
            </p:extLst>
          </p:nvPr>
        </p:nvGraphicFramePr>
        <p:xfrm>
          <a:off x="822325" y="1100138"/>
          <a:ext cx="7521575" cy="35798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2647423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22960" y="188640"/>
            <a:ext cx="7520940" cy="792088"/>
          </a:xfrm>
          <a:ln w="76200">
            <a:solidFill>
              <a:srgbClr val="92D050"/>
            </a:solidFill>
          </a:ln>
        </p:spPr>
        <p:txBody>
          <a:bodyPr/>
          <a:lstStyle/>
          <a:p>
            <a:pPr algn="ctr"/>
            <a:r>
              <a:rPr lang="it-IT" dirty="0" smtClean="0">
                <a:solidFill>
                  <a:srgbClr val="77C925"/>
                </a:solidFill>
              </a:rPr>
              <a:t>CLASSI QUINTE</a:t>
            </a:r>
            <a:endParaRPr lang="it-IT" dirty="0">
              <a:solidFill>
                <a:srgbClr val="77C925"/>
              </a:solidFill>
            </a:endParaRPr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7584" y="1100138"/>
            <a:ext cx="7416823" cy="3769022"/>
          </a:xfrm>
        </p:spPr>
      </p:pic>
    </p:spTree>
    <p:extLst>
      <p:ext uri="{BB962C8B-B14F-4D97-AF65-F5344CB8AC3E}">
        <p14:creationId xmlns:p14="http://schemas.microsoft.com/office/powerpoint/2010/main" xmlns="" val="34030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4143360"/>
          </a:xfrm>
          <a:ln w="76200">
            <a:solidFill>
              <a:schemeClr val="accent3"/>
            </a:solidFill>
          </a:ln>
        </p:spPr>
        <p:txBody>
          <a:bodyPr/>
          <a:lstStyle/>
          <a:p>
            <a:r>
              <a:rPr lang="it-IT" sz="2000" dirty="0"/>
              <a:t>ANALIZZANDO I GRAFICI delle prove oggettive parallele INIZIALI delle classi </a:t>
            </a:r>
            <a:r>
              <a:rPr lang="it-IT" sz="2000" dirty="0" smtClean="0">
                <a:solidFill>
                  <a:srgbClr val="00CC00"/>
                </a:solidFill>
              </a:rPr>
              <a:t>quinte</a:t>
            </a:r>
            <a:r>
              <a:rPr lang="it-IT" sz="2000" dirty="0" smtClean="0"/>
              <a:t>  </a:t>
            </a:r>
            <a:r>
              <a:rPr lang="it-IT" sz="2000" dirty="0"/>
              <a:t>DELLA SCUOLA PRIMARIA,  SI NOTA che :</a:t>
            </a:r>
            <a:br>
              <a:rPr lang="it-IT" sz="2000" dirty="0"/>
            </a:br>
            <a:r>
              <a:rPr lang="it-IT" sz="2000" b="1" dirty="0" smtClean="0">
                <a:solidFill>
                  <a:srgbClr val="77C925"/>
                </a:solidFill>
              </a:rPr>
              <a:t>In italiano</a:t>
            </a:r>
            <a:r>
              <a:rPr lang="it-IT" sz="20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/>
            </a:r>
            <a:br>
              <a:rPr lang="it-IT" sz="20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it-IT" sz="20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r>
              <a:rPr lang="it-IT" sz="2000" dirty="0" smtClean="0"/>
              <a:t>il15%degli alunni ha avuto una valutazione inferiore al </a:t>
            </a:r>
            <a:r>
              <a:rPr lang="it-IT" sz="2000" dirty="0" smtClean="0">
                <a:solidFill>
                  <a:srgbClr val="00CC00"/>
                </a:solidFill>
              </a:rPr>
              <a:t>7</a:t>
            </a:r>
            <a:r>
              <a:rPr lang="it-IT" sz="2000" dirty="0" smtClean="0"/>
              <a:t>.</a:t>
            </a:r>
            <a:br>
              <a:rPr lang="it-IT" sz="2000" dirty="0" smtClean="0"/>
            </a:br>
            <a:r>
              <a:rPr lang="it-IT" sz="2000" dirty="0" smtClean="0"/>
              <a:t>non vi sono alunni von votazione </a:t>
            </a:r>
            <a:r>
              <a:rPr lang="it-IT" sz="2000" dirty="0" smtClean="0">
                <a:solidFill>
                  <a:srgbClr val="00CC00"/>
                </a:solidFill>
              </a:rPr>
              <a:t>5</a:t>
            </a:r>
            <a:r>
              <a:rPr lang="it-IT" sz="2000" dirty="0" smtClean="0"/>
              <a:t>.</a:t>
            </a:r>
            <a:br>
              <a:rPr lang="it-IT" sz="2000" dirty="0" smtClean="0"/>
            </a:br>
            <a:r>
              <a:rPr lang="it-IT" sz="2000" b="1" dirty="0" smtClean="0">
                <a:solidFill>
                  <a:srgbClr val="77C925"/>
                </a:solidFill>
              </a:rPr>
              <a:t>in inglese</a:t>
            </a:r>
            <a:r>
              <a:rPr lang="it-IT" sz="2000" dirty="0" smtClean="0">
                <a:solidFill>
                  <a:srgbClr val="77C925"/>
                </a:solidFill>
              </a:rPr>
              <a:t> </a:t>
            </a:r>
            <a:r>
              <a:rPr lang="it-IT" sz="2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/>
            </a:r>
            <a:br>
              <a:rPr lang="it-IT" sz="20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it-IT" sz="2000" dirty="0" smtClean="0"/>
              <a:t>il26 % ha avuto una valutazione inferiore  al</a:t>
            </a:r>
            <a:r>
              <a:rPr lang="it-IT" sz="2000" dirty="0" smtClean="0">
                <a:solidFill>
                  <a:srgbClr val="00CC00"/>
                </a:solidFill>
              </a:rPr>
              <a:t> 7</a:t>
            </a:r>
            <a:r>
              <a:rPr lang="it-IT" sz="2000" dirty="0" smtClean="0"/>
              <a:t/>
            </a:r>
            <a:br>
              <a:rPr lang="it-IT" sz="2000" dirty="0" smtClean="0"/>
            </a:br>
            <a:r>
              <a:rPr lang="it-IT" sz="2000" dirty="0" smtClean="0"/>
              <a:t/>
            </a:r>
            <a:br>
              <a:rPr lang="it-IT" sz="2000" dirty="0" smtClean="0"/>
            </a:br>
            <a:r>
              <a:rPr lang="it-IT" sz="2000" b="1" dirty="0" smtClean="0">
                <a:solidFill>
                  <a:srgbClr val="77C925"/>
                </a:solidFill>
              </a:rPr>
              <a:t>in matematica</a:t>
            </a:r>
            <a:r>
              <a:rPr lang="it-IT" sz="2000" b="1" dirty="0" smtClean="0">
                <a:solidFill>
                  <a:schemeClr val="bg1"/>
                </a:solidFill>
              </a:rPr>
              <a:t/>
            </a:r>
            <a:br>
              <a:rPr lang="it-IT" sz="2000" b="1" dirty="0" smtClean="0">
                <a:solidFill>
                  <a:schemeClr val="bg1"/>
                </a:solidFill>
              </a:rPr>
            </a:br>
            <a:r>
              <a:rPr lang="it-IT" sz="2000" b="1" dirty="0" smtClean="0"/>
              <a:t>il 21% ha avuto una valutazione  inferiore al </a:t>
            </a:r>
            <a:r>
              <a:rPr lang="it-IT" sz="2000" b="1" dirty="0" smtClean="0">
                <a:solidFill>
                  <a:srgbClr val="00CC00"/>
                </a:solidFill>
              </a:rPr>
              <a:t>7</a:t>
            </a:r>
            <a:endParaRPr lang="it-IT" sz="2000" b="1" dirty="0">
              <a:solidFill>
                <a:srgbClr val="00CC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24804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1119024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it-IT" dirty="0" smtClean="0">
                <a:solidFill>
                  <a:schemeClr val="bg2">
                    <a:lumMod val="75000"/>
                  </a:schemeClr>
                </a:solidFill>
              </a:rPr>
              <a:t>RISULTATI COMPLESSIVI CLASSE QUINTE</a:t>
            </a:r>
            <a:br>
              <a:rPr lang="it-IT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it-IT" dirty="0" smtClean="0">
                <a:solidFill>
                  <a:schemeClr val="bg2">
                    <a:lumMod val="75000"/>
                  </a:schemeClr>
                </a:solidFill>
              </a:rPr>
              <a:t>ITALIANO</a:t>
            </a:r>
            <a:endParaRPr lang="it-IT" dirty="0">
              <a:solidFill>
                <a:schemeClr val="bg2">
                  <a:lumMod val="75000"/>
                </a:schemeClr>
              </a:solidFill>
            </a:endParaRPr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379219663"/>
              </p:ext>
            </p:extLst>
          </p:nvPr>
        </p:nvGraphicFramePr>
        <p:xfrm>
          <a:off x="467544" y="16288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1826436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22960" y="116632"/>
            <a:ext cx="7520940" cy="936104"/>
          </a:xfrm>
          <a:ln w="76200">
            <a:solidFill>
              <a:srgbClr val="FFFF00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it-IT" dirty="0" smtClean="0"/>
              <a:t>CONFRONTO FRA LE CLASSI  QUINTE</a:t>
            </a:r>
            <a:br>
              <a:rPr lang="it-IT" dirty="0" smtClean="0"/>
            </a:br>
            <a:r>
              <a:rPr lang="it-IT" dirty="0" smtClean="0"/>
              <a:t>ITALIANO</a:t>
            </a:r>
            <a:endParaRPr lang="it-IT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58828640"/>
              </p:ext>
            </p:extLst>
          </p:nvPr>
        </p:nvGraphicFramePr>
        <p:xfrm>
          <a:off x="822325" y="1100138"/>
          <a:ext cx="7521575" cy="35798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1849311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49872" cy="1263040"/>
          </a:xfrm>
          <a:blipFill>
            <a:blip r:embed="rId2" cstate="print"/>
            <a:tile tx="0" ty="0" sx="100000" sy="100000" flip="none" algn="tl"/>
          </a:blipFill>
          <a:ln>
            <a:solidFill>
              <a:srgbClr val="FFFF00"/>
            </a:solidFill>
          </a:ln>
        </p:spPr>
        <p:txBody>
          <a:bodyPr>
            <a:normAutofit/>
          </a:bodyPr>
          <a:lstStyle/>
          <a:p>
            <a:pPr algn="ctr"/>
            <a:r>
              <a:rPr lang="it-IT" dirty="0" smtClean="0">
                <a:solidFill>
                  <a:srgbClr val="FF0000"/>
                </a:solidFill>
              </a:rPr>
              <a:t>MONITORAGGIO D’INGRESSO </a:t>
            </a:r>
            <a:br>
              <a:rPr lang="it-IT" dirty="0" smtClean="0">
                <a:solidFill>
                  <a:srgbClr val="FF0000"/>
                </a:solidFill>
              </a:rPr>
            </a:br>
            <a:r>
              <a:rPr lang="it-IT" dirty="0" smtClean="0">
                <a:solidFill>
                  <a:srgbClr val="FF0000"/>
                </a:solidFill>
              </a:rPr>
              <a:t>PROVE OGGETTIVE PARALLELE</a:t>
            </a:r>
            <a:endParaRPr lang="it-IT" dirty="0">
              <a:solidFill>
                <a:srgbClr val="FF0000"/>
              </a:solidFill>
            </a:endParaRPr>
          </a:p>
        </p:txBody>
      </p:sp>
      <p:pic>
        <p:nvPicPr>
          <p:cNvPr id="5" name="Segnaposto contenuto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67744" y="1628800"/>
            <a:ext cx="3888432" cy="2448272"/>
          </a:xfrm>
          <a:ln w="76200">
            <a:solidFill>
              <a:srgbClr val="FF0000"/>
            </a:solidFill>
          </a:ln>
        </p:spPr>
      </p:pic>
      <p:sp>
        <p:nvSpPr>
          <p:cNvPr id="4" name="Rettangolo 3"/>
          <p:cNvSpPr/>
          <p:nvPr/>
        </p:nvSpPr>
        <p:spPr>
          <a:xfrm>
            <a:off x="323528" y="4077072"/>
            <a:ext cx="8640960" cy="92333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it-IT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CLASSI PRIME</a:t>
            </a:r>
          </a:p>
        </p:txBody>
      </p:sp>
    </p:spTree>
    <p:extLst>
      <p:ext uri="{BB962C8B-B14F-4D97-AF65-F5344CB8AC3E}">
        <p14:creationId xmlns:p14="http://schemas.microsoft.com/office/powerpoint/2010/main" xmlns="" val="2347755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1119024"/>
          </a:xfrm>
          <a:solidFill>
            <a:schemeClr val="accent2">
              <a:lumMod val="60000"/>
              <a:lumOff val="40000"/>
            </a:schemeClr>
          </a:solidFill>
          <a:ln w="76200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ctr"/>
            <a:r>
              <a:rPr lang="it-IT" dirty="0" smtClean="0">
                <a:solidFill>
                  <a:schemeClr val="bg2">
                    <a:lumMod val="75000"/>
                  </a:schemeClr>
                </a:solidFill>
              </a:rPr>
              <a:t>RISULTATI COMPLESSIVI CLASSE QUINTE</a:t>
            </a:r>
            <a:br>
              <a:rPr lang="it-IT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it-IT" dirty="0" smtClean="0">
                <a:solidFill>
                  <a:schemeClr val="bg2">
                    <a:lumMod val="75000"/>
                  </a:schemeClr>
                </a:solidFill>
              </a:rPr>
              <a:t>INGLESE</a:t>
            </a:r>
            <a:endParaRPr lang="it-IT" dirty="0">
              <a:solidFill>
                <a:schemeClr val="bg2">
                  <a:lumMod val="75000"/>
                </a:schemeClr>
              </a:solidFill>
            </a:endParaRPr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064944913"/>
              </p:ext>
            </p:extLst>
          </p:nvPr>
        </p:nvGraphicFramePr>
        <p:xfrm>
          <a:off x="467544" y="16288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16373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22960" y="116632"/>
            <a:ext cx="7520940" cy="936104"/>
          </a:xfrm>
          <a:ln w="76200">
            <a:solidFill>
              <a:srgbClr val="FFFF00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it-IT" dirty="0" smtClean="0"/>
              <a:t>CONFRONTO FRA LE CLASSI  QUINTE</a:t>
            </a:r>
            <a:br>
              <a:rPr lang="it-IT" dirty="0" smtClean="0"/>
            </a:br>
            <a:r>
              <a:rPr lang="it-IT" dirty="0" smtClean="0"/>
              <a:t>INGLESE</a:t>
            </a:r>
            <a:endParaRPr lang="it-IT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928833994"/>
              </p:ext>
            </p:extLst>
          </p:nvPr>
        </p:nvGraphicFramePr>
        <p:xfrm>
          <a:off x="822325" y="1100138"/>
          <a:ext cx="7521575" cy="35798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2860965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1119024"/>
          </a:xfrm>
          <a:solidFill>
            <a:schemeClr val="accent2">
              <a:lumMod val="60000"/>
              <a:lumOff val="40000"/>
            </a:schemeClr>
          </a:solidFill>
          <a:ln w="76200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ctr"/>
            <a:r>
              <a:rPr lang="it-IT" dirty="0" smtClean="0">
                <a:solidFill>
                  <a:schemeClr val="bg2">
                    <a:lumMod val="75000"/>
                  </a:schemeClr>
                </a:solidFill>
              </a:rPr>
              <a:t>RISULTATI COMPLESSIVI CLASSE QUINTE</a:t>
            </a:r>
            <a:br>
              <a:rPr lang="it-IT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it-IT" dirty="0" smtClean="0">
                <a:solidFill>
                  <a:schemeClr val="bg2">
                    <a:lumMod val="75000"/>
                  </a:schemeClr>
                </a:solidFill>
              </a:rPr>
              <a:t>MATEMATICA</a:t>
            </a:r>
            <a:endParaRPr lang="it-IT" dirty="0">
              <a:solidFill>
                <a:schemeClr val="bg2">
                  <a:lumMod val="75000"/>
                </a:schemeClr>
              </a:solidFill>
            </a:endParaRPr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649261820"/>
              </p:ext>
            </p:extLst>
          </p:nvPr>
        </p:nvGraphicFramePr>
        <p:xfrm>
          <a:off x="467544" y="16288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1944440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22960" y="116632"/>
            <a:ext cx="7520940" cy="936104"/>
          </a:xfrm>
          <a:ln w="76200">
            <a:solidFill>
              <a:srgbClr val="FFFF00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it-IT" dirty="0" smtClean="0"/>
              <a:t>CONFRONTO FRA LE CLASSI  QUINTE</a:t>
            </a:r>
            <a:br>
              <a:rPr lang="it-IT" dirty="0" smtClean="0"/>
            </a:br>
            <a:r>
              <a:rPr lang="it-IT" dirty="0" smtClean="0"/>
              <a:t>MATEMATICA</a:t>
            </a:r>
            <a:endParaRPr lang="it-IT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385414216"/>
              </p:ext>
            </p:extLst>
          </p:nvPr>
        </p:nvGraphicFramePr>
        <p:xfrm>
          <a:off x="822325" y="1100138"/>
          <a:ext cx="7521575" cy="35798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297636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99592" y="2276872"/>
            <a:ext cx="7520940" cy="548640"/>
          </a:xfrm>
        </p:spPr>
        <p:txBody>
          <a:bodyPr/>
          <a:lstStyle/>
          <a:p>
            <a:r>
              <a:rPr lang="it-IT" sz="6000" dirty="0" smtClean="0"/>
              <a:t>GRAZIE PER LA COLLABORAZIONE</a:t>
            </a:r>
            <a:r>
              <a:rPr lang="it-IT" sz="6000" dirty="0"/>
              <a:t/>
            </a:r>
            <a:br>
              <a:rPr lang="it-IT" sz="6000" dirty="0"/>
            </a:br>
            <a:r>
              <a:rPr lang="it-IT" sz="6000" dirty="0" smtClean="0"/>
              <a:t> FS  MARIA PUCA</a:t>
            </a:r>
            <a:endParaRPr lang="it-IT" sz="6000" dirty="0"/>
          </a:p>
        </p:txBody>
      </p:sp>
    </p:spTree>
    <p:extLst>
      <p:ext uri="{BB962C8B-B14F-4D97-AF65-F5344CB8AC3E}">
        <p14:creationId xmlns:p14="http://schemas.microsoft.com/office/powerpoint/2010/main" xmlns="" val="486818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3999344"/>
          </a:xfrm>
          <a:ln w="76200">
            <a:solidFill>
              <a:schemeClr val="accent3"/>
            </a:solidFill>
          </a:ln>
        </p:spPr>
        <p:txBody>
          <a:bodyPr/>
          <a:lstStyle/>
          <a:p>
            <a:r>
              <a:rPr lang="it-IT" dirty="0" smtClean="0"/>
              <a:t>ANALIZZANDO I GRAFICI delle </a:t>
            </a:r>
            <a:r>
              <a:rPr lang="it-IT" b="1" dirty="0" smtClean="0">
                <a:solidFill>
                  <a:srgbClr val="00CC00"/>
                </a:solidFill>
              </a:rPr>
              <a:t>prove oggettive parallele INIZIALI</a:t>
            </a:r>
            <a:r>
              <a:rPr lang="it-IT" dirty="0" smtClean="0">
                <a:solidFill>
                  <a:srgbClr val="00CC00"/>
                </a:solidFill>
              </a:rPr>
              <a:t> </a:t>
            </a:r>
            <a:r>
              <a:rPr lang="it-IT" dirty="0" smtClean="0"/>
              <a:t>delle classi </a:t>
            </a:r>
            <a:r>
              <a:rPr lang="it-IT" dirty="0" smtClean="0">
                <a:solidFill>
                  <a:srgbClr val="00CC00"/>
                </a:solidFill>
              </a:rPr>
              <a:t>prime </a:t>
            </a:r>
            <a:r>
              <a:rPr lang="it-IT" dirty="0" smtClean="0"/>
              <a:t>DELLA SCUOLA PRIMARIA, SOMMINISTRATE IN LINGUA ITALIANA-IN LINGUA INGLESE E IN MATEMATICA,  SI NOTA che : </a:t>
            </a:r>
            <a:r>
              <a:rPr lang="it-IT" dirty="0"/>
              <a:t>I L 50%DEGLI </a:t>
            </a:r>
            <a:r>
              <a:rPr lang="it-IT" dirty="0" smtClean="0"/>
              <a:t>ALUNNI ha AVUTO UNA VALUTAZIONE UGUALE ALL’</a:t>
            </a:r>
            <a:r>
              <a:rPr lang="it-IT" dirty="0" smtClean="0">
                <a:solidFill>
                  <a:srgbClr val="77C925"/>
                </a:solidFill>
              </a:rPr>
              <a:t>8</a:t>
            </a:r>
            <a:r>
              <a:rPr lang="it-IT" dirty="0" smtClean="0"/>
              <a:t>  Non </a:t>
            </a:r>
            <a:r>
              <a:rPr lang="it-IT" dirty="0"/>
              <a:t>vi </a:t>
            </a:r>
            <a:r>
              <a:rPr lang="it-IT" dirty="0" smtClean="0"/>
              <a:t>sono </a:t>
            </a:r>
            <a:r>
              <a:rPr lang="it-IT" dirty="0"/>
              <a:t>all’interno delle classi prime</a:t>
            </a:r>
            <a:br>
              <a:rPr lang="it-IT" dirty="0"/>
            </a:br>
            <a:r>
              <a:rPr lang="it-IT" dirty="0"/>
              <a:t>alunni con valutazione inferiore al </a:t>
            </a:r>
            <a:r>
              <a:rPr lang="it-IT" dirty="0" smtClean="0">
                <a:solidFill>
                  <a:srgbClr val="77C925"/>
                </a:solidFill>
              </a:rPr>
              <a:t>6</a:t>
            </a:r>
            <a:r>
              <a:rPr lang="it-IT" dirty="0" smtClean="0"/>
              <a:t>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1170348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1119024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it-IT" dirty="0" smtClean="0">
                <a:solidFill>
                  <a:schemeClr val="bg2">
                    <a:lumMod val="75000"/>
                  </a:schemeClr>
                </a:solidFill>
              </a:rPr>
              <a:t>RISULTATI COMPLESSIVI CLASSI PRIME</a:t>
            </a:r>
            <a:br>
              <a:rPr lang="it-IT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it-IT" dirty="0" smtClean="0">
                <a:solidFill>
                  <a:schemeClr val="bg2">
                    <a:lumMod val="75000"/>
                  </a:schemeClr>
                </a:solidFill>
              </a:rPr>
              <a:t>ITALIANO </a:t>
            </a:r>
            <a:endParaRPr lang="it-IT" dirty="0">
              <a:solidFill>
                <a:schemeClr val="bg2">
                  <a:lumMod val="75000"/>
                </a:schemeClr>
              </a:solidFill>
            </a:endParaRPr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638424580"/>
              </p:ext>
            </p:extLst>
          </p:nvPr>
        </p:nvGraphicFramePr>
        <p:xfrm>
          <a:off x="467544" y="16288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549704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22960" y="116632"/>
            <a:ext cx="7520940" cy="797768"/>
          </a:xfrm>
          <a:ln>
            <a:solidFill>
              <a:srgbClr val="FFFF00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it-IT" dirty="0" smtClean="0"/>
              <a:t>CONFRONTO FRA LE CLASSI PRIME</a:t>
            </a:r>
            <a:br>
              <a:rPr lang="it-IT" dirty="0" smtClean="0"/>
            </a:br>
            <a:r>
              <a:rPr lang="it-IT" dirty="0" smtClean="0"/>
              <a:t>Italiano</a:t>
            </a:r>
            <a:endParaRPr lang="it-IT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512081178"/>
              </p:ext>
            </p:extLst>
          </p:nvPr>
        </p:nvGraphicFramePr>
        <p:xfrm>
          <a:off x="827584" y="1268760"/>
          <a:ext cx="7521575" cy="35798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3373639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41020" cy="1191032"/>
          </a:xfrm>
          <a:solidFill>
            <a:schemeClr val="accent2"/>
          </a:solidFill>
          <a:ln w="76200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ctr"/>
            <a:r>
              <a:rPr lang="it-IT" dirty="0" smtClean="0"/>
              <a:t>RISULTATI COMPLESSIVI CLASSI PRIME</a:t>
            </a:r>
            <a:br>
              <a:rPr lang="it-IT" dirty="0" smtClean="0"/>
            </a:br>
            <a:r>
              <a:rPr lang="it-IT" dirty="0" smtClean="0"/>
              <a:t>INGLESE </a:t>
            </a:r>
            <a:endParaRPr lang="it-IT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957719991"/>
              </p:ext>
            </p:extLst>
          </p:nvPr>
        </p:nvGraphicFramePr>
        <p:xfrm>
          <a:off x="467544" y="1628800"/>
          <a:ext cx="8229600" cy="45979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4127256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22960" y="116632"/>
            <a:ext cx="7520940" cy="797768"/>
          </a:xfrm>
          <a:ln w="76200"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it-IT" dirty="0" smtClean="0"/>
              <a:t>CONFRONTO FRA LE CLASSI PRIME</a:t>
            </a:r>
            <a:br>
              <a:rPr lang="it-IT" dirty="0" smtClean="0"/>
            </a:br>
            <a:r>
              <a:rPr lang="it-IT" dirty="0" smtClean="0"/>
              <a:t>inglese</a:t>
            </a:r>
            <a:endParaRPr lang="it-IT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760884385"/>
              </p:ext>
            </p:extLst>
          </p:nvPr>
        </p:nvGraphicFramePr>
        <p:xfrm>
          <a:off x="822325" y="1100138"/>
          <a:ext cx="7521575" cy="35798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299239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oli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ngoli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oli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469</TotalTime>
  <Words>403</Words>
  <Application>Microsoft Office PowerPoint</Application>
  <PresentationFormat>Presentazione su schermo (4:3)</PresentationFormat>
  <Paragraphs>52</Paragraphs>
  <Slides>44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44</vt:i4>
      </vt:variant>
    </vt:vector>
  </HeadingPairs>
  <TitlesOfParts>
    <vt:vector size="45" baseType="lpstr">
      <vt:lpstr>Angoli</vt:lpstr>
      <vt:lpstr>Diapositiva 1</vt:lpstr>
      <vt:lpstr>DIRIGENTE SCOLASTICO PROF.SSA GIUSEPPINA NUGNES</vt:lpstr>
      <vt:lpstr> PROVE OGGETTIVE PARALLELE</vt:lpstr>
      <vt:lpstr>MONITORAGGIO D’INGRESSO  PROVE OGGETTIVE PARALLELE</vt:lpstr>
      <vt:lpstr>ANALIZZANDO I GRAFICI delle prove oggettive parallele INIZIALI delle classi prime DELLA SCUOLA PRIMARIA, SOMMINISTRATE IN LINGUA ITALIANA-IN LINGUA INGLESE E IN MATEMATICA,  SI NOTA che : I L 50%DEGLI ALUNNI ha AVUTO UNA VALUTAZIONE UGUALE ALL’8  Non vi sono all’interno delle classi prime alunni con valutazione inferiore al 6.</vt:lpstr>
      <vt:lpstr>RISULTATI COMPLESSIVI CLASSI PRIME ITALIANO </vt:lpstr>
      <vt:lpstr>CONFRONTO FRA LE CLASSI PRIME Italiano</vt:lpstr>
      <vt:lpstr>RISULTATI COMPLESSIVI CLASSI PRIME INGLESE </vt:lpstr>
      <vt:lpstr>CONFRONTO FRA LE CLASSI PRIME inglese</vt:lpstr>
      <vt:lpstr>RISULTATI COMPLESSIVI CLASSI PRIME MATEMATICA </vt:lpstr>
      <vt:lpstr>CONFRONTO FRA LE CLASSI PRIME matematica</vt:lpstr>
      <vt:lpstr>CLASSI SECONDE</vt:lpstr>
      <vt:lpstr>ANALIZZANDO I GRAFICI delle prove oggettive parallele INIZIALI delle classi SECONDE DELLA SCUOLA PRIMARIA, SOMMINISTRATE IN LINGUA ITALIANA-IN LINGUA INGLESE E IN MATEMATICA,  SI NOTA che : I VOTI SONO DISTRIBUITI EQUAMENTE NELLE FASCE .Non vi sono all’interno delle classi SECONDE alunni con valutazione inferiore al 6.</vt:lpstr>
      <vt:lpstr>RISULTATI COMPLESSIVI CLASSE SECONDE ITALIANO </vt:lpstr>
      <vt:lpstr>CONFRONTO FRA LE CLASSI  SECONDE ITALIANO</vt:lpstr>
      <vt:lpstr>RISULTATI COMPLESSIVI CLASSE SECONDE INGLESE </vt:lpstr>
      <vt:lpstr>CONFRONTO FRA LE CLASSI  SECONDE INGLESE</vt:lpstr>
      <vt:lpstr>RISULTATI COMPLESSIVI CLASSE SECONDE MATEMATICA </vt:lpstr>
      <vt:lpstr>CONFRONTO FRA LE CLASSI  SECONDE MATEMATICA</vt:lpstr>
      <vt:lpstr>CLASSI TERZE</vt:lpstr>
      <vt:lpstr>ANALIZZANDO I GRAFICI delle prove oggettive parallele INIZIALI delle classi TERZE DELLA SCUOLA PRIMARIA,  SI NOTA che : In italiano 50% degli alunni ha avuto una votazione pari a 8 45% degli alunni ha avuto una votazione equamente distribuita nelle varie fasce di voto:6-7-9 vi sono all’interno delle classi TERZE SOLO 5 alunni con valutazione inferiore al 6 pari al 5%. Non vi sono alunni con votazione 10 in inglese 30% degli alunni ha avuto una votazione pari a 9 50% degli alunni ha avuto una votazione equamente distribuita nelle varie fasce di voto:7-8-10 il 20% con votazione inferiore al 7 in matematica 33% degli alunni con votazione 6 il 65% con votazione distribuita tra il 5-7-8-9 Solo il 2%con voto 10  </vt:lpstr>
      <vt:lpstr>RISULTATI COMPLESSIVI CLASSE TERZE ITALIANO</vt:lpstr>
      <vt:lpstr>CONFRONTO FRA LE CLASSI  TERZE ITALIANO</vt:lpstr>
      <vt:lpstr>RISULTATI COMPLESSIVI CLASSE TERZE INGLESE</vt:lpstr>
      <vt:lpstr>CONFRONTO FRA LE CLASSI  TERZE INGLESE</vt:lpstr>
      <vt:lpstr>RISULTATI COMPLESSIVI CLASSE TERZE MATEMATICA</vt:lpstr>
      <vt:lpstr>CONFRONTO FRA LE CLASSI  TERZE MATEMATICA</vt:lpstr>
      <vt:lpstr>CLASSI QUARTE</vt:lpstr>
      <vt:lpstr>ANALIZZANDO I GRAFICI delle prove oggettive parallele INIZIALI delle classi quarte  DELLA SCUOLA PRIMARIA,  SI NOTA che : In italiano  il66%degli alunni ha avuto una valutazione superiore al 6. solo il 3% inferiore al 6. in inglese  l’83% ha avuto una valutazione superiore al 7 solo l’1% inferiore al 6  in matematica il 45% ha avuto una valutazione  inferiore al 7</vt:lpstr>
      <vt:lpstr>RISULTATI COMPLESSIVI CLASSE QUARTE ITALIANO</vt:lpstr>
      <vt:lpstr>CONFRONTO FRA LE CLASSI  QUARTE ITALIANO</vt:lpstr>
      <vt:lpstr>RISULTATI COMPLESSIVI CLASSE QUARTE INGLESE</vt:lpstr>
      <vt:lpstr>CONFRONTO FRA LE CLASSI  QUARTE INGLESE</vt:lpstr>
      <vt:lpstr>RISULTATI COMPLESSIVI CLASSE QUARTE MATEMATICA</vt:lpstr>
      <vt:lpstr>CONFRONTO FRA LE CLASSI  QUARTE MATEMATICA</vt:lpstr>
      <vt:lpstr>CLASSI QUINTE</vt:lpstr>
      <vt:lpstr>ANALIZZANDO I GRAFICI delle prove oggettive parallele INIZIALI delle classi quinte  DELLA SCUOLA PRIMARIA,  SI NOTA che : In italiano  il15%degli alunni ha avuto una valutazione inferiore al 7. non vi sono alunni von votazione 5. in inglese  il26 % ha avuto una valutazione inferiore  al 7  in matematica il 21% ha avuto una valutazione  inferiore al 7</vt:lpstr>
      <vt:lpstr>RISULTATI COMPLESSIVI CLASSE QUINTE ITALIANO</vt:lpstr>
      <vt:lpstr>CONFRONTO FRA LE CLASSI  QUINTE ITALIANO</vt:lpstr>
      <vt:lpstr>RISULTATI COMPLESSIVI CLASSE QUINTE INGLESE</vt:lpstr>
      <vt:lpstr>CONFRONTO FRA LE CLASSI  QUINTE INGLESE</vt:lpstr>
      <vt:lpstr>RISULTATI COMPLESSIVI CLASSE QUINTE MATEMATICA</vt:lpstr>
      <vt:lpstr>CONFRONTO FRA LE CLASSI  QUINTE MATEMATICA</vt:lpstr>
      <vt:lpstr>GRAZIE PER LA COLLABORAZIONE  FS  MARIA PUCA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Giovanni</dc:creator>
  <cp:lastModifiedBy>enzo</cp:lastModifiedBy>
  <cp:revision>44</cp:revision>
  <dcterms:created xsi:type="dcterms:W3CDTF">2017-09-27T20:28:58Z</dcterms:created>
  <dcterms:modified xsi:type="dcterms:W3CDTF">2017-10-21T20:35:22Z</dcterms:modified>
</cp:coreProperties>
</file>