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39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46.xml" ContentType="application/vnd.openxmlformats-officedocument.drawingml.char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Override PartName="/ppt/charts/chart53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42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29.xml" ContentType="application/vnd.openxmlformats-officedocument.drawingml.chart+xml"/>
  <Override PartName="/ppt/charts/chart4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charts/chart4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5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5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5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0"/>
  </p:notesMasterIdLst>
  <p:sldIdLst>
    <p:sldId id="258" r:id="rId2"/>
    <p:sldId id="259" r:id="rId3"/>
    <p:sldId id="256" r:id="rId4"/>
    <p:sldId id="261" r:id="rId5"/>
    <p:sldId id="288" r:id="rId6"/>
    <p:sldId id="262" r:id="rId7"/>
    <p:sldId id="296" r:id="rId8"/>
    <p:sldId id="271" r:id="rId9"/>
    <p:sldId id="263" r:id="rId10"/>
    <p:sldId id="264" r:id="rId11"/>
    <p:sldId id="289" r:id="rId12"/>
    <p:sldId id="265" r:id="rId13"/>
    <p:sldId id="266" r:id="rId14"/>
    <p:sldId id="267" r:id="rId15"/>
    <p:sldId id="268" r:id="rId16"/>
    <p:sldId id="269" r:id="rId17"/>
    <p:sldId id="270" r:id="rId18"/>
    <p:sldId id="295" r:id="rId19"/>
    <p:sldId id="280" r:id="rId20"/>
    <p:sldId id="281" r:id="rId21"/>
    <p:sldId id="282" r:id="rId22"/>
    <p:sldId id="290" r:id="rId23"/>
    <p:sldId id="284" r:id="rId24"/>
    <p:sldId id="285" r:id="rId25"/>
    <p:sldId id="286" r:id="rId26"/>
    <p:sldId id="278" r:id="rId27"/>
    <p:sldId id="274" r:id="rId28"/>
    <p:sldId id="279" r:id="rId29"/>
    <p:sldId id="298" r:id="rId30"/>
    <p:sldId id="260" r:id="rId31"/>
    <p:sldId id="272" r:id="rId32"/>
    <p:sldId id="273" r:id="rId33"/>
    <p:sldId id="293" r:id="rId34"/>
    <p:sldId id="275" r:id="rId35"/>
    <p:sldId id="276" r:id="rId36"/>
    <p:sldId id="277" r:id="rId37"/>
    <p:sldId id="287" r:id="rId38"/>
    <p:sldId id="294" r:id="rId39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014" autoAdjust="0"/>
  </p:normalViewPr>
  <p:slideViewPr>
    <p:cSldViewPr>
      <p:cViewPr>
        <p:scale>
          <a:sx n="64" d="100"/>
          <a:sy n="64" d="100"/>
        </p:scale>
        <p:origin x="-15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687621467119848"/>
          <c:y val="6.1109139800793126E-2"/>
          <c:w val="0.76966096627186653"/>
          <c:h val="0.8813008872030091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 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2">
              <a:lumMod val="75000"/>
            </a:schemeClr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2">
              <a:lumMod val="75000"/>
            </a:schemeClr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legend>
      <c:legendPos val="r"/>
      <c:spPr>
        <a:ln>
          <a:solidFill>
            <a:schemeClr val="accent2">
              <a:lumMod val="75000"/>
            </a:schemeClr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13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13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17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2"/>
              <c:showVal val="1"/>
              <c:showCatName val="1"/>
              <c:showPercent val="1"/>
              <c:separator>
</c:separator>
            </c:dLbl>
            <c:showVal val="1"/>
            <c:showPercent val="1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36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404067519839674"/>
          <c:y val="4.1277919474668294E-2"/>
          <c:w val="0.77352895695579305"/>
          <c:h val="0.9237832912182334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36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16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16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35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28</c:v>
                </c:pt>
                <c:pt idx="3">
                  <c:v>23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36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36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2"/>
              <c:showVal val="1"/>
              <c:showCatName val="1"/>
              <c:showPercent val="1"/>
              <c:separator>
</c:separator>
            </c:dLbl>
            <c:showVal val="1"/>
            <c:showCatName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30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5131548472015345E-2"/>
          <c:y val="0.18108841815929924"/>
          <c:w val="0.69476578873533801"/>
          <c:h val="0.75909595435898092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Pt>
            <c:idx val="3"/>
            <c:explosion val="2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34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34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33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30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31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pPr>
              <a:ln>
                <a:noFill/>
              </a:ln>
            </c:sp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31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8</c:v>
                </c:pt>
                <c:pt idx="2">
                  <c:v>28</c:v>
                </c:pt>
                <c:pt idx="3">
                  <c:v>17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30</c:v>
                </c:pt>
                <c:pt idx="3">
                  <c:v>17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21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70864546796392E-2"/>
          <c:y val="0.16501598571144152"/>
          <c:w val="0.75060980327582683"/>
          <c:h val="0.7313402578976566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legend>
      <c:legendPos val="r"/>
      <c:layout>
        <c:manualLayout>
          <c:xMode val="edge"/>
          <c:yMode val="edge"/>
          <c:x val="0.88086846282616438"/>
          <c:y val="0.29590624679850852"/>
          <c:w val="0.11016360705684304"/>
          <c:h val="0.34067831993458814"/>
        </c:manualLayout>
      </c:layout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23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25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29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29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3"/>
              <c:showVal val="1"/>
              <c:showCatName val="1"/>
              <c:showPercent val="1"/>
              <c:separator>
</c:separator>
            </c:dLbl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</c:v>
                </c:pt>
                <c:pt idx="2">
                  <c:v>24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</c:v>
                </c:pt>
                <c:pt idx="2">
                  <c:v>27</c:v>
                </c:pt>
                <c:pt idx="3">
                  <c:v>23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21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23</c:v>
                </c:pt>
                <c:pt idx="3">
                  <c:v>30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31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27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16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35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pPr>
              <a:ln>
                <a:noFill/>
              </a:ln>
            </c:sp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Percent val="1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13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C00000"/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2">
              <a:lumMod val="75000"/>
            </a:schemeClr>
          </a:solidFill>
        </a:ln>
      </c:spPr>
    </c:legend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/>
      <dgm:spPr/>
      <dgm:t>
        <a:bodyPr/>
        <a:lstStyle/>
        <a:p>
          <a:pPr rtl="0"/>
          <a:r>
            <a:rPr lang="it-IT" dirty="0" smtClean="0"/>
            <a:t>SCUOLA DELL’INFANZIA</a:t>
          </a:r>
          <a:endParaRPr lang="it-IT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28169"/>
          <a:ext cx="3255144" cy="14718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700" kern="1200" dirty="0" smtClean="0"/>
            <a:t>SCUOLA DELL’INFANZIA</a:t>
          </a:r>
          <a:endParaRPr lang="it-IT" sz="3700" kern="1200" dirty="0"/>
        </a:p>
      </dsp:txBody>
      <dsp:txXfrm>
        <a:off x="0" y="28169"/>
        <a:ext cx="3255144" cy="14718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906D7-BBF3-4E5F-BE34-06C0C5433CA4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56432-6F50-40F8-B279-7BF3374D30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1936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208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208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05432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87625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C29A-7646-447E-B3E8-9D765CBE8C4B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78376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5DF7-CC88-4F3F-89B4-CD4F75506558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5240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8967-FC88-458C-9101-3A0495AC9B0E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8422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B037C-D2F5-4784-BD07-93EF32B9CF83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4131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2E20-44C2-45D6-B6B7-8D98B15BBCC3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6610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20A60-7205-460F-8FE8-F1783B88B4B4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6265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5853-F2E3-4CB4-9354-0EA7D5D518B8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79355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622-04BD-4B3C-8A6D-A637C641CBF7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05360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210E-1586-4454-A60E-6567C58649AD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5323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E5DD21-2A7E-4B3F-AE89-1E3C33B20F98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425378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7E57F-48DE-45CF-988C-F3896C783253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4153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BFEAE-0F37-4897-B0C7-95FC39A6F9DD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1038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76672"/>
            <a:ext cx="7521575" cy="4464496"/>
          </a:xfrm>
          <a:solidFill>
            <a:schemeClr val="accent1">
              <a:lumMod val="50000"/>
            </a:schemeClr>
          </a:solidFill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Raggruppare e classificare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75020965"/>
              </p:ext>
            </p:extLst>
          </p:nvPr>
        </p:nvGraphicFramePr>
        <p:xfrm>
          <a:off x="251520" y="2420888"/>
          <a:ext cx="4040188" cy="387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Orientamento spazio-tempo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10764120"/>
              </p:ext>
            </p:extLst>
          </p:nvPr>
        </p:nvGraphicFramePr>
        <p:xfrm>
          <a:off x="4645025" y="2492896"/>
          <a:ext cx="4041775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1484784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Motivazione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82528605"/>
              </p:ext>
            </p:extLst>
          </p:nvPr>
        </p:nvGraphicFramePr>
        <p:xfrm>
          <a:off x="251520" y="2420888"/>
          <a:ext cx="4040188" cy="387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Osservazione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94074809"/>
              </p:ext>
            </p:extLst>
          </p:nvPr>
        </p:nvGraphicFramePr>
        <p:xfrm>
          <a:off x="4645025" y="2492896"/>
          <a:ext cx="4041775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9586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Il linguaggio  del  corpo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1556792"/>
            <a:ext cx="331236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Utilizzo di altri linguaggi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0639266"/>
              </p:ext>
            </p:extLst>
          </p:nvPr>
        </p:nvGraphicFramePr>
        <p:xfrm>
          <a:off x="4788024" y="2420888"/>
          <a:ext cx="3825751" cy="3344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17897275"/>
              </p:ext>
            </p:extLst>
          </p:nvPr>
        </p:nvGraphicFramePr>
        <p:xfrm>
          <a:off x="457200" y="2420939"/>
          <a:ext cx="4040188" cy="33123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700808"/>
            <a:ext cx="3641675" cy="6380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Ascolto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84394067"/>
              </p:ext>
            </p:extLst>
          </p:nvPr>
        </p:nvGraphicFramePr>
        <p:xfrm>
          <a:off x="251520" y="2852936"/>
          <a:ext cx="403244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1700808"/>
            <a:ext cx="374441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Comprensione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89341552"/>
              </p:ext>
            </p:extLst>
          </p:nvPr>
        </p:nvGraphicFramePr>
        <p:xfrm>
          <a:off x="4644008" y="2852936"/>
          <a:ext cx="4041775" cy="3777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700808"/>
            <a:ext cx="3641675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Motivare le scelte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70574694"/>
              </p:ext>
            </p:extLst>
          </p:nvPr>
        </p:nvGraphicFramePr>
        <p:xfrm>
          <a:off x="467544" y="2492896"/>
          <a:ext cx="4040188" cy="3273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572000" y="1628800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Ricavare informazioni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93142989"/>
              </p:ext>
            </p:extLst>
          </p:nvPr>
        </p:nvGraphicFramePr>
        <p:xfrm>
          <a:off x="4645025" y="2564905"/>
          <a:ext cx="4041775" cy="3240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Confronto con altri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78684154"/>
              </p:ext>
            </p:extLst>
          </p:nvPr>
        </p:nvGraphicFramePr>
        <p:xfrm>
          <a:off x="457200" y="2420938"/>
          <a:ext cx="4040188" cy="3705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Identità personale</a:t>
            </a: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37862163"/>
              </p:ext>
            </p:extLst>
          </p:nvPr>
        </p:nvGraphicFramePr>
        <p:xfrm>
          <a:off x="4716016" y="2348880"/>
          <a:ext cx="4041775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4073723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Prendere decisioni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81815277"/>
              </p:ext>
            </p:extLst>
          </p:nvPr>
        </p:nvGraphicFramePr>
        <p:xfrm>
          <a:off x="457200" y="2205038"/>
          <a:ext cx="4040188" cy="392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412776"/>
            <a:ext cx="388843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Motivare le scelte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11188281"/>
              </p:ext>
            </p:extLst>
          </p:nvPr>
        </p:nvGraphicFramePr>
        <p:xfrm>
          <a:off x="4645025" y="2205038"/>
          <a:ext cx="4041775" cy="392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bliqueBottomLeft"/>
            <a:lightRig rig="threePt" dir="t"/>
          </a:scene3d>
        </p:spPr>
        <p:txBody>
          <a:bodyPr>
            <a:noAutofit/>
          </a:bodyPr>
          <a:lstStyle/>
          <a:p>
            <a:r>
              <a:rPr lang="it-IT" sz="8000" b="1" dirty="0" smtClean="0"/>
              <a:t>4   ANNI</a:t>
            </a:r>
            <a:endParaRPr lang="it-IT" sz="80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625" y="1986494"/>
            <a:ext cx="7868749" cy="3753374"/>
          </a:xfrm>
          <a:ln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3800" dirty="0" smtClean="0"/>
              <a:t>La maggior parte degli alunni </a:t>
            </a:r>
            <a:r>
              <a:rPr lang="it-IT" sz="3800" b="1" dirty="0" smtClean="0"/>
              <a:t>di 4 anni della </a:t>
            </a:r>
            <a:r>
              <a:rPr lang="it-IT" sz="3800" b="1" dirty="0" err="1" smtClean="0"/>
              <a:t>sc.dell’infanzia</a:t>
            </a:r>
            <a:r>
              <a:rPr lang="it-IT" sz="3800" b="1" dirty="0" smtClean="0"/>
              <a:t> </a:t>
            </a:r>
            <a:r>
              <a:rPr lang="it-IT" sz="3800" dirty="0" smtClean="0"/>
              <a:t>ha mostrato di possedere un </a:t>
            </a:r>
            <a:r>
              <a:rPr lang="it-IT" sz="3800" dirty="0"/>
              <a:t>livello </a:t>
            </a:r>
            <a:r>
              <a:rPr lang="it-IT" sz="3800" dirty="0" smtClean="0"/>
              <a:t>di competenza </a:t>
            </a:r>
            <a:r>
              <a:rPr lang="it-IT" sz="3800" b="1" dirty="0" smtClean="0"/>
              <a:t>BASE</a:t>
            </a:r>
            <a:r>
              <a:rPr lang="it-IT" sz="3800" dirty="0" smtClean="0"/>
              <a:t>.</a:t>
            </a:r>
            <a:br>
              <a:rPr lang="it-IT" sz="3800" dirty="0" smtClean="0"/>
            </a:br>
            <a:r>
              <a:rPr lang="it-IT" sz="3800" dirty="0" smtClean="0"/>
              <a:t>L’alunno/a </a:t>
            </a:r>
            <a:r>
              <a:rPr lang="it-IT" sz="3800" dirty="0"/>
              <a:t>L’alunno/a svolge compiti semplici   anche in situazioni nuove, mostrando di possedere conoscenze e abilità fondamentali e di saper applicare basilari regole e procedure apprese.</a:t>
            </a:r>
            <a:br>
              <a:rPr lang="it-IT" sz="3800" dirty="0"/>
            </a:br>
            <a:endParaRPr lang="it-IT" sz="3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7650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INTERAZIONE</a:t>
            </a:r>
            <a:endParaRPr lang="it-IT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14166920"/>
              </p:ext>
            </p:extLst>
          </p:nvPr>
        </p:nvGraphicFramePr>
        <p:xfrm>
          <a:off x="250825" y="2276475"/>
          <a:ext cx="4033838" cy="3921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427984" y="1412776"/>
            <a:ext cx="3919813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ASCOLTO E COMPRENSIONE</a:t>
            </a:r>
            <a:endParaRPr lang="it-IT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02067309"/>
              </p:ext>
            </p:extLst>
          </p:nvPr>
        </p:nvGraphicFramePr>
        <p:xfrm>
          <a:off x="4645025" y="2349500"/>
          <a:ext cx="4041775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412777"/>
            <a:ext cx="7344815" cy="285012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1124744"/>
            <a:ext cx="7500576" cy="3096344"/>
          </a:xfr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4800" b="1" dirty="0" smtClean="0">
                <a:solidFill>
                  <a:schemeClr val="tx1"/>
                </a:solidFill>
              </a:rPr>
              <a:t>DIRIGENTE SCOLASTICO </a:t>
            </a:r>
          </a:p>
          <a:p>
            <a:pPr algn="ctr"/>
            <a:r>
              <a:rPr lang="it-IT" sz="4800" b="1" dirty="0" smtClean="0">
                <a:solidFill>
                  <a:schemeClr val="tx1"/>
                </a:solidFill>
              </a:rPr>
              <a:t>PROF.SSA GIUSEPPINA NUGNES</a:t>
            </a:r>
            <a:endParaRPr lang="it-IT" sz="4800" b="1" dirty="0">
              <a:solidFill>
                <a:schemeClr val="tx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39629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3497659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ASCOLTO E COMPRENSIONE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64500489"/>
              </p:ext>
            </p:extLst>
          </p:nvPr>
        </p:nvGraphicFramePr>
        <p:xfrm>
          <a:off x="0" y="2708274"/>
          <a:ext cx="4284663" cy="3961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725561"/>
            <a:ext cx="3487765" cy="62331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COMUNICAZIONE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54114235"/>
              </p:ext>
            </p:extLst>
          </p:nvPr>
        </p:nvGraphicFramePr>
        <p:xfrm>
          <a:off x="4500563" y="2708275"/>
          <a:ext cx="4041775" cy="3960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RAGGRUPPARE E CLASSIFICARE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77100586"/>
              </p:ext>
            </p:extLst>
          </p:nvPr>
        </p:nvGraphicFramePr>
        <p:xfrm>
          <a:off x="250825" y="2349500"/>
          <a:ext cx="4033838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348776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Collocazione spazio-tempo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17719506"/>
              </p:ext>
            </p:extLst>
          </p:nvPr>
        </p:nvGraphicFramePr>
        <p:xfrm>
          <a:off x="4645025" y="2349500"/>
          <a:ext cx="4041775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OSSERVAZIONE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59113405"/>
              </p:ext>
            </p:extLst>
          </p:nvPr>
        </p:nvGraphicFramePr>
        <p:xfrm>
          <a:off x="250825" y="2349500"/>
          <a:ext cx="4033838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484784"/>
            <a:ext cx="348776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ESPLORAZIONE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0196464"/>
              </p:ext>
            </p:extLst>
          </p:nvPr>
        </p:nvGraphicFramePr>
        <p:xfrm>
          <a:off x="4645025" y="2349500"/>
          <a:ext cx="4041775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91567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7" y="1556792"/>
            <a:ext cx="4032448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Ascolto -comprensione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1169938"/>
              </p:ext>
            </p:extLst>
          </p:nvPr>
        </p:nvGraphicFramePr>
        <p:xfrm>
          <a:off x="457200" y="2349500"/>
          <a:ext cx="4040188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556792"/>
            <a:ext cx="4032447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Uso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65748745"/>
              </p:ext>
            </p:extLst>
          </p:nvPr>
        </p:nvGraphicFramePr>
        <p:xfrm>
          <a:off x="4645025" y="2349500"/>
          <a:ext cx="4041775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628800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Motivare le scelte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03596940"/>
              </p:ext>
            </p:extLst>
          </p:nvPr>
        </p:nvGraphicFramePr>
        <p:xfrm>
          <a:off x="323850" y="2636838"/>
          <a:ext cx="4032250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700808"/>
            <a:ext cx="3888431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Ricavare informazioni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55988126"/>
              </p:ext>
            </p:extLst>
          </p:nvPr>
        </p:nvGraphicFramePr>
        <p:xfrm>
          <a:off x="4572000" y="2636838"/>
          <a:ext cx="4329113" cy="3816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7" y="1628800"/>
            <a:ext cx="403244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Confronto con altri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2236705"/>
              </p:ext>
            </p:extLst>
          </p:nvPr>
        </p:nvGraphicFramePr>
        <p:xfrm>
          <a:off x="250825" y="2565400"/>
          <a:ext cx="4246563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628800"/>
            <a:ext cx="4032447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Identità </a:t>
            </a:r>
            <a:r>
              <a:rPr lang="it-IT" sz="2000" dirty="0">
                <a:solidFill>
                  <a:srgbClr val="002060"/>
                </a:solidFill>
              </a:rPr>
              <a:t>personale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46975996"/>
              </p:ext>
            </p:extLst>
          </p:nvPr>
        </p:nvGraphicFramePr>
        <p:xfrm>
          <a:off x="4645025" y="2565400"/>
          <a:ext cx="4248150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403244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Prendere decisioni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30306027"/>
              </p:ext>
            </p:extLst>
          </p:nvPr>
        </p:nvGraphicFramePr>
        <p:xfrm>
          <a:off x="468313" y="2276475"/>
          <a:ext cx="4040187" cy="417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88024" y="1412776"/>
            <a:ext cx="3744416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Motivare le scelte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31346426"/>
              </p:ext>
            </p:extLst>
          </p:nvPr>
        </p:nvGraphicFramePr>
        <p:xfrm>
          <a:off x="4645025" y="2205038"/>
          <a:ext cx="4041775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5" y="1556792"/>
            <a:ext cx="388843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IL LINGUAGGIO DEL CORPO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47092100"/>
              </p:ext>
            </p:extLst>
          </p:nvPr>
        </p:nvGraphicFramePr>
        <p:xfrm>
          <a:off x="323850" y="2492375"/>
          <a:ext cx="4040188" cy="417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556792"/>
            <a:ext cx="388843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UTILIZZO DI ALTRI LINGUAGGI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92069726"/>
              </p:ext>
            </p:extLst>
          </p:nvPr>
        </p:nvGraphicFramePr>
        <p:xfrm>
          <a:off x="4645025" y="2492375"/>
          <a:ext cx="4041775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7200" b="1" dirty="0" smtClean="0"/>
              <a:t>5 ANNI</a:t>
            </a:r>
            <a:endParaRPr lang="it-IT" sz="7200" b="1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844824"/>
            <a:ext cx="6048671" cy="3816424"/>
          </a:xfr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3800" dirty="0" smtClean="0"/>
              <a:t>La maggior parte degli alunni </a:t>
            </a:r>
            <a:r>
              <a:rPr lang="it-IT" sz="3800" b="1" smtClean="0"/>
              <a:t>di 5 </a:t>
            </a:r>
            <a:r>
              <a:rPr lang="it-IT" sz="3800" b="1" dirty="0" smtClean="0"/>
              <a:t>anni della </a:t>
            </a:r>
            <a:r>
              <a:rPr lang="it-IT" sz="3800" b="1" dirty="0" err="1" smtClean="0"/>
              <a:t>sc.dell’infanzia</a:t>
            </a:r>
            <a:r>
              <a:rPr lang="it-IT" sz="3800" b="1" dirty="0" smtClean="0"/>
              <a:t> </a:t>
            </a:r>
            <a:r>
              <a:rPr lang="it-IT" sz="3800" dirty="0" smtClean="0"/>
              <a:t>ha mostrato di possedere un </a:t>
            </a:r>
            <a:r>
              <a:rPr lang="it-IT" sz="3800" dirty="0"/>
              <a:t>livello </a:t>
            </a:r>
            <a:r>
              <a:rPr lang="it-IT" sz="3800" dirty="0" smtClean="0"/>
              <a:t>di competenza </a:t>
            </a:r>
            <a:r>
              <a:rPr lang="it-IT" sz="3800" b="1" dirty="0" smtClean="0"/>
              <a:t>BASE</a:t>
            </a:r>
            <a:r>
              <a:rPr lang="it-IT" sz="3800" dirty="0" smtClean="0"/>
              <a:t>.</a:t>
            </a:r>
            <a:br>
              <a:rPr lang="it-IT" sz="3800" dirty="0" smtClean="0"/>
            </a:br>
            <a:r>
              <a:rPr lang="it-IT" sz="3800" dirty="0" smtClean="0"/>
              <a:t>L’alunno/a </a:t>
            </a:r>
            <a:r>
              <a:rPr lang="it-IT" sz="3800" dirty="0"/>
              <a:t>L’alunno/a svolge compiti semplici   anche in situazioni nuove, mostrando di possedere conoscenze e abilità fondamentali e di saper applicare basilari regole e procedure apprese.</a:t>
            </a:r>
            <a:br>
              <a:rPr lang="it-IT" sz="3800" dirty="0"/>
            </a:br>
            <a:endParaRPr lang="it-IT" sz="3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1022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2060848"/>
            <a:ext cx="7543800" cy="2376264"/>
          </a:xfrm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4000" b="1" dirty="0" smtClean="0"/>
              <a:t>MONITORAGGIO </a:t>
            </a:r>
            <a:r>
              <a:rPr lang="it-IT" sz="4000" b="1" dirty="0"/>
              <a:t>DEL PROCESSO </a:t>
            </a:r>
            <a:br>
              <a:rPr lang="it-IT" sz="4000" b="1" dirty="0"/>
            </a:br>
            <a:r>
              <a:rPr lang="it-IT" sz="4000" b="1" dirty="0"/>
              <a:t>DI APPRENDIMENTO</a:t>
            </a:r>
            <a:br>
              <a:rPr lang="it-IT" sz="4000" b="1" dirty="0"/>
            </a:br>
            <a:r>
              <a:rPr lang="it-IT" sz="4000" b="1" dirty="0"/>
              <a:t>D’INGRESSO </a:t>
            </a:r>
            <a:r>
              <a:rPr lang="it-IT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it-IT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714960628"/>
              </p:ext>
            </p:extLst>
          </p:nvPr>
        </p:nvGraphicFramePr>
        <p:xfrm>
          <a:off x="4788024" y="4421080"/>
          <a:ext cx="3255144" cy="152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484784"/>
            <a:ext cx="3960440" cy="63976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Interazione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97486369"/>
              </p:ext>
            </p:extLst>
          </p:nvPr>
        </p:nvGraphicFramePr>
        <p:xfrm>
          <a:off x="323850" y="2276475"/>
          <a:ext cx="4040188" cy="3889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412776"/>
            <a:ext cx="3967977" cy="639762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Ascolto e comprensione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52596890"/>
              </p:ext>
            </p:extLst>
          </p:nvPr>
        </p:nvGraphicFramePr>
        <p:xfrm>
          <a:off x="4716016" y="2276872"/>
          <a:ext cx="4041775" cy="38877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484784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Ascolto </a:t>
            </a:r>
            <a:r>
              <a:rPr lang="it-IT" sz="2000" dirty="0">
                <a:solidFill>
                  <a:srgbClr val="002060"/>
                </a:solidFill>
              </a:rPr>
              <a:t>e </a:t>
            </a:r>
            <a:r>
              <a:rPr lang="it-IT" sz="2000" dirty="0" smtClean="0">
                <a:solidFill>
                  <a:srgbClr val="002060"/>
                </a:solidFill>
              </a:rPr>
              <a:t>comprensione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373652721"/>
              </p:ext>
            </p:extLst>
          </p:nvPr>
        </p:nvGraphicFramePr>
        <p:xfrm>
          <a:off x="457200" y="2349500"/>
          <a:ext cx="4040188" cy="3776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88024" y="1484784"/>
            <a:ext cx="3487765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Interazione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77207468"/>
              </p:ext>
            </p:extLst>
          </p:nvPr>
        </p:nvGraphicFramePr>
        <p:xfrm>
          <a:off x="4645025" y="2276475"/>
          <a:ext cx="4041775" cy="3849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Raggruppare e classificare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0480680"/>
              </p:ext>
            </p:extLst>
          </p:nvPr>
        </p:nvGraphicFramePr>
        <p:xfrm>
          <a:off x="323850" y="2205038"/>
          <a:ext cx="4040188" cy="410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60032" y="1412776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Collocazione spazio-tempo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70124255"/>
              </p:ext>
            </p:extLst>
          </p:nvPr>
        </p:nvGraphicFramePr>
        <p:xfrm>
          <a:off x="4645025" y="2276475"/>
          <a:ext cx="4041775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12776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Raggruppare e classificare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22439133"/>
              </p:ext>
            </p:extLst>
          </p:nvPr>
        </p:nvGraphicFramePr>
        <p:xfrm>
          <a:off x="323850" y="2205038"/>
          <a:ext cx="4040188" cy="410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860032" y="1412776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Collocazione spazio-tempo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562492"/>
              </p:ext>
            </p:extLst>
          </p:nvPr>
        </p:nvGraphicFramePr>
        <p:xfrm>
          <a:off x="4645025" y="2276475"/>
          <a:ext cx="4041775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1903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11560" y="1628800"/>
            <a:ext cx="400171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002060"/>
                </a:solidFill>
              </a:rPr>
              <a:t>Uso</a:t>
            </a:r>
            <a:r>
              <a:rPr lang="it-IT" sz="1600" dirty="0">
                <a:solidFill>
                  <a:srgbClr val="002060"/>
                </a:solidFill>
              </a:rPr>
              <a:t> 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69240491"/>
              </p:ext>
            </p:extLst>
          </p:nvPr>
        </p:nvGraphicFramePr>
        <p:xfrm>
          <a:off x="457200" y="2492375"/>
          <a:ext cx="3827463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88024" y="1628800"/>
            <a:ext cx="374441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002060"/>
                </a:solidFill>
              </a:rPr>
              <a:t>Conoscenze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50688408"/>
              </p:ext>
            </p:extLst>
          </p:nvPr>
        </p:nvGraphicFramePr>
        <p:xfrm>
          <a:off x="4427538" y="2492375"/>
          <a:ext cx="3898900" cy="4032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002060"/>
                </a:solidFill>
              </a:rPr>
              <a:t>Ricavare informazioni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3077208"/>
              </p:ext>
            </p:extLst>
          </p:nvPr>
        </p:nvGraphicFramePr>
        <p:xfrm>
          <a:off x="250825" y="2420938"/>
          <a:ext cx="3889375" cy="4176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55679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002060"/>
                </a:solidFill>
              </a:rPr>
              <a:t>Motivare le scelte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98913538"/>
              </p:ext>
            </p:extLst>
          </p:nvPr>
        </p:nvGraphicFramePr>
        <p:xfrm>
          <a:off x="4716016" y="2575356"/>
          <a:ext cx="4103687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26876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1412776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 smtClean="0">
                <a:solidFill>
                  <a:srgbClr val="002060"/>
                </a:solidFill>
              </a:rPr>
              <a:t>Identità </a:t>
            </a:r>
            <a:r>
              <a:rPr lang="it-IT" dirty="0">
                <a:solidFill>
                  <a:srgbClr val="002060"/>
                </a:solidFill>
              </a:rPr>
              <a:t>personale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47682873"/>
              </p:ext>
            </p:extLst>
          </p:nvPr>
        </p:nvGraphicFramePr>
        <p:xfrm>
          <a:off x="323850" y="2205038"/>
          <a:ext cx="4173538" cy="424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1412776"/>
            <a:ext cx="381642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Confronto con altri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72080164"/>
              </p:ext>
            </p:extLst>
          </p:nvPr>
        </p:nvGraphicFramePr>
        <p:xfrm>
          <a:off x="4644008" y="2276872"/>
          <a:ext cx="4041775" cy="431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002060"/>
                </a:solidFill>
              </a:rPr>
              <a:t>Prendere decisioni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42702222"/>
              </p:ext>
            </p:extLst>
          </p:nvPr>
        </p:nvGraphicFramePr>
        <p:xfrm>
          <a:off x="457200" y="2276475"/>
          <a:ext cx="3898900" cy="417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499992" y="1412776"/>
            <a:ext cx="403244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rgbClr val="002060"/>
                </a:solidFill>
              </a:rPr>
              <a:t>Motivare le scelte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38292155"/>
              </p:ext>
            </p:extLst>
          </p:nvPr>
        </p:nvGraphicFramePr>
        <p:xfrm>
          <a:off x="4645025" y="2349500"/>
          <a:ext cx="4041775" cy="4175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5" y="1556792"/>
            <a:ext cx="388843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IL LINGUAGGIO DEL CORPO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04547989"/>
              </p:ext>
            </p:extLst>
          </p:nvPr>
        </p:nvGraphicFramePr>
        <p:xfrm>
          <a:off x="323850" y="2492375"/>
          <a:ext cx="4040188" cy="4176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556792"/>
            <a:ext cx="388843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UTILIZZO DI ALTRI LINGUAGGI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94429235"/>
              </p:ext>
            </p:extLst>
          </p:nvPr>
        </p:nvGraphicFramePr>
        <p:xfrm>
          <a:off x="4645025" y="2492375"/>
          <a:ext cx="4041775" cy="410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6746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92688"/>
          </a:xfrm>
          <a:solidFill>
            <a:schemeClr val="accent6"/>
          </a:solidFill>
          <a:ln>
            <a:solidFill>
              <a:srgbClr val="FF0000"/>
            </a:solidFill>
          </a:ln>
        </p:spPr>
        <p:txBody>
          <a:bodyPr>
            <a:normAutofit fontScale="92500" lnSpcReduction="1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412776"/>
            <a:ext cx="6696743" cy="3743848"/>
          </a:xfrm>
          <a:ln w="76200"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1263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98" y="4569501"/>
            <a:ext cx="7141840" cy="1600200"/>
          </a:xfrm>
          <a:solidFill>
            <a:srgbClr val="66FF66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 ANNI</a:t>
            </a:r>
            <a:endParaRPr lang="it-IT" sz="6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755576" y="476672"/>
            <a:ext cx="7543800" cy="399943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it-IT" dirty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692696"/>
            <a:ext cx="6363589" cy="3848637"/>
          </a:xfrm>
          <a:prstGeom prst="rect">
            <a:avLst/>
          </a:prstGeom>
        </p:spPr>
      </p:pic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>La maggior parte degli alunni di </a:t>
            </a:r>
            <a:r>
              <a:rPr lang="it-IT" b="1" dirty="0" smtClean="0"/>
              <a:t>3 anni</a:t>
            </a:r>
            <a:r>
              <a:rPr lang="it-IT" dirty="0" smtClean="0"/>
              <a:t> </a:t>
            </a:r>
            <a:r>
              <a:rPr lang="it-IT" b="1" dirty="0" smtClean="0"/>
              <a:t>della </a:t>
            </a:r>
            <a:r>
              <a:rPr lang="it-IT" b="1" dirty="0" err="1" smtClean="0"/>
              <a:t>sc.dell’infanzia</a:t>
            </a:r>
            <a:r>
              <a:rPr lang="it-IT" b="1" dirty="0" smtClean="0"/>
              <a:t> </a:t>
            </a:r>
            <a:r>
              <a:rPr lang="it-IT" dirty="0" smtClean="0"/>
              <a:t>ha mostrato di possedere un livello(D) </a:t>
            </a:r>
            <a:r>
              <a:rPr lang="it-IT" b="1" dirty="0" smtClean="0"/>
              <a:t>INIZIALE</a:t>
            </a:r>
            <a:r>
              <a:rPr lang="it-IT" dirty="0" smtClean="0"/>
              <a:t> delle competenze</a:t>
            </a:r>
            <a:r>
              <a:rPr lang="it-IT" dirty="0"/>
              <a:t>. </a:t>
            </a:r>
            <a:br>
              <a:rPr lang="it-IT" dirty="0"/>
            </a:br>
            <a:r>
              <a:rPr lang="it-IT" dirty="0"/>
              <a:t>L’alunno/a, se opportunamente guidato/a, svolge compiti semplici in situazioni note.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5671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1484785"/>
            <a:ext cx="3497659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Interazione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231942597"/>
              </p:ext>
            </p:extLst>
          </p:nvPr>
        </p:nvGraphicFramePr>
        <p:xfrm>
          <a:off x="323528" y="2564904"/>
          <a:ext cx="404018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484784"/>
            <a:ext cx="345638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Ascolto e comprensione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39592129"/>
              </p:ext>
            </p:extLst>
          </p:nvPr>
        </p:nvGraphicFramePr>
        <p:xfrm>
          <a:off x="4716016" y="2276872"/>
          <a:ext cx="4320480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700808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Ascolto e comprensione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396049844"/>
              </p:ext>
            </p:extLst>
          </p:nvPr>
        </p:nvGraphicFramePr>
        <p:xfrm>
          <a:off x="179512" y="2492896"/>
          <a:ext cx="417646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6" y="162880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002060"/>
                </a:solidFill>
              </a:rPr>
              <a:t>Comunicazione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95096070"/>
              </p:ext>
            </p:extLst>
          </p:nvPr>
        </p:nvGraphicFramePr>
        <p:xfrm>
          <a:off x="4572000" y="2492896"/>
          <a:ext cx="4032448" cy="4138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637</TotalTime>
  <Words>446</Words>
  <Application>Microsoft Office PowerPoint</Application>
  <PresentationFormat>Presentazione su schermo (4:3)</PresentationFormat>
  <Paragraphs>147</Paragraphs>
  <Slides>38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38</vt:i4>
      </vt:variant>
    </vt:vector>
  </HeadingPairs>
  <TitlesOfParts>
    <vt:vector size="39" baseType="lpstr">
      <vt:lpstr>Tema di Office</vt:lpstr>
      <vt:lpstr>Diapositiva 1</vt:lpstr>
      <vt:lpstr>Diapositiva 2</vt:lpstr>
      <vt:lpstr>   MONITORAGGIO DEL PROCESSO  DI APPRENDIMENTO D’INGRESSO  </vt:lpstr>
      <vt:lpstr>Diapositiva 4</vt:lpstr>
      <vt:lpstr>Diapositiva 5</vt:lpstr>
      <vt:lpstr>3 ANNI</vt:lpstr>
      <vt:lpstr>La maggior parte degli alunni di 3 anni della sc.dell’infanzia ha mostrato di possedere un livello(D) INIZIALE delle competenze.  L’alunno/a, se opportunamente guidato/a, svolge compiti semplici in situazioni note. </vt:lpstr>
      <vt:lpstr>COMUNICAZIONE NELLA MADRELINGUA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  <vt:lpstr>4   ANNI</vt:lpstr>
      <vt:lpstr>La maggior parte degli alunni di 4 anni della sc.dell’infanzia ha mostrato di possedere un livello di competenza BASE. L’alunno/a L’alunno/a svolge compiti semplici   anche in situazioni nuove, mostrando di possedere conoscenze e abilità fondamentali e di saper applicare basilari regole e procedure apprese. </vt:lpstr>
      <vt:lpstr>COMUNICAZIONE NELLA MADRELINGUA</vt:lpstr>
      <vt:lpstr>COMUNICAZIONE NELLE  LINGUE STRANIERE</vt:lpstr>
      <vt:lpstr>COMPETENZE DI BASE IN MATEMATICA-SCIENZE-TECNOLOGIA</vt:lpstr>
      <vt:lpstr>COMPETENZE DI BASE IN MATEMATICA-SCIENZE-TECNOLOGIA</vt:lpstr>
      <vt:lpstr>COMPETENZA DIGITALE</vt:lpstr>
      <vt:lpstr>IMPARARE AD IMPARARE</vt:lpstr>
      <vt:lpstr>COMPETENZE SOCIALI E CIVICHE</vt:lpstr>
      <vt:lpstr>SPIRITO DI INIZIATIVA</vt:lpstr>
      <vt:lpstr>CONSAPEVOLEZZA ED ESPRESSIONE CULTURALE</vt:lpstr>
      <vt:lpstr>5 ANNI</vt:lpstr>
      <vt:lpstr>La maggior parte degli alunni di 5 anni della sc.dell’infanzia ha mostrato di possedere un livello di competenza BASE. L’alunno/a L’alunno/a svolge compiti semplici   anche in situazioni nuove, mostrando di possedere conoscenze e abilità fondamentali e di saper applicare basilari regole e procedure apprese. </vt:lpstr>
      <vt:lpstr>COMUNICAZIONE NELLA MADRELINGUA</vt:lpstr>
      <vt:lpstr>COMUNICAZIONE NELLE  LINGUE STRANIERE</vt:lpstr>
      <vt:lpstr>COMPETENZE DI BASE IN MATEMATICA-SCIENZE-TECNOLOGIA</vt:lpstr>
      <vt:lpstr>COMPETENZE DI BASE IN MATEMATICA-SCIENZE-TECNOLOGIA</vt:lpstr>
      <vt:lpstr>COMPETENZA DIGITALE</vt:lpstr>
      <vt:lpstr>IMPARARE AD IMPARARE</vt:lpstr>
      <vt:lpstr>COMPETENZE SOCIALI E CIVICHE</vt:lpstr>
      <vt:lpstr>SPIRITO DI INIZIATIVA</vt:lpstr>
      <vt:lpstr>CONSAPEVOLEZZA ED ESPRESSIONE CULTURALE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enzo</cp:lastModifiedBy>
  <cp:revision>45</cp:revision>
  <dcterms:created xsi:type="dcterms:W3CDTF">2017-09-28T18:11:02Z</dcterms:created>
  <dcterms:modified xsi:type="dcterms:W3CDTF">2017-10-21T20:36:32Z</dcterms:modified>
</cp:coreProperties>
</file>