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charts/chart57.xml" ContentType="application/vnd.openxmlformats-officedocument.drawingml.chart+xml"/>
  <Override PartName="/ppt/charts/chart68.xml" ContentType="application/vnd.openxmlformats-officedocument.drawingml.chart+xml"/>
  <Override PartName="/ppt/notesSlides/notesSlide2.xml" ContentType="application/vnd.openxmlformats-officedocument.presentationml.notesSlide+xml"/>
  <Override PartName="/ppt/slides/slide36.xml" ContentType="application/vnd.openxmlformats-officedocument.presentationml.slide+xml"/>
  <Override PartName="/ppt/charts/chart46.xml" ContentType="application/vnd.openxmlformats-officedocument.drawingml.chart+xml"/>
  <Override PartName="/ppt/charts/chart93.xml" ContentType="application/vnd.openxmlformats-officedocument.drawingml.char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35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charts/chart82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42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chart29.xml" ContentType="application/vnd.openxmlformats-officedocument.drawingml.chart+xml"/>
  <Override PartName="/ppt/charts/chart58.xml" ContentType="application/vnd.openxmlformats-officedocument.drawingml.chart+xml"/>
  <Override PartName="/ppt/charts/chart76.xml" ContentType="application/vnd.openxmlformats-officedocument.drawingml.chart+xml"/>
  <Override PartName="/ppt/charts/chart87.xml" ContentType="application/vnd.openxmlformats-officedocument.drawingml.char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65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54.xml" ContentType="application/vnd.openxmlformats-officedocument.drawingml.chart+xml"/>
  <Override PartName="/ppt/charts/chart72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61.xml" ContentType="application/vnd.openxmlformats-officedocument.drawingml.chart+xml"/>
  <Override PartName="/ppt/charts/chart90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5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49.xml" ContentType="application/vnd.openxmlformats-officedocument.presentationml.slide+xml"/>
  <Override PartName="/ppt/charts/chart59.xml" ContentType="application/vnd.openxmlformats-officedocument.drawingml.chart+xml"/>
  <Override PartName="/ppt/charts/chart88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chart48.xml" ContentType="application/vnd.openxmlformats-officedocument.drawingml.chart+xml"/>
  <Override PartName="/ppt/charts/chart77.xml" ContentType="application/vnd.openxmlformats-officedocument.drawingml.chart+xml"/>
  <Override PartName="/ppt/charts/chart95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charts/chart84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charts/chart26.xml" ContentType="application/vnd.openxmlformats-officedocument.drawingml.chart+xml"/>
  <Override PartName="/ppt/charts/chart44.xml" ContentType="application/vnd.openxmlformats-officedocument.drawingml.chart+xml"/>
  <Override PartName="/ppt/charts/chart73.xml" ContentType="application/vnd.openxmlformats-officedocument.drawingml.chart+xml"/>
  <Override PartName="/ppt/charts/chart91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80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charts/chart49.xml" ContentType="application/vnd.openxmlformats-officedocument.drawingml.chart+xml"/>
  <Override PartName="/ppt/charts/chart67.xml" ContentType="application/vnd.openxmlformats-officedocument.drawingml.chart+xml"/>
  <Override PartName="/ppt/notesSlides/notesSlide1.xml" ContentType="application/vnd.openxmlformats-officedocument.presentationml.notesSlide+xml"/>
  <Override PartName="/ppt/charts/chart96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63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52.xml" ContentType="application/vnd.openxmlformats-officedocument.drawingml.chart+xml"/>
  <Override PartName="/ppt/charts/chart70.xml" ContentType="application/vnd.openxmlformats-officedocument.drawingml.chart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6.xml" ContentType="application/vnd.openxmlformats-officedocument.drawingml.chart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charts/chart79.xml" ContentType="application/vnd.openxmlformats-officedocument.drawingml.chart+xml"/>
  <Override PartName="/ppt/slides/slide29.xml" ContentType="application/vnd.openxmlformats-officedocument.presentationml.slide+xml"/>
  <Override PartName="/ppt/charts/chart39.xml" ContentType="application/vnd.openxmlformats-officedocument.drawingml.chart+xml"/>
  <Override PartName="/ppt/charts/chart86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75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2"/>
  </p:notesMasterIdLst>
  <p:sldIdLst>
    <p:sldId id="258" r:id="rId2"/>
    <p:sldId id="259" r:id="rId3"/>
    <p:sldId id="256" r:id="rId4"/>
    <p:sldId id="261" r:id="rId5"/>
    <p:sldId id="262" r:id="rId6"/>
    <p:sldId id="306" r:id="rId7"/>
    <p:sldId id="271" r:id="rId8"/>
    <p:sldId id="311" r:id="rId9"/>
    <p:sldId id="312" r:id="rId10"/>
    <p:sldId id="263" r:id="rId11"/>
    <p:sldId id="313" r:id="rId12"/>
    <p:sldId id="314" r:id="rId13"/>
    <p:sldId id="264" r:id="rId14"/>
    <p:sldId id="315" r:id="rId15"/>
    <p:sldId id="316" r:id="rId16"/>
    <p:sldId id="265" r:id="rId17"/>
    <p:sldId id="317" r:id="rId18"/>
    <p:sldId id="318" r:id="rId19"/>
    <p:sldId id="266" r:id="rId20"/>
    <p:sldId id="319" r:id="rId21"/>
    <p:sldId id="320" r:id="rId22"/>
    <p:sldId id="267" r:id="rId23"/>
    <p:sldId id="321" r:id="rId24"/>
    <p:sldId id="322" r:id="rId25"/>
    <p:sldId id="268" r:id="rId26"/>
    <p:sldId id="323" r:id="rId27"/>
    <p:sldId id="324" r:id="rId28"/>
    <p:sldId id="269" r:id="rId29"/>
    <p:sldId id="325" r:id="rId30"/>
    <p:sldId id="326" r:id="rId31"/>
    <p:sldId id="270" r:id="rId32"/>
    <p:sldId id="307" r:id="rId33"/>
    <p:sldId id="280" r:id="rId34"/>
    <p:sldId id="299" r:id="rId35"/>
    <p:sldId id="282" r:id="rId36"/>
    <p:sldId id="274" r:id="rId37"/>
    <p:sldId id="284" r:id="rId38"/>
    <p:sldId id="285" r:id="rId39"/>
    <p:sldId id="286" r:id="rId40"/>
    <p:sldId id="278" r:id="rId41"/>
    <p:sldId id="279" r:id="rId42"/>
    <p:sldId id="308" r:id="rId43"/>
    <p:sldId id="298" r:id="rId44"/>
    <p:sldId id="281" r:id="rId45"/>
    <p:sldId id="291" r:id="rId46"/>
    <p:sldId id="292" r:id="rId47"/>
    <p:sldId id="293" r:id="rId48"/>
    <p:sldId id="294" r:id="rId49"/>
    <p:sldId id="295" r:id="rId50"/>
    <p:sldId id="296" r:id="rId51"/>
    <p:sldId id="288" r:id="rId52"/>
    <p:sldId id="309" r:id="rId53"/>
    <p:sldId id="289" r:id="rId54"/>
    <p:sldId id="290" r:id="rId55"/>
    <p:sldId id="273" r:id="rId56"/>
    <p:sldId id="283" r:id="rId57"/>
    <p:sldId id="275" r:id="rId58"/>
    <p:sldId id="276" r:id="rId59"/>
    <p:sldId id="277" r:id="rId60"/>
    <p:sldId id="287" r:id="rId61"/>
    <p:sldId id="297" r:id="rId62"/>
    <p:sldId id="310" r:id="rId63"/>
    <p:sldId id="260" r:id="rId64"/>
    <p:sldId id="272" r:id="rId65"/>
    <p:sldId id="300" r:id="rId66"/>
    <p:sldId id="301" r:id="rId67"/>
    <p:sldId id="302" r:id="rId68"/>
    <p:sldId id="303" r:id="rId69"/>
    <p:sldId id="304" r:id="rId70"/>
    <p:sldId id="305" r:id="rId7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0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1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2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3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4.xlsx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5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6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7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8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9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0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1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2.xlsx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3.xlsx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4.xlsx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5.xlsx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6.xlsx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7.xlsx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8.xlsx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9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0.xlsx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1.xlsx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2.xlsx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3.xlsx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4.xlsx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5.xlsx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 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32</c:v>
                </c:pt>
                <c:pt idx="2">
                  <c:v>24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32</c:v>
                </c:pt>
                <c:pt idx="2">
                  <c:v>24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7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7</c:v>
                </c:pt>
                <c:pt idx="2">
                  <c:v>4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axId val="141265536"/>
        <c:axId val="141275520"/>
      </c:barChart>
      <c:catAx>
        <c:axId val="141265536"/>
        <c:scaling>
          <c:orientation val="minMax"/>
        </c:scaling>
        <c:axPos val="b"/>
        <c:tickLblPos val="nextTo"/>
        <c:crossAx val="141275520"/>
        <c:crosses val="autoZero"/>
        <c:auto val="1"/>
        <c:lblAlgn val="ctr"/>
        <c:lblOffset val="100"/>
      </c:catAx>
      <c:valAx>
        <c:axId val="141275520"/>
        <c:scaling>
          <c:orientation val="minMax"/>
        </c:scaling>
        <c:axPos val="l"/>
        <c:majorGridlines/>
        <c:numFmt formatCode="General" sourceLinked="1"/>
        <c:tickLblPos val="nextTo"/>
        <c:crossAx val="141265536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11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8</c:v>
                </c:pt>
                <c:pt idx="2">
                  <c:v>1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axId val="141306880"/>
        <c:axId val="141329152"/>
      </c:barChart>
      <c:catAx>
        <c:axId val="141306880"/>
        <c:scaling>
          <c:orientation val="minMax"/>
        </c:scaling>
        <c:axPos val="b"/>
        <c:tickLblPos val="nextTo"/>
        <c:crossAx val="141329152"/>
        <c:crosses val="autoZero"/>
        <c:auto val="1"/>
        <c:lblAlgn val="ctr"/>
        <c:lblOffset val="100"/>
      </c:catAx>
      <c:valAx>
        <c:axId val="141329152"/>
        <c:scaling>
          <c:orientation val="minMax"/>
        </c:scaling>
        <c:axPos val="l"/>
        <c:majorGridlines/>
        <c:numFmt formatCode="General" sourceLinked="1"/>
        <c:tickLblPos val="nextTo"/>
        <c:crossAx val="14130688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22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32</c:v>
                </c:pt>
                <c:pt idx="2">
                  <c:v>23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11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8</c:v>
                </c:pt>
                <c:pt idx="2">
                  <c:v>1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axId val="141542144"/>
        <c:axId val="141543680"/>
      </c:barChart>
      <c:catAx>
        <c:axId val="141542144"/>
        <c:scaling>
          <c:orientation val="minMax"/>
        </c:scaling>
        <c:axPos val="b"/>
        <c:tickLblPos val="nextTo"/>
        <c:crossAx val="141543680"/>
        <c:crosses val="autoZero"/>
        <c:auto val="1"/>
        <c:lblAlgn val="ctr"/>
        <c:lblOffset val="100"/>
      </c:catAx>
      <c:valAx>
        <c:axId val="141543680"/>
        <c:scaling>
          <c:orientation val="minMax"/>
        </c:scaling>
        <c:axPos val="l"/>
        <c:majorGridlines/>
        <c:numFmt formatCode="General" sourceLinked="1"/>
        <c:tickLblPos val="nextTo"/>
        <c:crossAx val="14154214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11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8</c:v>
                </c:pt>
                <c:pt idx="2">
                  <c:v>1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axId val="141947648"/>
        <c:axId val="141949184"/>
      </c:barChart>
      <c:catAx>
        <c:axId val="141947648"/>
        <c:scaling>
          <c:orientation val="minMax"/>
        </c:scaling>
        <c:axPos val="b"/>
        <c:tickLblPos val="nextTo"/>
        <c:crossAx val="141949184"/>
        <c:crosses val="autoZero"/>
        <c:auto val="1"/>
        <c:lblAlgn val="ctr"/>
        <c:lblOffset val="100"/>
      </c:catAx>
      <c:valAx>
        <c:axId val="141949184"/>
        <c:scaling>
          <c:orientation val="minMax"/>
        </c:scaling>
        <c:axPos val="l"/>
        <c:majorGridlines/>
        <c:numFmt formatCode="General" sourceLinked="1"/>
        <c:tickLblPos val="nextTo"/>
        <c:crossAx val="14194764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axId val="141980032"/>
        <c:axId val="141981568"/>
      </c:barChart>
      <c:catAx>
        <c:axId val="141980032"/>
        <c:scaling>
          <c:orientation val="minMax"/>
        </c:scaling>
        <c:axPos val="b"/>
        <c:tickLblPos val="nextTo"/>
        <c:crossAx val="141981568"/>
        <c:crosses val="autoZero"/>
        <c:auto val="1"/>
        <c:lblAlgn val="ctr"/>
        <c:lblOffset val="100"/>
      </c:catAx>
      <c:valAx>
        <c:axId val="141981568"/>
        <c:scaling>
          <c:orientation val="minMax"/>
        </c:scaling>
        <c:axPos val="l"/>
        <c:majorGridlines/>
        <c:numFmt formatCode="General" sourceLinked="1"/>
        <c:tickLblPos val="nextTo"/>
        <c:crossAx val="14198003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30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82196652994977293"/>
          <c:y val="0.23842461031120388"/>
          <c:w val="0.14832130663332824"/>
          <c:h val="0.50461935803946312"/>
        </c:manualLayout>
      </c:layout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axId val="142202368"/>
        <c:axId val="142203904"/>
      </c:barChart>
      <c:catAx>
        <c:axId val="142202368"/>
        <c:scaling>
          <c:orientation val="minMax"/>
        </c:scaling>
        <c:axPos val="b"/>
        <c:tickLblPos val="nextTo"/>
        <c:crossAx val="142203904"/>
        <c:crosses val="autoZero"/>
        <c:auto val="1"/>
        <c:lblAlgn val="ctr"/>
        <c:lblOffset val="100"/>
      </c:catAx>
      <c:valAx>
        <c:axId val="142203904"/>
        <c:scaling>
          <c:orientation val="minMax"/>
        </c:scaling>
        <c:axPos val="l"/>
        <c:majorGridlines/>
        <c:numFmt formatCode="General" sourceLinked="1"/>
        <c:tickLblPos val="nextTo"/>
        <c:crossAx val="14220236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31</c:v>
                </c:pt>
                <c:pt idx="2">
                  <c:v>22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17</c:v>
                </c:pt>
                <c:pt idx="2">
                  <c:v>19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10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6</c:v>
                </c:pt>
                <c:pt idx="2">
                  <c:v>1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axId val="142301440"/>
        <c:axId val="142630912"/>
      </c:barChart>
      <c:catAx>
        <c:axId val="142301440"/>
        <c:scaling>
          <c:orientation val="minMax"/>
        </c:scaling>
        <c:axPos val="b"/>
        <c:tickLblPos val="nextTo"/>
        <c:crossAx val="142630912"/>
        <c:crosses val="autoZero"/>
        <c:auto val="1"/>
        <c:lblAlgn val="ctr"/>
        <c:lblOffset val="100"/>
      </c:catAx>
      <c:valAx>
        <c:axId val="142630912"/>
        <c:scaling>
          <c:orientation val="minMax"/>
        </c:scaling>
        <c:axPos val="l"/>
        <c:majorGridlines/>
        <c:numFmt formatCode="General" sourceLinked="1"/>
        <c:tickLblPos val="nextTo"/>
        <c:crossAx val="14230144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0</c:v>
                </c:pt>
                <c:pt idx="2">
                  <c:v>7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0</c:v>
                </c:pt>
                <c:pt idx="2">
                  <c:v>4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axId val="143048064"/>
        <c:axId val="143074432"/>
      </c:barChart>
      <c:catAx>
        <c:axId val="143048064"/>
        <c:scaling>
          <c:orientation val="minMax"/>
        </c:scaling>
        <c:axPos val="b"/>
        <c:tickLblPos val="nextTo"/>
        <c:crossAx val="143074432"/>
        <c:crosses val="autoZero"/>
        <c:auto val="1"/>
        <c:lblAlgn val="ctr"/>
        <c:lblOffset val="100"/>
      </c:catAx>
      <c:valAx>
        <c:axId val="143074432"/>
        <c:scaling>
          <c:orientation val="minMax"/>
        </c:scaling>
        <c:axPos val="l"/>
        <c:majorGridlines/>
        <c:numFmt formatCode="General" sourceLinked="1"/>
        <c:tickLblPos val="nextTo"/>
        <c:crossAx val="14304806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32</c:v>
                </c:pt>
                <c:pt idx="2">
                  <c:v>24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32</c:v>
                </c:pt>
                <c:pt idx="2">
                  <c:v>23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11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8</c:v>
                </c:pt>
                <c:pt idx="2">
                  <c:v>1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axId val="143196928"/>
        <c:axId val="143198464"/>
      </c:barChart>
      <c:catAx>
        <c:axId val="143196928"/>
        <c:scaling>
          <c:orientation val="minMax"/>
        </c:scaling>
        <c:axPos val="b"/>
        <c:tickLblPos val="nextTo"/>
        <c:crossAx val="143198464"/>
        <c:crosses val="autoZero"/>
        <c:auto val="1"/>
        <c:lblAlgn val="ctr"/>
        <c:lblOffset val="100"/>
      </c:catAx>
      <c:valAx>
        <c:axId val="143198464"/>
        <c:scaling>
          <c:orientation val="minMax"/>
        </c:scaling>
        <c:axPos val="l"/>
        <c:majorGridlines/>
        <c:numFmt formatCode="General" sourceLinked="1"/>
        <c:tickLblPos val="nextTo"/>
        <c:crossAx val="14319692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11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8</c:v>
                </c:pt>
                <c:pt idx="2">
                  <c:v>0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axId val="143488896"/>
        <c:axId val="143490432"/>
      </c:barChart>
      <c:catAx>
        <c:axId val="143488896"/>
        <c:scaling>
          <c:orientation val="minMax"/>
        </c:scaling>
        <c:axPos val="b"/>
        <c:tickLblPos val="nextTo"/>
        <c:crossAx val="143490432"/>
        <c:crosses val="autoZero"/>
        <c:auto val="1"/>
        <c:lblAlgn val="ctr"/>
        <c:lblOffset val="100"/>
      </c:catAx>
      <c:valAx>
        <c:axId val="143490432"/>
        <c:scaling>
          <c:orientation val="minMax"/>
        </c:scaling>
        <c:axPos val="l"/>
        <c:majorGridlines/>
        <c:numFmt formatCode="General" sourceLinked="1"/>
        <c:tickLblPos val="nextTo"/>
        <c:crossAx val="143488896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16</c:v>
                </c:pt>
                <c:pt idx="2">
                  <c:v>20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11</c:v>
                </c:pt>
                <c:pt idx="2">
                  <c:v>11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8</c:v>
                </c:pt>
                <c:pt idx="2">
                  <c:v>1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axId val="139416320"/>
        <c:axId val="139417856"/>
      </c:barChart>
      <c:catAx>
        <c:axId val="139416320"/>
        <c:scaling>
          <c:orientation val="minMax"/>
        </c:scaling>
        <c:axPos val="b"/>
        <c:tickLblPos val="nextTo"/>
        <c:crossAx val="139417856"/>
        <c:crosses val="autoZero"/>
        <c:auto val="1"/>
        <c:lblAlgn val="ctr"/>
        <c:lblOffset val="100"/>
      </c:catAx>
      <c:valAx>
        <c:axId val="139417856"/>
        <c:scaling>
          <c:orientation val="minMax"/>
        </c:scaling>
        <c:axPos val="l"/>
        <c:majorGridlines/>
        <c:numFmt formatCode="General" sourceLinked="1"/>
        <c:tickLblPos val="nextTo"/>
        <c:crossAx val="139416320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9</c:v>
                </c:pt>
                <c:pt idx="2">
                  <c:v>24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0</c:v>
                </c:pt>
                <c:pt idx="2">
                  <c:v>6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0</c:v>
                </c:pt>
                <c:pt idx="2">
                  <c:v>5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axId val="143532032"/>
        <c:axId val="143533568"/>
      </c:barChart>
      <c:catAx>
        <c:axId val="143532032"/>
        <c:scaling>
          <c:orientation val="minMax"/>
        </c:scaling>
        <c:axPos val="b"/>
        <c:tickLblPos val="nextTo"/>
        <c:crossAx val="143533568"/>
        <c:crosses val="autoZero"/>
        <c:auto val="1"/>
        <c:lblAlgn val="ctr"/>
        <c:lblOffset val="100"/>
      </c:catAx>
      <c:valAx>
        <c:axId val="143533568"/>
        <c:scaling>
          <c:orientation val="minMax"/>
        </c:scaling>
        <c:axPos val="l"/>
        <c:majorGridlines/>
        <c:numFmt formatCode="General" sourceLinked="1"/>
        <c:tickLblPos val="nextTo"/>
        <c:crossAx val="14353203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10</c:v>
                </c:pt>
                <c:pt idx="2">
                  <c:v>9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9</c:v>
                </c:pt>
                <c:pt idx="2">
                  <c:v>0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axId val="143659776"/>
        <c:axId val="143661312"/>
      </c:barChart>
      <c:catAx>
        <c:axId val="143659776"/>
        <c:scaling>
          <c:orientation val="minMax"/>
        </c:scaling>
        <c:axPos val="b"/>
        <c:tickLblPos val="nextTo"/>
        <c:crossAx val="143661312"/>
        <c:crosses val="autoZero"/>
        <c:auto val="1"/>
        <c:lblAlgn val="ctr"/>
        <c:lblOffset val="100"/>
      </c:catAx>
      <c:valAx>
        <c:axId val="143661312"/>
        <c:scaling>
          <c:orientation val="minMax"/>
        </c:scaling>
        <c:axPos val="l"/>
        <c:majorGridlines/>
        <c:numFmt formatCode="General" sourceLinked="1"/>
        <c:tickLblPos val="nextTo"/>
        <c:crossAx val="143659776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18</c:v>
                </c:pt>
                <c:pt idx="2">
                  <c:v>11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19</c:v>
                </c:pt>
                <c:pt idx="2">
                  <c:v>9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21</c:v>
                </c:pt>
                <c:pt idx="2">
                  <c:v>11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1"/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21</c:v>
                </c:pt>
                <c:pt idx="2">
                  <c:v>10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13</c:v>
                </c:pt>
                <c:pt idx="2">
                  <c:v>15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22</c:v>
                </c:pt>
                <c:pt idx="2">
                  <c:v>7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21</c:v>
                </c:pt>
                <c:pt idx="2">
                  <c:v>8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10</c:v>
                </c:pt>
                <c:pt idx="2">
                  <c:v>10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7</c:v>
                </c:pt>
                <c:pt idx="2">
                  <c:v>1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</c:ser>
        <c:dLbls/>
        <c:axId val="136857472"/>
        <c:axId val="136859008"/>
      </c:barChart>
      <c:catAx>
        <c:axId val="136857472"/>
        <c:scaling>
          <c:orientation val="minMax"/>
        </c:scaling>
        <c:axPos val="b"/>
        <c:tickLblPos val="nextTo"/>
        <c:crossAx val="136859008"/>
        <c:crosses val="autoZero"/>
        <c:auto val="1"/>
        <c:lblAlgn val="ctr"/>
        <c:lblOffset val="100"/>
      </c:catAx>
      <c:valAx>
        <c:axId val="136859008"/>
        <c:scaling>
          <c:orientation val="minMax"/>
        </c:scaling>
        <c:axPos val="l"/>
        <c:majorGridlines/>
        <c:numFmt formatCode="General" sourceLinked="1"/>
        <c:tickLblPos val="nextTo"/>
        <c:crossAx val="13685747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15</c:v>
                </c:pt>
                <c:pt idx="2">
                  <c:v>11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27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22</c:v>
                </c:pt>
                <c:pt idx="2">
                  <c:v>9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14</c:v>
                </c:pt>
                <c:pt idx="2">
                  <c:v>7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16</c:v>
                </c:pt>
                <c:pt idx="2">
                  <c:v>9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14</c:v>
                </c:pt>
                <c:pt idx="2">
                  <c:v>11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15</c:v>
                </c:pt>
                <c:pt idx="2">
                  <c:v>8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16</c:v>
                </c:pt>
                <c:pt idx="2">
                  <c:v>12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15</c:v>
                </c:pt>
                <c:pt idx="2">
                  <c:v>8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31</c:v>
                </c:pt>
                <c:pt idx="2">
                  <c:v>21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27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30</c:v>
                </c:pt>
                <c:pt idx="2">
                  <c:v>21</c:v>
                </c:pt>
                <c:pt idx="3">
                  <c:v>8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Colonna2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Colonna3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Colonna4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37</c:v>
                </c:pt>
                <c:pt idx="2">
                  <c:v>12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29</c:v>
                </c:pt>
                <c:pt idx="2">
                  <c:v>18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27</c:v>
                </c:pt>
                <c:pt idx="2">
                  <c:v>21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36</c:v>
                </c:pt>
                <c:pt idx="2">
                  <c:v>12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40</c:v>
                </c:pt>
                <c:pt idx="2">
                  <c:v>12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39</c:v>
                </c:pt>
                <c:pt idx="2">
                  <c:v>13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19</c:v>
                </c:pt>
                <c:pt idx="2">
                  <c:v>34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26</c:v>
                </c:pt>
                <c:pt idx="2">
                  <c:v>24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29</c:v>
                </c:pt>
                <c:pt idx="2">
                  <c:v>20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0</c:v>
                </c:pt>
                <c:pt idx="1">
                  <c:v>16</c:v>
                </c:pt>
                <c:pt idx="2">
                  <c:v>1.4</c:v>
                </c:pt>
                <c:pt idx="3">
                  <c:v>10</c:v>
                </c:pt>
                <c:pt idx="4">
                  <c:v>1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31</c:v>
                </c:pt>
                <c:pt idx="2">
                  <c:v>17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31</c:v>
                </c:pt>
                <c:pt idx="2">
                  <c:v>11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17122438386009561"/>
                  <c:y val="-2.4768320533281599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29</c:v>
                </c:pt>
                <c:pt idx="2">
                  <c:v>14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23</c:v>
                </c:pt>
                <c:pt idx="2">
                  <c:v>21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31</c:v>
                </c:pt>
                <c:pt idx="2">
                  <c:v>14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pPr>
              <a:ln>
                <a:solidFill>
                  <a:schemeClr val="accent1"/>
                </a:solidFill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21</c:v>
                </c:pt>
                <c:pt idx="2">
                  <c:v>30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23</c:v>
                </c:pt>
                <c:pt idx="2">
                  <c:v>28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29</c:v>
                </c:pt>
                <c:pt idx="2">
                  <c:v>32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29</c:v>
                </c:pt>
                <c:pt idx="2">
                  <c:v>31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24</c:v>
                </c:pt>
                <c:pt idx="2">
                  <c:v>30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0</c:v>
                </c:pt>
                <c:pt idx="2">
                  <c:v>12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axId val="139668864"/>
        <c:axId val="139691136"/>
      </c:barChart>
      <c:catAx>
        <c:axId val="139668864"/>
        <c:scaling>
          <c:orientation val="minMax"/>
        </c:scaling>
        <c:axPos val="b"/>
        <c:tickLblPos val="nextTo"/>
        <c:crossAx val="139691136"/>
        <c:crosses val="autoZero"/>
        <c:auto val="1"/>
        <c:lblAlgn val="ctr"/>
        <c:lblOffset val="100"/>
      </c:catAx>
      <c:valAx>
        <c:axId val="139691136"/>
        <c:scaling>
          <c:orientation val="minMax"/>
        </c:scaling>
        <c:axPos val="l"/>
        <c:majorGridlines/>
        <c:numFmt formatCode="General" sourceLinked="1"/>
        <c:tickLblPos val="nextTo"/>
        <c:crossAx val="13966886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  <c:pt idx="2">
                  <c:v>25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33</c:v>
                </c:pt>
                <c:pt idx="2">
                  <c:v>27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34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37</c:v>
                </c:pt>
                <c:pt idx="2">
                  <c:v>25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38</c:v>
                </c:pt>
                <c:pt idx="2">
                  <c:v>22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31</c:v>
                </c:pt>
                <c:pt idx="2">
                  <c:v>28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28</c:v>
                </c:pt>
                <c:pt idx="2">
                  <c:v>27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36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30</c:v>
                </c:pt>
                <c:pt idx="2">
                  <c:v>26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23</c:v>
                </c:pt>
                <c:pt idx="2">
                  <c:v>26</c:v>
                </c:pt>
                <c:pt idx="3">
                  <c:v>1.2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Foglio1!$C$2:$C$5</c:f>
              <c:numCache>
                <c:formatCode>General</c:formatCode>
                <c:ptCount val="4"/>
                <c:pt idx="0">
                  <c:v>6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Foglio1!$D$2:$D$5</c:f>
              <c:numCache>
                <c:formatCode>General</c:formatCode>
                <c:ptCount val="4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8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dLbls>
            <c:showVal val="1"/>
          </c:dLbls>
          <c:cat>
            <c:strRef>
              <c:f>Foglio1!$A$2:$A$5</c:f>
              <c:strCache>
                <c:ptCount val="4"/>
                <c:pt idx="0">
                  <c:v>1A</c:v>
                </c:pt>
                <c:pt idx="1">
                  <c:v>1B</c:v>
                </c:pt>
                <c:pt idx="2">
                  <c:v>1C</c:v>
                </c:pt>
                <c:pt idx="3">
                  <c:v>1D</c:v>
                </c:pt>
              </c:strCache>
            </c:strRef>
          </c:cat>
          <c:val>
            <c:numRef>
              <c:f>Foglio1!$E$2:$E$5</c:f>
              <c:numCache>
                <c:formatCode>General</c:formatCode>
                <c:ptCount val="4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axId val="140870400"/>
        <c:axId val="140871936"/>
      </c:barChart>
      <c:catAx>
        <c:axId val="140870400"/>
        <c:scaling>
          <c:orientation val="minMax"/>
        </c:scaling>
        <c:axPos val="b"/>
        <c:tickLblPos val="nextTo"/>
        <c:crossAx val="140871936"/>
        <c:crosses val="autoZero"/>
        <c:auto val="1"/>
        <c:lblAlgn val="ctr"/>
        <c:lblOffset val="100"/>
      </c:catAx>
      <c:valAx>
        <c:axId val="140871936"/>
        <c:scaling>
          <c:orientation val="minMax"/>
        </c:scaling>
        <c:axPos val="l"/>
        <c:majorGridlines/>
        <c:numFmt formatCode="General" sourceLinked="1"/>
        <c:tickLblPos val="nextTo"/>
        <c:crossAx val="14087040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28</c:v>
                </c:pt>
                <c:pt idx="2">
                  <c:v>27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19</c:v>
                </c:pt>
                <c:pt idx="2">
                  <c:v>19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19</c:v>
                </c:pt>
                <c:pt idx="2">
                  <c:v>17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21</c:v>
                </c:pt>
                <c:pt idx="2">
                  <c:v>16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19</c:v>
                </c:pt>
                <c:pt idx="2">
                  <c:v>17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20</c:v>
                </c:pt>
                <c:pt idx="2">
                  <c:v>17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18</c:v>
                </c:pt>
                <c:pt idx="2">
                  <c:v>19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17</c:v>
                </c:pt>
                <c:pt idx="2">
                  <c:v>16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20969841861689298"/>
                  <c:y val="0.161254199328107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17</c:v>
                </c:pt>
                <c:pt idx="2">
                  <c:v>17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24</c:v>
                </c:pt>
                <c:pt idx="2">
                  <c:v>22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29</c:v>
                </c:pt>
                <c:pt idx="2">
                  <c:v>26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25</c:v>
                </c:pt>
                <c:pt idx="2">
                  <c:v>21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17</c:v>
                </c:pt>
                <c:pt idx="2">
                  <c:v>11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17</c:v>
                </c:pt>
                <c:pt idx="2">
                  <c:v>11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23</c:v>
                </c:pt>
                <c:pt idx="2">
                  <c:v>16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24</c:v>
                </c:pt>
                <c:pt idx="2">
                  <c:v>14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18</c:v>
                </c:pt>
                <c:pt idx="2">
                  <c:v>14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19</c:v>
                </c:pt>
                <c:pt idx="2">
                  <c:v>16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86E35A-01F1-41FE-AF53-BAF1E3430E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63455A2-8E2D-4079-8E90-DA72963D0B0B}">
      <dgm:prSet/>
      <dgm:spPr/>
      <dgm:t>
        <a:bodyPr/>
        <a:lstStyle/>
        <a:p>
          <a:pPr rtl="0"/>
          <a:r>
            <a:rPr lang="it-IT" dirty="0" smtClean="0"/>
            <a:t>SCUOLA PRIMARIA</a:t>
          </a:r>
          <a:endParaRPr lang="it-IT" dirty="0"/>
        </a:p>
      </dgm:t>
    </dgm:pt>
    <dgm:pt modelId="{D93A668C-76E0-4B9E-A37C-02DA685A9EFC}" type="parTrans" cxnId="{106177C4-A6D2-4CB5-B84A-77A590D67730}">
      <dgm:prSet/>
      <dgm:spPr/>
      <dgm:t>
        <a:bodyPr/>
        <a:lstStyle/>
        <a:p>
          <a:endParaRPr lang="it-IT"/>
        </a:p>
      </dgm:t>
    </dgm:pt>
    <dgm:pt modelId="{EAA3EDC6-0880-48DE-B21A-931623FB25BC}" type="sibTrans" cxnId="{106177C4-A6D2-4CB5-B84A-77A590D67730}">
      <dgm:prSet/>
      <dgm:spPr/>
      <dgm:t>
        <a:bodyPr/>
        <a:lstStyle/>
        <a:p>
          <a:endParaRPr lang="it-IT"/>
        </a:p>
      </dgm:t>
    </dgm:pt>
    <dgm:pt modelId="{EB273AB6-D4D8-405B-8E6E-25AB9E5C384C}">
      <dgm:prSet/>
      <dgm:spPr/>
      <dgm:t>
        <a:bodyPr/>
        <a:lstStyle/>
        <a:p>
          <a:pPr rtl="0"/>
          <a:r>
            <a:rPr lang="it-IT" dirty="0" smtClean="0"/>
            <a:t>A.S.2017/2018</a:t>
          </a:r>
          <a:endParaRPr lang="it-IT" dirty="0"/>
        </a:p>
      </dgm:t>
    </dgm:pt>
    <dgm:pt modelId="{6C1ACCFF-E601-497F-BEAE-4C015A66F470}" type="parTrans" cxnId="{64DB3B79-3134-4892-BE23-246B92C994E4}">
      <dgm:prSet/>
      <dgm:spPr/>
      <dgm:t>
        <a:bodyPr/>
        <a:lstStyle/>
        <a:p>
          <a:endParaRPr lang="it-IT"/>
        </a:p>
      </dgm:t>
    </dgm:pt>
    <dgm:pt modelId="{9BF086D1-87E0-4DC8-9D41-3D79ECA457B8}" type="sibTrans" cxnId="{64DB3B79-3134-4892-BE23-246B92C994E4}">
      <dgm:prSet/>
      <dgm:spPr/>
      <dgm:t>
        <a:bodyPr/>
        <a:lstStyle/>
        <a:p>
          <a:endParaRPr lang="it-IT"/>
        </a:p>
      </dgm:t>
    </dgm:pt>
    <dgm:pt modelId="{4265C27C-5A9A-4576-9D28-EAE446093B26}" type="pres">
      <dgm:prSet presAssocID="{A086E35A-01F1-41FE-AF53-BAF1E3430E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96521D2-9C76-492B-B781-71F170EEB782}" type="pres">
      <dgm:prSet presAssocID="{263455A2-8E2D-4079-8E90-DA72963D0B0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C7DD0A3-E8D6-470D-881C-A49A4307E675}" type="pres">
      <dgm:prSet presAssocID="{EAA3EDC6-0880-48DE-B21A-931623FB25BC}" presName="spacer" presStyleCnt="0"/>
      <dgm:spPr/>
    </dgm:pt>
    <dgm:pt modelId="{BCFB97D4-2179-4C56-8DB2-47314618674C}" type="pres">
      <dgm:prSet presAssocID="{EB273AB6-D4D8-405B-8E6E-25AB9E5C384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06177C4-A6D2-4CB5-B84A-77A590D67730}" srcId="{A086E35A-01F1-41FE-AF53-BAF1E3430E6F}" destId="{263455A2-8E2D-4079-8E90-DA72963D0B0B}" srcOrd="0" destOrd="0" parTransId="{D93A668C-76E0-4B9E-A37C-02DA685A9EFC}" sibTransId="{EAA3EDC6-0880-48DE-B21A-931623FB25BC}"/>
    <dgm:cxn modelId="{F524999F-54EE-4961-8C15-F5A83DDF53C4}" type="presOf" srcId="{263455A2-8E2D-4079-8E90-DA72963D0B0B}" destId="{896521D2-9C76-492B-B781-71F170EEB782}" srcOrd="0" destOrd="0" presId="urn:microsoft.com/office/officeart/2005/8/layout/vList2"/>
    <dgm:cxn modelId="{64DB3B79-3134-4892-BE23-246B92C994E4}" srcId="{A086E35A-01F1-41FE-AF53-BAF1E3430E6F}" destId="{EB273AB6-D4D8-405B-8E6E-25AB9E5C384C}" srcOrd="1" destOrd="0" parTransId="{6C1ACCFF-E601-497F-BEAE-4C015A66F470}" sibTransId="{9BF086D1-87E0-4DC8-9D41-3D79ECA457B8}"/>
    <dgm:cxn modelId="{7E5B4ECD-C342-453C-8210-D82FDFFD4AA8}" type="presOf" srcId="{A086E35A-01F1-41FE-AF53-BAF1E3430E6F}" destId="{4265C27C-5A9A-4576-9D28-EAE446093B26}" srcOrd="0" destOrd="0" presId="urn:microsoft.com/office/officeart/2005/8/layout/vList2"/>
    <dgm:cxn modelId="{BC461497-1FB7-4A88-875B-AF923CEF2ADD}" type="presOf" srcId="{EB273AB6-D4D8-405B-8E6E-25AB9E5C384C}" destId="{BCFB97D4-2179-4C56-8DB2-47314618674C}" srcOrd="0" destOrd="0" presId="urn:microsoft.com/office/officeart/2005/8/layout/vList2"/>
    <dgm:cxn modelId="{CA8E4186-7E71-44BD-B1F2-99115D8134A4}" type="presParOf" srcId="{4265C27C-5A9A-4576-9D28-EAE446093B26}" destId="{896521D2-9C76-492B-B781-71F170EEB782}" srcOrd="0" destOrd="0" presId="urn:microsoft.com/office/officeart/2005/8/layout/vList2"/>
    <dgm:cxn modelId="{1E9FE624-1D38-4898-BC3A-52A159E63C2F}" type="presParOf" srcId="{4265C27C-5A9A-4576-9D28-EAE446093B26}" destId="{AC7DD0A3-E8D6-470D-881C-A49A4307E675}" srcOrd="1" destOrd="0" presId="urn:microsoft.com/office/officeart/2005/8/layout/vList2"/>
    <dgm:cxn modelId="{8EC79FBE-AFAE-469C-B4CA-383F30E4D5D2}" type="presParOf" srcId="{4265C27C-5A9A-4576-9D28-EAE446093B26}" destId="{BCFB97D4-2179-4C56-8DB2-47314618674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6521D2-9C76-492B-B781-71F170EEB782}">
      <dsp:nvSpPr>
        <dsp:cNvPr id="0" name=""/>
        <dsp:cNvSpPr/>
      </dsp:nvSpPr>
      <dsp:spPr>
        <a:xfrm>
          <a:off x="0" y="20114"/>
          <a:ext cx="3309803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SCUOLA PRIMARIA</a:t>
          </a:r>
          <a:endParaRPr lang="it-IT" sz="2400" kern="1200" dirty="0"/>
        </a:p>
      </dsp:txBody>
      <dsp:txXfrm>
        <a:off x="0" y="20114"/>
        <a:ext cx="3309803" cy="575639"/>
      </dsp:txXfrm>
    </dsp:sp>
    <dsp:sp modelId="{BCFB97D4-2179-4C56-8DB2-47314618674C}">
      <dsp:nvSpPr>
        <dsp:cNvPr id="0" name=""/>
        <dsp:cNvSpPr/>
      </dsp:nvSpPr>
      <dsp:spPr>
        <a:xfrm>
          <a:off x="0" y="664874"/>
          <a:ext cx="3309803" cy="57563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 dirty="0" smtClean="0"/>
            <a:t>A.S.2017/2018</a:t>
          </a:r>
          <a:endParaRPr lang="it-IT" sz="2400" kern="1200" dirty="0"/>
        </a:p>
      </dsp:txBody>
      <dsp:txXfrm>
        <a:off x="0" y="664874"/>
        <a:ext cx="3309803" cy="5756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19924-C47F-413E-A90F-BE667A4922F4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DCE20-691F-49B7-9565-E31C5FFA4C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80057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68982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70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6898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789EEFC-92B8-4B2B-8745-E25B0546AB9D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A0A6-19CA-4259-80B0-BBCE13C89E3A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C4A5-CD89-4DD2-B3B4-7CAA9A66010B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07837-72F3-4721-92CB-707C6C7CF449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96C5-408B-42F8-9360-6E9F435D1A37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A05C3-C465-4A0F-9C5F-B72E2B2933BA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EA7F-C059-40DA-901D-49D4C63A2A84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CFA-8FF3-482D-A467-A017FEF6D625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FC9E9-BE2C-4568-9CD8-EA0C7EBC51A0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F1F0-F6C6-45DE-84C7-53C8EC5FF825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D537-17BD-4CD6-9635-0215E76CB9E0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16C669A-5F91-4064-AF4A-7923580CEF16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0.xml"/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2.xml"/><Relationship Id="rId2" Type="http://schemas.openxmlformats.org/officeDocument/2006/relationships/chart" Target="../charts/chart61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4.xml"/><Relationship Id="rId2" Type="http://schemas.openxmlformats.org/officeDocument/2006/relationships/chart" Target="../charts/chart63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6.xml"/><Relationship Id="rId2" Type="http://schemas.openxmlformats.org/officeDocument/2006/relationships/chart" Target="../charts/chart65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8.xml"/><Relationship Id="rId2" Type="http://schemas.openxmlformats.org/officeDocument/2006/relationships/chart" Target="../charts/chart67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0.xml"/><Relationship Id="rId2" Type="http://schemas.openxmlformats.org/officeDocument/2006/relationships/chart" Target="../charts/chart69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2.xml"/><Relationship Id="rId2" Type="http://schemas.openxmlformats.org/officeDocument/2006/relationships/chart" Target="../charts/chart71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4.xml"/><Relationship Id="rId2" Type="http://schemas.openxmlformats.org/officeDocument/2006/relationships/chart" Target="../charts/chart73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6.xml"/><Relationship Id="rId2" Type="http://schemas.openxmlformats.org/officeDocument/2006/relationships/chart" Target="../charts/chart75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8.xml"/><Relationship Id="rId2" Type="http://schemas.openxmlformats.org/officeDocument/2006/relationships/chart" Target="../charts/chart77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0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2.xml"/><Relationship Id="rId2" Type="http://schemas.openxmlformats.org/officeDocument/2006/relationships/chart" Target="../charts/chart81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4.xml"/><Relationship Id="rId2" Type="http://schemas.openxmlformats.org/officeDocument/2006/relationships/chart" Target="../charts/chart83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6.xml"/><Relationship Id="rId2" Type="http://schemas.openxmlformats.org/officeDocument/2006/relationships/chart" Target="../charts/chart8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8.xml"/><Relationship Id="rId2" Type="http://schemas.openxmlformats.org/officeDocument/2006/relationships/chart" Target="../charts/chart87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0.xml"/><Relationship Id="rId2" Type="http://schemas.openxmlformats.org/officeDocument/2006/relationships/chart" Target="../charts/chart89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2.xml"/><Relationship Id="rId2" Type="http://schemas.openxmlformats.org/officeDocument/2006/relationships/chart" Target="../charts/chart91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4.xml"/><Relationship Id="rId2" Type="http://schemas.openxmlformats.org/officeDocument/2006/relationships/chart" Target="../charts/chart9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50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692696"/>
            <a:ext cx="7776864" cy="5184576"/>
          </a:xfrm>
          <a:solidFill>
            <a:schemeClr val="accent1">
              <a:lumMod val="50000"/>
            </a:schemeClr>
          </a:solidFill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488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LEGGE-COMPRENDE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116889547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SCRIVE-DESCRIVE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86371128"/>
              </p:ext>
            </p:extLst>
          </p:nvPr>
        </p:nvGraphicFramePr>
        <p:xfrm>
          <a:off x="4645025" y="3068960"/>
          <a:ext cx="3419475" cy="274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735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>
                <a:solidFill>
                  <a:schemeClr val="tx2"/>
                </a:solidFill>
              </a:rPr>
              <a:t>COMUNICAZIONE NELLE  LINGUE </a:t>
            </a:r>
            <a:r>
              <a:rPr lang="it-IT" sz="2700" dirty="0" smtClean="0">
                <a:solidFill>
                  <a:schemeClr val="tx2"/>
                </a:solidFill>
              </a:rPr>
              <a:t>STRANIERE</a:t>
            </a:r>
            <a:r>
              <a:rPr lang="it-IT" sz="1800" dirty="0" smtClean="0">
                <a:solidFill>
                  <a:schemeClr val="tx2"/>
                </a:solidFill>
              </a:rPr>
              <a:t>(LEGGE-COMPRENDE)</a:t>
            </a:r>
            <a:r>
              <a:rPr lang="it-IT" sz="1800" dirty="0">
                <a:solidFill>
                  <a:schemeClr val="tx2"/>
                </a:solidFill>
              </a:rPr>
              <a:t/>
            </a:r>
            <a:br>
              <a:rPr lang="it-IT" sz="1800" dirty="0">
                <a:solidFill>
                  <a:schemeClr val="tx2"/>
                </a:solidFill>
              </a:rPr>
            </a:br>
            <a:r>
              <a:rPr lang="it-IT" sz="1800" dirty="0">
                <a:solidFill>
                  <a:schemeClr val="tx2"/>
                </a:solidFill>
              </a:rPr>
              <a:t/>
            </a:r>
            <a:br>
              <a:rPr lang="it-IT" sz="1800" dirty="0">
                <a:solidFill>
                  <a:schemeClr val="tx2"/>
                </a:solidFill>
              </a:rPr>
            </a:br>
            <a:r>
              <a:rPr lang="it-IT" sz="1800" dirty="0" smtClean="0"/>
              <a:t>)</a:t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3828010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26793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>
                <a:solidFill>
                  <a:schemeClr val="tx2"/>
                </a:solidFill>
              </a:rPr>
              <a:t>COMUNICAZIONE NELLE  LINGUE </a:t>
            </a:r>
            <a:r>
              <a:rPr lang="it-IT" sz="2700" dirty="0" smtClean="0">
                <a:solidFill>
                  <a:schemeClr val="tx2"/>
                </a:solidFill>
              </a:rPr>
              <a:t>STRANIERE</a:t>
            </a:r>
            <a:r>
              <a:rPr lang="it-IT" sz="1800" dirty="0" smtClean="0">
                <a:solidFill>
                  <a:schemeClr val="tx2"/>
                </a:solidFill>
              </a:rPr>
              <a:t>(SCRIVE-DESCRIVE)</a:t>
            </a:r>
            <a:r>
              <a:rPr lang="it-IT" sz="1800" dirty="0">
                <a:solidFill>
                  <a:schemeClr val="tx2"/>
                </a:solidFill>
              </a:rPr>
              <a:t/>
            </a:r>
            <a:br>
              <a:rPr lang="it-IT" sz="1800" dirty="0">
                <a:solidFill>
                  <a:schemeClr val="tx2"/>
                </a:solidFill>
              </a:rPr>
            </a:br>
            <a:r>
              <a:rPr lang="it-IT" sz="1800" dirty="0">
                <a:solidFill>
                  <a:schemeClr val="tx2"/>
                </a:solidFill>
              </a:rPr>
              <a:t/>
            </a:r>
            <a:br>
              <a:rPr lang="it-IT" sz="18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66554716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9388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RICONOSCE E RISOLVE PROBLEMI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516112644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OSSERVA E ANALIZZA FATTI ED EVENTI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57857954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3973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000" dirty="0">
                <a:solidFill>
                  <a:schemeClr val="tx2"/>
                </a:solidFill>
              </a:rPr>
              <a:t>COMPETENZE DI BASE IN </a:t>
            </a:r>
            <a:r>
              <a:rPr lang="it-IT" sz="2000" dirty="0" smtClean="0">
                <a:solidFill>
                  <a:schemeClr val="tx2"/>
                </a:solidFill>
              </a:rPr>
              <a:t>MATEMATICA-SCIENZE-TECNOLOGIA</a:t>
            </a:r>
            <a:br>
              <a:rPr lang="it-IT" sz="2000" dirty="0" smtClean="0">
                <a:solidFill>
                  <a:schemeClr val="tx2"/>
                </a:solidFill>
              </a:rPr>
            </a:br>
            <a:r>
              <a:rPr lang="it-IT" sz="2000" dirty="0" smtClean="0">
                <a:solidFill>
                  <a:schemeClr val="tx2"/>
                </a:solidFill>
              </a:rPr>
              <a:t>(</a:t>
            </a:r>
            <a:r>
              <a:rPr lang="it-IT" sz="1600" dirty="0" smtClean="0">
                <a:solidFill>
                  <a:schemeClr val="tx2"/>
                </a:solidFill>
              </a:rPr>
              <a:t>RICONOSCE </a:t>
            </a:r>
            <a:r>
              <a:rPr lang="it-IT" sz="1600" dirty="0">
                <a:solidFill>
                  <a:schemeClr val="tx2"/>
                </a:solidFill>
              </a:rPr>
              <a:t>E RISOLVE </a:t>
            </a:r>
            <a:r>
              <a:rPr lang="it-IT" sz="1600" dirty="0" smtClean="0">
                <a:solidFill>
                  <a:schemeClr val="tx2"/>
                </a:solidFill>
              </a:rPr>
              <a:t>PROBLEMI</a:t>
            </a:r>
            <a:r>
              <a:rPr lang="it-IT" sz="2000" dirty="0" smtClean="0">
                <a:solidFill>
                  <a:schemeClr val="tx2"/>
                </a:solidFill>
              </a:rPr>
              <a:t>)</a:t>
            </a:r>
            <a:r>
              <a:rPr lang="it-IT" sz="1800" dirty="0">
                <a:solidFill>
                  <a:schemeClr val="tx2"/>
                </a:solidFill>
              </a:rPr>
              <a:t/>
            </a:r>
            <a:br>
              <a:rPr lang="it-IT" sz="1800" dirty="0">
                <a:solidFill>
                  <a:schemeClr val="tx2"/>
                </a:solidFill>
              </a:rPr>
            </a:br>
            <a:r>
              <a:rPr lang="it-IT" sz="1800" dirty="0">
                <a:solidFill>
                  <a:schemeClr val="tx2"/>
                </a:solidFill>
              </a:rPr>
              <a:t/>
            </a:r>
            <a:br>
              <a:rPr lang="it-IT" sz="18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56265181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391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000" dirty="0">
                <a:solidFill>
                  <a:schemeClr val="tx2"/>
                </a:solidFill>
              </a:rPr>
              <a:t>COMPETENZE DI BASE IN </a:t>
            </a:r>
            <a:r>
              <a:rPr lang="it-IT" sz="2000" dirty="0" smtClean="0">
                <a:solidFill>
                  <a:schemeClr val="tx2"/>
                </a:solidFill>
              </a:rPr>
              <a:t>MATEMATICA-SCIENZE-TECNOLOGIA</a:t>
            </a:r>
            <a:br>
              <a:rPr lang="it-IT" sz="2000" dirty="0" smtClean="0">
                <a:solidFill>
                  <a:schemeClr val="tx2"/>
                </a:solidFill>
              </a:rPr>
            </a:br>
            <a:r>
              <a:rPr lang="it-IT" sz="2000" dirty="0" smtClean="0">
                <a:solidFill>
                  <a:schemeClr val="tx2"/>
                </a:solidFill>
              </a:rPr>
              <a:t>(</a:t>
            </a:r>
            <a:r>
              <a:rPr lang="it-IT" sz="1600" dirty="0">
                <a:solidFill>
                  <a:schemeClr val="tx2"/>
                </a:solidFill>
              </a:rPr>
              <a:t>OSSERVA E ANALIZZA FATTI ED </a:t>
            </a:r>
            <a:r>
              <a:rPr lang="it-IT" sz="1600" dirty="0" smtClean="0">
                <a:solidFill>
                  <a:schemeClr val="tx2"/>
                </a:solidFill>
              </a:rPr>
              <a:t>EVENTI)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118321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2784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DISTINGUE E CLASSIFICA GLI ELEMENTI DEI VARI LINGUAGGI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34754073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INDIVIDUA LA RELAZIONE SPAZIO TEMPO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95813190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828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000" dirty="0">
                <a:solidFill>
                  <a:schemeClr val="tx2"/>
                </a:solidFill>
              </a:rPr>
              <a:t>CONSAPEVOLEZZA ED ESPRESSIONE CULTURALE</a:t>
            </a:r>
            <a:r>
              <a:rPr lang="it-IT" sz="2000" dirty="0" smtClean="0">
                <a:solidFill>
                  <a:schemeClr val="tx2"/>
                </a:solidFill>
              </a:rPr>
              <a:t/>
            </a:r>
            <a:br>
              <a:rPr lang="it-IT" sz="2000" dirty="0" smtClean="0">
                <a:solidFill>
                  <a:schemeClr val="tx2"/>
                </a:solidFill>
              </a:rPr>
            </a:br>
            <a:r>
              <a:rPr lang="it-IT" sz="2000" dirty="0" smtClean="0">
                <a:solidFill>
                  <a:schemeClr val="tx2"/>
                </a:solidFill>
              </a:rPr>
              <a:t>(</a:t>
            </a:r>
            <a:r>
              <a:rPr lang="it-IT" sz="1600" dirty="0">
                <a:solidFill>
                  <a:schemeClr val="tx2"/>
                </a:solidFill>
              </a:rPr>
              <a:t>DISTINGUE E CLASSIFICA GLI ELEMENTI DEI VARI </a:t>
            </a:r>
            <a:r>
              <a:rPr lang="it-IT" sz="1600" dirty="0" smtClean="0">
                <a:solidFill>
                  <a:schemeClr val="tx2"/>
                </a:solidFill>
              </a:rPr>
              <a:t>LINGUAGGI)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496242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3777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000" dirty="0">
                <a:solidFill>
                  <a:schemeClr val="tx2"/>
                </a:solidFill>
              </a:rPr>
              <a:t>CONSAPEVOLEZZA ED ESPRESSIONE CULTURALE</a:t>
            </a:r>
            <a:r>
              <a:rPr lang="it-IT" sz="2000" dirty="0" smtClean="0">
                <a:solidFill>
                  <a:schemeClr val="tx2"/>
                </a:solidFill>
              </a:rPr>
              <a:t/>
            </a:r>
            <a:br>
              <a:rPr lang="it-IT" sz="2000" dirty="0" smtClean="0">
                <a:solidFill>
                  <a:schemeClr val="tx2"/>
                </a:solidFill>
              </a:rPr>
            </a:br>
            <a:r>
              <a:rPr lang="it-IT" sz="2000" dirty="0" smtClean="0">
                <a:solidFill>
                  <a:schemeClr val="tx2"/>
                </a:solidFill>
              </a:rPr>
              <a:t>(</a:t>
            </a:r>
            <a:r>
              <a:rPr lang="it-IT" sz="1600" dirty="0">
                <a:solidFill>
                  <a:schemeClr val="tx2"/>
                </a:solidFill>
              </a:rPr>
              <a:t>DISTINGUE E CLASSIFICA GLI ELEMENTI DEI VARI </a:t>
            </a:r>
            <a:r>
              <a:rPr lang="it-IT" sz="1600" dirty="0" smtClean="0">
                <a:solidFill>
                  <a:schemeClr val="tx2"/>
                </a:solidFill>
              </a:rPr>
              <a:t>LINGUAGGI)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27848853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3989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CONOSCE LE FUNZIONI E LA SINTASSI DI BASE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539397166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UTILIZZA I MEZZI DI COMUNICAZIONE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34488413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2469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58645" y="1412777"/>
            <a:ext cx="6637468" cy="2850128"/>
          </a:xfrm>
        </p:spPr>
        <p:txBody>
          <a:bodyPr/>
          <a:lstStyle/>
          <a:p>
            <a:r>
              <a:rPr lang="it-IT" dirty="0" smtClean="0"/>
              <a:t>DIRIGENTE SCOLASTICO</a:t>
            </a:r>
            <a:br>
              <a:rPr lang="it-IT" dirty="0" smtClean="0"/>
            </a:br>
            <a:r>
              <a:rPr lang="it-IT" dirty="0" smtClean="0"/>
              <a:t>PROF.SSA GIUSEPPINA NUGNES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3" y="1052736"/>
            <a:ext cx="6996520" cy="4536503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738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3100" dirty="0">
                <a:solidFill>
                  <a:schemeClr val="tx2"/>
                </a:solidFill>
              </a:rPr>
              <a:t>COMPETENZA DIGITALE</a:t>
            </a:r>
            <a:r>
              <a:rPr lang="it-IT" sz="2000" dirty="0" smtClean="0">
                <a:solidFill>
                  <a:schemeClr val="tx2"/>
                </a:solidFill>
              </a:rPr>
              <a:t/>
            </a:r>
            <a:br>
              <a:rPr lang="it-IT" sz="2000" dirty="0" smtClean="0">
                <a:solidFill>
                  <a:schemeClr val="tx2"/>
                </a:solidFill>
              </a:rPr>
            </a:br>
            <a:r>
              <a:rPr lang="it-IT" sz="2000" dirty="0" smtClean="0">
                <a:solidFill>
                  <a:schemeClr val="tx2"/>
                </a:solidFill>
              </a:rPr>
              <a:t>(</a:t>
            </a:r>
            <a:r>
              <a:rPr lang="it-IT" sz="1600" dirty="0">
                <a:solidFill>
                  <a:schemeClr val="tx2"/>
                </a:solidFill>
              </a:rPr>
              <a:t>CONOSCE LE FUNZIONI E LA SINTASSI DI </a:t>
            </a:r>
            <a:r>
              <a:rPr lang="it-IT" sz="1600" dirty="0" smtClean="0">
                <a:solidFill>
                  <a:schemeClr val="tx2"/>
                </a:solidFill>
              </a:rPr>
              <a:t>BASE)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84283775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1709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3100" dirty="0">
                <a:solidFill>
                  <a:schemeClr val="tx2"/>
                </a:solidFill>
              </a:rPr>
              <a:t>COMPETENZA </a:t>
            </a:r>
            <a:r>
              <a:rPr lang="it-IT" sz="3100" dirty="0" smtClean="0">
                <a:solidFill>
                  <a:schemeClr val="tx2"/>
                </a:solidFill>
              </a:rPr>
              <a:t>DIGITALE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 smtClean="0">
                <a:solidFill>
                  <a:schemeClr val="tx2"/>
                </a:solidFill>
              </a:rPr>
              <a:t>(UTILIZZA </a:t>
            </a:r>
            <a:r>
              <a:rPr lang="it-IT" sz="1600" dirty="0">
                <a:solidFill>
                  <a:schemeClr val="tx2"/>
                </a:solidFill>
              </a:rPr>
              <a:t>I MEZZI DI </a:t>
            </a:r>
            <a:r>
              <a:rPr lang="it-IT" sz="1600" dirty="0" smtClean="0">
                <a:solidFill>
                  <a:schemeClr val="tx2"/>
                </a:solidFill>
              </a:rPr>
              <a:t>COMUNICAZIONE)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99050288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4676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PONE DOMANDE PERTINENTI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400319411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APPLICASTRATEGIE DI STUDIO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5121342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2653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3100" dirty="0">
                <a:solidFill>
                  <a:schemeClr val="tx2"/>
                </a:solidFill>
              </a:rPr>
              <a:t>IMPARARE AD IMPARARE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>(PONE DOMANDE </a:t>
            </a:r>
            <a:r>
              <a:rPr lang="it-IT" sz="1600" dirty="0" smtClean="0">
                <a:solidFill>
                  <a:schemeClr val="tx2"/>
                </a:solidFill>
              </a:rPr>
              <a:t>PERTINENTI)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>)</a:t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71619986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7941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3100" dirty="0">
                <a:solidFill>
                  <a:schemeClr val="tx2"/>
                </a:solidFill>
              </a:rPr>
              <a:t>IMPARARE AD IMPARARE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>(PONE DOMANDE </a:t>
            </a:r>
            <a:r>
              <a:rPr lang="it-IT" sz="1600" dirty="0" smtClean="0">
                <a:solidFill>
                  <a:schemeClr val="tx2"/>
                </a:solidFill>
              </a:rPr>
              <a:t>PERTINENTI)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>)</a:t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95198773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3923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LE CONSEGUENZE DEI PROPRI COMPORTAMENTI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831517354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COMPORTAMENTI RISPETTOSI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90546820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281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3100" dirty="0">
                <a:solidFill>
                  <a:schemeClr val="tx2"/>
                </a:solidFill>
              </a:rPr>
              <a:t>COMPETENZE SOCIALI E CIVICHE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>(ASSUME LE CONSEGUENZE DEI PROPRI </a:t>
            </a:r>
            <a:r>
              <a:rPr lang="it-IT" sz="1600" dirty="0" smtClean="0">
                <a:solidFill>
                  <a:schemeClr val="tx2"/>
                </a:solidFill>
              </a:rPr>
              <a:t>COMPORTAMENT)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72283121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59456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3100" dirty="0">
                <a:solidFill>
                  <a:schemeClr val="tx2"/>
                </a:solidFill>
              </a:rPr>
              <a:t>COMPETENZE SOCIALI E CIVICHE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>(ASSUME COMPORTAMENTI </a:t>
            </a:r>
            <a:r>
              <a:rPr lang="it-IT" sz="1600" dirty="0" smtClean="0">
                <a:solidFill>
                  <a:schemeClr val="tx2"/>
                </a:solidFill>
              </a:rPr>
              <a:t>RISPETTOSI)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5834059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64659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VALUTA TEMPI E RISORSE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561275879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PRENDE DECISIONI DA SOLO E/O IN GRUPPO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75761776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1923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3100" dirty="0">
                <a:solidFill>
                  <a:schemeClr val="tx2"/>
                </a:solidFill>
              </a:rPr>
              <a:t>SPIRITO DI </a:t>
            </a:r>
            <a:r>
              <a:rPr lang="it-IT" sz="3100" dirty="0" smtClean="0">
                <a:solidFill>
                  <a:schemeClr val="tx2"/>
                </a:solidFill>
              </a:rPr>
              <a:t>INIZIATIVA</a:t>
            </a:r>
            <a:r>
              <a:rPr lang="it-IT" sz="1600" dirty="0" smtClean="0">
                <a:solidFill>
                  <a:schemeClr val="tx2"/>
                </a:solidFill>
              </a:rPr>
              <a:t>(PROGETTA </a:t>
            </a:r>
            <a:r>
              <a:rPr lang="it-IT" sz="1600" dirty="0">
                <a:solidFill>
                  <a:schemeClr val="tx2"/>
                </a:solidFill>
              </a:rPr>
              <a:t>IL PERCORSO</a:t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>VALUTA TEMPI E </a:t>
            </a:r>
            <a:r>
              <a:rPr lang="it-IT" sz="1600" dirty="0" smtClean="0">
                <a:solidFill>
                  <a:schemeClr val="tx2"/>
                </a:solidFill>
              </a:rPr>
              <a:t>RISORSE)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810621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1276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MONITORAGGIO </a:t>
            </a: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 PROCESSO 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 APPRENDIMENTO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D’INGRESSO 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it-IT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4218811729"/>
              </p:ext>
            </p:extLst>
          </p:nvPr>
        </p:nvGraphicFramePr>
        <p:xfrm>
          <a:off x="4733365" y="4421080"/>
          <a:ext cx="3309803" cy="1260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564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3100" dirty="0">
                <a:solidFill>
                  <a:schemeClr val="tx2"/>
                </a:solidFill>
              </a:rPr>
              <a:t>SPIRITO DI </a:t>
            </a:r>
            <a:r>
              <a:rPr lang="it-IT" sz="3100" dirty="0" smtClean="0">
                <a:solidFill>
                  <a:schemeClr val="tx2"/>
                </a:solidFill>
              </a:rPr>
              <a:t>INIZIATIVA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 smtClean="0">
                <a:solidFill>
                  <a:schemeClr val="tx2"/>
                </a:solidFill>
              </a:rPr>
              <a:t>(PRENDE </a:t>
            </a:r>
            <a:r>
              <a:rPr lang="it-IT" sz="1600" dirty="0">
                <a:solidFill>
                  <a:schemeClr val="tx2"/>
                </a:solidFill>
              </a:rPr>
              <a:t>DECISIONI DA SOLO E/O IN </a:t>
            </a:r>
            <a:r>
              <a:rPr lang="it-IT" sz="1600" dirty="0" smtClean="0">
                <a:solidFill>
                  <a:schemeClr val="tx2"/>
                </a:solidFill>
              </a:rPr>
              <a:t>GRUPPO)</a:t>
            </a: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600" dirty="0">
                <a:solidFill>
                  <a:schemeClr val="tx2"/>
                </a:solidFill>
              </a:rPr>
              <a:t/>
            </a:r>
            <a:br>
              <a:rPr lang="it-IT" sz="1600" dirty="0">
                <a:solidFill>
                  <a:schemeClr val="tx2"/>
                </a:solidFill>
              </a:rPr>
            </a:b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30609026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5449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it-IT" dirty="0" smtClean="0"/>
              <a:t>CLASSI SECONDE</a:t>
            </a:r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324100"/>
            <a:ext cx="5472608" cy="3508375"/>
          </a:xfrm>
          <a:ln w="76200">
            <a:solidFill>
              <a:schemeClr val="tx1"/>
            </a:solidFill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855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iniziale è emerso che 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seconde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7178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ASCOLTA-COMPRENDE RIFERISCE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101594319"/>
              </p:ext>
            </p:extLst>
          </p:nvPr>
        </p:nvGraphicFramePr>
        <p:xfrm>
          <a:off x="1043608" y="3068960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PADRONEGGIA ED APPLICA LE CONOSCENZE FONDAMENTALI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98472589"/>
              </p:ext>
            </p:extLst>
          </p:nvPr>
        </p:nvGraphicFramePr>
        <p:xfrm>
          <a:off x="4645025" y="3140968"/>
          <a:ext cx="3419475" cy="2669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245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LEGGE-COMPRENDE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817658685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SCRIVE-DESCRIVE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38352136"/>
              </p:ext>
            </p:extLst>
          </p:nvPr>
        </p:nvGraphicFramePr>
        <p:xfrm>
          <a:off x="4645025" y="3068960"/>
          <a:ext cx="3419475" cy="274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8760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RICONOSCE E RISOLVE PROBLEMI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77097474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OSSERVA E ANALIZZA FATTI ED EVENTI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30870587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8357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smtClean="0">
                <a:solidFill>
                  <a:srgbClr val="002060"/>
                </a:solidFill>
              </a:rPr>
              <a:t>DISTINGUE E CLASSIFICA GLI ELEMENTI DEI VARI LINGUAGGI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247722040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smtClean="0">
                <a:solidFill>
                  <a:srgbClr val="002060"/>
                </a:solidFill>
              </a:rPr>
              <a:t>INDIVIDUA LA RELAZIONE SPAZIO TEMPO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44293308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3521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CONOSCE LE FUNZIONI E LA SINTASSI DI BASE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274661235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UTILIZZA I MEZZI DI COMUNICAZIONE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54843494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6930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PONE DOMANDE PERTINENTI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308647783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APPLICASTRATEGIE DI STUDIO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63117785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7057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LE CONSEGUENZE DEI PROPRI COMPORTAMENTI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085819158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COMPORTAMENTI RISPETTOSI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01965708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3365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92688"/>
          </a:xfrm>
        </p:spPr>
        <p:txBody>
          <a:bodyPr>
            <a:normAutofit fontScale="92500" lnSpcReduction="20000"/>
          </a:bodyPr>
          <a:lstStyle/>
          <a:p>
            <a:pPr marL="0" algn="ctr" fontAlgn="ctr">
              <a:spcBef>
                <a:spcPts val="0"/>
              </a:spcBef>
            </a:pPr>
            <a:r>
              <a:rPr lang="it-IT" sz="1800" dirty="0">
                <a:solidFill>
                  <a:schemeClr val="dk1"/>
                </a:solidFill>
                <a:latin typeface="Arial Black"/>
              </a:rPr>
              <a:t>LIVELLO</a:t>
            </a:r>
            <a:endParaRPr lang="it-IT" dirty="0">
              <a:latin typeface="Arial"/>
            </a:endParaRPr>
          </a:p>
          <a:p>
            <a:pPr marL="0" algn="ctr" fontAlgn="t">
              <a:spcBef>
                <a:spcPts val="0"/>
              </a:spcBef>
            </a:pPr>
            <a:r>
              <a:rPr lang="it-IT" sz="3600" dirty="0">
                <a:solidFill>
                  <a:schemeClr val="dk1"/>
                </a:solidFill>
                <a:latin typeface="Calibri"/>
              </a:rPr>
              <a:t>INDICATORI ESPLICATIVI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AVANZATO</a:t>
            </a:r>
            <a:endParaRPr lang="it-IT" dirty="0">
              <a:latin typeface="Arial"/>
            </a:endParaRPr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complessi, mostrando padronanza nell’uso delle conoscenze e delle abilità; propone e sostiene le proprie opinioni e  assume in modo responsabile decisioni consapevoli.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INTERMEDIO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in situazioni nuove,   compie scelte consapevoli, mostrando di saper utilizzare le conoscenze e le abilità acquisite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C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BASE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L’alunno/a svolge compiti semplici   anche in situazioni nuove, mostrando di possedere conoscenze e abilità fondamentali e di saper applicare basilari regole e procedure apprese.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D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INIZIALE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L’alunno/a, se opportunamente guidato/a, svolge compiti semplici in situazioni note.</a:t>
            </a:r>
            <a:endParaRPr lang="it-IT" sz="2200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1473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VALUTA TEMPI E RISORSE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78757702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PRENDE DECISIONI DA SOLO E/O IN GRUPPO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91090487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3468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TERZE</a:t>
            </a:r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2615996"/>
            <a:ext cx="4609508" cy="2924583"/>
          </a:xfrm>
          <a:ln w="76200">
            <a:solidFill>
              <a:schemeClr val="tx1"/>
            </a:solidFill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0816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iniziale 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terze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02744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ASCOLTA-COMPRENDE RIFERISCE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744523213"/>
              </p:ext>
            </p:extLst>
          </p:nvPr>
        </p:nvGraphicFramePr>
        <p:xfrm>
          <a:off x="1043608" y="3068960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PADRONEGGIA ED APPLICA LE CONOSCENZE FONDAMENTALI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60380811"/>
              </p:ext>
            </p:extLst>
          </p:nvPr>
        </p:nvGraphicFramePr>
        <p:xfrm>
          <a:off x="4645025" y="3140968"/>
          <a:ext cx="3419475" cy="2669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1029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LEGGE-COMPRENDE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90249223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SCRIVE-DESCRIVE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90842867"/>
              </p:ext>
            </p:extLst>
          </p:nvPr>
        </p:nvGraphicFramePr>
        <p:xfrm>
          <a:off x="4645025" y="3068960"/>
          <a:ext cx="3419475" cy="274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2004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RICONOSCE E RISOLVE PROBLEMI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990734350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OSSERVA E ANALIZZA FATTI ED EVENTI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29623733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8168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smtClean="0">
                <a:solidFill>
                  <a:srgbClr val="002060"/>
                </a:solidFill>
              </a:rPr>
              <a:t>DISTINGUE E CLASSIFICA GLI ELEMENTI DEI VARI LINGUAGGI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314656760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smtClean="0">
                <a:solidFill>
                  <a:srgbClr val="002060"/>
                </a:solidFill>
              </a:rPr>
              <a:t>INDIVIDUA LA RELAZIONE SPAZIO TEMPO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9659522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2399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CONOSCE LE FUNZIONI E LA SINTASSI DI BASE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01909463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UTILIZZA I MEZZI DI COMUNICAZIONE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88758139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7683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PONE DOMANDE PERTINENTI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778347717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APPLICASTRATEGIE DI STUDIO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57372530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2440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LE CONSEGUENZE DEI PROPRI COMPORTAMENTI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541413168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COMPORTAMENTI RISPETTOSI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5405053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8159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CLASSI PRIME</a:t>
            </a:r>
            <a:endParaRPr lang="it-IT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56162" y="2324100"/>
            <a:ext cx="5550689" cy="3508375"/>
          </a:xfrm>
          <a:ln>
            <a:solidFill>
              <a:schemeClr val="tx1"/>
            </a:solidFill>
            <a:prstDash val="solid"/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4557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VALUTA TEMPI E RISORSE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695040087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PRENDE DECISIONI DA SOLO E/O IN GRUPPO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38077883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3279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QUARTE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92845" y="2568364"/>
            <a:ext cx="4277322" cy="3019847"/>
          </a:xfrm>
          <a:ln w="76200">
            <a:solidFill>
              <a:schemeClr val="tx1"/>
            </a:solidFill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3224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iniziale 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quarte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4935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ASCOLTA-COMPRENDE RIFERISCE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36687605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PADRONEGGIA ED APPLICA LE CONOSCENZE FONDAMENTALI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42523439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6867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LEGGE-COMPRENDE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489951207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SCRIVE-DESCRIVE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46914044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9597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RICONOSCE E RISOLVE PROBLEMI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421571480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OSSERVA E ANALIZZA FATTI ED EVENTI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36820610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1082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smtClean="0">
                <a:solidFill>
                  <a:srgbClr val="002060"/>
                </a:solidFill>
              </a:rPr>
              <a:t>DISTINGUE E CLASSIFICA GLI ELEMENTI DEI VARI LINGUAGGI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89481914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smtClean="0">
                <a:solidFill>
                  <a:srgbClr val="002060"/>
                </a:solidFill>
              </a:rPr>
              <a:t>INDIVIDUA LA RELAZIONE SPAZIO TEMPO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51291589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4119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CONOSCE LE FUNZIONI E LA SINTASSI DI BASE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490333310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UTILIZZA I MEZZI DI COMUNICAZIONE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50626676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8791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PONE DOMANDE PERTINENTI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10927663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APPLICASTRATEGIE DI STUDIO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04130498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009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LE CONSEGUENZE DEI PROPRI COMPORTAMENTI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884443199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COMPORTAMENTI RISPETTOSI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94596510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745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815408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iniziale 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prime della scuola primaria possiede un livello di competenza(B)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le 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*La competenza digitale è stata rilevata da una sola classe prima.</a:t>
            </a:r>
            <a:b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La competenza nella comunicazione nelle  lingue straniere è stata rilevata da due classi prime.*</a:t>
            </a: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3861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VALUTA TEMPI E RISORSE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034392024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PRENDE DECISIONI DA SOLO E/O IN GRUPPO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75073493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318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QUINTE</a:t>
            </a:r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8" y="2324100"/>
            <a:ext cx="4752527" cy="3508375"/>
          </a:xfrm>
          <a:ln w="76200">
            <a:solidFill>
              <a:schemeClr val="tx1"/>
            </a:solidFill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3412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iniziale 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quinte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3388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ASCOLTA-COMPRENDE RIFERISCE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51100745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PADRONEGGIA ED APPLICA LE CONOSCENZE FONDAMENTALI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87727980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220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LEGGE-COMPRENDE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523032309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SCRIVE-DESCRIVE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30683930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256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RICONOSCE E RISOLVE PROBLEMI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450829406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OSSERVA E ANALIZZA FATTI ED EVENTI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34782571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8084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smtClean="0">
                <a:solidFill>
                  <a:srgbClr val="002060"/>
                </a:solidFill>
              </a:rPr>
              <a:t>DISTINGUE E CLASSIFICA GLI ELEMENTI DEI VARI LINGUAGGI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46132307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smtClean="0">
                <a:solidFill>
                  <a:srgbClr val="002060"/>
                </a:solidFill>
              </a:rPr>
              <a:t>INDIVIDUA LA RELAZIONE SPAZIO TEMPO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65803784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2446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CONOSCE LE FUNZIONI E LA SINTASSI DI BASE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987675298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UTILIZZA I MEZZI DI COMUNICAZIONE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58474353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86346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PONE DOMANDE PERTINENTI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152132544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APPLICASTRATEGIE DI STUDIO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369207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264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LE CONSEGUENZE DEI PROPRI COMPORTAMENTI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105376149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COMPORTAMENTI RISPETTOSI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70877803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01184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ASCOLTA-COMPRENDE RIFERISCE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07540835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PADRONEGGIA ED APPLICA LE CONOSCENZE FONDAMENTALI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42473396"/>
              </p:ext>
            </p:extLst>
          </p:nvPr>
        </p:nvGraphicFramePr>
        <p:xfrm>
          <a:off x="4645025" y="3068960"/>
          <a:ext cx="3419475" cy="274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080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VALUTA TEMPI E RISORSE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22866467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PRENDE DECISIONI DA SOLO E/O IN GRUPPO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7317405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3198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 smtClean="0">
                <a:solidFill>
                  <a:schemeClr val="tx2"/>
                </a:solidFill>
              </a:rPr>
              <a:t>COMUNICAZIONE </a:t>
            </a:r>
            <a:r>
              <a:rPr lang="it-IT" sz="2700" dirty="0">
                <a:solidFill>
                  <a:schemeClr val="tx2"/>
                </a:solidFill>
              </a:rPr>
              <a:t>NELLA </a:t>
            </a:r>
            <a:r>
              <a:rPr lang="it-IT" sz="2700" dirty="0" smtClean="0">
                <a:solidFill>
                  <a:schemeClr val="tx2"/>
                </a:solidFill>
              </a:rPr>
              <a:t>MADRELINGUA(</a:t>
            </a:r>
            <a:r>
              <a:rPr lang="it-IT" sz="2000" dirty="0" smtClean="0">
                <a:solidFill>
                  <a:schemeClr val="tx2"/>
                </a:solidFill>
              </a:rPr>
              <a:t>ASCOLTA-COMPRENDE RIFERISCE</a:t>
            </a:r>
            <a:r>
              <a:rPr lang="it-IT" sz="2000" dirty="0" smtClean="0"/>
              <a:t>)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50518470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0246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1693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/>
              <a:t/>
            </a:r>
            <a:br>
              <a:rPr lang="it-IT" sz="2700" dirty="0"/>
            </a:br>
            <a:r>
              <a:rPr lang="it-IT" sz="2700" dirty="0" smtClean="0"/>
              <a:t/>
            </a:r>
            <a:br>
              <a:rPr lang="it-IT" sz="2700" dirty="0" smtClean="0"/>
            </a:br>
            <a:r>
              <a:rPr lang="it-IT" sz="2700" dirty="0" smtClean="0">
                <a:solidFill>
                  <a:schemeClr val="tx2"/>
                </a:solidFill>
              </a:rPr>
              <a:t>COMUNICAZIONE NELLA MADRELINGUA</a:t>
            </a:r>
            <a:r>
              <a:rPr lang="it-IT" sz="1800" dirty="0" smtClean="0">
                <a:solidFill>
                  <a:schemeClr val="tx2"/>
                </a:solidFill>
              </a:rPr>
              <a:t>(</a:t>
            </a:r>
            <a:r>
              <a:rPr lang="it-IT" sz="1800" dirty="0">
                <a:solidFill>
                  <a:schemeClr val="tx2"/>
                </a:solidFill>
              </a:rPr>
              <a:t>PADRONEGGIA ED APPLICA LE CONOSCENZE FONDAMENTALI</a:t>
            </a:r>
            <a:br>
              <a:rPr lang="it-IT" sz="1800" dirty="0">
                <a:solidFill>
                  <a:schemeClr val="tx2"/>
                </a:solidFill>
              </a:rPr>
            </a:br>
            <a:r>
              <a:rPr lang="it-IT" sz="1800" dirty="0" smtClean="0"/>
              <a:t>)</a:t>
            </a:r>
            <a:br>
              <a:rPr lang="it-IT" sz="1800" dirty="0" smtClean="0"/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5450957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72360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stro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514</TotalTime>
  <Words>759</Words>
  <Application>Microsoft Office PowerPoint</Application>
  <PresentationFormat>Presentazione su schermo (4:3)</PresentationFormat>
  <Paragraphs>241</Paragraphs>
  <Slides>70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70</vt:i4>
      </vt:variant>
    </vt:vector>
  </HeadingPairs>
  <TitlesOfParts>
    <vt:vector size="71" baseType="lpstr">
      <vt:lpstr>Austin</vt:lpstr>
      <vt:lpstr>Diapositiva 1</vt:lpstr>
      <vt:lpstr>DIRIGENTE SCOLASTICO PROF.SSA GIUSEPPINA NUGNES</vt:lpstr>
      <vt:lpstr>    MONITORAGGIO DEL PROCESSO  DI APPRENDIMENTO D’INGRESSO  </vt:lpstr>
      <vt:lpstr>Diapositiva 4</vt:lpstr>
      <vt:lpstr>CLASSI PRIME</vt:lpstr>
      <vt:lpstr>Dagli esiti del monitoraggio iniziale è emerso che:la maggior parte degli alunni delle classi prime della scuola primaria possiede un livello di competenza(B) intermedio. L’alunno/a svolge compiti e risolve problemi in situazioni nuove,   compie scelte consapevoli, mostrando di saper utilizzare le conoscenze e le abilità acquisite. *La competenza digitale è stata rilevata da una sola classe prima. La competenza nella comunicazione nelle  lingue straniere è stata rilevata da due classi prime.*</vt:lpstr>
      <vt:lpstr>COMUNICAZIONE NELLA MADRELINGUA</vt:lpstr>
      <vt:lpstr>           COMUNICAZIONE NELLA MADRELINGUA(ASCOLTA-COMPRENDE RIFERISCE) </vt:lpstr>
      <vt:lpstr>           COMUNICAZIONE NELLA MADRELINGUA(PADRONEGGIA ED APPLICA LE CONOSCENZE FONDAMENTALI ) </vt:lpstr>
      <vt:lpstr>COMUNICAZIONE NELLE  LINGUE STRANIERE</vt:lpstr>
      <vt:lpstr>           COMUNICAZIONE NELLE  LINGUE STRANIERE(LEGGE-COMPRENDE)  ) </vt:lpstr>
      <vt:lpstr>           COMUNICAZIONE NELLE  LINGUE STRANIERE(SCRIVE-DESCRIVE)   </vt:lpstr>
      <vt:lpstr>COMPETENZE DI BASE IN MATEMATICA-SCIENZE-TECNOLOGIA</vt:lpstr>
      <vt:lpstr>           COMPETENZE DI BASE IN MATEMATICA-SCIENZE-TECNOLOGIA (RICONOSCE E RISOLVE PROBLEMI)   </vt:lpstr>
      <vt:lpstr>           COMPETENZE DI BASE IN MATEMATICA-SCIENZE-TECNOLOGIA (OSSERVA E ANALIZZA FATTI ED EVENTI)  </vt:lpstr>
      <vt:lpstr>CONSAPEVOLEZZA ED ESPRESSIONE CULTURALE</vt:lpstr>
      <vt:lpstr>           CONSAPEVOLEZZA ED ESPRESSIONE CULTURALE (DISTINGUE E CLASSIFICA GLI ELEMENTI DEI VARI LINGUAGGI)  </vt:lpstr>
      <vt:lpstr>           CONSAPEVOLEZZA ED ESPRESSIONE CULTURALE (DISTINGUE E CLASSIFICA GLI ELEMENTI DEI VARI LINGUAGGI)  </vt:lpstr>
      <vt:lpstr>COMPETENZA DIGITALE</vt:lpstr>
      <vt:lpstr>           COMPETENZA DIGITALE (CONOSCE LE FUNZIONI E LA SINTASSI DI BASE)   </vt:lpstr>
      <vt:lpstr>           COMPETENZA DIGITALE (UTILIZZA I MEZZI DI COMUNICAZIONE)  </vt:lpstr>
      <vt:lpstr>IMPARARE AD IMPARARE</vt:lpstr>
      <vt:lpstr>           IMPARARE AD IMPARARE (PONE DOMANDE PERTINENTI) )  </vt:lpstr>
      <vt:lpstr>           IMPARARE AD IMPARARE (PONE DOMANDE PERTINENTI) )  </vt:lpstr>
      <vt:lpstr>COMPETENZE SOCIALI E CIVICHE</vt:lpstr>
      <vt:lpstr>           COMPETENZE SOCIALI E CIVICHE (ASSUME LE CONSEGUENZE DEI PROPRI COMPORTAMENT)   </vt:lpstr>
      <vt:lpstr>           COMPETENZE SOCIALI E CIVICHE (ASSUME COMPORTAMENTI RISPETTOSI)   </vt:lpstr>
      <vt:lpstr>SPIRITO DI INIZIATIVA</vt:lpstr>
      <vt:lpstr>           SPIRITO DI INIZIATIVA(PROGETTA IL PERCORSO VALUTA TEMPI E RISORSE)    </vt:lpstr>
      <vt:lpstr>           SPIRITO DI INIZIATIVA (PRENDE DECISIONI DA SOLO E/O IN GRUPPO)   </vt:lpstr>
      <vt:lpstr>CLASSI SECONDE</vt:lpstr>
      <vt:lpstr>  Dagli esiti del monitoraggio iniziale è emerso che : la maggior parte degli alunni delle classi seconde  della scuola primaria possiede un livello di competenza intermedio. L’alunno/a svolge compiti e risolve problemi in situazioni nuove,   compie scelte consapevoli, mostrando di saper utilizzare le conoscenze e  le abilità acquisite. </vt:lpstr>
      <vt:lpstr>COMUNICAZIONE NELLA MADRELINGUA</vt:lpstr>
      <vt:lpstr>COMUNICAZIONE NELLE  LINGUE STRANIERE</vt:lpstr>
      <vt:lpstr>COMPETENZE DI BASE IN MATEMATICA-SCIENZE-TECNOLOGIA</vt:lpstr>
      <vt:lpstr>CONSAPEVOLEZZA ED ESPRESSIONE CULTURALE</vt:lpstr>
      <vt:lpstr>COMPETENZA DIGITALE</vt:lpstr>
      <vt:lpstr>IMPARARE AD IMPARARE</vt:lpstr>
      <vt:lpstr>COMPETENZE SOCIALI E CIVICHE</vt:lpstr>
      <vt:lpstr>SPIRITO DI INIZIATIVA</vt:lpstr>
      <vt:lpstr>CLASSI TERZE</vt:lpstr>
      <vt:lpstr>  Dagli esiti del monitoraggio iniziale è emerso che:la maggior parte degli alunni delle classi terze  della scuola primaria possiede un livello di competenza intermedio. L’alunno/a svolge compiti e risolve problemi in situazioni nuove,   compie scelte consapevoli, mostrando di saper utilizzare le conoscenze e  le abilità acquisite. </vt:lpstr>
      <vt:lpstr>COMUNICAZIONE NELLA MADRELINGUA</vt:lpstr>
      <vt:lpstr>COMUNICAZIONE NELLE  LINGUE STRANIERE</vt:lpstr>
      <vt:lpstr>COMPETENZE DI BASE IN MATEMATICA-SCIENZE-TECNOLOGIA</vt:lpstr>
      <vt:lpstr>CONSAPEVOLEZZA ED ESPRESSIONE CULTURALE</vt:lpstr>
      <vt:lpstr>COMPETENZA DIGITALE</vt:lpstr>
      <vt:lpstr>IMPARARE AD IMPARARE</vt:lpstr>
      <vt:lpstr>COMPETENZE SOCIALI E CIVICHE</vt:lpstr>
      <vt:lpstr>SPIRITO DI INIZIATIVA</vt:lpstr>
      <vt:lpstr>CLASSI QUARTE</vt:lpstr>
      <vt:lpstr>  Dagli esiti del monitoraggio iniziale è emerso che:la maggior parte degli alunni delle classi quarte  della scuola primaria possiede un livello di competenza intermedio. L’alunno/a svolge compiti e risolve problemi in situazioni nuove,   compie scelte consapevoli, mostrando di saper utilizzare le conoscenze e  le abilità acquisite. </vt:lpstr>
      <vt:lpstr>COMUNICAZIONE NELLA MADRELINGUA</vt:lpstr>
      <vt:lpstr>COMUNICAZIONE NELLE  LINGUE STRANIERE</vt:lpstr>
      <vt:lpstr>COMPETENZE DI BASE IN MATEMATICA-SCIENZE-TECNOLOGIA</vt:lpstr>
      <vt:lpstr>CONSAPEVOLEZZA ED ESPRESSIONE CULTURALE</vt:lpstr>
      <vt:lpstr>COMPETENZA DIGITALE</vt:lpstr>
      <vt:lpstr>IMPARARE AD IMPARARE</vt:lpstr>
      <vt:lpstr>COMPETENZE SOCIALI E CIVICHE</vt:lpstr>
      <vt:lpstr>SPIRITO DI INIZIATIVA</vt:lpstr>
      <vt:lpstr>CLASSI QUINTE</vt:lpstr>
      <vt:lpstr>  Dagli esiti del monitoraggio iniziale è emerso che:la maggior parte degli alunni delle classi quinte  della scuola primaria possiede un livello di competenza intermedio. L’alunno/a svolge compiti e risolve problemi in situazioni nuove,   compie scelte consapevoli, mostrando di saper utilizzare le conoscenze e  le abilità acquisite. </vt:lpstr>
      <vt:lpstr>COMUNICAZIONE NELLA MADRELINGUA</vt:lpstr>
      <vt:lpstr>COMUNICAZIONE NELLE  LINGUE STRANIERE</vt:lpstr>
      <vt:lpstr>COMPETENZE DI BASE IN MATEMATICA-SCIENZE-TECNOLOGIA</vt:lpstr>
      <vt:lpstr>CONSAPEVOLEZZA ED ESPRESSIONE CULTURALE</vt:lpstr>
      <vt:lpstr>COMPETENZA DIGITALE</vt:lpstr>
      <vt:lpstr>IMPARARE AD IMPARARE</vt:lpstr>
      <vt:lpstr>COMPETENZE SOCIALI E CIVICHE</vt:lpstr>
      <vt:lpstr>SPIRITO DI INIZIATIVA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enzo</cp:lastModifiedBy>
  <cp:revision>55</cp:revision>
  <dcterms:created xsi:type="dcterms:W3CDTF">2017-09-28T18:11:02Z</dcterms:created>
  <dcterms:modified xsi:type="dcterms:W3CDTF">2017-10-21T20:36:03Z</dcterms:modified>
</cp:coreProperties>
</file>