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notesSlides/notesSlide27.xml" ContentType="application/vnd.openxmlformats-officedocument.presentationml.notesSlide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notesSlides/notesSlide30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charts/chart25.xml" ContentType="application/vnd.openxmlformats-officedocument.drawingml.chart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ppt/charts/chart32.xml" ContentType="application/vnd.openxmlformats-officedocument.drawingml.chart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charts/chart15.xml" ContentType="application/vnd.openxmlformats-officedocument.drawingml.chart+xml"/>
  <Override PartName="/ppt/notesSlides/notesSlide25.xml" ContentType="application/vnd.openxmlformats-officedocument.presentationml.notesSlide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27.xml" ContentType="application/vnd.openxmlformats-officedocument.drawingml.char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23.xml" ContentType="application/vnd.openxmlformats-officedocument.drawingml.chart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charts/chart30.xml" ContentType="application/vnd.openxmlformats-officedocument.drawingml.chart+xml"/>
  <Override PartName="/ppt/notesSlides/notesSlide33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9"/>
  </p:notesMasterIdLst>
  <p:sldIdLst>
    <p:sldId id="256" r:id="rId2"/>
    <p:sldId id="312" r:id="rId3"/>
    <p:sldId id="313" r:id="rId4"/>
    <p:sldId id="311" r:id="rId5"/>
    <p:sldId id="257" r:id="rId6"/>
    <p:sldId id="360" r:id="rId7"/>
    <p:sldId id="314" r:id="rId8"/>
    <p:sldId id="361" r:id="rId9"/>
    <p:sldId id="315" r:id="rId10"/>
    <p:sldId id="362" r:id="rId11"/>
    <p:sldId id="316" r:id="rId12"/>
    <p:sldId id="363" r:id="rId13"/>
    <p:sldId id="317" r:id="rId14"/>
    <p:sldId id="364" r:id="rId15"/>
    <p:sldId id="318" r:id="rId16"/>
    <p:sldId id="365" r:id="rId17"/>
    <p:sldId id="319" r:id="rId18"/>
    <p:sldId id="366" r:id="rId19"/>
    <p:sldId id="320" r:id="rId20"/>
    <p:sldId id="367" r:id="rId21"/>
    <p:sldId id="321" r:id="rId22"/>
    <p:sldId id="368" r:id="rId23"/>
    <p:sldId id="322" r:id="rId24"/>
    <p:sldId id="369" r:id="rId25"/>
    <p:sldId id="323" r:id="rId26"/>
    <p:sldId id="370" r:id="rId27"/>
    <p:sldId id="324" r:id="rId28"/>
    <p:sldId id="371" r:id="rId29"/>
    <p:sldId id="325" r:id="rId30"/>
    <p:sldId id="372" r:id="rId31"/>
    <p:sldId id="326" r:id="rId32"/>
    <p:sldId id="373" r:id="rId33"/>
    <p:sldId id="327" r:id="rId34"/>
    <p:sldId id="374" r:id="rId35"/>
    <p:sldId id="328" r:id="rId36"/>
    <p:sldId id="375" r:id="rId37"/>
    <p:sldId id="329" r:id="rId38"/>
    <p:sldId id="376" r:id="rId39"/>
    <p:sldId id="330" r:id="rId40"/>
    <p:sldId id="377" r:id="rId41"/>
    <p:sldId id="331" r:id="rId42"/>
    <p:sldId id="378" r:id="rId43"/>
    <p:sldId id="332" r:id="rId44"/>
    <p:sldId id="379" r:id="rId45"/>
    <p:sldId id="333" r:id="rId46"/>
    <p:sldId id="380" r:id="rId47"/>
    <p:sldId id="334" r:id="rId48"/>
    <p:sldId id="381" r:id="rId49"/>
    <p:sldId id="335" r:id="rId50"/>
    <p:sldId id="382" r:id="rId51"/>
    <p:sldId id="344" r:id="rId52"/>
    <p:sldId id="383" r:id="rId53"/>
    <p:sldId id="345" r:id="rId54"/>
    <p:sldId id="384" r:id="rId55"/>
    <p:sldId id="346" r:id="rId56"/>
    <p:sldId id="385" r:id="rId57"/>
    <p:sldId id="347" r:id="rId58"/>
    <p:sldId id="386" r:id="rId59"/>
    <p:sldId id="348" r:id="rId60"/>
    <p:sldId id="387" r:id="rId61"/>
    <p:sldId id="349" r:id="rId62"/>
    <p:sldId id="388" r:id="rId63"/>
    <p:sldId id="350" r:id="rId64"/>
    <p:sldId id="389" r:id="rId65"/>
    <p:sldId id="351" r:id="rId66"/>
    <p:sldId id="390" r:id="rId67"/>
    <p:sldId id="352" r:id="rId68"/>
    <p:sldId id="391" r:id="rId69"/>
    <p:sldId id="353" r:id="rId70"/>
    <p:sldId id="392" r:id="rId71"/>
    <p:sldId id="354" r:id="rId72"/>
    <p:sldId id="393" r:id="rId73"/>
    <p:sldId id="355" r:id="rId74"/>
    <p:sldId id="394" r:id="rId75"/>
    <p:sldId id="356" r:id="rId76"/>
    <p:sldId id="395" r:id="rId77"/>
    <p:sldId id="396" r:id="rId7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CCCC00"/>
    <a:srgbClr val="FFCC00"/>
    <a:srgbClr val="0FA907"/>
    <a:srgbClr val="000F2E"/>
    <a:srgbClr val="FF6600"/>
    <a:srgbClr val="FF7C80"/>
    <a:srgbClr val="CC3399"/>
    <a:srgbClr val="CC0099"/>
    <a:srgbClr val="FF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1107" autoAdjust="0"/>
  </p:normalViewPr>
  <p:slideViewPr>
    <p:cSldViewPr>
      <p:cViewPr>
        <p:scale>
          <a:sx n="100" d="100"/>
          <a:sy n="100" d="100"/>
        </p:scale>
        <p:origin x="-492" y="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oglio_di_lavoro_di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6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60000"/>
            <a:lumOff val="40000"/>
          </a:schemeClr>
        </a:solidFill>
      </c:spPr>
    </c:sideWall>
    <c:backWall>
      <c:spPr>
        <a:solidFill>
          <a:schemeClr val="accent3">
            <a:lumMod val="60000"/>
            <a:lumOff val="4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8</c:v>
                </c:pt>
                <c:pt idx="4">
                  <c:v>8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9</c:v>
                </c:pt>
                <c:pt idx="5">
                  <c:v>7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7</c:v>
                </c:pt>
                <c:pt idx="5">
                  <c:v>10</c:v>
                </c:pt>
                <c:pt idx="6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3</c:v>
                </c:pt>
                <c:pt idx="5">
                  <c:v>1</c:v>
                </c:pt>
                <c:pt idx="6">
                  <c:v>5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3</c:v>
                </c:pt>
                <c:pt idx="5">
                  <c:v>11</c:v>
                </c:pt>
                <c:pt idx="6">
                  <c:v>4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9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12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5</c:v>
                </c:pt>
                <c:pt idx="5">
                  <c:v>8</c:v>
                </c:pt>
                <c:pt idx="6">
                  <c:v>0</c:v>
                </c:pt>
              </c:numCache>
            </c:numRef>
          </c:val>
        </c:ser>
        <c:dLbls/>
        <c:shape val="box"/>
        <c:axId val="162792576"/>
        <c:axId val="162794112"/>
        <c:axId val="0"/>
      </c:bar3DChart>
      <c:catAx>
        <c:axId val="162792576"/>
        <c:scaling>
          <c:orientation val="minMax"/>
        </c:scaling>
        <c:axPos val="b"/>
        <c:numFmt formatCode="General" sourceLinked="1"/>
        <c:tickLblPos val="nextTo"/>
        <c:crossAx val="162794112"/>
        <c:crosses val="autoZero"/>
        <c:auto val="1"/>
        <c:lblAlgn val="ctr"/>
        <c:lblOffset val="100"/>
      </c:catAx>
      <c:valAx>
        <c:axId val="162794112"/>
        <c:scaling>
          <c:orientation val="minMax"/>
        </c:scaling>
        <c:axPos val="l"/>
        <c:majorGridlines/>
        <c:numFmt formatCode="General" sourceLinked="1"/>
        <c:tickLblPos val="nextTo"/>
        <c:crossAx val="162792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1774254809768563"/>
          <c:y val="3.683287737195385E-2"/>
          <c:w val="8.2257451902314149E-2"/>
          <c:h val="0.6426026495595396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4">
            <a:lumMod val="75000"/>
          </a:schemeClr>
        </a:solidFill>
      </c:spPr>
    </c:sideWall>
    <c:backWall>
      <c:spPr>
        <a:solidFill>
          <a:schemeClr val="accent4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15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</c:v>
                </c:pt>
                <c:pt idx="1">
                  <c:v>6</c:v>
                </c:pt>
                <c:pt idx="2">
                  <c:v>5</c:v>
                </c:pt>
                <c:pt idx="3">
                  <c:v>6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9</c:v>
                </c:pt>
                <c:pt idx="2">
                  <c:v>9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9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1</c:v>
                </c:pt>
                <c:pt idx="1">
                  <c:v>7</c:v>
                </c:pt>
                <c:pt idx="2">
                  <c:v>5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9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7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60648192"/>
        <c:axId val="160678656"/>
        <c:axId val="0"/>
      </c:bar3DChart>
      <c:catAx>
        <c:axId val="160648192"/>
        <c:scaling>
          <c:orientation val="minMax"/>
        </c:scaling>
        <c:axPos val="b"/>
        <c:numFmt formatCode="General" sourceLinked="1"/>
        <c:tickLblPos val="nextTo"/>
        <c:crossAx val="160678656"/>
        <c:crosses val="autoZero"/>
        <c:auto val="1"/>
        <c:lblAlgn val="ctr"/>
        <c:lblOffset val="100"/>
      </c:catAx>
      <c:valAx>
        <c:axId val="160678656"/>
        <c:scaling>
          <c:orientation val="minMax"/>
        </c:scaling>
        <c:axPos val="l"/>
        <c:majorGridlines/>
        <c:numFmt formatCode="General" sourceLinked="1"/>
        <c:tickLblPos val="nextTo"/>
        <c:crossAx val="160648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5.2244630884862794E-2"/>
          <c:w val="9.1055751679294167E-2"/>
          <c:h val="0.94775536911513725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bg2">
            <a:lumMod val="25000"/>
          </a:schemeClr>
        </a:solidFill>
      </c:spPr>
    </c:sideWall>
    <c:backWall>
      <c:spPr>
        <a:solidFill>
          <a:schemeClr val="bg2">
            <a:lumMod val="2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9</c:v>
                </c:pt>
                <c:pt idx="1">
                  <c:v>8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6</c:v>
                </c:pt>
                <c:pt idx="1">
                  <c:v>5</c:v>
                </c:pt>
                <c:pt idx="2">
                  <c:v>1</c:v>
                </c:pt>
                <c:pt idx="3">
                  <c:v>4</c:v>
                </c:pt>
                <c:pt idx="4">
                  <c:v>4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4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7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  <c:pt idx="4">
                  <c:v>3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3</c:v>
                </c:pt>
                <c:pt idx="4">
                  <c:v>6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</c:v>
                </c:pt>
                <c:pt idx="4">
                  <c:v>4</c:v>
                </c:pt>
                <c:pt idx="5">
                  <c:v>7</c:v>
                </c:pt>
                <c:pt idx="6">
                  <c:v>4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6</c:v>
                </c:pt>
                <c:pt idx="4">
                  <c:v>7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1</c:v>
                </c:pt>
                <c:pt idx="6">
                  <c:v>4</c:v>
                </c:pt>
              </c:numCache>
            </c:numRef>
          </c:val>
        </c:ser>
        <c:dLbls/>
        <c:shape val="box"/>
        <c:axId val="174352256"/>
        <c:axId val="174353792"/>
        <c:axId val="0"/>
      </c:bar3DChart>
      <c:catAx>
        <c:axId val="174352256"/>
        <c:scaling>
          <c:orientation val="minMax"/>
        </c:scaling>
        <c:axPos val="b"/>
        <c:numFmt formatCode="General" sourceLinked="1"/>
        <c:tickLblPos val="nextTo"/>
        <c:crossAx val="174353792"/>
        <c:crosses val="autoZero"/>
        <c:auto val="1"/>
        <c:lblAlgn val="ctr"/>
        <c:lblOffset val="100"/>
      </c:catAx>
      <c:valAx>
        <c:axId val="174353792"/>
        <c:scaling>
          <c:orientation val="minMax"/>
        </c:scaling>
        <c:axPos val="l"/>
        <c:majorGridlines/>
        <c:numFmt formatCode="General" sourceLinked="1"/>
        <c:tickLblPos val="nextTo"/>
        <c:crossAx val="174352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5.2244630884862822E-2"/>
          <c:w val="9.9845331086153954E-2"/>
          <c:h val="0.94775536911513725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1">
            <a:lumMod val="50000"/>
            <a:lumOff val="50000"/>
          </a:schemeClr>
        </a:solidFill>
      </c:spPr>
    </c:sideWall>
    <c:backWall>
      <c:spPr>
        <a:solidFill>
          <a:schemeClr val="tx1">
            <a:lumMod val="50000"/>
            <a:lumOff val="5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15</c:v>
                </c:pt>
                <c:pt idx="3">
                  <c:v>4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9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9</c:v>
                </c:pt>
                <c:pt idx="3">
                  <c:v>6</c:v>
                </c:pt>
                <c:pt idx="4">
                  <c:v>6</c:v>
                </c:pt>
                <c:pt idx="5">
                  <c:v>0</c:v>
                </c:pt>
                <c:pt idx="6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6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6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3</c:v>
                </c:pt>
                <c:pt idx="4">
                  <c:v>6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5</c:v>
                </c:pt>
                <c:pt idx="4">
                  <c:v>7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8</c:v>
                </c:pt>
                <c:pt idx="4">
                  <c:v>9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1</c:v>
                </c:pt>
                <c:pt idx="6">
                  <c:v>4</c:v>
                </c:pt>
              </c:numCache>
            </c:numRef>
          </c:val>
        </c:ser>
        <c:dLbls/>
        <c:shape val="box"/>
        <c:axId val="174476288"/>
        <c:axId val="174494464"/>
        <c:axId val="0"/>
      </c:bar3DChart>
      <c:catAx>
        <c:axId val="174476288"/>
        <c:scaling>
          <c:orientation val="minMax"/>
        </c:scaling>
        <c:axPos val="b"/>
        <c:numFmt formatCode="General" sourceLinked="1"/>
        <c:tickLblPos val="nextTo"/>
        <c:crossAx val="174494464"/>
        <c:crosses val="autoZero"/>
        <c:auto val="1"/>
        <c:lblAlgn val="ctr"/>
        <c:lblOffset val="100"/>
      </c:catAx>
      <c:valAx>
        <c:axId val="174494464"/>
        <c:scaling>
          <c:orientation val="minMax"/>
        </c:scaling>
        <c:axPos val="l"/>
        <c:majorGridlines/>
        <c:numFmt formatCode="General" sourceLinked="1"/>
        <c:tickLblPos val="nextTo"/>
        <c:crossAx val="174476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488964163985052"/>
          <c:y val="7.0738735100353584E-2"/>
          <c:w val="9.9845331086153954E-2"/>
          <c:h val="0.92926126489964633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50000"/>
          </a:schemeClr>
        </a:solidFill>
      </c:spPr>
    </c:sideWall>
    <c:backWall>
      <c:spPr>
        <a:solidFill>
          <a:schemeClr val="accent3">
            <a:lumMod val="5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12</c:v>
                </c:pt>
                <c:pt idx="3">
                  <c:v>5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7</c:v>
                </c:pt>
                <c:pt idx="3">
                  <c:v>7</c:v>
                </c:pt>
                <c:pt idx="4">
                  <c:v>3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6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5</c:v>
                </c:pt>
                <c:pt idx="4">
                  <c:v>8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14</c:v>
                </c:pt>
                <c:pt idx="3">
                  <c:v>3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7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1</c:v>
                </c:pt>
                <c:pt idx="4">
                  <c:v>10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7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8</c:v>
                </c:pt>
                <c:pt idx="4">
                  <c:v>6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dLbls/>
        <c:shape val="box"/>
        <c:axId val="174646400"/>
        <c:axId val="174647936"/>
        <c:axId val="0"/>
      </c:bar3DChart>
      <c:catAx>
        <c:axId val="174646400"/>
        <c:scaling>
          <c:orientation val="minMax"/>
        </c:scaling>
        <c:axPos val="b"/>
        <c:numFmt formatCode="General" sourceLinked="1"/>
        <c:tickLblPos val="nextTo"/>
        <c:crossAx val="174647936"/>
        <c:crosses val="autoZero"/>
        <c:auto val="1"/>
        <c:lblAlgn val="ctr"/>
        <c:lblOffset val="100"/>
      </c:catAx>
      <c:valAx>
        <c:axId val="174647936"/>
        <c:scaling>
          <c:orientation val="minMax"/>
        </c:scaling>
        <c:axPos val="l"/>
        <c:majorGridlines/>
        <c:numFmt formatCode="General" sourceLinked="1"/>
        <c:tickLblPos val="nextTo"/>
        <c:crossAx val="174646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8.6150488613262577E-2"/>
          <c:w val="8.8313402904353883E-2"/>
          <c:h val="0.8059672367963746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75000"/>
          </a:schemeClr>
        </a:solidFill>
      </c:spPr>
    </c:sideWall>
    <c:backWall>
      <c:spPr>
        <a:solidFill>
          <a:schemeClr val="tx2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6</c:v>
                </c:pt>
                <c:pt idx="3">
                  <c:v>9</c:v>
                </c:pt>
                <c:pt idx="4">
                  <c:v>5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7</c:v>
                </c:pt>
                <c:pt idx="5">
                  <c:v>5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6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8</c:v>
                </c:pt>
                <c:pt idx="3">
                  <c:v>0</c:v>
                </c:pt>
                <c:pt idx="4">
                  <c:v>6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7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dLbl>
              <c:idx val="6"/>
              <c:layout>
                <c:manualLayout>
                  <c:x val="-1.2891234209423414E-16"/>
                  <c:y val="0"/>
                </c:manualLayout>
              </c:layout>
              <c:showVal val="1"/>
              <c:showSerName val="1"/>
              <c:separator>
</c:separator>
            </c:dLbl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11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6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6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7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dLbls/>
        <c:shape val="box"/>
        <c:axId val="174651648"/>
        <c:axId val="172093440"/>
        <c:axId val="0"/>
      </c:bar3DChart>
      <c:catAx>
        <c:axId val="174651648"/>
        <c:scaling>
          <c:orientation val="minMax"/>
        </c:scaling>
        <c:axPos val="b"/>
        <c:numFmt formatCode="General" sourceLinked="1"/>
        <c:tickLblPos val="nextTo"/>
        <c:crossAx val="172093440"/>
        <c:crosses val="autoZero"/>
        <c:auto val="1"/>
        <c:lblAlgn val="ctr"/>
        <c:lblOffset val="100"/>
      </c:catAx>
      <c:valAx>
        <c:axId val="172093440"/>
        <c:scaling>
          <c:orientation val="minMax"/>
        </c:scaling>
        <c:axPos val="l"/>
        <c:majorGridlines/>
        <c:numFmt formatCode="General" sourceLinked="1"/>
        <c:tickLblPos val="nextTo"/>
        <c:crossAx val="174651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8.6150488613262577E-2"/>
          <c:w val="8.8313402904353883E-2"/>
          <c:h val="0.8059672367963746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2">
            <a:lumMod val="75000"/>
          </a:schemeClr>
        </a:solidFill>
      </c:spPr>
    </c:sideWall>
    <c:backWall>
      <c:spPr>
        <a:solidFill>
          <a:schemeClr val="accent2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8</c:v>
                </c:pt>
                <c:pt idx="3">
                  <c:v>6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3</c:v>
                </c:pt>
                <c:pt idx="1">
                  <c:v>1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11</c:v>
                </c:pt>
                <c:pt idx="4">
                  <c:v>4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5</c:v>
                </c:pt>
                <c:pt idx="1">
                  <c:v>6</c:v>
                </c:pt>
                <c:pt idx="2">
                  <c:v>5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2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4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8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6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73392640"/>
        <c:axId val="173394176"/>
        <c:axId val="0"/>
      </c:bar3DChart>
      <c:catAx>
        <c:axId val="173392640"/>
        <c:scaling>
          <c:orientation val="minMax"/>
        </c:scaling>
        <c:axPos val="b"/>
        <c:numFmt formatCode="General" sourceLinked="1"/>
        <c:tickLblPos val="nextTo"/>
        <c:crossAx val="173394176"/>
        <c:crosses val="autoZero"/>
        <c:auto val="1"/>
        <c:lblAlgn val="ctr"/>
        <c:lblOffset val="100"/>
      </c:catAx>
      <c:valAx>
        <c:axId val="173394176"/>
        <c:scaling>
          <c:orientation val="minMax"/>
        </c:scaling>
        <c:axPos val="l"/>
        <c:majorGridlines/>
        <c:numFmt formatCode="General" sourceLinked="1"/>
        <c:tickLblPos val="nextTo"/>
        <c:crossAx val="173392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8.6150488613262577E-2"/>
          <c:w val="8.8313402904353883E-2"/>
          <c:h val="0.8059672367963746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002060"/>
        </a:solidFill>
      </c:spPr>
    </c:sideWall>
    <c:backWall>
      <c:spPr>
        <a:solidFill>
          <a:srgbClr val="00206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Foglio1!$B$2:$B$9</c:f>
              <c:numCache>
                <c:formatCode>General</c:formatCode>
                <c:ptCount val="8"/>
                <c:pt idx="0">
                  <c:v>1</c:v>
                </c:pt>
                <c:pt idx="1">
                  <c:v>8</c:v>
                </c:pt>
                <c:pt idx="2">
                  <c:v>7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Foglio1!$C$2:$C$9</c:f>
              <c:numCache>
                <c:formatCode>General</c:formatCode>
                <c:ptCount val="8"/>
                <c:pt idx="0">
                  <c:v>0</c:v>
                </c:pt>
                <c:pt idx="1">
                  <c:v>8</c:v>
                </c:pt>
                <c:pt idx="2">
                  <c:v>11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Foglio1!$D$2:$D$9</c:f>
              <c:numCache>
                <c:formatCode>General</c:formatCode>
                <c:ptCount val="8"/>
                <c:pt idx="0">
                  <c:v>0</c:v>
                </c:pt>
                <c:pt idx="1">
                  <c:v>3</c:v>
                </c:pt>
                <c:pt idx="2">
                  <c:v>8</c:v>
                </c:pt>
                <c:pt idx="3">
                  <c:v>2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Foglio1!$E$2:$E$9</c:f>
              <c:numCache>
                <c:formatCode>General</c:formatCode>
                <c:ptCount val="8"/>
                <c:pt idx="0">
                  <c:v>5</c:v>
                </c:pt>
                <c:pt idx="1">
                  <c:v>5</c:v>
                </c:pt>
                <c:pt idx="2">
                  <c:v>3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Foglio1!$F$2:$F$9</c:f>
              <c:numCache>
                <c:formatCode>General</c:formatCode>
                <c:ptCount val="8"/>
                <c:pt idx="0">
                  <c:v>0</c:v>
                </c:pt>
                <c:pt idx="1">
                  <c:v>9</c:v>
                </c:pt>
                <c:pt idx="2">
                  <c:v>8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Foglio1!$G$2:$G$9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8</c:v>
                </c:pt>
                <c:pt idx="3">
                  <c:v>5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>
                    <a:solidFill>
                      <a:schemeClr val="tx1"/>
                    </a:solidFill>
                  </a:defRPr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dLbl>
              <c:idx val="0"/>
              <c:layout>
                <c:manualLayout>
                  <c:x val="5.2737476441158679E-3"/>
                  <c:y val="9.2470521077453894E-3"/>
                </c:manualLayout>
              </c:layout>
              <c:showVal val="1"/>
              <c:showSerName val="1"/>
              <c:separator>
</c:separator>
            </c:dLbl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Foglio1!$I$2:$I$9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dLbl>
              <c:idx val="1"/>
              <c:showVal val="1"/>
              <c:showSerName val="1"/>
              <c:separator>
</c:separator>
            </c:dLbl>
            <c:dLbl>
              <c:idx val="2"/>
              <c:layout>
                <c:manualLayout>
                  <c:x val="1.7579158813719607E-3"/>
                  <c:y val="3.0823507025817976E-3"/>
                </c:manualLayout>
              </c:layout>
              <c:showVal val="1"/>
              <c:showSerName val="1"/>
              <c:separator>
</c:separator>
            </c:dLbl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</c:dLbls>
          <c:cat>
            <c:numRef>
              <c:f>Foglio1!$A$2:$A$9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Foglio1!$J$2:$J$9</c:f>
              <c:numCache>
                <c:formatCode>General</c:formatCode>
                <c:ptCount val="8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Foglio1!$L$2:$L$9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6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dLbls/>
        <c:shape val="box"/>
        <c:axId val="173706240"/>
        <c:axId val="173712128"/>
        <c:axId val="0"/>
      </c:bar3DChart>
      <c:catAx>
        <c:axId val="173706240"/>
        <c:scaling>
          <c:orientation val="minMax"/>
        </c:scaling>
        <c:axPos val="b"/>
        <c:numFmt formatCode="General" sourceLinked="1"/>
        <c:tickLblPos val="nextTo"/>
        <c:crossAx val="173712128"/>
        <c:crosses val="autoZero"/>
        <c:auto val="1"/>
        <c:lblAlgn val="ctr"/>
        <c:lblOffset val="100"/>
      </c:catAx>
      <c:valAx>
        <c:axId val="173712128"/>
        <c:scaling>
          <c:orientation val="minMax"/>
        </c:scaling>
        <c:axPos val="l"/>
        <c:majorGridlines/>
        <c:numFmt formatCode="General" sourceLinked="1"/>
        <c:tickLblPos val="nextTo"/>
        <c:crossAx val="173706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8.6150488613262577E-2"/>
          <c:w val="8.8313402904353883E-2"/>
          <c:h val="0.8059672367963746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4">
            <a:lumMod val="50000"/>
          </a:schemeClr>
        </a:solidFill>
      </c:spPr>
    </c:sideWall>
    <c:backWall>
      <c:spPr>
        <a:solidFill>
          <a:schemeClr val="accent4">
            <a:lumMod val="5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12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7</c:v>
                </c:pt>
                <c:pt idx="3">
                  <c:v>7</c:v>
                </c:pt>
                <c:pt idx="4">
                  <c:v>3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6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5</c:v>
                </c:pt>
                <c:pt idx="4">
                  <c:v>8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14</c:v>
                </c:pt>
                <c:pt idx="3">
                  <c:v>3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7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1</c:v>
                </c:pt>
                <c:pt idx="4">
                  <c:v>10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6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8</c:v>
                </c:pt>
                <c:pt idx="4">
                  <c:v>6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1</c:v>
                </c:pt>
                <c:pt idx="4">
                  <c:v>5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dLbls/>
        <c:shape val="box"/>
        <c:axId val="173901312"/>
        <c:axId val="173902848"/>
        <c:axId val="0"/>
      </c:bar3DChart>
      <c:catAx>
        <c:axId val="173901312"/>
        <c:scaling>
          <c:orientation val="minMax"/>
        </c:scaling>
        <c:axPos val="b"/>
        <c:numFmt formatCode="General" sourceLinked="1"/>
        <c:tickLblPos val="nextTo"/>
        <c:crossAx val="173902848"/>
        <c:crosses val="autoZero"/>
        <c:auto val="1"/>
        <c:lblAlgn val="ctr"/>
        <c:lblOffset val="100"/>
      </c:catAx>
      <c:valAx>
        <c:axId val="173902848"/>
        <c:scaling>
          <c:orientation val="minMax"/>
        </c:scaling>
        <c:axPos val="l"/>
        <c:majorGridlines/>
        <c:numFmt formatCode="General" sourceLinked="1"/>
        <c:tickLblPos val="nextTo"/>
        <c:crossAx val="173901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8.6150488613262577E-2"/>
          <c:w val="8.8313402904353883E-2"/>
          <c:h val="0.8059672367963746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6">
            <a:lumMod val="75000"/>
          </a:schemeClr>
        </a:solidFill>
      </c:spPr>
    </c:sideWall>
    <c:backWall>
      <c:spPr>
        <a:solidFill>
          <a:schemeClr val="accent6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14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17</c:v>
                </c:pt>
                <c:pt idx="1">
                  <c:v>0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9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9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13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  <c:pt idx="4">
                  <c:v>3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9</c:v>
                </c:pt>
                <c:pt idx="1">
                  <c:v>0</c:v>
                </c:pt>
                <c:pt idx="2">
                  <c:v>5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9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5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10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2</c:v>
                </c:pt>
                <c:pt idx="4">
                  <c:v>5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dLbls/>
        <c:shape val="box"/>
        <c:axId val="175456256"/>
        <c:axId val="175457792"/>
        <c:axId val="0"/>
      </c:bar3DChart>
      <c:catAx>
        <c:axId val="175456256"/>
        <c:scaling>
          <c:orientation val="minMax"/>
        </c:scaling>
        <c:axPos val="b"/>
        <c:numFmt formatCode="General" sourceLinked="1"/>
        <c:tickLblPos val="nextTo"/>
        <c:crossAx val="175457792"/>
        <c:crosses val="autoZero"/>
        <c:auto val="1"/>
        <c:lblAlgn val="ctr"/>
        <c:lblOffset val="100"/>
      </c:catAx>
      <c:valAx>
        <c:axId val="175457792"/>
        <c:scaling>
          <c:orientation val="minMax"/>
        </c:scaling>
        <c:axPos val="l"/>
        <c:majorGridlines/>
        <c:numFmt formatCode="General" sourceLinked="1"/>
        <c:tickLblPos val="nextTo"/>
        <c:crossAx val="175456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8.6150488613262577E-2"/>
          <c:w val="8.8313402904353883E-2"/>
          <c:h val="0.8059672367963746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C00"/>
        </a:solidFill>
      </c:spPr>
    </c:sideWall>
    <c:backWall>
      <c:spPr>
        <a:solidFill>
          <a:srgbClr val="FFCC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9</c:v>
                </c:pt>
                <c:pt idx="3">
                  <c:v>10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10</c:v>
                </c:pt>
                <c:pt idx="2">
                  <c:v>5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7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15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17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5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IIM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75577344"/>
        <c:axId val="175599616"/>
        <c:axId val="0"/>
      </c:bar3DChart>
      <c:catAx>
        <c:axId val="175577344"/>
        <c:scaling>
          <c:orientation val="minMax"/>
        </c:scaling>
        <c:axPos val="b"/>
        <c:numFmt formatCode="General" sourceLinked="1"/>
        <c:tickLblPos val="nextTo"/>
        <c:crossAx val="175599616"/>
        <c:crosses val="autoZero"/>
        <c:auto val="1"/>
        <c:lblAlgn val="ctr"/>
        <c:lblOffset val="100"/>
      </c:catAx>
      <c:valAx>
        <c:axId val="175599616"/>
        <c:scaling>
          <c:orientation val="minMax"/>
        </c:scaling>
        <c:axPos val="l"/>
        <c:majorGridlines/>
        <c:numFmt formatCode="General" sourceLinked="1"/>
        <c:tickLblPos val="nextTo"/>
        <c:crossAx val="175577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8.6150488613262577E-2"/>
          <c:w val="8.8313402904353883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</c:spPr>
    </c:sideWall>
    <c:backWall>
      <c:spPr>
        <a:solidFill>
          <a:schemeClr val="tx2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</c:v>
                </c:pt>
                <c:pt idx="1">
                  <c:v>5</c:v>
                </c:pt>
                <c:pt idx="2">
                  <c:v>3</c:v>
                </c:pt>
                <c:pt idx="3">
                  <c:v>5</c:v>
                </c:pt>
                <c:pt idx="4">
                  <c:v>9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6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6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7</c:v>
                </c:pt>
                <c:pt idx="5">
                  <c:v>7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4</c:v>
                </c:pt>
                <c:pt idx="4">
                  <c:v>15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7</c:v>
                </c:pt>
                <c:pt idx="4">
                  <c:v>4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dLbls/>
        <c:shape val="box"/>
        <c:axId val="165015552"/>
        <c:axId val="165017088"/>
        <c:axId val="0"/>
      </c:bar3DChart>
      <c:catAx>
        <c:axId val="165015552"/>
        <c:scaling>
          <c:orientation val="minMax"/>
        </c:scaling>
        <c:axPos val="b"/>
        <c:numFmt formatCode="General" sourceLinked="1"/>
        <c:tickLblPos val="nextTo"/>
        <c:crossAx val="165017088"/>
        <c:crosses val="autoZero"/>
        <c:auto val="1"/>
        <c:lblAlgn val="ctr"/>
        <c:lblOffset val="100"/>
      </c:catAx>
      <c:valAx>
        <c:axId val="165017088"/>
        <c:scaling>
          <c:orientation val="minMax"/>
        </c:scaling>
        <c:axPos val="l"/>
        <c:majorGridlines/>
        <c:numFmt formatCode="General" sourceLinked="1"/>
        <c:tickLblPos val="nextTo"/>
        <c:crossAx val="165015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488964163985052"/>
          <c:y val="5.2244630884862794E-2"/>
          <c:w val="9.9845331086153954E-2"/>
          <c:h val="0.94775536911513725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bg2">
            <a:lumMod val="25000"/>
          </a:schemeClr>
        </a:solidFill>
      </c:spPr>
    </c:sideWall>
    <c:backWall>
      <c:spPr>
        <a:solidFill>
          <a:schemeClr val="bg2">
            <a:lumMod val="2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15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18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16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13</c:v>
                </c:pt>
                <c:pt idx="4">
                  <c:v>8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7</c:v>
                </c:pt>
                <c:pt idx="3">
                  <c:v>10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11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9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13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6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7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75762048"/>
        <c:axId val="175247744"/>
        <c:axId val="0"/>
      </c:bar3DChart>
      <c:catAx>
        <c:axId val="175762048"/>
        <c:scaling>
          <c:orientation val="minMax"/>
        </c:scaling>
        <c:axPos val="b"/>
        <c:numFmt formatCode="General" sourceLinked="1"/>
        <c:tickLblPos val="nextTo"/>
        <c:crossAx val="175247744"/>
        <c:crosses val="autoZero"/>
        <c:auto val="1"/>
        <c:lblAlgn val="ctr"/>
        <c:lblOffset val="100"/>
      </c:catAx>
      <c:valAx>
        <c:axId val="175247744"/>
        <c:scaling>
          <c:orientation val="minMax"/>
        </c:scaling>
        <c:axPos val="l"/>
        <c:majorGridlines/>
        <c:numFmt formatCode="General" sourceLinked="1"/>
        <c:tickLblPos val="nextTo"/>
        <c:crossAx val="175762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8.6150488613262577E-2"/>
          <c:w val="0.10335244247877766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5">
            <a:lumMod val="50000"/>
          </a:schemeClr>
        </a:solidFill>
      </c:spPr>
    </c:sideWall>
    <c:backWall>
      <c:spPr>
        <a:solidFill>
          <a:schemeClr val="accent5">
            <a:lumMod val="5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10</c:v>
                </c:pt>
                <c:pt idx="3">
                  <c:v>9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8</c:v>
                </c:pt>
                <c:pt idx="3">
                  <c:v>8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13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15</c:v>
                </c:pt>
                <c:pt idx="3">
                  <c:v>3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8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6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75892736"/>
        <c:axId val="175796224"/>
        <c:axId val="0"/>
      </c:bar3DChart>
      <c:catAx>
        <c:axId val="175892736"/>
        <c:scaling>
          <c:orientation val="minMax"/>
        </c:scaling>
        <c:axPos val="b"/>
        <c:numFmt formatCode="General" sourceLinked="1"/>
        <c:tickLblPos val="nextTo"/>
        <c:crossAx val="175796224"/>
        <c:crosses val="autoZero"/>
        <c:auto val="1"/>
        <c:lblAlgn val="ctr"/>
        <c:lblOffset val="100"/>
      </c:catAx>
      <c:valAx>
        <c:axId val="175796224"/>
        <c:scaling>
          <c:orientation val="minMax"/>
        </c:scaling>
        <c:axPos val="l"/>
        <c:majorGridlines/>
        <c:numFmt formatCode="General" sourceLinked="1"/>
        <c:tickLblPos val="nextTo"/>
        <c:crossAx val="175892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8.6150488613262577E-2"/>
          <c:w val="0.10335244247877766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bg2">
            <a:lumMod val="75000"/>
          </a:schemeClr>
        </a:solidFill>
      </c:spPr>
    </c:sideWall>
    <c:backWall>
      <c:spPr>
        <a:solidFill>
          <a:schemeClr val="bg2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10</c:v>
                </c:pt>
                <c:pt idx="1">
                  <c:v>5</c:v>
                </c:pt>
                <c:pt idx="2">
                  <c:v>5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10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12</c:v>
                </c:pt>
                <c:pt idx="1">
                  <c:v>5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6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8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4</c:v>
                </c:pt>
                <c:pt idx="1">
                  <c:v>2</c:v>
                </c:pt>
                <c:pt idx="2">
                  <c:v>4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78518272"/>
        <c:axId val="178528256"/>
        <c:axId val="0"/>
      </c:bar3DChart>
      <c:catAx>
        <c:axId val="178518272"/>
        <c:scaling>
          <c:orientation val="minMax"/>
        </c:scaling>
        <c:axPos val="b"/>
        <c:numFmt formatCode="General" sourceLinked="1"/>
        <c:tickLblPos val="nextTo"/>
        <c:crossAx val="178528256"/>
        <c:crosses val="autoZero"/>
        <c:auto val="1"/>
        <c:lblAlgn val="ctr"/>
        <c:lblOffset val="100"/>
      </c:catAx>
      <c:valAx>
        <c:axId val="178528256"/>
        <c:scaling>
          <c:orientation val="minMax"/>
        </c:scaling>
        <c:axPos val="l"/>
        <c:majorGridlines/>
        <c:numFmt formatCode="General" sourceLinked="1"/>
        <c:tickLblPos val="nextTo"/>
        <c:crossAx val="178518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8.6150488613262577E-2"/>
          <c:w val="0.10335244247877766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1">
            <a:lumMod val="40000"/>
            <a:lumOff val="60000"/>
          </a:schemeClr>
        </a:solidFill>
      </c:spPr>
    </c:sideWall>
    <c:backWall>
      <c:spPr>
        <a:solidFill>
          <a:schemeClr val="accent1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15</c:v>
                </c:pt>
                <c:pt idx="2">
                  <c:v>6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7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3</c:v>
                </c:pt>
                <c:pt idx="1">
                  <c:v>6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4</c:v>
                </c:pt>
                <c:pt idx="1">
                  <c:v>8</c:v>
                </c:pt>
                <c:pt idx="2">
                  <c:v>5</c:v>
                </c:pt>
                <c:pt idx="3">
                  <c:v>5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10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8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9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78591616"/>
        <c:axId val="178593152"/>
        <c:axId val="0"/>
      </c:bar3DChart>
      <c:catAx>
        <c:axId val="178591616"/>
        <c:scaling>
          <c:orientation val="minMax"/>
        </c:scaling>
        <c:axPos val="b"/>
        <c:numFmt formatCode="General" sourceLinked="1"/>
        <c:tickLblPos val="nextTo"/>
        <c:crossAx val="178593152"/>
        <c:crosses val="autoZero"/>
        <c:auto val="1"/>
        <c:lblAlgn val="ctr"/>
        <c:lblOffset val="100"/>
      </c:catAx>
      <c:valAx>
        <c:axId val="178593152"/>
        <c:scaling>
          <c:orientation val="minMax"/>
        </c:scaling>
        <c:axPos val="l"/>
        <c:majorGridlines/>
        <c:numFmt formatCode="General" sourceLinked="1"/>
        <c:tickLblPos val="nextTo"/>
        <c:crossAx val="178591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8.6150488613262577E-2"/>
          <c:w val="0.10335244247877766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5">
            <a:lumMod val="20000"/>
            <a:lumOff val="80000"/>
          </a:schemeClr>
        </a:solidFill>
      </c:spPr>
    </c:sideWall>
    <c:backWall>
      <c:spPr>
        <a:solidFill>
          <a:schemeClr val="accent5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10</c:v>
                </c:pt>
                <c:pt idx="2">
                  <c:v>6</c:v>
                </c:pt>
                <c:pt idx="3">
                  <c:v>0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9</c:v>
                </c:pt>
                <c:pt idx="2">
                  <c:v>7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4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8</c:v>
                </c:pt>
                <c:pt idx="2">
                  <c:v>6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6</c:v>
                </c:pt>
                <c:pt idx="1">
                  <c:v>9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3</c:v>
                </c:pt>
                <c:pt idx="1">
                  <c:v>6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9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8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dLbls/>
        <c:shape val="box"/>
        <c:axId val="178839936"/>
        <c:axId val="178841472"/>
        <c:axId val="0"/>
      </c:bar3DChart>
      <c:catAx>
        <c:axId val="178839936"/>
        <c:scaling>
          <c:orientation val="minMax"/>
        </c:scaling>
        <c:axPos val="b"/>
        <c:numFmt formatCode="General" sourceLinked="1"/>
        <c:tickLblPos val="nextTo"/>
        <c:crossAx val="178841472"/>
        <c:crosses val="autoZero"/>
        <c:auto val="1"/>
        <c:lblAlgn val="ctr"/>
        <c:lblOffset val="100"/>
      </c:catAx>
      <c:valAx>
        <c:axId val="178841472"/>
        <c:scaling>
          <c:orientation val="minMax"/>
        </c:scaling>
        <c:axPos val="l"/>
        <c:majorGridlines/>
        <c:numFmt formatCode="General" sourceLinked="1"/>
        <c:tickLblPos val="nextTo"/>
        <c:crossAx val="178839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8.6150488613262577E-2"/>
          <c:w val="8.8313402904353883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75000"/>
          </a:schemeClr>
        </a:solidFill>
      </c:spPr>
    </c:sideWall>
    <c:backWall>
      <c:spPr>
        <a:solidFill>
          <a:schemeClr val="accent3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5</c:v>
                </c:pt>
                <c:pt idx="4">
                  <c:v>3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8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9</c:v>
                </c:pt>
                <c:pt idx="4">
                  <c:v>15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11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1</c:v>
                </c:pt>
                <c:pt idx="1">
                  <c:v>9</c:v>
                </c:pt>
                <c:pt idx="2">
                  <c:v>5</c:v>
                </c:pt>
                <c:pt idx="3">
                  <c:v>5</c:v>
                </c:pt>
                <c:pt idx="4">
                  <c:v>12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3</c:v>
                </c:pt>
                <c:pt idx="4">
                  <c:v>8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14</c:v>
                </c:pt>
                <c:pt idx="4">
                  <c:v>8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7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79044352"/>
        <c:axId val="179045888"/>
        <c:axId val="0"/>
      </c:bar3DChart>
      <c:catAx>
        <c:axId val="179044352"/>
        <c:scaling>
          <c:orientation val="minMax"/>
        </c:scaling>
        <c:axPos val="b"/>
        <c:numFmt formatCode="General" sourceLinked="1"/>
        <c:tickLblPos val="nextTo"/>
        <c:crossAx val="179045888"/>
        <c:crosses val="autoZero"/>
        <c:auto val="1"/>
        <c:lblAlgn val="ctr"/>
        <c:lblOffset val="100"/>
      </c:catAx>
      <c:valAx>
        <c:axId val="179045888"/>
        <c:scaling>
          <c:orientation val="minMax"/>
        </c:scaling>
        <c:axPos val="l"/>
        <c:majorGridlines/>
        <c:numFmt formatCode="General" sourceLinked="1"/>
        <c:tickLblPos val="nextTo"/>
        <c:crossAx val="179044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0.11389993776700943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backWall>
      <c:spPr>
        <a:solidFill>
          <a:schemeClr val="accent5">
            <a:lumMod val="60000"/>
            <a:lumOff val="4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6</c:v>
                </c:pt>
                <c:pt idx="1">
                  <c:v>6</c:v>
                </c:pt>
                <c:pt idx="2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8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7</c:v>
                </c:pt>
                <c:pt idx="3">
                  <c:v>2</c:v>
                </c:pt>
                <c:pt idx="4">
                  <c:v>5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6</c:v>
                </c:pt>
                <c:pt idx="3">
                  <c:v>0</c:v>
                </c:pt>
                <c:pt idx="4">
                  <c:v>5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4</c:v>
                </c:pt>
                <c:pt idx="5">
                  <c:v>1</c:v>
                </c:pt>
                <c:pt idx="6">
                  <c:v>7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4</c:v>
                </c:pt>
                <c:pt idx="3">
                  <c:v>1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7</c:v>
                </c:pt>
                <c:pt idx="6">
                  <c:v>1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</c:v>
                </c:pt>
                <c:pt idx="4">
                  <c:v>7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56410240"/>
        <c:axId val="156411776"/>
        <c:axId val="0"/>
      </c:bar3DChart>
      <c:catAx>
        <c:axId val="156410240"/>
        <c:scaling>
          <c:orientation val="minMax"/>
        </c:scaling>
        <c:axPos val="b"/>
        <c:numFmt formatCode="General" sourceLinked="1"/>
        <c:tickLblPos val="nextTo"/>
        <c:crossAx val="156411776"/>
        <c:crosses val="autoZero"/>
        <c:auto val="1"/>
        <c:lblAlgn val="ctr"/>
        <c:lblOffset val="100"/>
      </c:catAx>
      <c:valAx>
        <c:axId val="156411776"/>
        <c:scaling>
          <c:orientation val="minMax"/>
        </c:scaling>
        <c:axPos val="l"/>
        <c:majorGridlines/>
        <c:numFmt formatCode="General" sourceLinked="1"/>
        <c:tickLblPos val="nextTo"/>
        <c:crossAx val="156410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0.11389993776700943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6">
            <a:lumMod val="40000"/>
            <a:lumOff val="60000"/>
          </a:schemeClr>
        </a:solidFill>
      </c:spPr>
    </c:sideWall>
    <c:backWall>
      <c:spPr>
        <a:solidFill>
          <a:schemeClr val="accent6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</c:v>
                </c:pt>
                <c:pt idx="1">
                  <c:v>6</c:v>
                </c:pt>
                <c:pt idx="2">
                  <c:v>6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5</c:v>
                </c:pt>
                <c:pt idx="3">
                  <c:v>6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8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3</c:v>
                </c:pt>
                <c:pt idx="5">
                  <c:v>10</c:v>
                </c:pt>
                <c:pt idx="6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9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8</c:v>
                </c:pt>
                <c:pt idx="5">
                  <c:v>8</c:v>
                </c:pt>
                <c:pt idx="6">
                  <c:v>4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9</c:v>
                </c:pt>
                <c:pt idx="6">
                  <c:v>2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dLbl>
              <c:idx val="5"/>
              <c:tx>
                <c:rich>
                  <a:bodyPr/>
                  <a:lstStyle/>
                  <a:p>
                    <a:r>
                      <a:rPr lang="en-US" sz="800"/>
                      <a:t>IIII
2</a:t>
                    </a:r>
                    <a:endParaRPr lang="en-US"/>
                  </a:p>
                </c:rich>
              </c:tx>
              <c:showVal val="1"/>
              <c:showSerName val="1"/>
              <c:separator>
</c:separator>
            </c:dLbl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59767168"/>
        <c:axId val="159916416"/>
        <c:axId val="0"/>
      </c:bar3DChart>
      <c:catAx>
        <c:axId val="159767168"/>
        <c:scaling>
          <c:orientation val="minMax"/>
        </c:scaling>
        <c:axPos val="b"/>
        <c:numFmt formatCode="General" sourceLinked="1"/>
        <c:tickLblPos val="nextTo"/>
        <c:crossAx val="159916416"/>
        <c:crosses val="autoZero"/>
        <c:auto val="1"/>
        <c:lblAlgn val="ctr"/>
        <c:lblOffset val="100"/>
      </c:catAx>
      <c:valAx>
        <c:axId val="159916416"/>
        <c:scaling>
          <c:orientation val="minMax"/>
        </c:scaling>
        <c:axPos val="l"/>
        <c:majorGridlines/>
        <c:numFmt formatCode="General" sourceLinked="1"/>
        <c:tickLblPos val="nextTo"/>
        <c:crossAx val="159767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9.62856206356624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bg2">
            <a:lumMod val="50000"/>
          </a:schemeClr>
        </a:solidFill>
      </c:spPr>
    </c:sideWall>
    <c:backWall>
      <c:spPr>
        <a:solidFill>
          <a:schemeClr val="bg2">
            <a:lumMod val="5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</c:v>
                </c:pt>
                <c:pt idx="1">
                  <c:v>10</c:v>
                </c:pt>
                <c:pt idx="2">
                  <c:v>8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10</c:v>
                </c:pt>
                <c:pt idx="3">
                  <c:v>9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11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1</c:v>
                </c:pt>
                <c:pt idx="4">
                  <c:v>3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9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7</c:v>
                </c:pt>
                <c:pt idx="3">
                  <c:v>8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9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13</c:v>
                </c:pt>
                <c:pt idx="3">
                  <c:v>6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68264832"/>
        <c:axId val="168266368"/>
        <c:axId val="0"/>
      </c:bar3DChart>
      <c:catAx>
        <c:axId val="168264832"/>
        <c:scaling>
          <c:orientation val="minMax"/>
        </c:scaling>
        <c:axPos val="b"/>
        <c:numFmt formatCode="General" sourceLinked="1"/>
        <c:tickLblPos val="nextTo"/>
        <c:crossAx val="168266368"/>
        <c:crosses val="autoZero"/>
        <c:auto val="1"/>
        <c:lblAlgn val="ctr"/>
        <c:lblOffset val="100"/>
      </c:catAx>
      <c:valAx>
        <c:axId val="168266368"/>
        <c:scaling>
          <c:orientation val="minMax"/>
        </c:scaling>
        <c:axPos val="l"/>
        <c:majorGridlines/>
        <c:numFmt formatCode="General" sourceLinked="1"/>
        <c:tickLblPos val="nextTo"/>
        <c:crossAx val="168264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9.62856206356624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2">
            <a:lumMod val="20000"/>
            <a:lumOff val="80000"/>
          </a:schemeClr>
        </a:solidFill>
      </c:spPr>
    </c:sideWall>
    <c:backWall>
      <c:spPr>
        <a:solidFill>
          <a:schemeClr val="accent2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5</c:v>
                </c:pt>
                <c:pt idx="4">
                  <c:v>3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11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8</c:v>
                </c:pt>
                <c:pt idx="4">
                  <c:v>4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9</c:v>
                </c:pt>
                <c:pt idx="4">
                  <c:v>15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11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5</c:v>
                </c:pt>
                <c:pt idx="4">
                  <c:v>12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3</c:v>
                </c:pt>
                <c:pt idx="4">
                  <c:v>8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14</c:v>
                </c:pt>
                <c:pt idx="4">
                  <c:v>8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7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59481216"/>
        <c:axId val="159495296"/>
        <c:axId val="0"/>
      </c:bar3DChart>
      <c:catAx>
        <c:axId val="159481216"/>
        <c:scaling>
          <c:orientation val="minMax"/>
        </c:scaling>
        <c:axPos val="b"/>
        <c:numFmt formatCode="General" sourceLinked="1"/>
        <c:tickLblPos val="nextTo"/>
        <c:crossAx val="159495296"/>
        <c:crosses val="autoZero"/>
        <c:auto val="1"/>
        <c:lblAlgn val="ctr"/>
        <c:lblOffset val="100"/>
      </c:catAx>
      <c:valAx>
        <c:axId val="159495296"/>
        <c:scaling>
          <c:orientation val="minMax"/>
        </c:scaling>
        <c:axPos val="l"/>
        <c:majorGridlines/>
        <c:numFmt formatCode="General" sourceLinked="1"/>
        <c:tickLblPos val="nextTo"/>
        <c:crossAx val="159481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9.62856206356624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2">
            <a:lumMod val="40000"/>
            <a:lumOff val="60000"/>
          </a:schemeClr>
        </a:solidFill>
      </c:spPr>
    </c:sideWall>
    <c:backWall>
      <c:spPr>
        <a:solidFill>
          <a:schemeClr val="accent2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8</c:v>
                </c:pt>
                <c:pt idx="4">
                  <c:v>9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6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2</c:v>
                </c:pt>
                <c:pt idx="4">
                  <c:v>6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5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6</c:v>
                </c:pt>
                <c:pt idx="6">
                  <c:v>11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10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12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16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dLbls/>
        <c:shape val="box"/>
        <c:axId val="168482688"/>
        <c:axId val="168484224"/>
        <c:axId val="0"/>
      </c:bar3DChart>
      <c:catAx>
        <c:axId val="168482688"/>
        <c:scaling>
          <c:orientation val="minMax"/>
        </c:scaling>
        <c:axPos val="b"/>
        <c:numFmt formatCode="General" sourceLinked="1"/>
        <c:tickLblPos val="nextTo"/>
        <c:crossAx val="168484224"/>
        <c:crosses val="autoZero"/>
        <c:auto val="1"/>
        <c:lblAlgn val="ctr"/>
        <c:lblOffset val="100"/>
      </c:catAx>
      <c:valAx>
        <c:axId val="168484224"/>
        <c:scaling>
          <c:orientation val="minMax"/>
        </c:scaling>
        <c:axPos val="l"/>
        <c:majorGridlines/>
        <c:numFmt formatCode="General" sourceLinked="1"/>
        <c:tickLblPos val="nextTo"/>
        <c:crossAx val="168482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1.8338773156463029E-2"/>
          <c:w val="9.9845331086153954E-2"/>
          <c:h val="0.92617891419706466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75000"/>
          </a:schemeClr>
        </a:solidFill>
      </c:spPr>
    </c:sideWall>
    <c:backWall>
      <c:spPr>
        <a:solidFill>
          <a:schemeClr val="accent3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4</c:v>
                </c:pt>
                <c:pt idx="1">
                  <c:v>4</c:v>
                </c:pt>
                <c:pt idx="2">
                  <c:v>10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9</c:v>
                </c:pt>
                <c:pt idx="4">
                  <c:v>7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10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11</c:v>
                </c:pt>
                <c:pt idx="5">
                  <c:v>5</c:v>
                </c:pt>
                <c:pt idx="6">
                  <c:v>6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9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dLbl>
              <c:idx val="6"/>
              <c:showVal val="1"/>
              <c:showSerName val="1"/>
              <c:separator>
</c:separator>
            </c:dLbl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7</c:v>
                </c:pt>
                <c:pt idx="3">
                  <c:v>3</c:v>
                </c:pt>
                <c:pt idx="4">
                  <c:v>6</c:v>
                </c:pt>
                <c:pt idx="5">
                  <c:v>0</c:v>
                </c:pt>
                <c:pt idx="6">
                  <c:v>7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2</c:v>
                </c:pt>
                <c:pt idx="3">
                  <c:v>3</c:v>
                </c:pt>
                <c:pt idx="4">
                  <c:v>8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9</c:v>
                </c:pt>
                <c:pt idx="2">
                  <c:v>6</c:v>
                </c:pt>
                <c:pt idx="3">
                  <c:v>3</c:v>
                </c:pt>
                <c:pt idx="4">
                  <c:v>5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6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59963008"/>
        <c:axId val="159964544"/>
        <c:axId val="0"/>
      </c:bar3DChart>
      <c:catAx>
        <c:axId val="159963008"/>
        <c:scaling>
          <c:orientation val="minMax"/>
        </c:scaling>
        <c:axPos val="b"/>
        <c:numFmt formatCode="General" sourceLinked="1"/>
        <c:tickLblPos val="nextTo"/>
        <c:crossAx val="159964544"/>
        <c:crosses val="autoZero"/>
        <c:auto val="1"/>
        <c:lblAlgn val="ctr"/>
        <c:lblOffset val="100"/>
      </c:catAx>
      <c:valAx>
        <c:axId val="159964544"/>
        <c:scaling>
          <c:orientation val="minMax"/>
        </c:scaling>
        <c:axPos val="l"/>
        <c:majorGridlines/>
        <c:numFmt formatCode="General" sourceLinked="1"/>
        <c:tickLblPos val="nextTo"/>
        <c:crossAx val="159963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9.62856206356624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00B050"/>
        </a:solidFill>
      </c:spPr>
    </c:sideWall>
    <c:backWall>
      <c:spPr>
        <a:solidFill>
          <a:srgbClr val="00B05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5</c:v>
                </c:pt>
                <c:pt idx="3">
                  <c:v>7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2</c:v>
                </c:pt>
                <c:pt idx="3">
                  <c:v>14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16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8</c:v>
                </c:pt>
                <c:pt idx="3">
                  <c:v>13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14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17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11</c:v>
                </c:pt>
                <c:pt idx="2">
                  <c:v>9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1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2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79097984"/>
        <c:axId val="179099520"/>
        <c:axId val="0"/>
      </c:bar3DChart>
      <c:catAx>
        <c:axId val="179097984"/>
        <c:scaling>
          <c:orientation val="minMax"/>
        </c:scaling>
        <c:axPos val="b"/>
        <c:numFmt formatCode="General" sourceLinked="1"/>
        <c:tickLblPos val="nextTo"/>
        <c:crossAx val="179099520"/>
        <c:crosses val="autoZero"/>
        <c:auto val="1"/>
        <c:lblAlgn val="ctr"/>
        <c:lblOffset val="100"/>
      </c:catAx>
      <c:valAx>
        <c:axId val="179099520"/>
        <c:scaling>
          <c:orientation val="minMax"/>
        </c:scaling>
        <c:axPos val="l"/>
        <c:majorGridlines/>
        <c:numFmt formatCode="General" sourceLinked="1"/>
        <c:tickLblPos val="nextTo"/>
        <c:crossAx val="179097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9.62856206356624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6">
            <a:lumMod val="40000"/>
            <a:lumOff val="60000"/>
          </a:schemeClr>
        </a:solidFill>
      </c:spPr>
    </c:sideWall>
    <c:backWall>
      <c:spPr>
        <a:solidFill>
          <a:schemeClr val="accent6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14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19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9</c:v>
                </c:pt>
                <c:pt idx="3">
                  <c:v>10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11</c:v>
                </c:pt>
                <c:pt idx="3">
                  <c:v>13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7</c:v>
                </c:pt>
                <c:pt idx="3">
                  <c:v>11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11</c:v>
                </c:pt>
                <c:pt idx="4">
                  <c:v>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8</c:v>
                </c:pt>
                <c:pt idx="4">
                  <c:v>6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13</c:v>
                </c:pt>
                <c:pt idx="4">
                  <c:v>4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59816320"/>
        <c:axId val="156705152"/>
        <c:axId val="0"/>
      </c:bar3DChart>
      <c:catAx>
        <c:axId val="159816320"/>
        <c:scaling>
          <c:orientation val="minMax"/>
        </c:scaling>
        <c:axPos val="b"/>
        <c:numFmt formatCode="General" sourceLinked="1"/>
        <c:tickLblPos val="nextTo"/>
        <c:crossAx val="156705152"/>
        <c:crosses val="autoZero"/>
        <c:auto val="1"/>
        <c:lblAlgn val="ctr"/>
        <c:lblOffset val="100"/>
      </c:catAx>
      <c:valAx>
        <c:axId val="156705152"/>
        <c:scaling>
          <c:orientation val="minMax"/>
        </c:scaling>
        <c:axPos val="l"/>
        <c:majorGridlines/>
        <c:numFmt formatCode="General" sourceLinked="1"/>
        <c:tickLblPos val="nextTo"/>
        <c:crossAx val="159816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9.62856206356624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/>
        </a:solidFill>
      </c:spPr>
    </c:sideWall>
    <c:backWall>
      <c:spPr>
        <a:solidFill>
          <a:schemeClr val="tx2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8</c:v>
                </c:pt>
                <c:pt idx="3">
                  <c:v>10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7</c:v>
                </c:pt>
                <c:pt idx="3">
                  <c:v>6</c:v>
                </c:pt>
                <c:pt idx="4">
                  <c:v>9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20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13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12</c:v>
                </c:pt>
                <c:pt idx="4">
                  <c:v>12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800"/>
                  </a:pPr>
                  <a:endParaRPr lang="it-IT"/>
                </a:p>
              </c:txPr>
              <c:showVal val="1"/>
              <c:showSerName val="1"/>
            </c:dLbl>
            <c:dLbl>
              <c:idx val="1"/>
              <c:spPr/>
              <c:txPr>
                <a:bodyPr/>
                <a:lstStyle/>
                <a:p>
                  <a:pPr>
                    <a:defRPr sz="800"/>
                  </a:pPr>
                  <a:endParaRPr lang="it-IT"/>
                </a:p>
              </c:txPr>
              <c:showVal val="1"/>
              <c:showSerName val="1"/>
            </c:dLbl>
            <c:dLbl>
              <c:idx val="2"/>
              <c:spPr/>
              <c:txPr>
                <a:bodyPr/>
                <a:lstStyle/>
                <a:p>
                  <a:pPr>
                    <a:defRPr sz="800"/>
                  </a:pPr>
                  <a:endParaRPr lang="it-IT"/>
                </a:p>
              </c:txPr>
              <c:showVal val="1"/>
              <c:showSerName val="1"/>
            </c:dLbl>
            <c:dLbl>
              <c:idx val="3"/>
              <c:spPr/>
              <c:txPr>
                <a:bodyPr/>
                <a:lstStyle/>
                <a:p>
                  <a:pPr>
                    <a:defRPr sz="800"/>
                  </a:pPr>
                  <a:endParaRPr lang="it-IT"/>
                </a:p>
              </c:txPr>
              <c:showVal val="1"/>
              <c:showSerName val="1"/>
            </c:dLbl>
            <c:dLbl>
              <c:idx val="4"/>
              <c:spPr/>
              <c:txPr>
                <a:bodyPr/>
                <a:lstStyle/>
                <a:p>
                  <a:pPr>
                    <a:defRPr sz="800"/>
                  </a:pPr>
                  <a:endParaRPr lang="it-IT"/>
                </a:p>
              </c:txPr>
              <c:showVal val="1"/>
              <c:showSerName val="1"/>
            </c:dLbl>
            <c:dLbl>
              <c:idx val="5"/>
              <c:spPr/>
              <c:txPr>
                <a:bodyPr/>
                <a:lstStyle/>
                <a:p>
                  <a:pPr>
                    <a:defRPr sz="800"/>
                  </a:pPr>
                  <a:endParaRPr lang="it-IT"/>
                </a:p>
              </c:txPr>
              <c:showVal val="1"/>
              <c:showSerName val="1"/>
            </c:dLbl>
            <c:dLbl>
              <c:idx val="6"/>
              <c:spPr/>
              <c:txPr>
                <a:bodyPr/>
                <a:lstStyle/>
                <a:p>
                  <a:pPr>
                    <a:defRPr sz="800"/>
                  </a:pPr>
                  <a:endParaRPr lang="it-IT"/>
                </a:p>
              </c:txPr>
              <c:showVal val="1"/>
              <c:showSerName val="1"/>
            </c:dLbl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4</c:v>
                </c:pt>
                <c:pt idx="4">
                  <c:v>7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4</c:v>
                </c:pt>
                <c:pt idx="4">
                  <c:v>15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3</c:v>
                </c:pt>
                <c:pt idx="4">
                  <c:v>9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60014336"/>
        <c:axId val="160015872"/>
        <c:axId val="0"/>
      </c:bar3DChart>
      <c:catAx>
        <c:axId val="160014336"/>
        <c:scaling>
          <c:orientation val="minMax"/>
        </c:scaling>
        <c:axPos val="b"/>
        <c:numFmt formatCode="General" sourceLinked="1"/>
        <c:tickLblPos val="nextTo"/>
        <c:crossAx val="160015872"/>
        <c:crosses val="autoZero"/>
        <c:auto val="1"/>
        <c:lblAlgn val="ctr"/>
        <c:lblOffset val="100"/>
      </c:catAx>
      <c:valAx>
        <c:axId val="160015872"/>
        <c:scaling>
          <c:orientation val="minMax"/>
        </c:scaling>
        <c:axPos val="l"/>
        <c:majorGridlines/>
        <c:numFmt formatCode="General" sourceLinked="1"/>
        <c:tickLblPos val="nextTo"/>
        <c:crossAx val="160014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9.62856206356624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75000"/>
          </a:schemeClr>
        </a:solidFill>
      </c:spPr>
    </c:sideWall>
    <c:backWall>
      <c:spPr>
        <a:solidFill>
          <a:schemeClr val="accent3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7</c:v>
                </c:pt>
                <c:pt idx="3">
                  <c:v>3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15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12</c:v>
                </c:pt>
                <c:pt idx="3">
                  <c:v>1</c:v>
                </c:pt>
                <c:pt idx="4">
                  <c:v>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3</c:v>
                </c:pt>
                <c:pt idx="4">
                  <c:v>15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9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17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11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9</c:v>
                </c:pt>
                <c:pt idx="3">
                  <c:v>5</c:v>
                </c:pt>
                <c:pt idx="4">
                  <c:v>8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7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79198208"/>
        <c:axId val="160169984"/>
        <c:axId val="0"/>
      </c:bar3DChart>
      <c:catAx>
        <c:axId val="179198208"/>
        <c:scaling>
          <c:orientation val="minMax"/>
        </c:scaling>
        <c:axPos val="b"/>
        <c:numFmt formatCode="General" sourceLinked="1"/>
        <c:tickLblPos val="nextTo"/>
        <c:crossAx val="160169984"/>
        <c:crosses val="autoZero"/>
        <c:auto val="1"/>
        <c:lblAlgn val="ctr"/>
        <c:lblOffset val="100"/>
      </c:catAx>
      <c:valAx>
        <c:axId val="160169984"/>
        <c:scaling>
          <c:orientation val="minMax"/>
        </c:scaling>
        <c:axPos val="l"/>
        <c:majorGridlines/>
        <c:numFmt formatCode="General" sourceLinked="1"/>
        <c:tickLblPos val="nextTo"/>
        <c:crossAx val="179198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9.62856206356624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6">
            <a:lumMod val="75000"/>
          </a:schemeClr>
        </a:solidFill>
      </c:spPr>
    </c:sideWall>
    <c:backWall>
      <c:spPr>
        <a:solidFill>
          <a:schemeClr val="accent6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8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9</c:v>
                </c:pt>
                <c:pt idx="5">
                  <c:v>3</c:v>
                </c:pt>
                <c:pt idx="6">
                  <c:v>7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  <c:pt idx="6">
                  <c:v>6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7</c:v>
                </c:pt>
                <c:pt idx="5">
                  <c:v>9</c:v>
                </c:pt>
                <c:pt idx="6">
                  <c:v>3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61112832"/>
        <c:axId val="161114368"/>
        <c:axId val="0"/>
      </c:bar3DChart>
      <c:catAx>
        <c:axId val="161112832"/>
        <c:scaling>
          <c:orientation val="minMax"/>
        </c:scaling>
        <c:axPos val="b"/>
        <c:numFmt formatCode="General" sourceLinked="1"/>
        <c:tickLblPos val="nextTo"/>
        <c:crossAx val="161114368"/>
        <c:crosses val="autoZero"/>
        <c:auto val="1"/>
        <c:lblAlgn val="ctr"/>
        <c:lblOffset val="100"/>
      </c:catAx>
      <c:valAx>
        <c:axId val="161114368"/>
        <c:scaling>
          <c:orientation val="minMax"/>
        </c:scaling>
        <c:axPos val="l"/>
        <c:majorGridlines/>
        <c:numFmt formatCode="General" sourceLinked="1"/>
        <c:tickLblPos val="nextTo"/>
        <c:crossAx val="161112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9.62856206356624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5">
            <a:lumMod val="20000"/>
            <a:lumOff val="80000"/>
          </a:schemeClr>
        </a:solidFill>
      </c:spPr>
    </c:sideWall>
    <c:backWall>
      <c:spPr>
        <a:solidFill>
          <a:schemeClr val="accent5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9</c:v>
                </c:pt>
                <c:pt idx="4">
                  <c:v>10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7</c:v>
                </c:pt>
                <c:pt idx="5">
                  <c:v>12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12</c:v>
                </c:pt>
                <c:pt idx="5">
                  <c:v>10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7</c:v>
                </c:pt>
                <c:pt idx="5">
                  <c:v>6</c:v>
                </c:pt>
                <c:pt idx="6">
                  <c:v>1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9</c:v>
                </c:pt>
                <c:pt idx="5">
                  <c:v>12</c:v>
                </c:pt>
                <c:pt idx="6">
                  <c:v>1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6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dLbls/>
        <c:shape val="box"/>
        <c:axId val="178269184"/>
        <c:axId val="178283264"/>
        <c:axId val="0"/>
      </c:bar3DChart>
      <c:catAx>
        <c:axId val="178269184"/>
        <c:scaling>
          <c:orientation val="minMax"/>
        </c:scaling>
        <c:axPos val="b"/>
        <c:numFmt formatCode="General" sourceLinked="1"/>
        <c:tickLblPos val="nextTo"/>
        <c:crossAx val="178283264"/>
        <c:crosses val="autoZero"/>
        <c:auto val="1"/>
        <c:lblAlgn val="ctr"/>
        <c:lblOffset val="100"/>
      </c:catAx>
      <c:valAx>
        <c:axId val="178283264"/>
        <c:scaling>
          <c:orientation val="minMax"/>
        </c:scaling>
        <c:axPos val="l"/>
        <c:majorGridlines/>
        <c:numFmt formatCode="General" sourceLinked="1"/>
        <c:tickLblPos val="nextTo"/>
        <c:crossAx val="178269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9.62856206356624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6"/>
        </a:solidFill>
      </c:spPr>
    </c:sideWall>
    <c:backWall>
      <c:spPr>
        <a:solidFill>
          <a:schemeClr val="accent6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10</c:v>
                </c:pt>
                <c:pt idx="3">
                  <c:v>7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12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8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11</c:v>
                </c:pt>
                <c:pt idx="3">
                  <c:v>8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14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12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12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12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/>
        <c:shape val="box"/>
        <c:axId val="168797312"/>
        <c:axId val="168798848"/>
        <c:axId val="0"/>
      </c:bar3DChart>
      <c:catAx>
        <c:axId val="168797312"/>
        <c:scaling>
          <c:orientation val="minMax"/>
        </c:scaling>
        <c:axPos val="b"/>
        <c:numFmt formatCode="General" sourceLinked="1"/>
        <c:tickLblPos val="nextTo"/>
        <c:crossAx val="168798848"/>
        <c:crosses val="autoZero"/>
        <c:auto val="1"/>
        <c:lblAlgn val="ctr"/>
        <c:lblOffset val="100"/>
      </c:catAx>
      <c:valAx>
        <c:axId val="168798848"/>
        <c:scaling>
          <c:orientation val="minMax"/>
        </c:scaling>
        <c:axPos val="l"/>
        <c:majorGridlines/>
        <c:numFmt formatCode="General" sourceLinked="1"/>
        <c:tickLblPos val="nextTo"/>
        <c:crossAx val="168797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5.2244630884862822E-2"/>
          <c:w val="9.9845331086153954E-2"/>
          <c:h val="0.94775536911513725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bg2">
            <a:lumMod val="75000"/>
          </a:schemeClr>
        </a:solidFill>
      </c:spPr>
    </c:sideWall>
    <c:backWall>
      <c:spPr>
        <a:solidFill>
          <a:schemeClr val="bg2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8</c:v>
                </c:pt>
                <c:pt idx="4">
                  <c:v>8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9</c:v>
                </c:pt>
                <c:pt idx="5">
                  <c:v>7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7</c:v>
                </c:pt>
                <c:pt idx="5">
                  <c:v>10</c:v>
                </c:pt>
                <c:pt idx="6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3</c:v>
                </c:pt>
                <c:pt idx="5">
                  <c:v>1</c:v>
                </c:pt>
                <c:pt idx="6">
                  <c:v>5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3</c:v>
                </c:pt>
                <c:pt idx="5">
                  <c:v>11</c:v>
                </c:pt>
                <c:pt idx="6">
                  <c:v>4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9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10</c:v>
                </c:pt>
                <c:pt idx="4">
                  <c:v>11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5</c:v>
                </c:pt>
                <c:pt idx="5">
                  <c:v>8</c:v>
                </c:pt>
                <c:pt idx="6">
                  <c:v>0</c:v>
                </c:pt>
              </c:numCache>
            </c:numRef>
          </c:val>
        </c:ser>
        <c:dLbls/>
        <c:shape val="box"/>
        <c:axId val="169297408"/>
        <c:axId val="169298944"/>
        <c:axId val="0"/>
      </c:bar3DChart>
      <c:catAx>
        <c:axId val="169297408"/>
        <c:scaling>
          <c:orientation val="minMax"/>
        </c:scaling>
        <c:axPos val="b"/>
        <c:numFmt formatCode="General" sourceLinked="1"/>
        <c:tickLblPos val="nextTo"/>
        <c:crossAx val="169298944"/>
        <c:crosses val="autoZero"/>
        <c:auto val="1"/>
        <c:lblAlgn val="ctr"/>
        <c:lblOffset val="100"/>
      </c:catAx>
      <c:valAx>
        <c:axId val="169298944"/>
        <c:scaling>
          <c:orientation val="minMax"/>
        </c:scaling>
        <c:axPos val="l"/>
        <c:majorGridlines/>
        <c:numFmt formatCode="General" sourceLinked="1"/>
        <c:tickLblPos val="nextTo"/>
        <c:crossAx val="169297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488964163985052"/>
          <c:y val="3.3750526669372033E-2"/>
          <c:w val="9.9845331086153954E-2"/>
          <c:h val="0.96624947333062794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75000"/>
          </a:schemeClr>
        </a:solidFill>
      </c:spPr>
    </c:sideWall>
    <c:backWall>
      <c:spPr>
        <a:solidFill>
          <a:schemeClr val="accent3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13</c:v>
                </c:pt>
                <c:pt idx="1">
                  <c:v>8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16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14</c:v>
                </c:pt>
                <c:pt idx="1">
                  <c:v>2</c:v>
                </c:pt>
                <c:pt idx="2">
                  <c:v>9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  <c:pt idx="6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  <c:pt idx="6">
                  <c:v>5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7</c:v>
                </c:pt>
                <c:pt idx="1">
                  <c:v>8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10</c:v>
                </c:pt>
                <c:pt idx="4">
                  <c:v>11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</c:v>
                </c:pt>
                <c:pt idx="4">
                  <c:v>4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dLbls/>
        <c:shape val="box"/>
        <c:axId val="169441920"/>
        <c:axId val="169456000"/>
        <c:axId val="0"/>
      </c:bar3DChart>
      <c:catAx>
        <c:axId val="169441920"/>
        <c:scaling>
          <c:orientation val="minMax"/>
        </c:scaling>
        <c:axPos val="b"/>
        <c:numFmt formatCode="General" sourceLinked="1"/>
        <c:tickLblPos val="nextTo"/>
        <c:crossAx val="169456000"/>
        <c:crosses val="autoZero"/>
        <c:auto val="1"/>
        <c:lblAlgn val="ctr"/>
        <c:lblOffset val="100"/>
      </c:catAx>
      <c:valAx>
        <c:axId val="169456000"/>
        <c:scaling>
          <c:orientation val="minMax"/>
        </c:scaling>
        <c:axPos val="l"/>
        <c:majorGridlines/>
        <c:numFmt formatCode="General" sourceLinked="1"/>
        <c:tickLblPos val="nextTo"/>
        <c:crossAx val="169441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488964163985052"/>
          <c:y val="5.2244630884862822E-2"/>
          <c:w val="9.1055751679294167E-2"/>
          <c:h val="0.94775536911513725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00B0F0"/>
        </a:solidFill>
      </c:spPr>
    </c:sideWall>
    <c:backWall>
      <c:spPr>
        <a:solidFill>
          <a:srgbClr val="00B0F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9</c:v>
                </c:pt>
                <c:pt idx="2">
                  <c:v>14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9</c:v>
                </c:pt>
                <c:pt idx="3">
                  <c:v>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9</c:v>
                </c:pt>
                <c:pt idx="2">
                  <c:v>5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5</c:v>
                </c:pt>
                <c:pt idx="3">
                  <c:v>10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13</c:v>
                </c:pt>
                <c:pt idx="2">
                  <c:v>5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13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10</c:v>
                </c:pt>
                <c:pt idx="3">
                  <c:v>2</c:v>
                </c:pt>
                <c:pt idx="4">
                  <c:v>5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9</c:v>
                </c:pt>
                <c:pt idx="3">
                  <c:v>5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8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dLbls/>
        <c:shape val="box"/>
        <c:axId val="168582144"/>
        <c:axId val="168596608"/>
        <c:axId val="0"/>
      </c:bar3DChart>
      <c:catAx>
        <c:axId val="168582144"/>
        <c:scaling>
          <c:orientation val="minMax"/>
        </c:scaling>
        <c:axPos val="b"/>
        <c:numFmt formatCode="General" sourceLinked="1"/>
        <c:tickLblPos val="nextTo"/>
        <c:crossAx val="168596608"/>
        <c:crosses val="autoZero"/>
        <c:auto val="1"/>
        <c:lblAlgn val="ctr"/>
        <c:lblOffset val="100"/>
      </c:catAx>
      <c:valAx>
        <c:axId val="168596608"/>
        <c:scaling>
          <c:orientation val="minMax"/>
        </c:scaling>
        <c:axPos val="l"/>
        <c:majorGridlines/>
        <c:numFmt formatCode="General" sourceLinked="1"/>
        <c:tickLblPos val="nextTo"/>
        <c:crossAx val="168582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5.2244630884862822E-2"/>
          <c:w val="0.10863491049301376"/>
          <c:h val="0.94775536911513725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backWall>
      <c:spPr>
        <a:solidFill>
          <a:schemeClr val="accent4">
            <a:lumMod val="60000"/>
            <a:lumOff val="4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23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15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9</c:v>
                </c:pt>
                <c:pt idx="3">
                  <c:v>15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15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11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9</c:v>
                </c:pt>
                <c:pt idx="3">
                  <c:v>11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8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73079936"/>
        <c:axId val="173094016"/>
        <c:axId val="0"/>
      </c:bar3DChart>
      <c:catAx>
        <c:axId val="173079936"/>
        <c:scaling>
          <c:orientation val="minMax"/>
        </c:scaling>
        <c:axPos val="b"/>
        <c:numFmt formatCode="General" sourceLinked="1"/>
        <c:tickLblPos val="nextTo"/>
        <c:crossAx val="173094016"/>
        <c:crosses val="autoZero"/>
        <c:auto val="1"/>
        <c:lblAlgn val="ctr"/>
        <c:lblOffset val="100"/>
      </c:catAx>
      <c:valAx>
        <c:axId val="173094016"/>
        <c:scaling>
          <c:orientation val="minMax"/>
        </c:scaling>
        <c:axPos val="l"/>
        <c:majorGridlines/>
        <c:numFmt formatCode="General" sourceLinked="1"/>
        <c:tickLblPos val="nextTo"/>
        <c:crossAx val="173079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7165652729"/>
          <c:y val="3.6832877371953822E-2"/>
          <c:w val="0.12972990106947729"/>
          <c:h val="0.94775536911513725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backWall>
      <c:spPr>
        <a:solidFill>
          <a:schemeClr val="accent5">
            <a:lumMod val="60000"/>
            <a:lumOff val="4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20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15</c:v>
                </c:pt>
                <c:pt idx="3">
                  <c:v>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7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21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9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14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12</c:v>
                </c:pt>
                <c:pt idx="4">
                  <c:v>5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6</c:v>
                </c:pt>
                <c:pt idx="4">
                  <c:v>13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8</c:v>
                </c:pt>
                <c:pt idx="4">
                  <c:v>4</c:v>
                </c:pt>
                <c:pt idx="5">
                  <c:v>9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8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dLbls/>
        <c:shape val="box"/>
        <c:axId val="160514432"/>
        <c:axId val="160515968"/>
        <c:axId val="0"/>
      </c:bar3DChart>
      <c:catAx>
        <c:axId val="160514432"/>
        <c:scaling>
          <c:orientation val="minMax"/>
        </c:scaling>
        <c:axPos val="b"/>
        <c:numFmt formatCode="General" sourceLinked="1"/>
        <c:tickLblPos val="nextTo"/>
        <c:crossAx val="160515968"/>
        <c:crosses val="autoZero"/>
        <c:auto val="1"/>
        <c:lblAlgn val="ctr"/>
        <c:lblOffset val="100"/>
      </c:catAx>
      <c:valAx>
        <c:axId val="160515968"/>
        <c:scaling>
          <c:orientation val="minMax"/>
        </c:scaling>
        <c:axPos val="l"/>
        <c:majorGridlines/>
        <c:numFmt formatCode="General" sourceLinked="1"/>
        <c:tickLblPos val="nextTo"/>
        <c:crossAx val="160514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5.2244630884862822E-2"/>
          <c:w val="0.10335244247877766"/>
          <c:h val="0.94775536911513725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0.27908</cdr:x>
      <cdr:y>0.62916</cdr:y>
    </cdr:from>
    <cdr:to>
      <cdr:x>0.40565</cdr:x>
      <cdr:y>0.85109</cdr:y>
    </cdr:to>
    <cdr:cxnSp macro="">
      <cdr:nvCxnSpPr>
        <cdr:cNvPr id="3" name="Connettore 4 2"/>
        <cdr:cNvCxnSpPr/>
      </cdr:nvCxnSpPr>
      <cdr:spPr>
        <a:xfrm xmlns:a="http://schemas.openxmlformats.org/drawingml/2006/main">
          <a:off x="2016224" y="2592288"/>
          <a:ext cx="914400" cy="914400"/>
        </a:xfrm>
        <a:prstGeom xmlns:a="http://schemas.openxmlformats.org/drawingml/2006/main" prst="bentConnector3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D441B-8AAD-480F-BA14-9DF57B11E771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8D210-EB3C-48B3-87A7-55041E3116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187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61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63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65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67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69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71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73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75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9133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333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6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4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461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2797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858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40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7473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5968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9460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538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372827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811515" y="4005064"/>
            <a:ext cx="349204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MONITORAGGIO</a:t>
            </a:r>
          </a:p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PROVE OGGETTIVE </a:t>
            </a:r>
          </a:p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PARALLELE</a:t>
            </a:r>
            <a:r>
              <a:rPr lang="it-IT" sz="3200" b="1" dirty="0" smtClean="0"/>
              <a:t> </a:t>
            </a:r>
            <a:endParaRPr lang="it-IT" sz="3200" b="1" dirty="0"/>
          </a:p>
        </p:txBody>
      </p:sp>
      <p:sp>
        <p:nvSpPr>
          <p:cNvPr id="6" name="Rettangolo 5"/>
          <p:cNvSpPr/>
          <p:nvPr/>
        </p:nvSpPr>
        <p:spPr>
          <a:xfrm>
            <a:off x="3059434" y="5657671"/>
            <a:ext cx="299620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Scuola Secondaria</a:t>
            </a:r>
          </a:p>
          <a:p>
            <a:pPr algn="ctr"/>
            <a:r>
              <a:rPr lang="it-IT" sz="2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A.S. 2016-17</a:t>
            </a:r>
            <a:endParaRPr lang="it-IT" sz="2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90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SINTESI SCIENZE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467544" y="2225576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10=</a:t>
            </a:r>
            <a:r>
              <a:rPr lang="it-IT" sz="2800" b="1" dirty="0" smtClean="0"/>
              <a:t>0</a:t>
            </a:r>
            <a:r>
              <a:rPr lang="it-IT" sz="2800" dirty="0" smtClean="0"/>
              <a:t> </a:t>
            </a:r>
            <a:r>
              <a:rPr lang="it-IT" sz="2800" dirty="0"/>
              <a:t>ALUNNI</a:t>
            </a:r>
          </a:p>
          <a:p>
            <a:r>
              <a:rPr lang="it-IT" sz="2800" dirty="0" smtClean="0"/>
              <a:t>9=</a:t>
            </a:r>
            <a:r>
              <a:rPr lang="it-IT" sz="2800" b="1" dirty="0" smtClean="0"/>
              <a:t>4</a:t>
            </a:r>
            <a:r>
              <a:rPr lang="it-IT" sz="2800" dirty="0" smtClean="0"/>
              <a:t> ALUNNI</a:t>
            </a:r>
            <a:endParaRPr lang="it-IT" sz="2800" dirty="0"/>
          </a:p>
          <a:p>
            <a:r>
              <a:rPr lang="it-IT" sz="2800" dirty="0" smtClean="0"/>
              <a:t>8=</a:t>
            </a:r>
            <a:r>
              <a:rPr lang="it-IT" sz="2800" b="1" dirty="0" smtClean="0"/>
              <a:t>21</a:t>
            </a:r>
            <a:r>
              <a:rPr lang="it-IT" sz="2800" dirty="0" smtClean="0"/>
              <a:t>ALUNNI</a:t>
            </a:r>
            <a:endParaRPr lang="it-IT" sz="2800" dirty="0"/>
          </a:p>
          <a:p>
            <a:r>
              <a:rPr lang="it-IT" sz="2800" dirty="0" smtClean="0"/>
              <a:t>7=</a:t>
            </a:r>
            <a:r>
              <a:rPr lang="it-IT" sz="2800" b="1" dirty="0" smtClean="0"/>
              <a:t>34</a:t>
            </a:r>
            <a:r>
              <a:rPr lang="it-IT" sz="2800" dirty="0" smtClean="0"/>
              <a:t>ALUNNI</a:t>
            </a:r>
            <a:endParaRPr lang="it-IT" sz="2800" dirty="0"/>
          </a:p>
          <a:p>
            <a:r>
              <a:rPr lang="it-IT" sz="2800" b="1" dirty="0" smtClean="0"/>
              <a:t>6=60ALUNNI</a:t>
            </a:r>
            <a:endParaRPr lang="it-IT" sz="2800" b="1" dirty="0"/>
          </a:p>
          <a:p>
            <a:r>
              <a:rPr lang="it-IT" sz="2800" dirty="0" smtClean="0"/>
              <a:t>5=</a:t>
            </a:r>
            <a:r>
              <a:rPr lang="it-IT" sz="2800" b="1" dirty="0" smtClean="0">
                <a:solidFill>
                  <a:srgbClr val="FF0000"/>
                </a:solidFill>
              </a:rPr>
              <a:t>35</a:t>
            </a:r>
            <a:r>
              <a:rPr lang="it-IT" sz="2800" dirty="0" smtClean="0"/>
              <a:t>ALUNNI</a:t>
            </a:r>
            <a:endParaRPr lang="it-IT" sz="2800" dirty="0"/>
          </a:p>
          <a:p>
            <a:r>
              <a:rPr lang="it-IT" sz="2800" dirty="0"/>
              <a:t>4=</a:t>
            </a:r>
            <a:r>
              <a:rPr lang="it-IT" sz="2800" b="1" dirty="0">
                <a:solidFill>
                  <a:srgbClr val="FF0000"/>
                </a:solidFill>
              </a:rPr>
              <a:t>11</a:t>
            </a:r>
            <a:r>
              <a:rPr lang="it-IT" sz="2800" dirty="0"/>
              <a:t>ALUNNI</a:t>
            </a:r>
          </a:p>
          <a:p>
            <a:r>
              <a:rPr lang="it-IT" sz="2800" dirty="0"/>
              <a:t>RISULTATI MEDIAMENTE </a:t>
            </a:r>
            <a:r>
              <a:rPr lang="it-IT" sz="2800" b="1" dirty="0" smtClean="0"/>
              <a:t>SUFFICIENTI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xmlns="" val="349168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339802165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766900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SINTESI TECNOLOGIA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6"/>
          </a:solidFill>
        </p:spPr>
        <p:txBody>
          <a:bodyPr/>
          <a:lstStyle/>
          <a:p>
            <a:pPr marL="0" indent="0">
              <a:buNone/>
            </a:pPr>
            <a:r>
              <a:rPr lang="it-IT" sz="2800" dirty="0" smtClean="0"/>
              <a:t>10=3ALUNNI</a:t>
            </a:r>
          </a:p>
          <a:p>
            <a:pPr marL="0" indent="0">
              <a:buNone/>
            </a:pPr>
            <a:r>
              <a:rPr lang="it-IT" sz="2800" dirty="0" smtClean="0"/>
              <a:t>9=14ALUNNI</a:t>
            </a:r>
          </a:p>
          <a:p>
            <a:pPr marL="0" indent="0">
              <a:buNone/>
            </a:pPr>
            <a:r>
              <a:rPr lang="it-IT" sz="2800" dirty="0" smtClean="0"/>
              <a:t>8=62 ALUNNI</a:t>
            </a:r>
          </a:p>
          <a:p>
            <a:pPr marL="0" indent="0">
              <a:buNone/>
            </a:pPr>
            <a:r>
              <a:rPr lang="it-IT" sz="2800" b="1" dirty="0" smtClean="0"/>
              <a:t>7=83ALUNNI</a:t>
            </a:r>
          </a:p>
          <a:p>
            <a:pPr marL="0" indent="0">
              <a:buNone/>
            </a:pPr>
            <a:r>
              <a:rPr lang="it-IT" sz="2800" dirty="0" smtClean="0"/>
              <a:t>6=21ALUNNI</a:t>
            </a:r>
          </a:p>
          <a:p>
            <a:pPr marL="0" indent="0">
              <a:buNone/>
            </a:pPr>
            <a:r>
              <a:rPr lang="it-IT" sz="2800" dirty="0" smtClean="0"/>
              <a:t>5=</a:t>
            </a:r>
            <a:r>
              <a:rPr lang="it-IT" sz="2800" dirty="0" smtClean="0">
                <a:solidFill>
                  <a:srgbClr val="FF0000"/>
                </a:solidFill>
              </a:rPr>
              <a:t>8</a:t>
            </a:r>
            <a:r>
              <a:rPr lang="it-IT" sz="2800" dirty="0" smtClean="0"/>
              <a:t>ALUNNI</a:t>
            </a:r>
          </a:p>
          <a:p>
            <a:pPr marL="0" indent="0">
              <a:buNone/>
            </a:pPr>
            <a:r>
              <a:rPr lang="it-IT" sz="2800" dirty="0" smtClean="0"/>
              <a:t>4=</a:t>
            </a:r>
            <a:r>
              <a:rPr lang="it-IT" sz="2800" dirty="0" smtClean="0">
                <a:solidFill>
                  <a:srgbClr val="FF0000"/>
                </a:solidFill>
              </a:rPr>
              <a:t>0</a:t>
            </a:r>
            <a:r>
              <a:rPr lang="it-IT" sz="2800" dirty="0" smtClean="0"/>
              <a:t>ALUNNI</a:t>
            </a:r>
          </a:p>
          <a:p>
            <a:pPr marL="0" indent="0">
              <a:buNone/>
            </a:pPr>
            <a:r>
              <a:rPr lang="it-IT" sz="2800" dirty="0" smtClean="0"/>
              <a:t>I RISULTATI SONO MEDIAMENTE </a:t>
            </a:r>
            <a:r>
              <a:rPr lang="it-IT" sz="2800" b="1" dirty="0" smtClean="0"/>
              <a:t>DISCRETI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xmlns="" val="105735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STORIA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187972182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03558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SINTESI STORIA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10=</a:t>
            </a:r>
            <a:r>
              <a:rPr lang="it-IT" sz="2800" b="1" dirty="0" smtClean="0"/>
              <a:t>0</a:t>
            </a:r>
            <a:r>
              <a:rPr lang="it-IT" sz="2800" dirty="0" smtClean="0"/>
              <a:t>ALUNNI</a:t>
            </a:r>
          </a:p>
          <a:p>
            <a:pPr marL="0" indent="0">
              <a:buNone/>
            </a:pPr>
            <a:r>
              <a:rPr lang="it-IT" sz="2800" dirty="0" smtClean="0"/>
              <a:t>9=</a:t>
            </a:r>
            <a:r>
              <a:rPr lang="it-IT" sz="2800" b="1" dirty="0" smtClean="0"/>
              <a:t>0</a:t>
            </a:r>
            <a:r>
              <a:rPr lang="it-IT" sz="2800" dirty="0" smtClean="0"/>
              <a:t> ALUNNI</a:t>
            </a:r>
          </a:p>
          <a:p>
            <a:pPr marL="0" indent="0">
              <a:buNone/>
            </a:pPr>
            <a:r>
              <a:rPr lang="it-IT" sz="2800" dirty="0" smtClean="0"/>
              <a:t>8=</a:t>
            </a:r>
            <a:r>
              <a:rPr lang="it-IT" sz="2800" b="1" dirty="0" smtClean="0"/>
              <a:t>7</a:t>
            </a:r>
            <a:r>
              <a:rPr lang="it-IT" sz="2800" dirty="0" smtClean="0"/>
              <a:t> ALUNNI</a:t>
            </a:r>
          </a:p>
          <a:p>
            <a:pPr marL="0" indent="0">
              <a:buNone/>
            </a:pPr>
            <a:r>
              <a:rPr lang="it-IT" sz="2800" dirty="0" smtClean="0"/>
              <a:t>7=</a:t>
            </a:r>
            <a:r>
              <a:rPr lang="it-IT" sz="2800" b="1" dirty="0" smtClean="0"/>
              <a:t>42</a:t>
            </a:r>
            <a:r>
              <a:rPr lang="it-IT" sz="2800" dirty="0" smtClean="0"/>
              <a:t>ALUNNI</a:t>
            </a:r>
          </a:p>
          <a:p>
            <a:pPr marL="0" indent="0">
              <a:buNone/>
            </a:pPr>
            <a:r>
              <a:rPr lang="it-IT" sz="2800" b="1" dirty="0" smtClean="0"/>
              <a:t>6=65ALUNNI</a:t>
            </a:r>
          </a:p>
          <a:p>
            <a:pPr marL="0" indent="0">
              <a:buNone/>
            </a:pPr>
            <a:r>
              <a:rPr lang="it-IT" sz="2800" dirty="0" smtClean="0">
                <a:solidFill>
                  <a:srgbClr val="FF0000"/>
                </a:solidFill>
              </a:rPr>
              <a:t>5=57</a:t>
            </a:r>
            <a:r>
              <a:rPr lang="it-IT" sz="2800" dirty="0" smtClean="0"/>
              <a:t>ALUNNI</a:t>
            </a:r>
          </a:p>
          <a:p>
            <a:pPr marL="0" indent="0">
              <a:buNone/>
            </a:pPr>
            <a:r>
              <a:rPr lang="it-IT" sz="2800" dirty="0" smtClean="0">
                <a:solidFill>
                  <a:srgbClr val="FF0000"/>
                </a:solidFill>
              </a:rPr>
              <a:t>4=25</a:t>
            </a:r>
            <a:r>
              <a:rPr lang="it-IT" sz="2800" dirty="0" smtClean="0"/>
              <a:t>ALUNNI</a:t>
            </a:r>
          </a:p>
          <a:p>
            <a:pPr marL="0" indent="0">
              <a:buNone/>
            </a:pPr>
            <a:r>
              <a:rPr lang="it-IT" sz="2800" dirty="0" smtClean="0"/>
              <a:t>I RISULTATI SONO MEDIAMENTE </a:t>
            </a:r>
            <a:r>
              <a:rPr lang="it-IT" sz="2800" b="1" dirty="0" smtClean="0"/>
              <a:t>SUFFICIENTI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xmlns="" val="137484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GEOGRAFIA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839187951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42282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SINTESI GEOGRAFIA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it-IT" b="1" dirty="0" smtClean="0"/>
              <a:t>10=65ALUNNI</a:t>
            </a:r>
            <a:endParaRPr lang="it-IT" b="1" dirty="0"/>
          </a:p>
          <a:p>
            <a:r>
              <a:rPr lang="it-IT" dirty="0" smtClean="0"/>
              <a:t>9=</a:t>
            </a:r>
            <a:r>
              <a:rPr lang="it-IT" b="1" dirty="0" smtClean="0"/>
              <a:t>35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8=</a:t>
            </a:r>
            <a:r>
              <a:rPr lang="it-IT" b="1" dirty="0" smtClean="0"/>
              <a:t>20</a:t>
            </a:r>
            <a:r>
              <a:rPr lang="it-IT" dirty="0" smtClean="0"/>
              <a:t>ALUNNI</a:t>
            </a:r>
            <a:endParaRPr lang="it-IT" dirty="0"/>
          </a:p>
          <a:p>
            <a:r>
              <a:rPr lang="it-IT" dirty="0" smtClean="0"/>
              <a:t>7=</a:t>
            </a:r>
            <a:r>
              <a:rPr lang="it-IT" b="1" dirty="0" smtClean="0"/>
              <a:t>36</a:t>
            </a:r>
            <a:r>
              <a:rPr lang="it-IT" dirty="0" smtClean="0"/>
              <a:t>ALUNNI</a:t>
            </a:r>
            <a:endParaRPr lang="it-IT" dirty="0"/>
          </a:p>
          <a:p>
            <a:r>
              <a:rPr lang="it-IT" dirty="0" smtClean="0"/>
              <a:t>6=</a:t>
            </a:r>
            <a:r>
              <a:rPr lang="it-IT" b="1" dirty="0" smtClean="0"/>
              <a:t>32</a:t>
            </a:r>
            <a:r>
              <a:rPr lang="it-IT" dirty="0" smtClean="0"/>
              <a:t>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4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ALUNNI</a:t>
            </a:r>
            <a:endParaRPr lang="it-IT" dirty="0"/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8</a:t>
            </a:r>
            <a:r>
              <a:rPr lang="it-IT" dirty="0" smtClean="0"/>
              <a:t>ALUNNI</a:t>
            </a:r>
            <a:endParaRPr lang="it-IT" dirty="0"/>
          </a:p>
          <a:p>
            <a:pPr marL="0" indent="0">
              <a:buNone/>
            </a:pPr>
            <a:r>
              <a:rPr lang="it-IT" b="1" dirty="0" smtClean="0"/>
              <a:t>OTTIMI</a:t>
            </a:r>
            <a:r>
              <a:rPr lang="it-IT" dirty="0" smtClean="0"/>
              <a:t>  RISULTATI.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267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ED.FISICA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835361215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40377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it-IT" dirty="0" smtClean="0"/>
              <a:t>SINTESI ED.FISICA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i-FI" dirty="0" smtClean="0"/>
              <a:t>10=</a:t>
            </a:r>
            <a:r>
              <a:rPr lang="fi-FI" b="1" dirty="0" smtClean="0"/>
              <a:t>0</a:t>
            </a:r>
            <a:r>
              <a:rPr lang="fi-FI" dirty="0" smtClean="0"/>
              <a:t>ALUNNI</a:t>
            </a:r>
            <a:endParaRPr lang="fi-FI" dirty="0"/>
          </a:p>
          <a:p>
            <a:r>
              <a:rPr lang="fi-FI" dirty="0" smtClean="0"/>
              <a:t>9=</a:t>
            </a:r>
            <a:r>
              <a:rPr lang="fi-FI" b="1" dirty="0" smtClean="0"/>
              <a:t>52</a:t>
            </a:r>
            <a:r>
              <a:rPr lang="fi-FI" dirty="0" smtClean="0"/>
              <a:t> </a:t>
            </a:r>
            <a:r>
              <a:rPr lang="fi-FI" dirty="0"/>
              <a:t>ALUNNI</a:t>
            </a:r>
          </a:p>
          <a:p>
            <a:r>
              <a:rPr lang="fi-FI" b="1" dirty="0" smtClean="0"/>
              <a:t>8=74ALUNNI</a:t>
            </a:r>
            <a:endParaRPr lang="fi-FI" b="1" dirty="0"/>
          </a:p>
          <a:p>
            <a:r>
              <a:rPr lang="fi-FI" dirty="0" smtClean="0"/>
              <a:t>7=</a:t>
            </a:r>
            <a:r>
              <a:rPr lang="fi-FI" b="1" dirty="0" smtClean="0"/>
              <a:t>50</a:t>
            </a:r>
            <a:r>
              <a:rPr lang="fi-FI" dirty="0" smtClean="0"/>
              <a:t>ALUNNI</a:t>
            </a:r>
            <a:endParaRPr lang="fi-FI" dirty="0"/>
          </a:p>
          <a:p>
            <a:r>
              <a:rPr lang="fi-FI" dirty="0" smtClean="0"/>
              <a:t>6=</a:t>
            </a:r>
            <a:r>
              <a:rPr lang="fi-FI" b="1" dirty="0" smtClean="0"/>
              <a:t>11</a:t>
            </a:r>
            <a:r>
              <a:rPr lang="fi-FI" dirty="0" smtClean="0"/>
              <a:t>ALUNNI</a:t>
            </a:r>
            <a:endParaRPr lang="fi-FI" dirty="0"/>
          </a:p>
          <a:p>
            <a:r>
              <a:rPr lang="fi-FI" dirty="0" smtClean="0"/>
              <a:t>5=</a:t>
            </a:r>
            <a:r>
              <a:rPr lang="fi-FI" b="1" dirty="0" smtClean="0">
                <a:solidFill>
                  <a:srgbClr val="FF0000"/>
                </a:solidFill>
              </a:rPr>
              <a:t>6</a:t>
            </a:r>
            <a:r>
              <a:rPr lang="fi-FI" dirty="0" smtClean="0"/>
              <a:t> </a:t>
            </a:r>
            <a:r>
              <a:rPr lang="fi-FI" dirty="0"/>
              <a:t>ALUNNI</a:t>
            </a:r>
          </a:p>
          <a:p>
            <a:r>
              <a:rPr lang="fi-FI" dirty="0" smtClean="0"/>
              <a:t>4=</a:t>
            </a:r>
            <a:r>
              <a:rPr lang="fi-FI" b="1" dirty="0" smtClean="0">
                <a:solidFill>
                  <a:srgbClr val="FF0000"/>
                </a:solidFill>
              </a:rPr>
              <a:t>1</a:t>
            </a:r>
            <a:r>
              <a:rPr lang="fi-FI" dirty="0" smtClean="0"/>
              <a:t>ALUNNO.</a:t>
            </a:r>
            <a:endParaRPr lang="fi-FI" dirty="0"/>
          </a:p>
          <a:p>
            <a:r>
              <a:rPr lang="it-IT" dirty="0" smtClean="0"/>
              <a:t>I RISULTATI RISULTANO MEDIAMENTE </a:t>
            </a:r>
            <a:r>
              <a:rPr lang="it-IT" b="1" dirty="0" smtClean="0"/>
              <a:t>BUONI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167745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ARTE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170832682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44240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116632"/>
            <a:ext cx="8568952" cy="5509200"/>
          </a:xfrm>
          <a:prstGeom prst="rect">
            <a:avLst/>
          </a:prstGeom>
          <a:solidFill>
            <a:schemeClr val="accent3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it-IT" sz="4400" dirty="0" smtClean="0">
                <a:solidFill>
                  <a:srgbClr val="C00000"/>
                </a:solidFill>
              </a:rPr>
              <a:t>PREMESSA</a:t>
            </a:r>
            <a:endParaRPr lang="it-IT" sz="4400" dirty="0"/>
          </a:p>
          <a:p>
            <a:r>
              <a:rPr lang="it-IT" sz="4400" dirty="0"/>
              <a:t>La somministrazione, la valutazione e la successiva elaborazione dei risultati delle prove </a:t>
            </a:r>
            <a:r>
              <a:rPr lang="it-IT" sz="4400" dirty="0" smtClean="0"/>
              <a:t>oggettive parallele, </a:t>
            </a:r>
            <a:r>
              <a:rPr lang="it-IT" sz="4400" dirty="0"/>
              <a:t>nell’ambito di un curricolo </a:t>
            </a:r>
            <a:r>
              <a:rPr lang="it-IT" sz="4400" dirty="0" smtClean="0"/>
              <a:t>verticale, sono </a:t>
            </a:r>
            <a:r>
              <a:rPr lang="it-IT" sz="4400" dirty="0"/>
              <a:t>parte integrante del progetto di implementazione del SNV</a:t>
            </a:r>
          </a:p>
        </p:txBody>
      </p:sp>
    </p:spTree>
    <p:extLst>
      <p:ext uri="{BB962C8B-B14F-4D97-AF65-F5344CB8AC3E}">
        <p14:creationId xmlns:p14="http://schemas.microsoft.com/office/powerpoint/2010/main" xmlns="" val="271280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SINTESI ARTE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it-IT" dirty="0"/>
              <a:t>10=0ALUNNI</a:t>
            </a:r>
          </a:p>
          <a:p>
            <a:r>
              <a:rPr lang="it-IT" dirty="0" smtClean="0"/>
              <a:t>9=2 </a:t>
            </a:r>
            <a:r>
              <a:rPr lang="it-IT" dirty="0"/>
              <a:t>ALUNNI</a:t>
            </a:r>
          </a:p>
          <a:p>
            <a:r>
              <a:rPr lang="it-IT" b="1" dirty="0" smtClean="0"/>
              <a:t>8=91ALUNNI</a:t>
            </a:r>
            <a:endParaRPr lang="it-IT" b="1" dirty="0"/>
          </a:p>
          <a:p>
            <a:r>
              <a:rPr lang="it-IT" b="1" dirty="0" smtClean="0"/>
              <a:t>7=91ALUNNI</a:t>
            </a:r>
            <a:endParaRPr lang="it-IT" b="1" dirty="0"/>
          </a:p>
          <a:p>
            <a:r>
              <a:rPr lang="it-IT" dirty="0"/>
              <a:t>6=11ALUNNI</a:t>
            </a:r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3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dirty="0" smtClean="0">
                <a:solidFill>
                  <a:srgbClr val="FF0000"/>
                </a:solidFill>
              </a:rPr>
              <a:t>0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I RISULTATI RISULTANO MEDIAMENTE </a:t>
            </a:r>
            <a:r>
              <a:rPr lang="it-IT" dirty="0" smtClean="0"/>
              <a:t>TRA IL </a:t>
            </a:r>
            <a:r>
              <a:rPr lang="it-IT" b="1" dirty="0" smtClean="0"/>
              <a:t>DISCRETO</a:t>
            </a:r>
            <a:r>
              <a:rPr lang="it-IT" dirty="0" smtClean="0"/>
              <a:t> E IL </a:t>
            </a:r>
            <a:r>
              <a:rPr lang="it-IT" b="1" dirty="0" smtClean="0"/>
              <a:t>BUONO</a:t>
            </a:r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53596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MUSICA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47065918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188802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t-IT" dirty="0" smtClean="0"/>
              <a:t>SINTESI MUSICA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r>
              <a:rPr lang="it-IT" dirty="0"/>
              <a:t>10=</a:t>
            </a:r>
            <a:r>
              <a:rPr lang="it-IT" b="1" dirty="0"/>
              <a:t>0</a:t>
            </a:r>
            <a:r>
              <a:rPr lang="it-IT" dirty="0"/>
              <a:t>ALUNNI</a:t>
            </a:r>
          </a:p>
          <a:p>
            <a:r>
              <a:rPr lang="it-IT" dirty="0" smtClean="0"/>
              <a:t>9=</a:t>
            </a:r>
            <a:r>
              <a:rPr lang="it-IT" b="1" dirty="0" smtClean="0"/>
              <a:t>4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8=</a:t>
            </a:r>
            <a:r>
              <a:rPr lang="it-IT" b="1" dirty="0" smtClean="0"/>
              <a:t>54</a:t>
            </a:r>
            <a:r>
              <a:rPr lang="it-IT" dirty="0" smtClean="0"/>
              <a:t>ALUNNI</a:t>
            </a:r>
            <a:endParaRPr lang="it-IT" dirty="0"/>
          </a:p>
          <a:p>
            <a:r>
              <a:rPr lang="it-IT" dirty="0" smtClean="0"/>
              <a:t>7=</a:t>
            </a:r>
            <a:r>
              <a:rPr lang="it-IT" b="1" dirty="0" smtClean="0"/>
              <a:t>61</a:t>
            </a:r>
            <a:r>
              <a:rPr lang="it-IT" dirty="0" smtClean="0"/>
              <a:t>ALUNNI</a:t>
            </a:r>
            <a:endParaRPr lang="it-IT" dirty="0"/>
          </a:p>
          <a:p>
            <a:r>
              <a:rPr lang="it-IT" b="1" dirty="0" smtClean="0"/>
              <a:t>6=70ALUNNI</a:t>
            </a:r>
            <a:endParaRPr lang="it-IT" b="1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14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dirty="0" smtClean="0">
                <a:solidFill>
                  <a:srgbClr val="FF0000"/>
                </a:solidFill>
              </a:rPr>
              <a:t>1</a:t>
            </a:r>
            <a:r>
              <a:rPr lang="it-IT" dirty="0" smtClean="0"/>
              <a:t>ALUNNO.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 RISULTATI RISULTANO </a:t>
            </a:r>
            <a:r>
              <a:rPr lang="it-IT" dirty="0" smtClean="0"/>
              <a:t>MEDIAMENTE </a:t>
            </a:r>
            <a:r>
              <a:rPr lang="it-IT" b="1" dirty="0" smtClean="0"/>
              <a:t>SUFFICIENTI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66303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RELIGIONE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511100614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53147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SINTESI RELIGIONE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10=3ALUNNI</a:t>
            </a:r>
            <a:endParaRPr lang="it-IT" dirty="0"/>
          </a:p>
          <a:p>
            <a:r>
              <a:rPr lang="it-IT" dirty="0" smtClean="0"/>
              <a:t>9=51 </a:t>
            </a:r>
            <a:r>
              <a:rPr lang="it-IT" dirty="0"/>
              <a:t>ALUNNI</a:t>
            </a:r>
          </a:p>
          <a:p>
            <a:r>
              <a:rPr lang="it-IT" b="1" dirty="0" smtClean="0"/>
              <a:t>8=70ALUNNI</a:t>
            </a:r>
            <a:endParaRPr lang="it-IT" b="1" dirty="0"/>
          </a:p>
          <a:p>
            <a:r>
              <a:rPr lang="it-IT" dirty="0" smtClean="0"/>
              <a:t>7=38ALUNNI</a:t>
            </a:r>
            <a:endParaRPr lang="it-IT" dirty="0"/>
          </a:p>
          <a:p>
            <a:r>
              <a:rPr lang="it-IT" dirty="0" smtClean="0"/>
              <a:t>6=21ALUNNI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1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0</a:t>
            </a:r>
            <a:r>
              <a:rPr lang="it-IT" dirty="0" smtClean="0"/>
              <a:t>ALUNNI.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 RISULTATI RISULTANO </a:t>
            </a:r>
            <a:r>
              <a:rPr lang="it-IT" dirty="0" smtClean="0"/>
              <a:t>MEDIAMENTE </a:t>
            </a:r>
            <a:r>
              <a:rPr lang="it-IT" b="1" dirty="0" smtClean="0"/>
              <a:t>BUONI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2297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029221614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33568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SINTESI INGLESE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713387"/>
          </a:xfrm>
          <a:solidFill>
            <a:schemeClr val="bg2">
              <a:lumMod val="75000"/>
            </a:schemeClr>
          </a:solidFill>
        </p:spPr>
        <p:txBody>
          <a:bodyPr>
            <a:normAutofit fontScale="92500"/>
          </a:bodyPr>
          <a:lstStyle/>
          <a:p>
            <a:r>
              <a:rPr lang="it-IT" dirty="0" smtClean="0"/>
              <a:t>10=20ALUNNI</a:t>
            </a:r>
            <a:endParaRPr lang="it-IT" dirty="0"/>
          </a:p>
          <a:p>
            <a:r>
              <a:rPr lang="it-IT" dirty="0" smtClean="0"/>
              <a:t>9=26ALUNNI</a:t>
            </a:r>
            <a:endParaRPr lang="it-IT" dirty="0"/>
          </a:p>
          <a:p>
            <a:r>
              <a:rPr lang="it-IT" dirty="0" smtClean="0"/>
              <a:t>8=29ALUNNI</a:t>
            </a:r>
            <a:endParaRPr lang="it-IT" dirty="0"/>
          </a:p>
          <a:p>
            <a:r>
              <a:rPr lang="it-IT" dirty="0" smtClean="0"/>
              <a:t>7=30ALUNNI</a:t>
            </a:r>
            <a:endParaRPr lang="it-IT" dirty="0"/>
          </a:p>
          <a:p>
            <a:r>
              <a:rPr lang="it-IT" b="1" dirty="0" smtClean="0"/>
              <a:t>6=36ALUNNI</a:t>
            </a:r>
            <a:endParaRPr lang="it-IT" b="1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16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23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I RISULTATI RISULTANO MEDIAMENTE </a:t>
            </a:r>
            <a:r>
              <a:rPr lang="it-IT" b="1" dirty="0" smtClean="0"/>
              <a:t>SUFFICIENTI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285460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FRANCESE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088176529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808679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it-IT" dirty="0" smtClean="0"/>
              <a:t>SINTESI FRANCESE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10=1ALUNN0</a:t>
            </a:r>
            <a:endParaRPr lang="it-IT" dirty="0"/>
          </a:p>
          <a:p>
            <a:r>
              <a:rPr lang="it-IT" dirty="0" smtClean="0"/>
              <a:t>9=10ALUNNI</a:t>
            </a:r>
            <a:endParaRPr lang="it-IT" dirty="0"/>
          </a:p>
          <a:p>
            <a:r>
              <a:rPr lang="it-IT" b="1" dirty="0" smtClean="0"/>
              <a:t>8=59ALUNNI</a:t>
            </a:r>
            <a:endParaRPr lang="it-IT" b="1" dirty="0"/>
          </a:p>
          <a:p>
            <a:r>
              <a:rPr lang="it-IT" dirty="0" smtClean="0"/>
              <a:t>7=48ALUNNI</a:t>
            </a:r>
            <a:endParaRPr lang="it-IT" dirty="0"/>
          </a:p>
          <a:p>
            <a:r>
              <a:rPr lang="it-IT" dirty="0" smtClean="0"/>
              <a:t>6=50ALUNNI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12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13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I RISULTATI RISULTANO MEDIAMENTE </a:t>
            </a:r>
            <a:r>
              <a:rPr lang="it-IT" b="1" dirty="0" smtClean="0"/>
              <a:t>BUONI</a:t>
            </a:r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91704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365530074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73670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980728"/>
            <a:ext cx="8496944" cy="489364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 prove comuni </a:t>
            </a:r>
            <a:r>
              <a:rPr lang="it-IT" sz="2400" dirty="0">
                <a:solidFill>
                  <a:srgbClr val="C00000"/>
                </a:solidFill>
              </a:rPr>
              <a:t>NON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servono a confrontare la ‘</a:t>
            </a:r>
            <a:r>
              <a:rPr lang="it-IT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qualità’la‘bontà’del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lavoro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 docente, quanto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costituire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una base comune (non unitaria o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omologata) nella didattica, nella costruzione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delle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prove e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nei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sistemi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 valutazione all’interno dei medesimi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ambiti  disciplinari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ctr"/>
            <a:r>
              <a:rPr lang="it-IT" sz="2400" dirty="0">
                <a:solidFill>
                  <a:srgbClr val="FF0000"/>
                </a:solidFill>
              </a:rPr>
              <a:t>NON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sono, perciò, uno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strumento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che miri a costituire una classifica delle classi e/o dei corsi.</a:t>
            </a: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Sono una modalità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utile di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verifica e valutazione dell’attuazione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del curricolo verticale.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Infine, consentono di ‘tracciare uno storico’ in relazione al percorso del singolo studente ed alla</a:t>
            </a: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specifica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materia.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31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it-IT" sz="4000" dirty="0" smtClean="0"/>
              <a:t>SINTESI ITALIANO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it-IT" sz="2800" dirty="0"/>
              <a:t>10=1ALUNN0</a:t>
            </a:r>
          </a:p>
          <a:p>
            <a:r>
              <a:rPr lang="it-IT" sz="2800" dirty="0" smtClean="0"/>
              <a:t>9=17ALUNNI</a:t>
            </a:r>
            <a:endParaRPr lang="it-IT" sz="2800" dirty="0"/>
          </a:p>
          <a:p>
            <a:r>
              <a:rPr lang="it-IT" sz="2800" b="1" dirty="0" smtClean="0"/>
              <a:t>8=52ALUNNI</a:t>
            </a:r>
            <a:endParaRPr lang="it-IT" sz="2800" b="1" dirty="0"/>
          </a:p>
          <a:p>
            <a:r>
              <a:rPr lang="it-IT" sz="2800" dirty="0" smtClean="0"/>
              <a:t>7=44 ALUNNI</a:t>
            </a:r>
            <a:endParaRPr lang="it-IT" sz="2800" dirty="0"/>
          </a:p>
          <a:p>
            <a:r>
              <a:rPr lang="it-IT" sz="2800" b="1" dirty="0" smtClean="0"/>
              <a:t>6=54ALUNNI</a:t>
            </a:r>
            <a:endParaRPr lang="it-IT" sz="2800" b="1" dirty="0"/>
          </a:p>
          <a:p>
            <a:r>
              <a:rPr lang="it-IT" sz="2800" dirty="0" smtClean="0"/>
              <a:t>5=</a:t>
            </a:r>
            <a:r>
              <a:rPr lang="it-IT" sz="2800" dirty="0" smtClean="0">
                <a:solidFill>
                  <a:srgbClr val="FF0000"/>
                </a:solidFill>
              </a:rPr>
              <a:t>25</a:t>
            </a:r>
            <a:r>
              <a:rPr lang="it-IT" sz="2800" dirty="0" smtClean="0"/>
              <a:t> </a:t>
            </a:r>
            <a:r>
              <a:rPr lang="it-IT" sz="2800" dirty="0"/>
              <a:t>ALUNNI</a:t>
            </a:r>
          </a:p>
          <a:p>
            <a:r>
              <a:rPr lang="it-IT" sz="2800" dirty="0" smtClean="0"/>
              <a:t>4=</a:t>
            </a:r>
            <a:r>
              <a:rPr lang="it-IT" sz="2800" dirty="0" smtClean="0">
                <a:solidFill>
                  <a:srgbClr val="FF0000"/>
                </a:solidFill>
              </a:rPr>
              <a:t>4</a:t>
            </a:r>
            <a:r>
              <a:rPr lang="it-IT" sz="2800" dirty="0" smtClean="0"/>
              <a:t>ALUNNI</a:t>
            </a:r>
            <a:endParaRPr lang="it-IT" sz="2800" dirty="0"/>
          </a:p>
          <a:p>
            <a:pPr marL="0" indent="0">
              <a:buNone/>
            </a:pPr>
            <a:r>
              <a:rPr lang="it-IT" sz="2800" dirty="0"/>
              <a:t>I RISULTATI RISULTANO </a:t>
            </a:r>
            <a:r>
              <a:rPr lang="it-IT" sz="2800" dirty="0" smtClean="0"/>
              <a:t>MEDIAMENTE TRA IL </a:t>
            </a:r>
            <a:r>
              <a:rPr lang="it-IT" sz="2800" b="1" dirty="0" smtClean="0"/>
              <a:t>BUONO</a:t>
            </a:r>
            <a:r>
              <a:rPr lang="it-IT" sz="2800" dirty="0" smtClean="0"/>
              <a:t> E LA </a:t>
            </a:r>
            <a:r>
              <a:rPr lang="it-IT" sz="2800" b="1" dirty="0" smtClean="0"/>
              <a:t>SUFFICIENZA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xmlns="" val="379345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117341630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749450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it-IT" dirty="0" smtClean="0"/>
              <a:t>SINTESI MATEMATICA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10=6ALUNNI</a:t>
            </a:r>
            <a:endParaRPr lang="it-IT" dirty="0"/>
          </a:p>
          <a:p>
            <a:r>
              <a:rPr lang="it-IT" dirty="0" smtClean="0"/>
              <a:t>9=17ALUNNI</a:t>
            </a:r>
            <a:endParaRPr lang="it-IT" dirty="0"/>
          </a:p>
          <a:p>
            <a:r>
              <a:rPr lang="it-IT" b="1" dirty="0" smtClean="0"/>
              <a:t>8=48ALUNNI</a:t>
            </a:r>
            <a:endParaRPr lang="it-IT" b="1" dirty="0"/>
          </a:p>
          <a:p>
            <a:r>
              <a:rPr lang="it-IT" dirty="0" smtClean="0"/>
              <a:t>7=41ALUNNI</a:t>
            </a:r>
            <a:endParaRPr lang="it-IT" dirty="0"/>
          </a:p>
          <a:p>
            <a:r>
              <a:rPr lang="it-IT" b="1" dirty="0" smtClean="0"/>
              <a:t>6=48ALUNNI</a:t>
            </a:r>
            <a:endParaRPr lang="it-IT" b="1" dirty="0"/>
          </a:p>
          <a:p>
            <a:r>
              <a:rPr lang="it-IT" dirty="0" smtClean="0"/>
              <a:t>5=22 </a:t>
            </a:r>
            <a:r>
              <a:rPr lang="it-IT" dirty="0"/>
              <a:t>ALUNNI</a:t>
            </a:r>
          </a:p>
          <a:p>
            <a:r>
              <a:rPr lang="it-IT" dirty="0" smtClean="0"/>
              <a:t>4=16ALUNNI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I RISULTATI RISULTANO MEDIAMENTE </a:t>
            </a:r>
            <a:r>
              <a:rPr lang="it-IT" dirty="0" smtClean="0"/>
              <a:t>TRA IL </a:t>
            </a:r>
            <a:r>
              <a:rPr lang="it-IT" b="1" dirty="0" smtClean="0"/>
              <a:t>BUONO</a:t>
            </a:r>
            <a:r>
              <a:rPr lang="it-IT" dirty="0" smtClean="0"/>
              <a:t> E IL </a:t>
            </a:r>
            <a:r>
              <a:rPr lang="it-IT" b="1" dirty="0" smtClean="0"/>
              <a:t>DISCRETO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983379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060197052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64120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SINTESI SCIENZE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it-IT" dirty="0" smtClean="0"/>
              <a:t>10=10ALUNNI</a:t>
            </a:r>
            <a:endParaRPr lang="it-IT" dirty="0"/>
          </a:p>
          <a:p>
            <a:r>
              <a:rPr lang="it-IT" dirty="0" smtClean="0"/>
              <a:t>9=28ALUNNI</a:t>
            </a:r>
            <a:endParaRPr lang="it-IT" dirty="0"/>
          </a:p>
          <a:p>
            <a:r>
              <a:rPr lang="it-IT" dirty="0" smtClean="0"/>
              <a:t>8=42ALUNNI</a:t>
            </a:r>
            <a:endParaRPr lang="it-IT" dirty="0"/>
          </a:p>
          <a:p>
            <a:r>
              <a:rPr lang="it-IT" b="1" dirty="0" smtClean="0"/>
              <a:t>7=52ALUNNI</a:t>
            </a:r>
            <a:endParaRPr lang="it-IT" b="1" dirty="0"/>
          </a:p>
          <a:p>
            <a:r>
              <a:rPr lang="it-IT" dirty="0" smtClean="0"/>
              <a:t>6=45ALUNNI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9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0</a:t>
            </a:r>
            <a:r>
              <a:rPr lang="it-IT" dirty="0" smtClean="0"/>
              <a:t> ALUNNI</a:t>
            </a:r>
            <a:r>
              <a:rPr lang="it-IT" dirty="0"/>
              <a:t>.</a:t>
            </a:r>
          </a:p>
          <a:p>
            <a:r>
              <a:rPr lang="it-IT" dirty="0"/>
              <a:t>I RISULTATI RISULTANO MEDIAMENTE </a:t>
            </a:r>
            <a:r>
              <a:rPr lang="it-IT" b="1" dirty="0" smtClean="0"/>
              <a:t>DISCRETI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727504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641049228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479515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SINTESI TECNOLOGIA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it-IT" dirty="0" smtClean="0"/>
              <a:t>10=10ALUNN0</a:t>
            </a:r>
            <a:endParaRPr lang="it-IT" dirty="0"/>
          </a:p>
          <a:p>
            <a:r>
              <a:rPr lang="it-IT" dirty="0" smtClean="0"/>
              <a:t>9=39ALUNNI</a:t>
            </a:r>
            <a:endParaRPr lang="it-IT" dirty="0"/>
          </a:p>
          <a:p>
            <a:r>
              <a:rPr lang="it-IT" b="1" dirty="0" smtClean="0"/>
              <a:t>8=63ALUNNI</a:t>
            </a:r>
            <a:endParaRPr lang="it-IT" b="1" dirty="0"/>
          </a:p>
          <a:p>
            <a:r>
              <a:rPr lang="it-IT" dirty="0" smtClean="0"/>
              <a:t>7=51ALUNNI</a:t>
            </a:r>
            <a:endParaRPr lang="it-IT" dirty="0"/>
          </a:p>
          <a:p>
            <a:r>
              <a:rPr lang="it-IT" dirty="0" smtClean="0"/>
              <a:t>6=17ALUNNI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5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1</a:t>
            </a:r>
            <a:r>
              <a:rPr lang="it-IT" dirty="0" smtClean="0"/>
              <a:t>ALUNNO</a:t>
            </a:r>
            <a:endParaRPr lang="it-IT" dirty="0"/>
          </a:p>
          <a:p>
            <a:r>
              <a:rPr lang="it-IT" dirty="0"/>
              <a:t>I RISULTATI RISULTANO MEDIAMENTE </a:t>
            </a:r>
            <a:r>
              <a:rPr lang="it-IT" b="1" dirty="0"/>
              <a:t>BUONI</a:t>
            </a:r>
          </a:p>
        </p:txBody>
      </p:sp>
    </p:spTree>
    <p:extLst>
      <p:ext uri="{BB962C8B-B14F-4D97-AF65-F5344CB8AC3E}">
        <p14:creationId xmlns:p14="http://schemas.microsoft.com/office/powerpoint/2010/main" xmlns="" val="31997287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STORIA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745313084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36914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SINTESI STORIA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it-IT" dirty="0"/>
              <a:t>10=1ALUNN0</a:t>
            </a:r>
          </a:p>
          <a:p>
            <a:r>
              <a:rPr lang="it-IT" dirty="0" smtClean="0"/>
              <a:t>9=16ALUNNI</a:t>
            </a:r>
            <a:endParaRPr lang="it-IT" dirty="0"/>
          </a:p>
          <a:p>
            <a:r>
              <a:rPr lang="it-IT" b="1" dirty="0" smtClean="0"/>
              <a:t>8=53ALUNNI</a:t>
            </a:r>
            <a:endParaRPr lang="it-IT" b="1" dirty="0"/>
          </a:p>
          <a:p>
            <a:r>
              <a:rPr lang="it-IT" dirty="0" smtClean="0"/>
              <a:t>7=44ALUNNI</a:t>
            </a:r>
            <a:endParaRPr lang="it-IT" dirty="0"/>
          </a:p>
          <a:p>
            <a:r>
              <a:rPr lang="it-IT" b="1" dirty="0" smtClean="0"/>
              <a:t>6=55ALUNN</a:t>
            </a:r>
            <a:r>
              <a:rPr lang="it-IT" dirty="0" smtClean="0"/>
              <a:t>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26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4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r>
              <a:rPr lang="it-IT" dirty="0"/>
              <a:t>I RISULTATI RISULTANO </a:t>
            </a:r>
            <a:r>
              <a:rPr lang="it-IT" dirty="0" smtClean="0"/>
              <a:t>MEDIAMENTE TRA IL </a:t>
            </a:r>
            <a:r>
              <a:rPr lang="it-IT" b="1" dirty="0" smtClean="0"/>
              <a:t>BUON0</a:t>
            </a:r>
            <a:r>
              <a:rPr lang="it-IT" dirty="0" smtClean="0"/>
              <a:t> E LA </a:t>
            </a:r>
            <a:r>
              <a:rPr lang="it-IT" b="1" dirty="0" smtClean="0"/>
              <a:t>SUFFICIENZA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14570279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GEOGRAFIA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463442536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599905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58785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4000" b="1" dirty="0" smtClean="0"/>
              <a:t>Dalla lettura delle tabelle che riportano gli esiti delle prove parallele ,effettuate nella SCUOLA SECONDARIA del nostro Istituto ,si possono fare  molte osservazioni (si invitano i docenti ad analizzarli con diligenza e senso critico ).</a:t>
            </a:r>
          </a:p>
          <a:p>
            <a:r>
              <a:rPr lang="it-IT" sz="4000" b="1" dirty="0"/>
              <a:t>S</a:t>
            </a:r>
            <a:r>
              <a:rPr lang="it-IT" sz="4000" b="1" dirty="0" smtClean="0"/>
              <a:t>i riportano di seguito i grafici con le relative criticità e positività dei risultati delle prove</a:t>
            </a:r>
            <a:r>
              <a:rPr lang="it-IT" sz="2800" b="1" dirty="0" smtClean="0"/>
              <a:t>.</a:t>
            </a:r>
            <a:endParaRPr lang="it-IT" sz="1600" b="1" dirty="0" smtClean="0"/>
          </a:p>
          <a:p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xmlns="" val="370074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SINTESI GEOGRAFIA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it-IT" b="1" dirty="0" smtClean="0"/>
              <a:t>10=76ALUNNI</a:t>
            </a:r>
            <a:endParaRPr lang="it-IT" b="1" dirty="0"/>
          </a:p>
          <a:p>
            <a:r>
              <a:rPr lang="it-IT" dirty="0" smtClean="0"/>
              <a:t>9= 5ALUNNI</a:t>
            </a:r>
            <a:endParaRPr lang="it-IT" dirty="0"/>
          </a:p>
          <a:p>
            <a:r>
              <a:rPr lang="it-IT" dirty="0" smtClean="0"/>
              <a:t>8=35ALUNNI</a:t>
            </a:r>
            <a:endParaRPr lang="it-IT" dirty="0"/>
          </a:p>
          <a:p>
            <a:r>
              <a:rPr lang="it-IT" dirty="0" smtClean="0"/>
              <a:t>7=26ALUNNI</a:t>
            </a:r>
            <a:endParaRPr lang="it-IT" dirty="0"/>
          </a:p>
          <a:p>
            <a:r>
              <a:rPr lang="it-IT" dirty="0" smtClean="0"/>
              <a:t>6=32ALUNNI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15</a:t>
            </a:r>
            <a:r>
              <a:rPr lang="it-IT" dirty="0" smtClean="0"/>
              <a:t>ALUNNI</a:t>
            </a:r>
            <a:endParaRPr lang="it-IT" dirty="0"/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5</a:t>
            </a:r>
            <a:r>
              <a:rPr lang="it-IT" dirty="0" smtClean="0"/>
              <a:t>ALUNNI.</a:t>
            </a:r>
          </a:p>
          <a:p>
            <a:pPr marL="0" indent="0">
              <a:buNone/>
            </a:pPr>
            <a:r>
              <a:rPr lang="it-IT" b="1" dirty="0" smtClean="0"/>
              <a:t>OTTIMI</a:t>
            </a:r>
            <a:r>
              <a:rPr lang="it-IT" dirty="0" smtClean="0"/>
              <a:t> SONO I RISULTATI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7817752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ED.FISICA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74942727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740234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it-IT" dirty="0" smtClean="0"/>
              <a:t>ED.FISICA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rgbClr val="CCCC00"/>
          </a:solidFill>
        </p:spPr>
        <p:txBody>
          <a:bodyPr>
            <a:normAutofit/>
          </a:bodyPr>
          <a:lstStyle/>
          <a:p>
            <a:r>
              <a:rPr lang="it-IT" sz="2800" dirty="0" smtClean="0"/>
              <a:t>10=0ALUNN0</a:t>
            </a:r>
            <a:endParaRPr lang="it-IT" sz="2800" dirty="0"/>
          </a:p>
          <a:p>
            <a:r>
              <a:rPr lang="it-IT" sz="2800" b="1" dirty="0" smtClean="0"/>
              <a:t>9=58ALUNNI</a:t>
            </a:r>
            <a:endParaRPr lang="it-IT" sz="2800" b="1" dirty="0"/>
          </a:p>
          <a:p>
            <a:r>
              <a:rPr lang="it-IT" sz="2800" dirty="0" smtClean="0"/>
              <a:t>8=48ALUNNI</a:t>
            </a:r>
            <a:endParaRPr lang="it-IT" sz="2800" dirty="0"/>
          </a:p>
          <a:p>
            <a:r>
              <a:rPr lang="it-IT" sz="2800" b="1" dirty="0" smtClean="0"/>
              <a:t>7=57ALUNNI</a:t>
            </a:r>
            <a:endParaRPr lang="it-IT" sz="2800" b="1" dirty="0"/>
          </a:p>
          <a:p>
            <a:r>
              <a:rPr lang="it-IT" sz="2800" dirty="0" smtClean="0"/>
              <a:t>6=23ALUNNI</a:t>
            </a:r>
            <a:endParaRPr lang="it-IT" sz="2800" dirty="0"/>
          </a:p>
          <a:p>
            <a:r>
              <a:rPr lang="it-IT" sz="2800" dirty="0" smtClean="0"/>
              <a:t>5=</a:t>
            </a:r>
            <a:r>
              <a:rPr lang="it-IT" sz="2800" b="1" dirty="0" smtClean="0">
                <a:solidFill>
                  <a:srgbClr val="FF0000"/>
                </a:solidFill>
              </a:rPr>
              <a:t>3</a:t>
            </a:r>
            <a:r>
              <a:rPr lang="it-IT" sz="2800" dirty="0" smtClean="0"/>
              <a:t> </a:t>
            </a:r>
            <a:r>
              <a:rPr lang="it-IT" sz="2800" dirty="0"/>
              <a:t>ALUNNI</a:t>
            </a:r>
          </a:p>
          <a:p>
            <a:r>
              <a:rPr lang="it-IT" sz="2800" dirty="0" smtClean="0"/>
              <a:t>4=</a:t>
            </a:r>
            <a:r>
              <a:rPr lang="it-IT" sz="2800" b="1" dirty="0" smtClean="0">
                <a:solidFill>
                  <a:srgbClr val="FF0000"/>
                </a:solidFill>
              </a:rPr>
              <a:t>1</a:t>
            </a:r>
            <a:r>
              <a:rPr lang="it-IT" sz="2800" dirty="0" smtClean="0"/>
              <a:t>ALUNNO</a:t>
            </a:r>
            <a:endParaRPr lang="it-IT" sz="2800" dirty="0"/>
          </a:p>
          <a:p>
            <a:pPr marL="0" indent="0">
              <a:buNone/>
            </a:pPr>
            <a:r>
              <a:rPr lang="it-IT" sz="2800" dirty="0"/>
              <a:t>I RISULTATI RISULTANO </a:t>
            </a:r>
            <a:r>
              <a:rPr lang="it-IT" sz="2800" dirty="0" smtClean="0"/>
              <a:t>MEDIAMENTETRA IL</a:t>
            </a:r>
            <a:r>
              <a:rPr lang="it-IT" sz="2800" b="1" dirty="0" smtClean="0"/>
              <a:t> BUONO </a:t>
            </a:r>
            <a:r>
              <a:rPr lang="it-IT" sz="2800" dirty="0" smtClean="0"/>
              <a:t>E IL </a:t>
            </a:r>
            <a:r>
              <a:rPr lang="it-IT" sz="2800" b="1" dirty="0" smtClean="0"/>
              <a:t>DISCRETO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xmlns="" val="37455762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ARTE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627166965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04888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SINTESI ARTE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r>
              <a:rPr lang="it-IT" dirty="0" smtClean="0"/>
              <a:t>10=0ALUNNI</a:t>
            </a:r>
            <a:endParaRPr lang="it-IT" dirty="0"/>
          </a:p>
          <a:p>
            <a:r>
              <a:rPr lang="it-IT" dirty="0"/>
              <a:t>9=10ALUNNI</a:t>
            </a:r>
          </a:p>
          <a:p>
            <a:r>
              <a:rPr lang="it-IT" dirty="0" smtClean="0"/>
              <a:t>8=43ALUNNI</a:t>
            </a:r>
            <a:endParaRPr lang="it-IT" dirty="0"/>
          </a:p>
          <a:p>
            <a:r>
              <a:rPr lang="it-IT" b="1" dirty="0" smtClean="0"/>
              <a:t>7=107ALUNNI</a:t>
            </a:r>
            <a:endParaRPr lang="it-IT" b="1" dirty="0"/>
          </a:p>
          <a:p>
            <a:r>
              <a:rPr lang="it-IT" dirty="0" smtClean="0"/>
              <a:t>6=29ALUNNI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4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0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r>
              <a:rPr lang="it-IT" dirty="0"/>
              <a:t>I RISULTATI </a:t>
            </a:r>
            <a:r>
              <a:rPr lang="it-IT" b="1" dirty="0" smtClean="0"/>
              <a:t>RISULTANODISCRETI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42304447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MUSICA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244410374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559449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t-IT" dirty="0" smtClean="0"/>
              <a:t>SINTESI MUSICA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10=2ALUNNI</a:t>
            </a:r>
            <a:endParaRPr lang="it-IT" dirty="0"/>
          </a:p>
          <a:p>
            <a:r>
              <a:rPr lang="it-IT" dirty="0" smtClean="0"/>
              <a:t>9=7ALUNNI</a:t>
            </a:r>
            <a:endParaRPr lang="it-IT" dirty="0"/>
          </a:p>
          <a:p>
            <a:r>
              <a:rPr lang="it-IT" b="1" dirty="0" smtClean="0"/>
              <a:t>8=66ALUNNI</a:t>
            </a:r>
            <a:endParaRPr lang="it-IT" b="1" dirty="0"/>
          </a:p>
          <a:p>
            <a:r>
              <a:rPr lang="it-IT" dirty="0" smtClean="0"/>
              <a:t>7=50ALUNNI</a:t>
            </a:r>
            <a:endParaRPr lang="it-IT" dirty="0"/>
          </a:p>
          <a:p>
            <a:r>
              <a:rPr lang="it-IT" dirty="0" smtClean="0"/>
              <a:t>6=37ALUNNI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6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1</a:t>
            </a:r>
            <a:r>
              <a:rPr lang="it-IT" dirty="0" smtClean="0"/>
              <a:t>ALUNN0</a:t>
            </a:r>
            <a:endParaRPr lang="it-IT" dirty="0"/>
          </a:p>
          <a:p>
            <a:r>
              <a:rPr lang="it-IT" dirty="0"/>
              <a:t>I RISULTATI RISULTANO MEDIAMENTE </a:t>
            </a:r>
            <a:r>
              <a:rPr lang="it-IT" b="1" dirty="0"/>
              <a:t>BUONI</a:t>
            </a:r>
          </a:p>
        </p:txBody>
      </p:sp>
    </p:spTree>
    <p:extLst>
      <p:ext uri="{BB962C8B-B14F-4D97-AF65-F5344CB8AC3E}">
        <p14:creationId xmlns:p14="http://schemas.microsoft.com/office/powerpoint/2010/main" xmlns="" val="33752237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RELIGIONE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530067203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33574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SINTESI RELIGIONE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it-IT" b="1" dirty="0" smtClean="0"/>
              <a:t>10=66ALUNN0</a:t>
            </a:r>
            <a:endParaRPr lang="it-IT" b="1" dirty="0"/>
          </a:p>
          <a:p>
            <a:r>
              <a:rPr lang="it-IT" dirty="0" smtClean="0"/>
              <a:t>9=38ALUNNI</a:t>
            </a:r>
            <a:endParaRPr lang="it-IT" dirty="0"/>
          </a:p>
          <a:p>
            <a:r>
              <a:rPr lang="it-IT" dirty="0" smtClean="0"/>
              <a:t>8=34ALUNNI</a:t>
            </a:r>
            <a:endParaRPr lang="it-IT" dirty="0"/>
          </a:p>
          <a:p>
            <a:r>
              <a:rPr lang="it-IT" dirty="0" smtClean="0"/>
              <a:t>7=29ALUNNI</a:t>
            </a:r>
            <a:endParaRPr lang="it-IT" dirty="0"/>
          </a:p>
          <a:p>
            <a:r>
              <a:rPr lang="it-IT" dirty="0" smtClean="0"/>
              <a:t>6=8ALUNNI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1</a:t>
            </a:r>
            <a:r>
              <a:rPr lang="it-IT" dirty="0" smtClean="0"/>
              <a:t>ALUNNI</a:t>
            </a:r>
            <a:endParaRPr lang="it-IT" dirty="0"/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0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b="1" dirty="0" smtClean="0"/>
              <a:t>OTTIMI</a:t>
            </a:r>
            <a:r>
              <a:rPr lang="it-IT" dirty="0" smtClean="0"/>
              <a:t> </a:t>
            </a:r>
            <a:r>
              <a:rPr lang="it-IT" dirty="0"/>
              <a:t>RISULTATI </a:t>
            </a:r>
          </a:p>
        </p:txBody>
      </p:sp>
    </p:spTree>
    <p:extLst>
      <p:ext uri="{BB962C8B-B14F-4D97-AF65-F5344CB8AC3E}">
        <p14:creationId xmlns:p14="http://schemas.microsoft.com/office/powerpoint/2010/main" xmlns="" val="30239946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132225947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503076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201911723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8705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SINTESI INGLESE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10=10ALUNN0</a:t>
            </a:r>
            <a:endParaRPr lang="it-IT" dirty="0"/>
          </a:p>
          <a:p>
            <a:r>
              <a:rPr lang="it-IT" dirty="0" smtClean="0"/>
              <a:t>9=48ALUNNI</a:t>
            </a:r>
            <a:endParaRPr lang="it-IT" dirty="0"/>
          </a:p>
          <a:p>
            <a:r>
              <a:rPr lang="it-IT" b="1" dirty="0" smtClean="0"/>
              <a:t>8=57ALUNNI</a:t>
            </a:r>
            <a:endParaRPr lang="it-IT" b="1" dirty="0"/>
          </a:p>
          <a:p>
            <a:r>
              <a:rPr lang="it-IT" dirty="0" smtClean="0"/>
              <a:t>7=40ALUNNI</a:t>
            </a:r>
            <a:endParaRPr lang="it-IT" dirty="0"/>
          </a:p>
          <a:p>
            <a:r>
              <a:rPr lang="it-IT" dirty="0" smtClean="0"/>
              <a:t>6=27ALUNNI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9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0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r>
              <a:rPr lang="it-IT" dirty="0"/>
              <a:t>I RISULTATI RISULTANO MEDIAMENTE BUONI</a:t>
            </a:r>
          </a:p>
        </p:txBody>
      </p:sp>
    </p:spTree>
    <p:extLst>
      <p:ext uri="{BB962C8B-B14F-4D97-AF65-F5344CB8AC3E}">
        <p14:creationId xmlns:p14="http://schemas.microsoft.com/office/powerpoint/2010/main" xmlns="" val="5290975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FRANCESE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699450855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26368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SINTESI FRANCESE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10=13ALUNN0</a:t>
            </a:r>
            <a:endParaRPr lang="it-IT" dirty="0"/>
          </a:p>
          <a:p>
            <a:r>
              <a:rPr lang="it-IT" b="1" dirty="0" smtClean="0"/>
              <a:t>9=65ALUNNI</a:t>
            </a:r>
            <a:endParaRPr lang="it-IT" b="1" dirty="0"/>
          </a:p>
          <a:p>
            <a:r>
              <a:rPr lang="it-IT" dirty="0" smtClean="0"/>
              <a:t>8=48ALUNNI</a:t>
            </a:r>
            <a:endParaRPr lang="it-IT" dirty="0"/>
          </a:p>
          <a:p>
            <a:r>
              <a:rPr lang="it-IT" dirty="0" smtClean="0"/>
              <a:t>7=28ALUNNI</a:t>
            </a:r>
            <a:endParaRPr lang="it-IT" dirty="0"/>
          </a:p>
          <a:p>
            <a:r>
              <a:rPr lang="it-IT" dirty="0" smtClean="0"/>
              <a:t>6=16ALUNNI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13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0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I RISULTATI RISULTANO MEDIAMENTE </a:t>
            </a:r>
            <a:r>
              <a:rPr lang="it-IT" b="1" dirty="0" smtClean="0"/>
              <a:t>SODDISFACENTI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29053921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522658967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25264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SINTESI ITALIANO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10=4ALUNNI</a:t>
            </a:r>
            <a:endParaRPr lang="it-IT" dirty="0"/>
          </a:p>
          <a:p>
            <a:r>
              <a:rPr lang="it-IT" dirty="0" smtClean="0"/>
              <a:t>9=17ALUNNI</a:t>
            </a:r>
            <a:endParaRPr lang="it-IT" dirty="0"/>
          </a:p>
          <a:p>
            <a:r>
              <a:rPr lang="it-IT" dirty="0" smtClean="0"/>
              <a:t>8=45ALUNNI</a:t>
            </a:r>
            <a:endParaRPr lang="it-IT" dirty="0"/>
          </a:p>
          <a:p>
            <a:r>
              <a:rPr lang="it-IT" b="1" dirty="0" smtClean="0"/>
              <a:t>7=69ALUNNI</a:t>
            </a:r>
            <a:endParaRPr lang="it-IT" b="1" dirty="0"/>
          </a:p>
          <a:p>
            <a:r>
              <a:rPr lang="it-IT" b="1" dirty="0" smtClean="0"/>
              <a:t>6=70ALUNNI</a:t>
            </a:r>
            <a:endParaRPr lang="it-IT" b="1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9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0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I RISULTATI RISULTANO </a:t>
            </a:r>
            <a:r>
              <a:rPr lang="it-IT" dirty="0" smtClean="0"/>
              <a:t>MEDIAMENTE TRA IL </a:t>
            </a:r>
            <a:r>
              <a:rPr lang="it-IT" b="1" dirty="0" smtClean="0"/>
              <a:t>SUFFICIENTE</a:t>
            </a:r>
            <a:r>
              <a:rPr lang="it-IT" dirty="0" smtClean="0"/>
              <a:t> E IL </a:t>
            </a:r>
            <a:r>
              <a:rPr lang="it-IT" b="1" dirty="0" smtClean="0"/>
              <a:t>DISCRETO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32496718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410992499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490413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SINTESI MATEMATICA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1338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10=14ALUNNI</a:t>
            </a:r>
            <a:endParaRPr lang="it-IT" dirty="0"/>
          </a:p>
          <a:p>
            <a:r>
              <a:rPr lang="it-IT" dirty="0" smtClean="0"/>
              <a:t>9=34ALUNNI</a:t>
            </a:r>
            <a:endParaRPr lang="it-IT" dirty="0"/>
          </a:p>
          <a:p>
            <a:r>
              <a:rPr lang="it-IT" b="1" dirty="0" smtClean="0"/>
              <a:t>8=49ALUNNI</a:t>
            </a:r>
            <a:endParaRPr lang="it-IT" b="1" dirty="0"/>
          </a:p>
          <a:p>
            <a:r>
              <a:rPr lang="it-IT" dirty="0" smtClean="0"/>
              <a:t>7=29ALUNNI</a:t>
            </a:r>
            <a:endParaRPr lang="it-IT" dirty="0"/>
          </a:p>
          <a:p>
            <a:r>
              <a:rPr lang="it-IT" b="1" dirty="0" smtClean="0"/>
              <a:t>6=47ALUNNI</a:t>
            </a:r>
            <a:endParaRPr lang="it-IT" b="1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18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11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r>
              <a:rPr lang="it-IT" dirty="0"/>
              <a:t>I RISULTATI RISULTANO MEDIAMENTE </a:t>
            </a:r>
            <a:r>
              <a:rPr lang="it-IT" dirty="0" smtClean="0"/>
              <a:t>TRA IL </a:t>
            </a:r>
            <a:r>
              <a:rPr lang="it-IT" b="1" dirty="0" smtClean="0"/>
              <a:t>BUONO</a:t>
            </a:r>
            <a:r>
              <a:rPr lang="it-IT" dirty="0" smtClean="0"/>
              <a:t> E </a:t>
            </a:r>
            <a:r>
              <a:rPr lang="it-IT" b="1" dirty="0" smtClean="0"/>
              <a:t>IL SUFFICIENTE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31734524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038279179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99456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SINTESI SCIENZE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it-IT" dirty="0" smtClean="0"/>
              <a:t>10=3ALUNNI</a:t>
            </a:r>
            <a:endParaRPr lang="it-IT" dirty="0"/>
          </a:p>
          <a:p>
            <a:r>
              <a:rPr lang="it-IT" dirty="0" smtClean="0"/>
              <a:t>9=15ALUNNI</a:t>
            </a:r>
            <a:endParaRPr lang="it-IT" dirty="0"/>
          </a:p>
          <a:p>
            <a:r>
              <a:rPr lang="it-IT" dirty="0" smtClean="0"/>
              <a:t>8=37ALUNNI</a:t>
            </a:r>
            <a:endParaRPr lang="it-IT" dirty="0"/>
          </a:p>
          <a:p>
            <a:r>
              <a:rPr lang="it-IT" dirty="0" smtClean="0"/>
              <a:t>7=46ALUNNI</a:t>
            </a:r>
            <a:endParaRPr lang="it-IT" dirty="0"/>
          </a:p>
          <a:p>
            <a:r>
              <a:rPr lang="it-IT" b="1" dirty="0" smtClean="0"/>
              <a:t>6=53ALUNNI</a:t>
            </a:r>
            <a:endParaRPr lang="it-IT" b="1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39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10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I RISULTATI RISULTANO MEDIAMENTE </a:t>
            </a:r>
            <a:r>
              <a:rPr lang="it-IT" b="1" dirty="0" smtClean="0"/>
              <a:t>SUFFICIENTI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18611906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07984702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774217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SINTESI ITALIANO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10=</a:t>
            </a:r>
            <a:r>
              <a:rPr lang="it-IT" sz="2800" b="1" dirty="0" smtClean="0"/>
              <a:t>0</a:t>
            </a:r>
            <a:r>
              <a:rPr lang="it-IT" sz="2800" dirty="0" smtClean="0"/>
              <a:t> ALUNNI</a:t>
            </a:r>
          </a:p>
          <a:p>
            <a:pPr marL="0" indent="0">
              <a:buNone/>
            </a:pPr>
            <a:r>
              <a:rPr lang="it-IT" sz="2800" dirty="0" smtClean="0"/>
              <a:t>9=</a:t>
            </a:r>
            <a:r>
              <a:rPr lang="it-IT" sz="2800" b="1" dirty="0" smtClean="0"/>
              <a:t>0</a:t>
            </a:r>
            <a:r>
              <a:rPr lang="it-IT" sz="2800" dirty="0" smtClean="0"/>
              <a:t> ALUNNI</a:t>
            </a:r>
          </a:p>
          <a:p>
            <a:pPr marL="0" indent="0">
              <a:buNone/>
            </a:pPr>
            <a:r>
              <a:rPr lang="it-IT" sz="2800" dirty="0" smtClean="0"/>
              <a:t>8=</a:t>
            </a:r>
            <a:r>
              <a:rPr lang="it-IT" sz="2800" b="1" dirty="0" smtClean="0"/>
              <a:t>9</a:t>
            </a:r>
            <a:r>
              <a:rPr lang="it-IT" sz="2800" dirty="0" smtClean="0"/>
              <a:t> ALUNNI</a:t>
            </a:r>
          </a:p>
          <a:p>
            <a:pPr marL="0" indent="0">
              <a:buNone/>
            </a:pPr>
            <a:r>
              <a:rPr lang="it-IT" sz="2800" dirty="0" smtClean="0"/>
              <a:t>7=</a:t>
            </a:r>
            <a:r>
              <a:rPr lang="it-IT" sz="2800" b="1" dirty="0" smtClean="0"/>
              <a:t>37</a:t>
            </a:r>
            <a:r>
              <a:rPr lang="it-IT" sz="2800" dirty="0" smtClean="0"/>
              <a:t> ALUNNI </a:t>
            </a:r>
          </a:p>
          <a:p>
            <a:pPr marL="0" indent="0">
              <a:buNone/>
            </a:pPr>
            <a:r>
              <a:rPr lang="it-IT" sz="2800" b="1" dirty="0" smtClean="0"/>
              <a:t>6=66 ALUNNI</a:t>
            </a:r>
          </a:p>
          <a:p>
            <a:pPr marL="0" indent="0">
              <a:buNone/>
            </a:pPr>
            <a:r>
              <a:rPr lang="it-IT" sz="2800" dirty="0" smtClean="0"/>
              <a:t>5=</a:t>
            </a:r>
            <a:r>
              <a:rPr lang="it-IT" sz="2800" dirty="0" smtClean="0">
                <a:solidFill>
                  <a:srgbClr val="FF0000"/>
                </a:solidFill>
              </a:rPr>
              <a:t>59</a:t>
            </a:r>
            <a:r>
              <a:rPr lang="it-IT" sz="2800" dirty="0" smtClean="0"/>
              <a:t> ALUNNI</a:t>
            </a:r>
          </a:p>
          <a:p>
            <a:pPr marL="0" indent="0">
              <a:buNone/>
            </a:pPr>
            <a:r>
              <a:rPr lang="it-IT" sz="2800" dirty="0" smtClean="0"/>
              <a:t>4=</a:t>
            </a:r>
            <a:r>
              <a:rPr lang="it-IT" sz="2800" dirty="0" smtClean="0">
                <a:solidFill>
                  <a:srgbClr val="FF0000"/>
                </a:solidFill>
              </a:rPr>
              <a:t>25</a:t>
            </a:r>
            <a:r>
              <a:rPr lang="it-IT" sz="2800" dirty="0" smtClean="0"/>
              <a:t> ALUNNI</a:t>
            </a:r>
            <a:endParaRPr lang="it-IT" sz="2800" dirty="0"/>
          </a:p>
          <a:p>
            <a:pPr marL="0" indent="0">
              <a:buNone/>
            </a:pPr>
            <a:r>
              <a:rPr lang="it-IT" sz="2800" dirty="0" smtClean="0"/>
              <a:t>RISULTATI MEDIAMENTI </a:t>
            </a:r>
            <a:r>
              <a:rPr lang="it-IT" sz="2800" b="1" dirty="0" smtClean="0"/>
              <a:t>SUFFICIENTI</a:t>
            </a:r>
          </a:p>
        </p:txBody>
      </p:sp>
    </p:spTree>
    <p:extLst>
      <p:ext uri="{BB962C8B-B14F-4D97-AF65-F5344CB8AC3E}">
        <p14:creationId xmlns:p14="http://schemas.microsoft.com/office/powerpoint/2010/main" xmlns="" val="234013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SINTESI TECNOLOGIA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10=4ALUNNI</a:t>
            </a:r>
            <a:endParaRPr lang="it-IT" dirty="0"/>
          </a:p>
          <a:p>
            <a:r>
              <a:rPr lang="it-IT" dirty="0" smtClean="0"/>
              <a:t>9=33ALUNNI</a:t>
            </a:r>
            <a:endParaRPr lang="it-IT" dirty="0"/>
          </a:p>
          <a:p>
            <a:r>
              <a:rPr lang="it-IT" b="1" dirty="0" smtClean="0"/>
              <a:t>8=91ALUNNI</a:t>
            </a:r>
            <a:endParaRPr lang="it-IT" b="1" dirty="0"/>
          </a:p>
          <a:p>
            <a:r>
              <a:rPr lang="it-IT" dirty="0" smtClean="0"/>
              <a:t>7=46ALUNNI</a:t>
            </a:r>
            <a:endParaRPr lang="it-IT" dirty="0"/>
          </a:p>
          <a:p>
            <a:r>
              <a:rPr lang="it-IT" dirty="0" smtClean="0"/>
              <a:t>6=26ALUNNI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dirty="0" smtClean="0">
                <a:solidFill>
                  <a:srgbClr val="FF0000"/>
                </a:solidFill>
              </a:rPr>
              <a:t>7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dirty="0" smtClean="0">
                <a:solidFill>
                  <a:srgbClr val="FF0000"/>
                </a:solidFill>
              </a:rPr>
              <a:t>2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r>
              <a:rPr lang="it-IT" dirty="0"/>
              <a:t>I RISULTATI RISULTANO MEDIAMENTE BUONI</a:t>
            </a:r>
          </a:p>
        </p:txBody>
      </p:sp>
    </p:spTree>
    <p:extLst>
      <p:ext uri="{BB962C8B-B14F-4D97-AF65-F5344CB8AC3E}">
        <p14:creationId xmlns:p14="http://schemas.microsoft.com/office/powerpoint/2010/main" xmlns="" val="109692037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STORIA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371022039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525548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SINTESI STORIA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10=2ALUNNI</a:t>
            </a:r>
            <a:endParaRPr lang="it-IT" dirty="0"/>
          </a:p>
          <a:p>
            <a:r>
              <a:rPr lang="it-IT" dirty="0" smtClean="0"/>
              <a:t>9=43ALUNNI</a:t>
            </a:r>
            <a:endParaRPr lang="it-IT" dirty="0"/>
          </a:p>
          <a:p>
            <a:r>
              <a:rPr lang="it-IT" b="1" dirty="0" smtClean="0"/>
              <a:t>8=75ALUNNI</a:t>
            </a:r>
            <a:endParaRPr lang="it-IT" b="1" dirty="0"/>
          </a:p>
          <a:p>
            <a:r>
              <a:rPr lang="it-IT" dirty="0" smtClean="0"/>
              <a:t>7=71ALUNNI</a:t>
            </a:r>
            <a:endParaRPr lang="it-IT" dirty="0"/>
          </a:p>
          <a:p>
            <a:r>
              <a:rPr lang="it-IT" dirty="0" smtClean="0"/>
              <a:t>6=9ALUNNI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1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0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r>
              <a:rPr lang="it-IT" dirty="0"/>
              <a:t>I RISULTATI RISULTANO MEDIAMENTE BUONI</a:t>
            </a:r>
          </a:p>
        </p:txBody>
      </p:sp>
    </p:spTree>
    <p:extLst>
      <p:ext uri="{BB962C8B-B14F-4D97-AF65-F5344CB8AC3E}">
        <p14:creationId xmlns:p14="http://schemas.microsoft.com/office/powerpoint/2010/main" xmlns="" val="418710348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GEOGRAFIA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194639422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200975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SINTESI GEOGRAFIA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3"/>
          </a:solidFill>
        </p:spPr>
        <p:txBody>
          <a:bodyPr>
            <a:normAutofit fontScale="92500"/>
          </a:bodyPr>
          <a:lstStyle/>
          <a:p>
            <a:r>
              <a:rPr lang="it-IT" dirty="0" smtClean="0"/>
              <a:t>10=5ALUNNI</a:t>
            </a:r>
            <a:endParaRPr lang="it-IT" dirty="0"/>
          </a:p>
          <a:p>
            <a:r>
              <a:rPr lang="it-IT" dirty="0" smtClean="0"/>
              <a:t>9=31ALUNNI</a:t>
            </a:r>
            <a:endParaRPr lang="it-IT" dirty="0"/>
          </a:p>
          <a:p>
            <a:r>
              <a:rPr lang="it-IT" dirty="0" smtClean="0"/>
              <a:t>8=43ALUNNI</a:t>
            </a:r>
            <a:endParaRPr lang="it-IT" dirty="0"/>
          </a:p>
          <a:p>
            <a:r>
              <a:rPr lang="it-IT" dirty="0" smtClean="0"/>
              <a:t>7=39ALUNNI</a:t>
            </a:r>
            <a:endParaRPr lang="it-IT" dirty="0"/>
          </a:p>
          <a:p>
            <a:r>
              <a:rPr lang="it-IT" b="1" dirty="0" smtClean="0"/>
              <a:t>6=58ALUNNI</a:t>
            </a:r>
            <a:endParaRPr lang="it-IT" b="1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16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15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I RISULTATI RISULTANO MEDIAMENTE </a:t>
            </a:r>
            <a:r>
              <a:rPr lang="it-IT" b="1" dirty="0" smtClean="0"/>
              <a:t>SUFFICIENTI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105549945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ED.FISICA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05708825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792020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SINTESI ED.FISICA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10=0ALUNNI</a:t>
            </a:r>
            <a:endParaRPr lang="it-IT" dirty="0"/>
          </a:p>
          <a:p>
            <a:r>
              <a:rPr lang="it-IT" b="1" dirty="0" smtClean="0"/>
              <a:t>9=81ALUNNI</a:t>
            </a:r>
            <a:endParaRPr lang="it-IT" b="1" dirty="0"/>
          </a:p>
          <a:p>
            <a:r>
              <a:rPr lang="it-IT" dirty="0" smtClean="0"/>
              <a:t>8=42ALUNNI</a:t>
            </a:r>
            <a:endParaRPr lang="it-IT" dirty="0"/>
          </a:p>
          <a:p>
            <a:r>
              <a:rPr lang="it-IT" dirty="0" smtClean="0"/>
              <a:t>7=64ALUNNI</a:t>
            </a:r>
            <a:endParaRPr lang="it-IT" dirty="0"/>
          </a:p>
          <a:p>
            <a:r>
              <a:rPr lang="it-IT" dirty="0" smtClean="0"/>
              <a:t>6=10ALUNNI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1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0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I </a:t>
            </a:r>
            <a:r>
              <a:rPr lang="it-IT" dirty="0" smtClean="0"/>
              <a:t>RISULTATI  RISULTANO MEDIAMENTE </a:t>
            </a:r>
            <a:r>
              <a:rPr lang="it-IT" b="1" dirty="0" smtClean="0"/>
              <a:t>SODDISFACENTI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3545191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ARTE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19162347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523463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SINTESI ARTE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it-IT" dirty="0"/>
              <a:t>10=1ALUNN0</a:t>
            </a:r>
          </a:p>
          <a:p>
            <a:r>
              <a:rPr lang="it-IT" dirty="0" smtClean="0"/>
              <a:t>9=12ALUNNI</a:t>
            </a:r>
            <a:endParaRPr lang="it-IT" dirty="0"/>
          </a:p>
          <a:p>
            <a:r>
              <a:rPr lang="it-IT" b="1" dirty="0" smtClean="0"/>
              <a:t>8=86ALUNNI</a:t>
            </a:r>
            <a:endParaRPr lang="it-IT" b="1" dirty="0"/>
          </a:p>
          <a:p>
            <a:r>
              <a:rPr lang="it-IT" b="1" dirty="0" smtClean="0"/>
              <a:t>7=85ALUNNI</a:t>
            </a:r>
            <a:endParaRPr lang="it-IT" b="1" dirty="0"/>
          </a:p>
          <a:p>
            <a:r>
              <a:rPr lang="it-IT" dirty="0" smtClean="0"/>
              <a:t>6=24ALUNNI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3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0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r>
              <a:rPr lang="it-IT" dirty="0"/>
              <a:t>I RISULTATI RISULTANO MEDIAMENTE </a:t>
            </a:r>
            <a:r>
              <a:rPr lang="it-IT" dirty="0" smtClean="0"/>
              <a:t>TRA IL </a:t>
            </a:r>
            <a:r>
              <a:rPr lang="it-IT" b="1" dirty="0" smtClean="0">
                <a:solidFill>
                  <a:srgbClr val="FF0000"/>
                </a:solidFill>
              </a:rPr>
              <a:t>BUONO</a:t>
            </a:r>
            <a:r>
              <a:rPr lang="it-IT" dirty="0" smtClean="0"/>
              <a:t> E IL </a:t>
            </a:r>
            <a:r>
              <a:rPr lang="it-IT" b="1" dirty="0" smtClean="0">
                <a:solidFill>
                  <a:srgbClr val="FF0000"/>
                </a:solidFill>
              </a:rPr>
              <a:t>DISCRETO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396300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MUSICA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76298651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518410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044255437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497970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it-IT" dirty="0" smtClean="0"/>
              <a:t>SINTESI MUSICA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it-IT" dirty="0" smtClean="0"/>
              <a:t>10=8ALUNNI</a:t>
            </a:r>
            <a:endParaRPr lang="it-IT" dirty="0"/>
          </a:p>
          <a:p>
            <a:r>
              <a:rPr lang="it-IT" dirty="0" smtClean="0"/>
              <a:t>9=12ALUNNI</a:t>
            </a:r>
            <a:endParaRPr lang="it-IT" dirty="0"/>
          </a:p>
          <a:p>
            <a:r>
              <a:rPr lang="it-IT" dirty="0"/>
              <a:t>8=59ALUNNI</a:t>
            </a:r>
          </a:p>
          <a:p>
            <a:r>
              <a:rPr lang="it-IT" b="1" dirty="0" smtClean="0"/>
              <a:t>7=74ALUNNI</a:t>
            </a:r>
            <a:endParaRPr lang="it-IT" b="1" dirty="0"/>
          </a:p>
          <a:p>
            <a:r>
              <a:rPr lang="it-IT" dirty="0" smtClean="0"/>
              <a:t>6=62ALUNNI</a:t>
            </a:r>
            <a:endParaRPr lang="it-IT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5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0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r>
              <a:rPr lang="it-IT" dirty="0"/>
              <a:t>I RISULTATI RISULTANO MEDIAMENTE </a:t>
            </a:r>
            <a:r>
              <a:rPr lang="it-IT" dirty="0" smtClean="0"/>
              <a:t> </a:t>
            </a:r>
            <a:r>
              <a:rPr lang="it-IT" b="1" dirty="0" smtClean="0"/>
              <a:t>DISCRETI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206989979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RELIGIONE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014173137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78922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SINTESI RELIGIONE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3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10=0ALUNNI</a:t>
            </a:r>
            <a:endParaRPr lang="it-IT" dirty="0"/>
          </a:p>
          <a:p>
            <a:r>
              <a:rPr lang="it-IT" dirty="0"/>
              <a:t>9=10ALUNNI</a:t>
            </a:r>
          </a:p>
          <a:p>
            <a:r>
              <a:rPr lang="it-IT" b="1" dirty="0" smtClean="0"/>
              <a:t>8=68ALUNNI</a:t>
            </a:r>
            <a:endParaRPr lang="it-IT" b="1" dirty="0"/>
          </a:p>
          <a:p>
            <a:r>
              <a:rPr lang="it-IT" dirty="0" smtClean="0"/>
              <a:t>7=33ALUNNI</a:t>
            </a:r>
            <a:endParaRPr lang="it-IT" dirty="0"/>
          </a:p>
          <a:p>
            <a:r>
              <a:rPr lang="it-IT" b="1" dirty="0" smtClean="0"/>
              <a:t>6=72ALUNNI</a:t>
            </a:r>
            <a:endParaRPr lang="it-IT" b="1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2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0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r>
              <a:rPr lang="it-IT" dirty="0"/>
              <a:t>I RISULTATI RISULTANO </a:t>
            </a:r>
            <a:r>
              <a:rPr lang="it-IT" dirty="0" smtClean="0"/>
              <a:t>MEDIAMENTETRA IL </a:t>
            </a:r>
            <a:r>
              <a:rPr lang="it-IT" b="1" dirty="0" smtClean="0"/>
              <a:t>SUFFICIENTE</a:t>
            </a:r>
            <a:r>
              <a:rPr lang="it-IT" dirty="0" smtClean="0"/>
              <a:t> E IL </a:t>
            </a:r>
            <a:r>
              <a:rPr lang="it-IT" b="1" dirty="0" smtClean="0"/>
              <a:t>BUONO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280309027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080686845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82471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SINTESI INGLESE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10=17ALUNN0</a:t>
            </a:r>
            <a:endParaRPr lang="it-IT" dirty="0"/>
          </a:p>
          <a:p>
            <a:r>
              <a:rPr lang="it-IT" dirty="0" smtClean="0"/>
              <a:t>9=17ALUNNI</a:t>
            </a:r>
            <a:endParaRPr lang="it-IT" dirty="0"/>
          </a:p>
          <a:p>
            <a:r>
              <a:rPr lang="it-IT" dirty="0" smtClean="0"/>
              <a:t>8=25ALUNNI</a:t>
            </a:r>
            <a:endParaRPr lang="it-IT" dirty="0"/>
          </a:p>
          <a:p>
            <a:r>
              <a:rPr lang="it-IT" dirty="0" smtClean="0"/>
              <a:t>7=37ALUNNI</a:t>
            </a:r>
            <a:endParaRPr lang="it-IT" dirty="0"/>
          </a:p>
          <a:p>
            <a:r>
              <a:rPr lang="it-IT" b="1" dirty="0" smtClean="0"/>
              <a:t>6=52ALUNNI</a:t>
            </a:r>
            <a:endParaRPr lang="it-IT" b="1" dirty="0"/>
          </a:p>
          <a:p>
            <a:r>
              <a:rPr lang="it-IT" dirty="0" smtClean="0"/>
              <a:t>5=</a:t>
            </a:r>
            <a:r>
              <a:rPr lang="it-IT" b="1" dirty="0" smtClean="0">
                <a:solidFill>
                  <a:srgbClr val="FF0000"/>
                </a:solidFill>
              </a:rPr>
              <a:t>29</a:t>
            </a:r>
            <a:r>
              <a:rPr lang="it-IT" dirty="0" smtClean="0"/>
              <a:t> </a:t>
            </a:r>
            <a:r>
              <a:rPr lang="it-IT" dirty="0"/>
              <a:t>ALUNNI</a:t>
            </a:r>
          </a:p>
          <a:p>
            <a:r>
              <a:rPr lang="it-IT" dirty="0" smtClean="0"/>
              <a:t>4=</a:t>
            </a:r>
            <a:r>
              <a:rPr lang="it-IT" b="1" dirty="0" smtClean="0">
                <a:solidFill>
                  <a:srgbClr val="FF0000"/>
                </a:solidFill>
              </a:rPr>
              <a:t>24</a:t>
            </a:r>
            <a:r>
              <a:rPr lang="it-IT" dirty="0" smtClean="0"/>
              <a:t>ALUNNI</a:t>
            </a:r>
            <a:r>
              <a:rPr lang="it-IT" dirty="0"/>
              <a:t>.</a:t>
            </a:r>
          </a:p>
          <a:p>
            <a:r>
              <a:rPr lang="it-IT" dirty="0"/>
              <a:t>I RISULTATI RISULTANO MEDIAMENTE </a:t>
            </a:r>
            <a:r>
              <a:rPr lang="it-IT" b="1" dirty="0" smtClean="0"/>
              <a:t>SUFFICIENTI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407234117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FRANCESE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440565117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144888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SINTESI FRANCESE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it-IT" dirty="0"/>
              <a:t>10=1ALUNN0</a:t>
            </a:r>
          </a:p>
          <a:p>
            <a:r>
              <a:rPr lang="it-IT" dirty="0"/>
              <a:t>9=10ALUNNI</a:t>
            </a:r>
          </a:p>
          <a:p>
            <a:r>
              <a:rPr lang="it-IT" b="1" dirty="0"/>
              <a:t>8=59ALUNNI</a:t>
            </a:r>
          </a:p>
          <a:p>
            <a:r>
              <a:rPr lang="it-IT" dirty="0"/>
              <a:t>7=48ALUNNI</a:t>
            </a:r>
          </a:p>
          <a:p>
            <a:r>
              <a:rPr lang="it-IT" dirty="0"/>
              <a:t>6=50ALUNNI</a:t>
            </a:r>
          </a:p>
          <a:p>
            <a:r>
              <a:rPr lang="it-IT" dirty="0"/>
              <a:t>5=</a:t>
            </a:r>
            <a:r>
              <a:rPr lang="it-IT" b="1" dirty="0">
                <a:solidFill>
                  <a:srgbClr val="FF0000"/>
                </a:solidFill>
              </a:rPr>
              <a:t>12</a:t>
            </a:r>
            <a:r>
              <a:rPr lang="it-IT" dirty="0"/>
              <a:t> ALUNNI</a:t>
            </a:r>
          </a:p>
          <a:p>
            <a:r>
              <a:rPr lang="it-IT" dirty="0"/>
              <a:t>4=</a:t>
            </a:r>
            <a:r>
              <a:rPr lang="it-IT" b="1" dirty="0">
                <a:solidFill>
                  <a:srgbClr val="FF0000"/>
                </a:solidFill>
              </a:rPr>
              <a:t>13</a:t>
            </a:r>
            <a:r>
              <a:rPr lang="it-IT" dirty="0"/>
              <a:t>ALUNNI.</a:t>
            </a:r>
          </a:p>
          <a:p>
            <a:r>
              <a:rPr lang="it-IT" dirty="0"/>
              <a:t>I RISULTATI RISULTANO MEDIAMENTE BUONI</a:t>
            </a:r>
          </a:p>
        </p:txBody>
      </p:sp>
    </p:spTree>
    <p:extLst>
      <p:ext uri="{BB962C8B-B14F-4D97-AF65-F5344CB8AC3E}">
        <p14:creationId xmlns:p14="http://schemas.microsoft.com/office/powerpoint/2010/main" xmlns="" val="95554819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  <a:solidFill>
            <a:srgbClr val="00FF00"/>
          </a:solidFill>
        </p:spPr>
        <p:txBody>
          <a:bodyPr>
            <a:noAutofit/>
          </a:bodyPr>
          <a:lstStyle/>
          <a:p>
            <a:r>
              <a:rPr lang="it-IT" sz="8000" dirty="0" smtClean="0"/>
              <a:t>GRAZIE</a:t>
            </a:r>
            <a:br>
              <a:rPr lang="it-IT" sz="8000" dirty="0" smtClean="0"/>
            </a:br>
            <a:r>
              <a:rPr lang="it-IT" sz="8000" dirty="0" smtClean="0"/>
              <a:t> PER LA COLLABORAZIONE</a:t>
            </a:r>
            <a:br>
              <a:rPr lang="it-IT" sz="8000" dirty="0" smtClean="0"/>
            </a:br>
            <a:r>
              <a:rPr lang="it-IT" sz="4800" dirty="0" smtClean="0"/>
              <a:t>FS.MARIA PUCA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xmlns="" val="3197325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SINTESI MATEMATICA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13387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sz="2800" dirty="0" smtClean="0"/>
              <a:t>10=</a:t>
            </a:r>
            <a:r>
              <a:rPr lang="it-IT" sz="2800" b="1" dirty="0" smtClean="0"/>
              <a:t>2 </a:t>
            </a:r>
            <a:r>
              <a:rPr lang="it-IT" sz="2800" dirty="0" smtClean="0"/>
              <a:t>ALUNNI</a:t>
            </a:r>
          </a:p>
          <a:p>
            <a:pPr marL="0" indent="0">
              <a:buNone/>
            </a:pPr>
            <a:r>
              <a:rPr lang="it-IT" sz="2800" dirty="0" smtClean="0"/>
              <a:t>9=</a:t>
            </a:r>
            <a:r>
              <a:rPr lang="it-IT" sz="2800" b="1" dirty="0" smtClean="0"/>
              <a:t>12</a:t>
            </a:r>
            <a:r>
              <a:rPr lang="it-IT" sz="2800" dirty="0" smtClean="0"/>
              <a:t>ALUNNI</a:t>
            </a:r>
          </a:p>
          <a:p>
            <a:pPr marL="0" indent="0">
              <a:buNone/>
            </a:pPr>
            <a:r>
              <a:rPr lang="it-IT" sz="2800" dirty="0" smtClean="0"/>
              <a:t>8=</a:t>
            </a:r>
            <a:r>
              <a:rPr lang="it-IT" sz="2800" b="1" dirty="0" smtClean="0"/>
              <a:t>15</a:t>
            </a:r>
            <a:r>
              <a:rPr lang="it-IT" sz="2800" dirty="0" smtClean="0"/>
              <a:t>ALUNNI</a:t>
            </a:r>
          </a:p>
          <a:p>
            <a:pPr marL="0" indent="0">
              <a:buNone/>
            </a:pPr>
            <a:r>
              <a:rPr lang="it-IT" sz="2800" dirty="0"/>
              <a:t>7=</a:t>
            </a:r>
            <a:r>
              <a:rPr lang="it-IT" sz="2800" b="1" dirty="0"/>
              <a:t>15</a:t>
            </a:r>
            <a:r>
              <a:rPr lang="it-IT" sz="2800" dirty="0"/>
              <a:t>ALUNNI</a:t>
            </a:r>
          </a:p>
          <a:p>
            <a:pPr marL="0" indent="0">
              <a:buNone/>
            </a:pPr>
            <a:r>
              <a:rPr lang="it-IT" sz="2800" b="1" dirty="0"/>
              <a:t>6=73ALUNNI</a:t>
            </a:r>
          </a:p>
          <a:p>
            <a:pPr marL="0" indent="0">
              <a:buNone/>
            </a:pPr>
            <a:r>
              <a:rPr lang="it-IT" sz="2800" dirty="0" smtClean="0"/>
              <a:t>5=</a:t>
            </a:r>
            <a:r>
              <a:rPr lang="it-IT" sz="2800" b="1" dirty="0" smtClean="0">
                <a:solidFill>
                  <a:srgbClr val="FF0000"/>
                </a:solidFill>
              </a:rPr>
              <a:t>33</a:t>
            </a:r>
            <a:r>
              <a:rPr lang="it-IT" sz="2800" dirty="0" smtClean="0"/>
              <a:t>ALUNNI</a:t>
            </a:r>
          </a:p>
          <a:p>
            <a:pPr marL="0" indent="0">
              <a:buNone/>
            </a:pPr>
            <a:r>
              <a:rPr lang="it-IT" sz="2800" dirty="0" smtClean="0"/>
              <a:t>4=</a:t>
            </a:r>
            <a:r>
              <a:rPr lang="it-IT" sz="2800" b="1" dirty="0" smtClean="0">
                <a:solidFill>
                  <a:srgbClr val="FF0000"/>
                </a:solidFill>
              </a:rPr>
              <a:t>11</a:t>
            </a:r>
            <a:r>
              <a:rPr lang="it-IT" sz="2800" dirty="0" smtClean="0"/>
              <a:t>ALUNNI</a:t>
            </a:r>
          </a:p>
          <a:p>
            <a:pPr marL="0" indent="0">
              <a:buNone/>
            </a:pPr>
            <a:r>
              <a:rPr lang="it-IT" sz="2800" dirty="0" smtClean="0"/>
              <a:t>RISULTATI MEDIAMENTE </a:t>
            </a:r>
            <a:r>
              <a:rPr lang="it-IT" sz="2800" b="1" dirty="0" smtClean="0"/>
              <a:t>SUFFICIENTI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xmlns="" val="97540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89328" y="180461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419982642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0943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1801</TotalTime>
  <Words>1097</Words>
  <Application>Microsoft Office PowerPoint</Application>
  <PresentationFormat>Presentazione su schermo (4:3)</PresentationFormat>
  <Paragraphs>452</Paragraphs>
  <Slides>77</Slides>
  <Notes>37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77</vt:i4>
      </vt:variant>
    </vt:vector>
  </HeadingPairs>
  <TitlesOfParts>
    <vt:vector size="7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SINTESI ITALIANO</vt:lpstr>
      <vt:lpstr>Diapositiva 7</vt:lpstr>
      <vt:lpstr>SINTESI MATEMATICA</vt:lpstr>
      <vt:lpstr>Diapositiva 9</vt:lpstr>
      <vt:lpstr>SINTESI SCIENZE</vt:lpstr>
      <vt:lpstr>Diapositiva 11</vt:lpstr>
      <vt:lpstr>SINTESI TECNOLOGIA</vt:lpstr>
      <vt:lpstr>Diapositiva 13</vt:lpstr>
      <vt:lpstr>SINTESI STORIA</vt:lpstr>
      <vt:lpstr>Diapositiva 15</vt:lpstr>
      <vt:lpstr>SINTESI GEOGRAFIA</vt:lpstr>
      <vt:lpstr>Diapositiva 17</vt:lpstr>
      <vt:lpstr>SINTESI ED.FISICA</vt:lpstr>
      <vt:lpstr>Diapositiva 19</vt:lpstr>
      <vt:lpstr>SINTESI ARTE</vt:lpstr>
      <vt:lpstr>Diapositiva 21</vt:lpstr>
      <vt:lpstr>SINTESI MUSICA</vt:lpstr>
      <vt:lpstr>Diapositiva 23</vt:lpstr>
      <vt:lpstr>SINTESI RELIGIONE</vt:lpstr>
      <vt:lpstr>Diapositiva 25</vt:lpstr>
      <vt:lpstr>SINTESI INGLESE</vt:lpstr>
      <vt:lpstr>Diapositiva 27</vt:lpstr>
      <vt:lpstr>SINTESI FRANCESE</vt:lpstr>
      <vt:lpstr>Diapositiva 29</vt:lpstr>
      <vt:lpstr>SINTESI ITALIANO</vt:lpstr>
      <vt:lpstr>Diapositiva 31</vt:lpstr>
      <vt:lpstr>SINTESI MATEMATICA</vt:lpstr>
      <vt:lpstr>Diapositiva 33</vt:lpstr>
      <vt:lpstr>SINTESI SCIENZE</vt:lpstr>
      <vt:lpstr>Diapositiva 35</vt:lpstr>
      <vt:lpstr>SINTESI TECNOLOGIA</vt:lpstr>
      <vt:lpstr>Diapositiva 37</vt:lpstr>
      <vt:lpstr>SINTESI STORIA</vt:lpstr>
      <vt:lpstr>Diapositiva 39</vt:lpstr>
      <vt:lpstr>SINTESI GEOGRAFIA</vt:lpstr>
      <vt:lpstr>Diapositiva 41</vt:lpstr>
      <vt:lpstr>ED.FISICA</vt:lpstr>
      <vt:lpstr>Diapositiva 43</vt:lpstr>
      <vt:lpstr>SINTESI ARTE</vt:lpstr>
      <vt:lpstr>Diapositiva 45</vt:lpstr>
      <vt:lpstr>SINTESI MUSICA</vt:lpstr>
      <vt:lpstr>Diapositiva 47</vt:lpstr>
      <vt:lpstr>SINTESI RELIGIONE</vt:lpstr>
      <vt:lpstr>Diapositiva 49</vt:lpstr>
      <vt:lpstr>SINTESI INGLESE</vt:lpstr>
      <vt:lpstr>Diapositiva 51</vt:lpstr>
      <vt:lpstr>SINTESI FRANCESE</vt:lpstr>
      <vt:lpstr>Diapositiva 53</vt:lpstr>
      <vt:lpstr>SINTESI ITALIANO</vt:lpstr>
      <vt:lpstr>Diapositiva 55</vt:lpstr>
      <vt:lpstr>SINTESI MATEMATICA</vt:lpstr>
      <vt:lpstr>Diapositiva 57</vt:lpstr>
      <vt:lpstr>SINTESI SCIENZE</vt:lpstr>
      <vt:lpstr>Diapositiva 59</vt:lpstr>
      <vt:lpstr>SINTESI TECNOLOGIA</vt:lpstr>
      <vt:lpstr>Diapositiva 61</vt:lpstr>
      <vt:lpstr>SINTESI STORIA</vt:lpstr>
      <vt:lpstr>Diapositiva 63</vt:lpstr>
      <vt:lpstr>SINTESI GEOGRAFIA</vt:lpstr>
      <vt:lpstr>Diapositiva 65</vt:lpstr>
      <vt:lpstr>SINTESI ED.FISICA</vt:lpstr>
      <vt:lpstr>Diapositiva 67</vt:lpstr>
      <vt:lpstr>SINTESI ARTE</vt:lpstr>
      <vt:lpstr>Diapositiva 69</vt:lpstr>
      <vt:lpstr>SINTESI MUSICA</vt:lpstr>
      <vt:lpstr>Diapositiva 71</vt:lpstr>
      <vt:lpstr>SINTESI RELIGIONE</vt:lpstr>
      <vt:lpstr>Diapositiva 73</vt:lpstr>
      <vt:lpstr>SINTESI INGLESE</vt:lpstr>
      <vt:lpstr>Diapositiva 75</vt:lpstr>
      <vt:lpstr>SINTESI FRANCESE</vt:lpstr>
      <vt:lpstr>GRAZIE  PER LA COLLABORAZIONE FS.MARIA PUCA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gabriella colella</dc:creator>
  <cp:lastModifiedBy>enzo</cp:lastModifiedBy>
  <cp:revision>341</cp:revision>
  <dcterms:created xsi:type="dcterms:W3CDTF">2016-11-23T15:24:18Z</dcterms:created>
  <dcterms:modified xsi:type="dcterms:W3CDTF">2017-03-18T22:39:11Z</dcterms:modified>
</cp:coreProperties>
</file>