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charts/chart68.xml" ContentType="application/vnd.openxmlformats-officedocument.drawingml.chart+xml"/>
  <Override PartName="/ppt/notesSlides/notesSlide2.xml" ContentType="application/vnd.openxmlformats-officedocument.presentationml.notesSlide+xml"/>
  <Override PartName="/ppt/charts/chart86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charts/chart75.xml" ContentType="application/vnd.openxmlformats-officedocument.drawingml.chart+xml"/>
  <Override PartName="/ppt/charts/chart93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Override PartName="/ppt/charts/chart82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charts/chart71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69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charts/chart76.xml" ContentType="application/vnd.openxmlformats-officedocument.drawingml.chart+xml"/>
  <Override PartName="/ppt/charts/chart87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65.xml" ContentType="application/vnd.openxmlformats-officedocument.drawingml.chart+xml"/>
  <Override PartName="/ppt/charts/chart83.xml" ContentType="application/vnd.openxmlformats-officedocument.drawingml.chart+xml"/>
  <Override PartName="/ppt/charts/chart94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charts/chart54.xml" ContentType="application/vnd.openxmlformats-officedocument.drawingml.chart+xml"/>
  <Override PartName="/ppt/charts/chart72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61.xml" ContentType="application/vnd.openxmlformats-officedocument.drawingml.chart+xml"/>
  <Override PartName="/ppt/charts/chart90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ppt/charts/chart59.xml" ContentType="application/vnd.openxmlformats-officedocument.drawingml.chart+xml"/>
  <Override PartName="/ppt/charts/chart79.xml" ContentType="application/vnd.openxmlformats-officedocument.drawingml.chart+xml"/>
  <Override PartName="/ppt/charts/chart88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charts/chart77.xml" ContentType="application/vnd.openxmlformats-officedocument.drawingml.chart+xml"/>
  <Override PartName="/ppt/charts/chart95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charts/chart84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chart73.xml" ContentType="application/vnd.openxmlformats-officedocument.drawingml.chart+xml"/>
  <Override PartName="/ppt/charts/chart91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charts/chart80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78.xml" ContentType="application/vnd.openxmlformats-officedocument.drawingml.chart+xml"/>
  <Override PartName="/ppt/charts/chart89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charts/chart49.xml" ContentType="application/vnd.openxmlformats-officedocument.drawingml.chart+xml"/>
  <Override PartName="/ppt/charts/chart67.xml" ContentType="application/vnd.openxmlformats-officedocument.drawingml.chart+xml"/>
  <Override PartName="/ppt/notesSlides/notesSlide1.xml" ContentType="application/vnd.openxmlformats-officedocument.presentationml.notesSlide+xml"/>
  <Override PartName="/ppt/charts/chart96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charts/chart74.xml" ContentType="application/vnd.openxmlformats-officedocument.drawingml.chart+xml"/>
  <Override PartName="/ppt/charts/chart85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63.xml" ContentType="application/vnd.openxmlformats-officedocument.drawingml.chart+xml"/>
  <Override PartName="/ppt/charts/chart81.xml" ContentType="application/vnd.openxmlformats-officedocument.drawingml.chart+xml"/>
  <Override PartName="/ppt/charts/chart92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charts/chart70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77" r:id="rId3"/>
    <p:sldId id="295" r:id="rId4"/>
    <p:sldId id="296" r:id="rId5"/>
    <p:sldId id="257" r:id="rId6"/>
    <p:sldId id="297" r:id="rId7"/>
    <p:sldId id="285" r:id="rId8"/>
    <p:sldId id="298" r:id="rId9"/>
    <p:sldId id="258" r:id="rId10"/>
    <p:sldId id="299" r:id="rId11"/>
    <p:sldId id="259" r:id="rId12"/>
    <p:sldId id="300" r:id="rId13"/>
    <p:sldId id="260" r:id="rId14"/>
    <p:sldId id="301" r:id="rId15"/>
    <p:sldId id="261" r:id="rId16"/>
    <p:sldId id="302" r:id="rId17"/>
    <p:sldId id="262" r:id="rId18"/>
    <p:sldId id="303" r:id="rId19"/>
    <p:sldId id="264" r:id="rId20"/>
    <p:sldId id="304" r:id="rId21"/>
    <p:sldId id="278" r:id="rId22"/>
    <p:sldId id="305" r:id="rId23"/>
    <p:sldId id="286" r:id="rId24"/>
    <p:sldId id="306" r:id="rId25"/>
    <p:sldId id="279" r:id="rId26"/>
    <p:sldId id="307" r:id="rId27"/>
    <p:sldId id="280" r:id="rId28"/>
    <p:sldId id="308" r:id="rId29"/>
    <p:sldId id="281" r:id="rId30"/>
    <p:sldId id="309" r:id="rId31"/>
    <p:sldId id="282" r:id="rId32"/>
    <p:sldId id="310" r:id="rId33"/>
    <p:sldId id="283" r:id="rId34"/>
    <p:sldId id="311" r:id="rId35"/>
    <p:sldId id="284" r:id="rId36"/>
    <p:sldId id="312" r:id="rId37"/>
    <p:sldId id="287" r:id="rId38"/>
    <p:sldId id="313" r:id="rId39"/>
    <p:sldId id="288" r:id="rId40"/>
    <p:sldId id="314" r:id="rId41"/>
    <p:sldId id="289" r:id="rId42"/>
    <p:sldId id="315" r:id="rId43"/>
    <p:sldId id="290" r:id="rId44"/>
    <p:sldId id="316" r:id="rId45"/>
    <p:sldId id="291" r:id="rId46"/>
    <p:sldId id="317" r:id="rId47"/>
    <p:sldId id="292" r:id="rId48"/>
    <p:sldId id="318" r:id="rId49"/>
    <p:sldId id="293" r:id="rId50"/>
    <p:sldId id="319" r:id="rId51"/>
    <p:sldId id="294" r:id="rId52"/>
    <p:sldId id="320" r:id="rId5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CC"/>
    <a:srgbClr val="CC00CC"/>
    <a:srgbClr val="660066"/>
    <a:srgbClr val="CC3300"/>
    <a:srgbClr val="CC6600"/>
    <a:srgbClr val="FF3399"/>
    <a:srgbClr val="000F2E"/>
    <a:srgbClr val="FF3300"/>
    <a:srgbClr val="9E7800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5907" autoAdjust="0"/>
  </p:normalViewPr>
  <p:slideViewPr>
    <p:cSldViewPr>
      <p:cViewPr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ASCOLTA-COMPRENDE</a:t>
            </a:r>
            <a:r>
              <a:rPr lang="it-IT" baseline="0"/>
              <a:t> E RIFERISCE</a:t>
            </a:r>
            <a:endParaRPr lang="it-IT"/>
          </a:p>
        </c:rich>
      </c:tx>
      <c:layout>
        <c:manualLayout>
          <c:xMode val="edge"/>
          <c:yMode val="edge"/>
          <c:x val="0.23362482264226664"/>
          <c:y val="1.6222102295044283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3945610381516526E-2"/>
          <c:y val="0.15378616842246448"/>
          <c:w val="0.87099140383811935"/>
          <c:h val="0.76574518703564864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'!$B$7:$E$7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'!$B$18:$E$18</c:f>
              <c:numCache>
                <c:formatCode>General</c:formatCode>
                <c:ptCount val="4"/>
                <c:pt idx="0">
                  <c:v>6</c:v>
                </c:pt>
                <c:pt idx="1">
                  <c:v>54</c:v>
                </c:pt>
                <c:pt idx="2">
                  <c:v>91</c:v>
                </c:pt>
                <c:pt idx="3">
                  <c:v>44</c:v>
                </c:pt>
              </c:numCache>
            </c:numRef>
          </c:val>
        </c:ser>
        <c:dLbls/>
        <c:shape val="box"/>
        <c:axId val="118063104"/>
        <c:axId val="118064640"/>
        <c:axId val="0"/>
      </c:bar3DChart>
      <c:catAx>
        <c:axId val="118063104"/>
        <c:scaling>
          <c:orientation val="minMax"/>
        </c:scaling>
        <c:axPos val="b"/>
        <c:tickLblPos val="nextTo"/>
        <c:crossAx val="118064640"/>
        <c:crosses val="autoZero"/>
        <c:auto val="1"/>
        <c:lblAlgn val="ctr"/>
        <c:lblOffset val="100"/>
      </c:catAx>
      <c:valAx>
        <c:axId val="118064640"/>
        <c:scaling>
          <c:orientation val="minMax"/>
        </c:scaling>
        <c:axPos val="l"/>
        <c:majorGridlines/>
        <c:numFmt formatCode="General" sourceLinked="1"/>
        <c:tickLblPos val="nextTo"/>
        <c:crossAx val="118063104"/>
        <c:crossesAt val="1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'!$BJ$7:$BM$7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'!$V$18:$Y$18</c:f>
              <c:numCache>
                <c:formatCode>General</c:formatCode>
                <c:ptCount val="4"/>
                <c:pt idx="0">
                  <c:v>8</c:v>
                </c:pt>
                <c:pt idx="1">
                  <c:v>45</c:v>
                </c:pt>
                <c:pt idx="2">
                  <c:v>79</c:v>
                </c:pt>
                <c:pt idx="3">
                  <c:v>65</c:v>
                </c:pt>
              </c:numCache>
            </c:numRef>
          </c:val>
        </c:ser>
        <c:dLbls/>
        <c:shape val="box"/>
        <c:axId val="133345280"/>
        <c:axId val="133346816"/>
        <c:axId val="0"/>
      </c:bar3DChart>
      <c:catAx>
        <c:axId val="133345280"/>
        <c:scaling>
          <c:orientation val="minMax"/>
        </c:scaling>
        <c:axPos val="b"/>
        <c:tickLblPos val="nextTo"/>
        <c:crossAx val="133346816"/>
        <c:crosses val="autoZero"/>
        <c:auto val="1"/>
        <c:lblAlgn val="ctr"/>
        <c:lblOffset val="100"/>
      </c:catAx>
      <c:valAx>
        <c:axId val="133346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34528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1 '!$BF$7:$BI$7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'!$R$18:$U$18</c:f>
              <c:numCache>
                <c:formatCode>General</c:formatCode>
                <c:ptCount val="4"/>
                <c:pt idx="0">
                  <c:v>17</c:v>
                </c:pt>
                <c:pt idx="1">
                  <c:v>56</c:v>
                </c:pt>
                <c:pt idx="2">
                  <c:v>82</c:v>
                </c:pt>
                <c:pt idx="3">
                  <c:v>44</c:v>
                </c:pt>
              </c:numCache>
            </c:numRef>
          </c:val>
        </c:ser>
        <c:dLbls/>
        <c:shape val="box"/>
        <c:axId val="133372544"/>
        <c:axId val="133386624"/>
        <c:axId val="0"/>
      </c:bar3DChart>
      <c:catAx>
        <c:axId val="133372544"/>
        <c:scaling>
          <c:orientation val="minMax"/>
        </c:scaling>
        <c:axPos val="b"/>
        <c:tickLblPos val="nextTo"/>
        <c:crossAx val="133386624"/>
        <c:crosses val="autoZero"/>
        <c:auto val="1"/>
        <c:lblAlgn val="ctr"/>
        <c:lblOffset val="100"/>
      </c:catAx>
      <c:valAx>
        <c:axId val="133386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372544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'!$BJ$7:$BM$7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'!$V$18:$Y$18</c:f>
              <c:numCache>
                <c:formatCode>General</c:formatCode>
                <c:ptCount val="4"/>
                <c:pt idx="0">
                  <c:v>18</c:v>
                </c:pt>
                <c:pt idx="1">
                  <c:v>51</c:v>
                </c:pt>
                <c:pt idx="2">
                  <c:v>85</c:v>
                </c:pt>
                <c:pt idx="3">
                  <c:v>44</c:v>
                </c:pt>
              </c:numCache>
            </c:numRef>
          </c:val>
        </c:ser>
        <c:dLbls/>
        <c:shape val="box"/>
        <c:axId val="133419392"/>
        <c:axId val="133420928"/>
        <c:axId val="0"/>
      </c:bar3DChart>
      <c:catAx>
        <c:axId val="133419392"/>
        <c:scaling>
          <c:orientation val="minMax"/>
        </c:scaling>
        <c:axPos val="b"/>
        <c:tickLblPos val="nextTo"/>
        <c:crossAx val="133420928"/>
        <c:crosses val="autoZero"/>
        <c:auto val="1"/>
        <c:lblAlgn val="ctr"/>
        <c:lblOffset val="100"/>
      </c:catAx>
      <c:valAx>
        <c:axId val="133420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419392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 E CLASSIFICA GLI ELEMENTI</a:t>
            </a:r>
            <a:r>
              <a:rPr lang="it-IT" baseline="0"/>
              <a:t> DEI VARI LINGUAGGI</a:t>
            </a:r>
            <a:endParaRPr lang="it-IT"/>
          </a:p>
        </c:rich>
      </c:tx>
      <c:layout>
        <c:manualLayout>
          <c:xMode val="edge"/>
          <c:yMode val="edge"/>
          <c:x val="0.10064442428207566"/>
          <c:y val="1.578807420090578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'!$BF$7:$BI$7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'!$Z$18:$AC$18</c:f>
              <c:numCache>
                <c:formatCode>General</c:formatCode>
                <c:ptCount val="4"/>
                <c:pt idx="0">
                  <c:v>2</c:v>
                </c:pt>
                <c:pt idx="1">
                  <c:v>53</c:v>
                </c:pt>
                <c:pt idx="2">
                  <c:v>89</c:v>
                </c:pt>
                <c:pt idx="3">
                  <c:v>45</c:v>
                </c:pt>
              </c:numCache>
            </c:numRef>
          </c:val>
        </c:ser>
        <c:dLbls/>
        <c:shape val="box"/>
        <c:axId val="133273088"/>
        <c:axId val="133274624"/>
        <c:axId val="0"/>
      </c:bar3DChart>
      <c:catAx>
        <c:axId val="133273088"/>
        <c:scaling>
          <c:orientation val="minMax"/>
        </c:scaling>
        <c:axPos val="b"/>
        <c:tickLblPos val="nextTo"/>
        <c:crossAx val="133274624"/>
        <c:crosses val="autoZero"/>
        <c:auto val="1"/>
        <c:lblAlgn val="ctr"/>
        <c:lblOffset val="100"/>
      </c:catAx>
      <c:valAx>
        <c:axId val="133274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27308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INDIVIDUA</a:t>
            </a:r>
            <a:r>
              <a:rPr lang="it-IT" baseline="0"/>
              <a:t> LA REAZIONE SPAZIO-TEMPO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'!$AD$18:$AG$18</c:f>
              <c:numCache>
                <c:formatCode>General</c:formatCode>
                <c:ptCount val="4"/>
                <c:pt idx="0">
                  <c:v>2</c:v>
                </c:pt>
                <c:pt idx="1">
                  <c:v>48</c:v>
                </c:pt>
                <c:pt idx="2">
                  <c:v>93</c:v>
                </c:pt>
                <c:pt idx="3">
                  <c:v>47</c:v>
                </c:pt>
              </c:numCache>
            </c:numRef>
          </c:val>
        </c:ser>
        <c:dLbls/>
        <c:shape val="box"/>
        <c:axId val="133291008"/>
        <c:axId val="133509888"/>
        <c:axId val="0"/>
      </c:bar3DChart>
      <c:catAx>
        <c:axId val="133291008"/>
        <c:scaling>
          <c:orientation val="minMax"/>
        </c:scaling>
        <c:axPos val="b"/>
        <c:tickLblPos val="nextTo"/>
        <c:crossAx val="133509888"/>
        <c:crosses val="autoZero"/>
        <c:auto val="1"/>
        <c:lblAlgn val="ctr"/>
        <c:lblOffset val="100"/>
      </c:catAx>
      <c:valAx>
        <c:axId val="133509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291008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 E CLASSIFICA GLI ELEMENTI</a:t>
            </a:r>
            <a:r>
              <a:rPr lang="it-IT" baseline="0"/>
              <a:t> DEI VARI LINGUAGGI</a:t>
            </a:r>
            <a:endParaRPr lang="it-IT"/>
          </a:p>
        </c:rich>
      </c:tx>
      <c:layout>
        <c:manualLayout>
          <c:xMode val="edge"/>
          <c:yMode val="edge"/>
          <c:x val="0.10064442428207566"/>
          <c:y val="1.578807420090578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'!$BF$7:$BI$7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'!$Z$18:$AC$18</c:f>
              <c:numCache>
                <c:formatCode>General</c:formatCode>
                <c:ptCount val="4"/>
                <c:pt idx="0">
                  <c:v>7</c:v>
                </c:pt>
                <c:pt idx="1">
                  <c:v>65</c:v>
                </c:pt>
                <c:pt idx="2">
                  <c:v>93</c:v>
                </c:pt>
                <c:pt idx="3">
                  <c:v>32</c:v>
                </c:pt>
              </c:numCache>
            </c:numRef>
          </c:val>
        </c:ser>
        <c:dLbls/>
        <c:shape val="box"/>
        <c:axId val="133556096"/>
        <c:axId val="133557632"/>
        <c:axId val="0"/>
      </c:bar3DChart>
      <c:catAx>
        <c:axId val="133556096"/>
        <c:scaling>
          <c:orientation val="minMax"/>
        </c:scaling>
        <c:axPos val="b"/>
        <c:tickLblPos val="nextTo"/>
        <c:crossAx val="133557632"/>
        <c:crosses val="autoZero"/>
        <c:auto val="1"/>
        <c:lblAlgn val="ctr"/>
        <c:lblOffset val="100"/>
      </c:catAx>
      <c:valAx>
        <c:axId val="1335576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556096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INDIVIDUA</a:t>
            </a:r>
            <a:r>
              <a:rPr lang="it-IT" baseline="0"/>
              <a:t> LA REAZIONE SPAZIO-TEMPO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'!$AD$18:$AG$18</c:f>
              <c:numCache>
                <c:formatCode>General</c:formatCode>
                <c:ptCount val="4"/>
                <c:pt idx="0">
                  <c:v>8</c:v>
                </c:pt>
                <c:pt idx="1">
                  <c:v>61</c:v>
                </c:pt>
                <c:pt idx="2">
                  <c:v>88</c:v>
                </c:pt>
                <c:pt idx="3">
                  <c:v>40</c:v>
                </c:pt>
              </c:numCache>
            </c:numRef>
          </c:val>
        </c:ser>
        <c:dLbls/>
        <c:shape val="box"/>
        <c:axId val="133475712"/>
        <c:axId val="133485696"/>
        <c:axId val="0"/>
      </c:bar3DChart>
      <c:catAx>
        <c:axId val="133475712"/>
        <c:scaling>
          <c:orientation val="minMax"/>
        </c:scaling>
        <c:axPos val="b"/>
        <c:tickLblPos val="nextTo"/>
        <c:crossAx val="133485696"/>
        <c:crosses val="autoZero"/>
        <c:auto val="1"/>
        <c:lblAlgn val="ctr"/>
        <c:lblOffset val="100"/>
      </c:catAx>
      <c:valAx>
        <c:axId val="1334856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475712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</a:t>
            </a:r>
            <a:r>
              <a:rPr lang="it-IT" baseline="0"/>
              <a:t> LE FUNZIONI E LA SINTASSI DI BASE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'!$AH$18:$AK$18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</c:ser>
        <c:dLbls/>
        <c:shape val="box"/>
        <c:axId val="133583616"/>
        <c:axId val="133585152"/>
        <c:axId val="0"/>
      </c:bar3DChart>
      <c:catAx>
        <c:axId val="133583616"/>
        <c:scaling>
          <c:orientation val="minMax"/>
        </c:scaling>
        <c:axPos val="b"/>
        <c:tickLblPos val="nextTo"/>
        <c:crossAx val="133585152"/>
        <c:crosses val="autoZero"/>
        <c:auto val="1"/>
        <c:lblAlgn val="ctr"/>
        <c:lblOffset val="100"/>
      </c:catAx>
      <c:valAx>
        <c:axId val="1335851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583616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23562788424170983"/>
          <c:y val="3.21476908725045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'!$AL$18:$AO$18</c:f>
              <c:numCache>
                <c:formatCode>General</c:formatCode>
                <c:ptCount val="4"/>
                <c:pt idx="0">
                  <c:v>0</c:v>
                </c:pt>
                <c:pt idx="1">
                  <c:v>61</c:v>
                </c:pt>
                <c:pt idx="2">
                  <c:v>30</c:v>
                </c:pt>
                <c:pt idx="3">
                  <c:v>17</c:v>
                </c:pt>
              </c:numCache>
            </c:numRef>
          </c:val>
        </c:ser>
        <c:dLbls/>
        <c:shape val="box"/>
        <c:axId val="133609728"/>
        <c:axId val="133615616"/>
        <c:axId val="0"/>
      </c:bar3DChart>
      <c:catAx>
        <c:axId val="133609728"/>
        <c:scaling>
          <c:orientation val="minMax"/>
        </c:scaling>
        <c:axPos val="b"/>
        <c:tickLblPos val="nextTo"/>
        <c:crossAx val="133615616"/>
        <c:crosses val="autoZero"/>
        <c:auto val="1"/>
        <c:lblAlgn val="ctr"/>
        <c:lblOffset val="100"/>
      </c:catAx>
      <c:valAx>
        <c:axId val="1336156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609728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</a:t>
            </a:r>
            <a:r>
              <a:rPr lang="it-IT" baseline="0"/>
              <a:t> LE FUNZIONI E LA SINTASSI DI BASE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0848674154316494E-2"/>
          <c:y val="0.15576344638279069"/>
          <c:w val="0.8637039839272842"/>
          <c:h val="0.78987670454788117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'!$AH$18:$AK$18</c:f>
              <c:numCache>
                <c:formatCode>General</c:formatCode>
                <c:ptCount val="4"/>
                <c:pt idx="0">
                  <c:v>3</c:v>
                </c:pt>
                <c:pt idx="1">
                  <c:v>30</c:v>
                </c:pt>
                <c:pt idx="2">
                  <c:v>75</c:v>
                </c:pt>
                <c:pt idx="3">
                  <c:v>9</c:v>
                </c:pt>
              </c:numCache>
            </c:numRef>
          </c:val>
        </c:ser>
        <c:dLbls/>
        <c:shape val="box"/>
        <c:axId val="121341056"/>
        <c:axId val="121342592"/>
        <c:axId val="0"/>
      </c:bar3DChart>
      <c:catAx>
        <c:axId val="121341056"/>
        <c:scaling>
          <c:orientation val="minMax"/>
        </c:scaling>
        <c:axPos val="b"/>
        <c:tickLblPos val="nextTo"/>
        <c:crossAx val="121342592"/>
        <c:crosses val="autoZero"/>
        <c:auto val="1"/>
        <c:lblAlgn val="ctr"/>
        <c:lblOffset val="100"/>
      </c:catAx>
      <c:valAx>
        <c:axId val="121342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34105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PADRONEGGIA ED APPLICA LE CONOSCENZE FONDAMENTALI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'scuola secondaria 1 '!$F$7:$I$7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'!$F$18:$I$18</c:f>
              <c:numCache>
                <c:formatCode>General</c:formatCode>
                <c:ptCount val="4"/>
                <c:pt idx="0">
                  <c:v>2</c:v>
                </c:pt>
                <c:pt idx="1">
                  <c:v>42</c:v>
                </c:pt>
                <c:pt idx="2">
                  <c:v>95</c:v>
                </c:pt>
                <c:pt idx="3">
                  <c:v>58</c:v>
                </c:pt>
              </c:numCache>
            </c:numRef>
          </c:val>
        </c:ser>
        <c:dLbls>
          <c:showVal val="1"/>
        </c:dLbls>
        <c:shape val="box"/>
        <c:axId val="118076928"/>
        <c:axId val="118078464"/>
        <c:axId val="0"/>
      </c:bar3DChart>
      <c:catAx>
        <c:axId val="118076928"/>
        <c:scaling>
          <c:orientation val="minMax"/>
        </c:scaling>
        <c:axPos val="b"/>
        <c:tickLblPos val="nextTo"/>
        <c:crossAx val="118078464"/>
        <c:crosses val="autoZero"/>
        <c:auto val="1"/>
        <c:lblAlgn val="ctr"/>
        <c:lblOffset val="100"/>
      </c:catAx>
      <c:valAx>
        <c:axId val="118078464"/>
        <c:scaling>
          <c:orientation val="minMax"/>
        </c:scaling>
        <c:axPos val="l"/>
        <c:majorGridlines/>
        <c:numFmt formatCode="General" sourceLinked="1"/>
        <c:tickLblPos val="nextTo"/>
        <c:crossAx val="118076928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23562788424170983"/>
          <c:y val="3.21476908725045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'!$AL$18:$AO$18</c:f>
              <c:numCache>
                <c:formatCode>General</c:formatCode>
                <c:ptCount val="4"/>
                <c:pt idx="0">
                  <c:v>3</c:v>
                </c:pt>
                <c:pt idx="1">
                  <c:v>34</c:v>
                </c:pt>
                <c:pt idx="2">
                  <c:v>79</c:v>
                </c:pt>
                <c:pt idx="3">
                  <c:v>15</c:v>
                </c:pt>
              </c:numCache>
            </c:numRef>
          </c:val>
        </c:ser>
        <c:dLbls/>
        <c:shape val="box"/>
        <c:axId val="121371264"/>
        <c:axId val="133718400"/>
        <c:axId val="0"/>
      </c:bar3DChart>
      <c:catAx>
        <c:axId val="121371264"/>
        <c:scaling>
          <c:orientation val="minMax"/>
        </c:scaling>
        <c:axPos val="b"/>
        <c:tickLblPos val="nextTo"/>
        <c:crossAx val="133718400"/>
        <c:crosses val="autoZero"/>
        <c:auto val="1"/>
        <c:lblAlgn val="ctr"/>
        <c:lblOffset val="100"/>
      </c:catAx>
      <c:valAx>
        <c:axId val="1337184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371264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PONE</a:t>
            </a:r>
            <a:r>
              <a:rPr lang="it-IT" baseline="0"/>
              <a:t> DOMANDE PERTINENTI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'!$AP$18:$AS$18</c:f>
              <c:numCache>
                <c:formatCode>General</c:formatCode>
                <c:ptCount val="4"/>
                <c:pt idx="0">
                  <c:v>5</c:v>
                </c:pt>
                <c:pt idx="1">
                  <c:v>41</c:v>
                </c:pt>
                <c:pt idx="2">
                  <c:v>96</c:v>
                </c:pt>
                <c:pt idx="3">
                  <c:v>54</c:v>
                </c:pt>
              </c:numCache>
            </c:numRef>
          </c:val>
        </c:ser>
        <c:dLbls/>
        <c:shape val="box"/>
        <c:axId val="133771264"/>
        <c:axId val="133772800"/>
        <c:axId val="0"/>
      </c:bar3DChart>
      <c:catAx>
        <c:axId val="133771264"/>
        <c:scaling>
          <c:orientation val="minMax"/>
        </c:scaling>
        <c:axPos val="b"/>
        <c:tickLblPos val="nextTo"/>
        <c:crossAx val="133772800"/>
        <c:crosses val="autoZero"/>
        <c:auto val="1"/>
        <c:lblAlgn val="ctr"/>
        <c:lblOffset val="100"/>
      </c:catAx>
      <c:valAx>
        <c:axId val="1337728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771264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'!$AT$18:$AW$18</c:f>
              <c:numCache>
                <c:formatCode>General</c:formatCode>
                <c:ptCount val="4"/>
                <c:pt idx="0">
                  <c:v>4</c:v>
                </c:pt>
                <c:pt idx="1">
                  <c:v>42</c:v>
                </c:pt>
                <c:pt idx="2">
                  <c:v>91</c:v>
                </c:pt>
                <c:pt idx="3">
                  <c:v>58</c:v>
                </c:pt>
              </c:numCache>
            </c:numRef>
          </c:val>
        </c:ser>
        <c:dLbls/>
        <c:shape val="box"/>
        <c:axId val="133789184"/>
        <c:axId val="133790720"/>
        <c:axId val="0"/>
      </c:bar3DChart>
      <c:catAx>
        <c:axId val="133789184"/>
        <c:scaling>
          <c:orientation val="minMax"/>
        </c:scaling>
        <c:axPos val="b"/>
        <c:tickLblPos val="nextTo"/>
        <c:crossAx val="133790720"/>
        <c:crosses val="autoZero"/>
        <c:auto val="1"/>
        <c:lblAlgn val="ctr"/>
        <c:lblOffset val="100"/>
      </c:catAx>
      <c:valAx>
        <c:axId val="1337907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789184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PONE</a:t>
            </a:r>
            <a:r>
              <a:rPr lang="it-IT" baseline="0"/>
              <a:t> DOMANDE PERTINENTI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'!$AP$18:$AS$18</c:f>
              <c:numCache>
                <c:formatCode>General</c:formatCode>
                <c:ptCount val="4"/>
                <c:pt idx="0">
                  <c:v>7</c:v>
                </c:pt>
                <c:pt idx="1">
                  <c:v>58</c:v>
                </c:pt>
                <c:pt idx="2">
                  <c:v>93</c:v>
                </c:pt>
                <c:pt idx="3">
                  <c:v>40</c:v>
                </c:pt>
              </c:numCache>
            </c:numRef>
          </c:val>
        </c:ser>
        <c:dLbls/>
        <c:shape val="box"/>
        <c:axId val="133841280"/>
        <c:axId val="133842816"/>
        <c:axId val="0"/>
      </c:bar3DChart>
      <c:catAx>
        <c:axId val="133841280"/>
        <c:scaling>
          <c:orientation val="minMax"/>
        </c:scaling>
        <c:axPos val="b"/>
        <c:tickLblPos val="nextTo"/>
        <c:crossAx val="133842816"/>
        <c:crosses val="autoZero"/>
        <c:auto val="1"/>
        <c:lblAlgn val="ctr"/>
        <c:lblOffset val="100"/>
      </c:catAx>
      <c:valAx>
        <c:axId val="133842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841280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'!$AT$18:$AW$18</c:f>
              <c:numCache>
                <c:formatCode>General</c:formatCode>
                <c:ptCount val="4"/>
                <c:pt idx="0">
                  <c:v>7</c:v>
                </c:pt>
                <c:pt idx="1">
                  <c:v>64</c:v>
                </c:pt>
                <c:pt idx="2">
                  <c:v>93</c:v>
                </c:pt>
                <c:pt idx="3">
                  <c:v>34</c:v>
                </c:pt>
              </c:numCache>
            </c:numRef>
          </c:val>
        </c:ser>
        <c:dLbls/>
        <c:shape val="box"/>
        <c:axId val="133875584"/>
        <c:axId val="133877120"/>
        <c:axId val="0"/>
      </c:bar3DChart>
      <c:catAx>
        <c:axId val="133875584"/>
        <c:scaling>
          <c:orientation val="minMax"/>
        </c:scaling>
        <c:axPos val="b"/>
        <c:tickLblPos val="nextTo"/>
        <c:crossAx val="133877120"/>
        <c:crosses val="autoZero"/>
        <c:auto val="1"/>
        <c:lblAlgn val="ctr"/>
        <c:lblOffset val="100"/>
      </c:catAx>
      <c:valAx>
        <c:axId val="1338771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875584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LE CONSEGUENZE DEI PROPRI COMPORTAMENTI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'!$AX$18:$BA$18</c:f>
              <c:numCache>
                <c:formatCode>General</c:formatCode>
                <c:ptCount val="4"/>
                <c:pt idx="0">
                  <c:v>6</c:v>
                </c:pt>
                <c:pt idx="1">
                  <c:v>50</c:v>
                </c:pt>
                <c:pt idx="2">
                  <c:v>92</c:v>
                </c:pt>
                <c:pt idx="3">
                  <c:v>38</c:v>
                </c:pt>
              </c:numCache>
            </c:numRef>
          </c:val>
        </c:ser>
        <c:dLbls/>
        <c:shape val="box"/>
        <c:axId val="133897216"/>
        <c:axId val="133935872"/>
        <c:axId val="0"/>
      </c:bar3DChart>
      <c:catAx>
        <c:axId val="133897216"/>
        <c:scaling>
          <c:orientation val="minMax"/>
        </c:scaling>
        <c:axPos val="b"/>
        <c:tickLblPos val="nextTo"/>
        <c:crossAx val="133935872"/>
        <c:crosses val="autoZero"/>
        <c:auto val="1"/>
        <c:lblAlgn val="ctr"/>
        <c:lblOffset val="100"/>
      </c:catAx>
      <c:valAx>
        <c:axId val="1339358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897216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COMPORTAMENTI RISPETTOSI</a:t>
            </a:r>
          </a:p>
        </c:rich>
      </c:tx>
      <c:layout>
        <c:manualLayout>
          <c:xMode val="edge"/>
          <c:yMode val="edge"/>
          <c:x val="0.19870484041874983"/>
          <c:y val="2.592862589088274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'!$BB$18:$BE$18</c:f>
              <c:numCache>
                <c:formatCode>General</c:formatCode>
                <c:ptCount val="4"/>
                <c:pt idx="0">
                  <c:v>8</c:v>
                </c:pt>
                <c:pt idx="1">
                  <c:v>52</c:v>
                </c:pt>
                <c:pt idx="2">
                  <c:v>87</c:v>
                </c:pt>
                <c:pt idx="3">
                  <c:v>38</c:v>
                </c:pt>
              </c:numCache>
            </c:numRef>
          </c:val>
        </c:ser>
        <c:dLbls/>
        <c:shape val="box"/>
        <c:axId val="134034176"/>
        <c:axId val="134035712"/>
        <c:axId val="0"/>
      </c:bar3DChart>
      <c:catAx>
        <c:axId val="134034176"/>
        <c:scaling>
          <c:orientation val="minMax"/>
        </c:scaling>
        <c:axPos val="b"/>
        <c:tickLblPos val="nextTo"/>
        <c:crossAx val="134035712"/>
        <c:crosses val="autoZero"/>
        <c:auto val="1"/>
        <c:lblAlgn val="ctr"/>
        <c:lblOffset val="100"/>
      </c:catAx>
      <c:valAx>
        <c:axId val="1340357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034176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LE CONSEGUENZE DEI PROPRI COMPORTAMENTI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'!$AX$18:$BA$18</c:f>
              <c:numCache>
                <c:formatCode>General</c:formatCode>
                <c:ptCount val="4"/>
                <c:pt idx="0">
                  <c:v>20</c:v>
                </c:pt>
                <c:pt idx="1">
                  <c:v>73</c:v>
                </c:pt>
                <c:pt idx="2">
                  <c:v>82</c:v>
                </c:pt>
                <c:pt idx="3">
                  <c:v>23</c:v>
                </c:pt>
              </c:numCache>
            </c:numRef>
          </c:val>
        </c:ser>
        <c:dLbls/>
        <c:shape val="box"/>
        <c:axId val="134053248"/>
        <c:axId val="133964928"/>
        <c:axId val="0"/>
      </c:bar3DChart>
      <c:catAx>
        <c:axId val="134053248"/>
        <c:scaling>
          <c:orientation val="minMax"/>
        </c:scaling>
        <c:axPos val="b"/>
        <c:tickLblPos val="nextTo"/>
        <c:crossAx val="133964928"/>
        <c:crosses val="autoZero"/>
        <c:auto val="1"/>
        <c:lblAlgn val="ctr"/>
        <c:lblOffset val="100"/>
      </c:catAx>
      <c:valAx>
        <c:axId val="133964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053248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COMPORTAMENTI RISPETTOSI</a:t>
            </a:r>
          </a:p>
        </c:rich>
      </c:tx>
      <c:layout>
        <c:manualLayout>
          <c:xMode val="edge"/>
          <c:yMode val="edge"/>
          <c:x val="0.19870484041874983"/>
          <c:y val="2.592862589088274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'!$BB$18:$BE$18</c:f>
              <c:numCache>
                <c:formatCode>General</c:formatCode>
                <c:ptCount val="4"/>
                <c:pt idx="0">
                  <c:v>19</c:v>
                </c:pt>
                <c:pt idx="1">
                  <c:v>73</c:v>
                </c:pt>
                <c:pt idx="2">
                  <c:v>79</c:v>
                </c:pt>
                <c:pt idx="3">
                  <c:v>24</c:v>
                </c:pt>
              </c:numCache>
            </c:numRef>
          </c:val>
        </c:ser>
        <c:dLbls/>
        <c:shape val="box"/>
        <c:axId val="133985408"/>
        <c:axId val="133986944"/>
        <c:axId val="0"/>
      </c:bar3DChart>
      <c:catAx>
        <c:axId val="133985408"/>
        <c:scaling>
          <c:orientation val="minMax"/>
        </c:scaling>
        <c:axPos val="b"/>
        <c:tickLblPos val="nextTo"/>
        <c:crossAx val="133986944"/>
        <c:crosses val="autoZero"/>
        <c:auto val="1"/>
        <c:lblAlgn val="ctr"/>
        <c:lblOffset val="100"/>
      </c:catAx>
      <c:valAx>
        <c:axId val="1339869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985408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 VALUTA TEMPI E RISORSE</a:t>
            </a:r>
          </a:p>
        </c:rich>
      </c:tx>
      <c:layout>
        <c:manualLayout>
          <c:xMode val="edge"/>
          <c:yMode val="edge"/>
          <c:x val="0.17192798078760632"/>
          <c:y val="3.173668441001096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'!$BF$18:$BI$18</c:f>
              <c:numCache>
                <c:formatCode>General</c:formatCode>
                <c:ptCount val="4"/>
                <c:pt idx="0">
                  <c:v>3</c:v>
                </c:pt>
                <c:pt idx="1">
                  <c:v>51</c:v>
                </c:pt>
                <c:pt idx="2">
                  <c:v>86</c:v>
                </c:pt>
                <c:pt idx="3">
                  <c:v>56</c:v>
                </c:pt>
              </c:numCache>
            </c:numRef>
          </c:val>
        </c:ser>
        <c:dLbls/>
        <c:shape val="box"/>
        <c:axId val="134166784"/>
        <c:axId val="134180864"/>
        <c:axId val="0"/>
      </c:bar3DChart>
      <c:catAx>
        <c:axId val="134166784"/>
        <c:scaling>
          <c:orientation val="minMax"/>
        </c:scaling>
        <c:axPos val="b"/>
        <c:tickLblPos val="nextTo"/>
        <c:crossAx val="134180864"/>
        <c:crosses val="autoZero"/>
        <c:auto val="1"/>
        <c:lblAlgn val="ctr"/>
        <c:lblOffset val="100"/>
      </c:catAx>
      <c:valAx>
        <c:axId val="1341808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166784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ASCOLTA-COMPRENDE</a:t>
            </a:r>
            <a:r>
              <a:rPr lang="it-IT" baseline="0"/>
              <a:t> E RIFERISCE</a:t>
            </a:r>
            <a:endParaRPr lang="it-IT"/>
          </a:p>
        </c:rich>
      </c:tx>
      <c:layout>
        <c:manualLayout>
          <c:xMode val="edge"/>
          <c:yMode val="edge"/>
          <c:x val="0.23362482264226664"/>
          <c:y val="1.622210229504427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3945610381516512E-2"/>
          <c:y val="0.15378616842246448"/>
          <c:w val="0.87099140383811935"/>
          <c:h val="0.76574518703564864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'!$B$7:$E$7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'!$B$18:$E$18</c:f>
              <c:numCache>
                <c:formatCode>General</c:formatCode>
                <c:ptCount val="4"/>
                <c:pt idx="0">
                  <c:v>19</c:v>
                </c:pt>
                <c:pt idx="1">
                  <c:v>64</c:v>
                </c:pt>
                <c:pt idx="2">
                  <c:v>84</c:v>
                </c:pt>
                <c:pt idx="3">
                  <c:v>31</c:v>
                </c:pt>
              </c:numCache>
            </c:numRef>
          </c:val>
        </c:ser>
        <c:dLbls/>
        <c:shape val="box"/>
        <c:axId val="121389440"/>
        <c:axId val="121390976"/>
        <c:axId val="0"/>
      </c:bar3DChart>
      <c:catAx>
        <c:axId val="121389440"/>
        <c:scaling>
          <c:orientation val="minMax"/>
        </c:scaling>
        <c:axPos val="b"/>
        <c:tickLblPos val="nextTo"/>
        <c:crossAx val="121390976"/>
        <c:crosses val="autoZero"/>
        <c:auto val="1"/>
        <c:lblAlgn val="ctr"/>
        <c:lblOffset val="100"/>
      </c:catAx>
      <c:valAx>
        <c:axId val="121390976"/>
        <c:scaling>
          <c:orientation val="minMax"/>
        </c:scaling>
        <c:axPos val="l"/>
        <c:majorGridlines/>
        <c:numFmt formatCode="General" sourceLinked="1"/>
        <c:tickLblPos val="nextTo"/>
        <c:crossAx val="121389440"/>
        <c:crossesAt val="1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 DA SOLO E/O IN GRUPPO</a:t>
            </a:r>
            <a:endParaRPr lang="it-IT"/>
          </a:p>
        </c:rich>
      </c:tx>
      <c:layout>
        <c:manualLayout>
          <c:xMode val="edge"/>
          <c:yMode val="edge"/>
          <c:x val="9.5748279550327095E-2"/>
          <c:y val="3.361260022576022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8529881658314878"/>
          <c:w val="0.88402093809012361"/>
          <c:h val="0.72044846543734298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'!$BJ$18:$BM$18</c:f>
              <c:numCache>
                <c:formatCode>General</c:formatCode>
                <c:ptCount val="4"/>
                <c:pt idx="0">
                  <c:v>4</c:v>
                </c:pt>
                <c:pt idx="1">
                  <c:v>50</c:v>
                </c:pt>
                <c:pt idx="2">
                  <c:v>94</c:v>
                </c:pt>
                <c:pt idx="3">
                  <c:v>48</c:v>
                </c:pt>
              </c:numCache>
            </c:numRef>
          </c:val>
        </c:ser>
        <c:dLbls/>
        <c:shape val="box"/>
        <c:axId val="134213632"/>
        <c:axId val="134215168"/>
        <c:axId val="0"/>
      </c:bar3DChart>
      <c:catAx>
        <c:axId val="134213632"/>
        <c:scaling>
          <c:orientation val="minMax"/>
        </c:scaling>
        <c:axPos val="b"/>
        <c:tickLblPos val="nextTo"/>
        <c:crossAx val="134215168"/>
        <c:crosses val="autoZero"/>
        <c:auto val="1"/>
        <c:lblAlgn val="ctr"/>
        <c:lblOffset val="100"/>
      </c:catAx>
      <c:valAx>
        <c:axId val="1342151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213632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 VALUTA TEMPI E RISORSE</a:t>
            </a:r>
          </a:p>
        </c:rich>
      </c:tx>
      <c:layout>
        <c:manualLayout>
          <c:xMode val="edge"/>
          <c:yMode val="edge"/>
          <c:x val="0.17192798078760632"/>
          <c:y val="3.173668441001096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'!$BF$18:$BI$18</c:f>
              <c:numCache>
                <c:formatCode>General</c:formatCode>
                <c:ptCount val="4"/>
                <c:pt idx="0">
                  <c:v>6</c:v>
                </c:pt>
                <c:pt idx="1">
                  <c:v>75</c:v>
                </c:pt>
                <c:pt idx="2">
                  <c:v>86</c:v>
                </c:pt>
                <c:pt idx="3">
                  <c:v>31</c:v>
                </c:pt>
              </c:numCache>
            </c:numRef>
          </c:val>
        </c:ser>
        <c:dLbls/>
        <c:shape val="box"/>
        <c:axId val="134118016"/>
        <c:axId val="134123904"/>
        <c:axId val="0"/>
      </c:bar3DChart>
      <c:catAx>
        <c:axId val="134118016"/>
        <c:scaling>
          <c:orientation val="minMax"/>
        </c:scaling>
        <c:axPos val="b"/>
        <c:tickLblPos val="nextTo"/>
        <c:crossAx val="134123904"/>
        <c:crosses val="autoZero"/>
        <c:auto val="1"/>
        <c:lblAlgn val="ctr"/>
        <c:lblOffset val="100"/>
      </c:catAx>
      <c:valAx>
        <c:axId val="1341239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118016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 DA SOLO E/O IN GRUPPO</a:t>
            </a:r>
            <a:endParaRPr lang="it-IT"/>
          </a:p>
        </c:rich>
      </c:tx>
      <c:layout>
        <c:manualLayout>
          <c:xMode val="edge"/>
          <c:yMode val="edge"/>
          <c:x val="9.5748279550327095E-2"/>
          <c:y val="3.361260022576022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8529881658314878"/>
          <c:w val="0.88402093809012361"/>
          <c:h val="0.72044846543734298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'!$BJ$18:$BM$18</c:f>
              <c:numCache>
                <c:formatCode>General</c:formatCode>
                <c:ptCount val="4"/>
                <c:pt idx="0">
                  <c:v>9</c:v>
                </c:pt>
                <c:pt idx="1">
                  <c:v>70</c:v>
                </c:pt>
                <c:pt idx="2">
                  <c:v>87</c:v>
                </c:pt>
                <c:pt idx="3">
                  <c:v>33</c:v>
                </c:pt>
              </c:numCache>
            </c:numRef>
          </c:val>
        </c:ser>
        <c:dLbls/>
        <c:shape val="box"/>
        <c:axId val="134295936"/>
        <c:axId val="134297472"/>
        <c:axId val="0"/>
      </c:bar3DChart>
      <c:catAx>
        <c:axId val="134295936"/>
        <c:scaling>
          <c:orientation val="minMax"/>
        </c:scaling>
        <c:axPos val="b"/>
        <c:tickLblPos val="nextTo"/>
        <c:crossAx val="134297472"/>
        <c:crosses val="autoZero"/>
        <c:auto val="1"/>
        <c:lblAlgn val="ctr"/>
        <c:lblOffset val="100"/>
      </c:catAx>
      <c:valAx>
        <c:axId val="1342974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295936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ASCOLTA</a:t>
            </a:r>
            <a:r>
              <a:rPr lang="it-IT" baseline="0" dirty="0" smtClean="0"/>
              <a:t> E </a:t>
            </a:r>
            <a:r>
              <a:rPr lang="it-IT" dirty="0" smtClean="0"/>
              <a:t>COMPRENDE</a:t>
            </a:r>
            <a:endParaRPr lang="it-IT" dirty="0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6926976131966186E-2"/>
          <c:y val="0.14110107557493609"/>
          <c:w val="0.87099140383811935"/>
          <c:h val="0.79605868445172767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3300"/>
            </a:solidFill>
            <a:ln>
              <a:noFill/>
            </a:ln>
          </c:spPr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'!$J$19:$M$19</c:f>
              <c:numCache>
                <c:formatCode>General</c:formatCode>
                <c:ptCount val="4"/>
                <c:pt idx="0">
                  <c:v>24</c:v>
                </c:pt>
                <c:pt idx="1">
                  <c:v>51</c:v>
                </c:pt>
                <c:pt idx="2">
                  <c:v>88</c:v>
                </c:pt>
                <c:pt idx="3">
                  <c:v>34</c:v>
                </c:pt>
              </c:numCache>
            </c:numRef>
          </c:val>
        </c:ser>
        <c:dLbls>
          <c:showVal val="1"/>
        </c:dLbls>
        <c:shape val="box"/>
        <c:axId val="134338048"/>
        <c:axId val="134339584"/>
        <c:axId val="0"/>
      </c:bar3DChart>
      <c:catAx>
        <c:axId val="134338048"/>
        <c:scaling>
          <c:orientation val="minMax"/>
        </c:scaling>
        <c:axPos val="b"/>
        <c:tickLblPos val="nextTo"/>
        <c:crossAx val="134339584"/>
        <c:crosses val="autoZero"/>
        <c:auto val="1"/>
        <c:lblAlgn val="ctr"/>
        <c:lblOffset val="100"/>
      </c:catAx>
      <c:valAx>
        <c:axId val="1343395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338048"/>
        <c:crossesAt val="1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PADRONEGGIA</a:t>
            </a:r>
            <a:endParaRPr lang="it-IT" dirty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'!$N$19:$Q$19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82</c:v>
                </c:pt>
                <c:pt idx="3">
                  <c:v>48</c:v>
                </c:pt>
              </c:numCache>
            </c:numRef>
          </c:val>
        </c:ser>
        <c:dLbls/>
        <c:shape val="box"/>
        <c:axId val="134376448"/>
        <c:axId val="134394624"/>
        <c:axId val="0"/>
      </c:bar3DChart>
      <c:catAx>
        <c:axId val="134376448"/>
        <c:scaling>
          <c:orientation val="minMax"/>
        </c:scaling>
        <c:axPos val="b"/>
        <c:tickLblPos val="nextTo"/>
        <c:crossAx val="134394624"/>
        <c:crosses val="autoZero"/>
        <c:auto val="1"/>
        <c:lblAlgn val="ctr"/>
        <c:lblOffset val="100"/>
      </c:catAx>
      <c:valAx>
        <c:axId val="134394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376448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ASCOLTA E COMPRENDE</a:t>
            </a:r>
            <a:endParaRPr lang="it-IT" dirty="0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6926976131966186E-2"/>
          <c:y val="0.14110107557493609"/>
          <c:w val="0.87099140383811935"/>
          <c:h val="0.79605868445172767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3300"/>
            </a:solidFill>
            <a:ln>
              <a:noFill/>
            </a:ln>
          </c:spPr>
          <c:val>
            <c:numRef>
              <c:f>'scuola secondaria 2 '!$B$19:$E$19</c:f>
              <c:numCache>
                <c:formatCode>General</c:formatCode>
                <c:ptCount val="4"/>
                <c:pt idx="0">
                  <c:v>16</c:v>
                </c:pt>
                <c:pt idx="1">
                  <c:v>59</c:v>
                </c:pt>
                <c:pt idx="2">
                  <c:v>100</c:v>
                </c:pt>
                <c:pt idx="3">
                  <c:v>22</c:v>
                </c:pt>
              </c:numCache>
            </c:numRef>
          </c:val>
        </c:ser>
        <c:dLbls>
          <c:showVal val="1"/>
        </c:dLbls>
        <c:shape val="box"/>
        <c:axId val="134559616"/>
        <c:axId val="134561152"/>
        <c:axId val="0"/>
      </c:bar3DChart>
      <c:catAx>
        <c:axId val="134559616"/>
        <c:scaling>
          <c:orientation val="minMax"/>
        </c:scaling>
        <c:axPos val="b"/>
        <c:tickLblPos val="nextTo"/>
        <c:crossAx val="134561152"/>
        <c:crosses val="autoZero"/>
        <c:auto val="1"/>
        <c:lblAlgn val="ctr"/>
        <c:lblOffset val="100"/>
      </c:catAx>
      <c:valAx>
        <c:axId val="1345611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559616"/>
        <c:crossesAt val="1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PADRONEGGIA</a:t>
            </a:r>
            <a:endParaRPr lang="it-IT" dirty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val>
            <c:numRef>
              <c:f>'scuola secondaria 2 '!$F$19:$I$19</c:f>
              <c:numCache>
                <c:formatCode>General</c:formatCode>
                <c:ptCount val="4"/>
                <c:pt idx="0">
                  <c:v>15</c:v>
                </c:pt>
                <c:pt idx="1">
                  <c:v>50</c:v>
                </c:pt>
                <c:pt idx="2">
                  <c:v>94</c:v>
                </c:pt>
                <c:pt idx="3">
                  <c:v>39</c:v>
                </c:pt>
              </c:numCache>
            </c:numRef>
          </c:val>
        </c:ser>
        <c:dLbls/>
        <c:shape val="box"/>
        <c:axId val="134593920"/>
        <c:axId val="134603904"/>
        <c:axId val="0"/>
      </c:bar3DChart>
      <c:catAx>
        <c:axId val="134593920"/>
        <c:scaling>
          <c:orientation val="minMax"/>
        </c:scaling>
        <c:axPos val="b"/>
        <c:tickLblPos val="nextTo"/>
        <c:crossAx val="134603904"/>
        <c:crosses val="autoZero"/>
        <c:auto val="1"/>
        <c:lblAlgn val="ctr"/>
        <c:lblOffset val="100"/>
      </c:catAx>
      <c:valAx>
        <c:axId val="1346039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593920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LEGGE COMPRENDE</a:t>
            </a:r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0652919278741598E-2"/>
          <c:y val="0.11100640493207989"/>
          <c:w val="0.87099140383811935"/>
          <c:h val="0.81333687791303599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3300"/>
            </a:solidFill>
            <a:ln>
              <a:noFill/>
            </a:ln>
          </c:spPr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'!$J$19:$M$19</c:f>
              <c:numCache>
                <c:formatCode>General</c:formatCode>
                <c:ptCount val="4"/>
                <c:pt idx="0">
                  <c:v>16</c:v>
                </c:pt>
                <c:pt idx="1">
                  <c:v>52</c:v>
                </c:pt>
                <c:pt idx="2">
                  <c:v>77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shape val="box"/>
        <c:axId val="133690112"/>
        <c:axId val="133691648"/>
        <c:axId val="0"/>
      </c:bar3DChart>
      <c:catAx>
        <c:axId val="133690112"/>
        <c:scaling>
          <c:orientation val="minMax"/>
        </c:scaling>
        <c:axPos val="b"/>
        <c:tickLblPos val="nextTo"/>
        <c:crossAx val="133691648"/>
        <c:crosses val="autoZero"/>
        <c:auto val="1"/>
        <c:lblAlgn val="ctr"/>
        <c:lblOffset val="100"/>
      </c:catAx>
      <c:valAx>
        <c:axId val="1336916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690112"/>
        <c:crossesAt val="1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'!$N$19:$Q$19</c:f>
              <c:numCache>
                <c:formatCode>General</c:formatCode>
                <c:ptCount val="4"/>
                <c:pt idx="0">
                  <c:v>15</c:v>
                </c:pt>
                <c:pt idx="1">
                  <c:v>47</c:v>
                </c:pt>
                <c:pt idx="2">
                  <c:v>73</c:v>
                </c:pt>
                <c:pt idx="3">
                  <c:v>62</c:v>
                </c:pt>
              </c:numCache>
            </c:numRef>
          </c:val>
        </c:ser>
        <c:dLbls/>
        <c:shape val="box"/>
        <c:axId val="134686976"/>
        <c:axId val="134701056"/>
        <c:axId val="0"/>
      </c:bar3DChart>
      <c:catAx>
        <c:axId val="134686976"/>
        <c:scaling>
          <c:orientation val="minMax"/>
        </c:scaling>
        <c:axPos val="b"/>
        <c:tickLblPos val="nextTo"/>
        <c:crossAx val="134701056"/>
        <c:crosses val="autoZero"/>
        <c:auto val="1"/>
        <c:lblAlgn val="ctr"/>
        <c:lblOffset val="100"/>
      </c:catAx>
      <c:valAx>
        <c:axId val="134701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686976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LEGGE COMPRENDE</a:t>
            </a:r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0652919278741598E-2"/>
          <c:y val="0.11100640493207989"/>
          <c:w val="0.87099140383811935"/>
          <c:h val="0.81333687791303599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3300"/>
            </a:solidFill>
            <a:ln>
              <a:noFill/>
            </a:ln>
          </c:spPr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'!$J$19:$M$19</c:f>
              <c:numCache>
                <c:formatCode>General</c:formatCode>
                <c:ptCount val="4"/>
                <c:pt idx="0">
                  <c:v>24</c:v>
                </c:pt>
                <c:pt idx="1">
                  <c:v>51</c:v>
                </c:pt>
                <c:pt idx="2">
                  <c:v>88</c:v>
                </c:pt>
                <c:pt idx="3">
                  <c:v>34</c:v>
                </c:pt>
              </c:numCache>
            </c:numRef>
          </c:val>
        </c:ser>
        <c:dLbls>
          <c:showVal val="1"/>
        </c:dLbls>
        <c:shape val="box"/>
        <c:axId val="134739072"/>
        <c:axId val="134740608"/>
        <c:axId val="0"/>
      </c:bar3DChart>
      <c:catAx>
        <c:axId val="134739072"/>
        <c:scaling>
          <c:orientation val="minMax"/>
        </c:scaling>
        <c:axPos val="b"/>
        <c:tickLblPos val="nextTo"/>
        <c:crossAx val="134740608"/>
        <c:crosses val="autoZero"/>
        <c:auto val="1"/>
        <c:lblAlgn val="ctr"/>
        <c:lblOffset val="100"/>
      </c:catAx>
      <c:valAx>
        <c:axId val="134740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739072"/>
        <c:crossesAt val="1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PADRONEGGIA ED APPLICA LE CONOSCENZE FONDAMENTALI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'scuola secondaria 1 '!$F$7:$I$7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'!$F$18:$I$18</c:f>
              <c:numCache>
                <c:formatCode>General</c:formatCode>
                <c:ptCount val="4"/>
                <c:pt idx="0">
                  <c:v>17</c:v>
                </c:pt>
                <c:pt idx="1">
                  <c:v>56</c:v>
                </c:pt>
                <c:pt idx="2">
                  <c:v>86</c:v>
                </c:pt>
                <c:pt idx="3">
                  <c:v>39</c:v>
                </c:pt>
              </c:numCache>
            </c:numRef>
          </c:val>
        </c:ser>
        <c:dLbls>
          <c:showVal val="1"/>
        </c:dLbls>
        <c:shape val="box"/>
        <c:axId val="121419648"/>
        <c:axId val="121421184"/>
        <c:axId val="0"/>
      </c:bar3DChart>
      <c:catAx>
        <c:axId val="121419648"/>
        <c:scaling>
          <c:orientation val="minMax"/>
        </c:scaling>
        <c:axPos val="b"/>
        <c:tickLblPos val="nextTo"/>
        <c:crossAx val="121421184"/>
        <c:crosses val="autoZero"/>
        <c:auto val="1"/>
        <c:lblAlgn val="ctr"/>
        <c:lblOffset val="100"/>
      </c:catAx>
      <c:valAx>
        <c:axId val="121421184"/>
        <c:scaling>
          <c:orientation val="minMax"/>
        </c:scaling>
        <c:axPos val="l"/>
        <c:majorGridlines/>
        <c:numFmt formatCode="General" sourceLinked="1"/>
        <c:tickLblPos val="nextTo"/>
        <c:crossAx val="121419648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'!$N$19:$Q$19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82</c:v>
                </c:pt>
                <c:pt idx="3">
                  <c:v>48</c:v>
                </c:pt>
              </c:numCache>
            </c:numRef>
          </c:val>
        </c:ser>
        <c:dLbls/>
        <c:shape val="box"/>
        <c:axId val="134756992"/>
        <c:axId val="134783360"/>
        <c:axId val="0"/>
      </c:bar3DChart>
      <c:catAx>
        <c:axId val="134756992"/>
        <c:scaling>
          <c:orientation val="minMax"/>
        </c:scaling>
        <c:axPos val="b"/>
        <c:tickLblPos val="nextTo"/>
        <c:crossAx val="134783360"/>
        <c:crosses val="autoZero"/>
        <c:auto val="1"/>
        <c:lblAlgn val="ctr"/>
        <c:lblOffset val="100"/>
      </c:catAx>
      <c:valAx>
        <c:axId val="1347833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756992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CONFRONTA</a:t>
            </a:r>
            <a:r>
              <a:rPr lang="en-US" baseline="0"/>
              <a:t> PROCEDIMENTI DIVERSI</a:t>
            </a:r>
            <a:endParaRPr lang="en-US"/>
          </a:p>
        </c:rich>
      </c:tx>
      <c:layout>
        <c:manualLayout>
          <c:xMode val="edge"/>
          <c:yMode val="edge"/>
          <c:x val="0.19964962618359383"/>
          <c:y val="2.67786328800043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'!$R$19:$U$19</c:f>
              <c:numCache>
                <c:formatCode>General</c:formatCode>
                <c:ptCount val="4"/>
                <c:pt idx="0">
                  <c:v>11</c:v>
                </c:pt>
                <c:pt idx="1">
                  <c:v>55</c:v>
                </c:pt>
                <c:pt idx="2">
                  <c:v>76</c:v>
                </c:pt>
                <c:pt idx="3">
                  <c:v>55</c:v>
                </c:pt>
              </c:numCache>
            </c:numRef>
          </c:val>
        </c:ser>
        <c:dLbls/>
        <c:shape val="box"/>
        <c:axId val="134832128"/>
        <c:axId val="134833664"/>
        <c:axId val="0"/>
      </c:bar3DChart>
      <c:catAx>
        <c:axId val="134832128"/>
        <c:scaling>
          <c:orientation val="minMax"/>
        </c:scaling>
        <c:axPos val="b"/>
        <c:tickLblPos val="nextTo"/>
        <c:crossAx val="134833664"/>
        <c:crosses val="autoZero"/>
        <c:auto val="1"/>
        <c:lblAlgn val="ctr"/>
        <c:lblOffset val="100"/>
      </c:catAx>
      <c:valAx>
        <c:axId val="1348336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832128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SPIEGA I RISULTATI OTTENUTI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'!$V$19:$Y$19</c:f>
              <c:numCache>
                <c:formatCode>General</c:formatCode>
                <c:ptCount val="4"/>
                <c:pt idx="0">
                  <c:v>10</c:v>
                </c:pt>
                <c:pt idx="1">
                  <c:v>50</c:v>
                </c:pt>
                <c:pt idx="2">
                  <c:v>76</c:v>
                </c:pt>
                <c:pt idx="3">
                  <c:v>61</c:v>
                </c:pt>
              </c:numCache>
            </c:numRef>
          </c:val>
        </c:ser>
        <c:dLbls/>
        <c:shape val="box"/>
        <c:axId val="134616576"/>
        <c:axId val="134618112"/>
        <c:axId val="0"/>
      </c:bar3DChart>
      <c:catAx>
        <c:axId val="134616576"/>
        <c:scaling>
          <c:orientation val="minMax"/>
        </c:scaling>
        <c:axPos val="b"/>
        <c:tickLblPos val="nextTo"/>
        <c:crossAx val="134618112"/>
        <c:crosses val="autoZero"/>
        <c:auto val="1"/>
        <c:lblAlgn val="ctr"/>
        <c:lblOffset val="100"/>
      </c:catAx>
      <c:valAx>
        <c:axId val="1346181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616576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CONFRONTA</a:t>
            </a:r>
            <a:r>
              <a:rPr lang="en-US" baseline="0"/>
              <a:t> PROCEDIMENTI DIVERSI</a:t>
            </a:r>
            <a:endParaRPr lang="en-US"/>
          </a:p>
        </c:rich>
      </c:tx>
      <c:layout>
        <c:manualLayout>
          <c:xMode val="edge"/>
          <c:yMode val="edge"/>
          <c:x val="0.19964962618359383"/>
          <c:y val="2.67786328800043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'!$R$19:$U$19</c:f>
              <c:numCache>
                <c:formatCode>General</c:formatCode>
                <c:ptCount val="4"/>
                <c:pt idx="0">
                  <c:v>13</c:v>
                </c:pt>
                <c:pt idx="1">
                  <c:v>57</c:v>
                </c:pt>
                <c:pt idx="2">
                  <c:v>75</c:v>
                </c:pt>
                <c:pt idx="3">
                  <c:v>53</c:v>
                </c:pt>
              </c:numCache>
            </c:numRef>
          </c:val>
        </c:ser>
        <c:dLbls/>
        <c:shape val="box"/>
        <c:axId val="134660480"/>
        <c:axId val="134662016"/>
        <c:axId val="0"/>
      </c:bar3DChart>
      <c:catAx>
        <c:axId val="134660480"/>
        <c:scaling>
          <c:orientation val="minMax"/>
        </c:scaling>
        <c:axPos val="b"/>
        <c:tickLblPos val="nextTo"/>
        <c:crossAx val="134662016"/>
        <c:crosses val="autoZero"/>
        <c:auto val="1"/>
        <c:lblAlgn val="ctr"/>
        <c:lblOffset val="100"/>
      </c:catAx>
      <c:valAx>
        <c:axId val="1346620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660480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SPIEGA I RISULTATI OTTENUTI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'!$V$19:$Y$19</c:f>
              <c:numCache>
                <c:formatCode>General</c:formatCode>
                <c:ptCount val="4"/>
                <c:pt idx="0">
                  <c:v>15</c:v>
                </c:pt>
                <c:pt idx="1">
                  <c:v>54</c:v>
                </c:pt>
                <c:pt idx="2">
                  <c:v>83</c:v>
                </c:pt>
                <c:pt idx="3">
                  <c:v>45</c:v>
                </c:pt>
              </c:numCache>
            </c:numRef>
          </c:val>
        </c:ser>
        <c:dLbls/>
        <c:shape val="box"/>
        <c:axId val="134895488"/>
        <c:axId val="134897024"/>
        <c:axId val="0"/>
      </c:bar3DChart>
      <c:catAx>
        <c:axId val="134895488"/>
        <c:scaling>
          <c:orientation val="minMax"/>
        </c:scaling>
        <c:axPos val="b"/>
        <c:tickLblPos val="nextTo"/>
        <c:crossAx val="134897024"/>
        <c:crosses val="autoZero"/>
        <c:auto val="1"/>
        <c:lblAlgn val="ctr"/>
        <c:lblOffset val="100"/>
      </c:catAx>
      <c:valAx>
        <c:axId val="134897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895488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DISTINGUE, CLASSIFICA E UTILIZZA</a:t>
            </a:r>
          </a:p>
        </c:rich>
      </c:tx>
      <c:layout>
        <c:manualLayout>
          <c:xMode val="edge"/>
          <c:yMode val="edge"/>
          <c:x val="0.18556301894442137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'!$Z$19:$AC$19</c:f>
              <c:numCache>
                <c:formatCode>General</c:formatCode>
                <c:ptCount val="4"/>
                <c:pt idx="0">
                  <c:v>9</c:v>
                </c:pt>
                <c:pt idx="1">
                  <c:v>49</c:v>
                </c:pt>
                <c:pt idx="2">
                  <c:v>82</c:v>
                </c:pt>
                <c:pt idx="3">
                  <c:v>56</c:v>
                </c:pt>
              </c:numCache>
            </c:numRef>
          </c:val>
        </c:ser>
        <c:dLbls/>
        <c:shape val="box"/>
        <c:axId val="134925312"/>
        <c:axId val="135037696"/>
        <c:axId val="0"/>
      </c:bar3DChart>
      <c:catAx>
        <c:axId val="134925312"/>
        <c:scaling>
          <c:orientation val="minMax"/>
        </c:scaling>
        <c:axPos val="b"/>
        <c:tickLblPos val="nextTo"/>
        <c:crossAx val="135037696"/>
        <c:crosses val="autoZero"/>
        <c:auto val="1"/>
        <c:lblAlgn val="ctr"/>
        <c:lblOffset val="100"/>
      </c:catAx>
      <c:valAx>
        <c:axId val="1350376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925312"/>
        <c:crosses val="autoZero"/>
        <c:crossBetween val="between"/>
      </c:valAx>
    </c:plotArea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COLLEGA</a:t>
            </a:r>
            <a:r>
              <a:rPr lang="it-IT" baseline="0"/>
              <a:t> FATTI A EVENTI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'!$AD$19:$AG$19</c:f>
              <c:numCache>
                <c:formatCode>General</c:formatCode>
                <c:ptCount val="4"/>
                <c:pt idx="0">
                  <c:v>8</c:v>
                </c:pt>
                <c:pt idx="1">
                  <c:v>50</c:v>
                </c:pt>
                <c:pt idx="2">
                  <c:v>77</c:v>
                </c:pt>
                <c:pt idx="3">
                  <c:v>62</c:v>
                </c:pt>
              </c:numCache>
            </c:numRef>
          </c:val>
        </c:ser>
        <c:dLbls/>
        <c:shape val="box"/>
        <c:axId val="134939392"/>
        <c:axId val="134940928"/>
        <c:axId val="0"/>
      </c:bar3DChart>
      <c:catAx>
        <c:axId val="134939392"/>
        <c:scaling>
          <c:orientation val="minMax"/>
        </c:scaling>
        <c:axPos val="b"/>
        <c:tickLblPos val="nextTo"/>
        <c:crossAx val="134940928"/>
        <c:crosses val="autoZero"/>
        <c:auto val="1"/>
        <c:lblAlgn val="ctr"/>
        <c:lblOffset val="100"/>
      </c:catAx>
      <c:valAx>
        <c:axId val="134940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939392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DISTINGUE, CLASSIFICA E UTILIZZA</a:t>
            </a:r>
          </a:p>
        </c:rich>
      </c:tx>
      <c:layout>
        <c:manualLayout>
          <c:xMode val="edge"/>
          <c:yMode val="edge"/>
          <c:x val="0.18556301894442137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'!$Z$19:$AC$19</c:f>
              <c:numCache>
                <c:formatCode>General</c:formatCode>
                <c:ptCount val="4"/>
                <c:pt idx="0">
                  <c:v>13</c:v>
                </c:pt>
                <c:pt idx="1">
                  <c:v>49</c:v>
                </c:pt>
                <c:pt idx="2">
                  <c:v>95</c:v>
                </c:pt>
                <c:pt idx="3">
                  <c:v>39</c:v>
                </c:pt>
              </c:numCache>
            </c:numRef>
          </c:val>
        </c:ser>
        <c:dLbls/>
        <c:shape val="box"/>
        <c:axId val="134978944"/>
        <c:axId val="134984832"/>
        <c:axId val="0"/>
      </c:bar3DChart>
      <c:catAx>
        <c:axId val="134978944"/>
        <c:scaling>
          <c:orientation val="minMax"/>
        </c:scaling>
        <c:axPos val="b"/>
        <c:tickLblPos val="nextTo"/>
        <c:crossAx val="134984832"/>
        <c:crosses val="autoZero"/>
        <c:auto val="1"/>
        <c:lblAlgn val="ctr"/>
        <c:lblOffset val="100"/>
      </c:catAx>
      <c:valAx>
        <c:axId val="1349848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978944"/>
        <c:crosses val="autoZero"/>
        <c:crossBetween val="between"/>
      </c:valAx>
    </c:plotArea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COLLEGA</a:t>
            </a:r>
            <a:r>
              <a:rPr lang="it-IT" baseline="0"/>
              <a:t> FATTI A EVENTI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'!$AD$19:$AG$19</c:f>
              <c:numCache>
                <c:formatCode>General</c:formatCode>
                <c:ptCount val="4"/>
                <c:pt idx="0">
                  <c:v>13</c:v>
                </c:pt>
                <c:pt idx="1">
                  <c:v>49</c:v>
                </c:pt>
                <c:pt idx="2">
                  <c:v>96</c:v>
                </c:pt>
                <c:pt idx="3">
                  <c:v>40</c:v>
                </c:pt>
              </c:numCache>
            </c:numRef>
          </c:val>
        </c:ser>
        <c:dLbls/>
        <c:shape val="box"/>
        <c:axId val="135148672"/>
        <c:axId val="135150208"/>
        <c:axId val="0"/>
      </c:bar3DChart>
      <c:catAx>
        <c:axId val="135148672"/>
        <c:scaling>
          <c:orientation val="minMax"/>
        </c:scaling>
        <c:axPos val="b"/>
        <c:tickLblPos val="nextTo"/>
        <c:crossAx val="135150208"/>
        <c:crosses val="autoZero"/>
        <c:auto val="1"/>
        <c:lblAlgn val="ctr"/>
        <c:lblOffset val="100"/>
      </c:catAx>
      <c:valAx>
        <c:axId val="1351502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148672"/>
        <c:crosses val="autoZero"/>
        <c:crossBetween val="between"/>
      </c:valAx>
    </c:plotArea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PRODUCE ELABORATI</a:t>
            </a:r>
            <a:r>
              <a:rPr lang="it-IT" baseline="0"/>
              <a:t> CON LE GIUSTE MODALITA'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'!$AH$19:$AK$19</c:f>
              <c:numCache>
                <c:formatCode>General</c:formatCode>
                <c:ptCount val="4"/>
                <c:pt idx="0">
                  <c:v>4</c:v>
                </c:pt>
                <c:pt idx="1">
                  <c:v>30</c:v>
                </c:pt>
                <c:pt idx="2">
                  <c:v>67</c:v>
                </c:pt>
                <c:pt idx="3">
                  <c:v>30</c:v>
                </c:pt>
              </c:numCache>
            </c:numRef>
          </c:val>
        </c:ser>
        <c:dLbls/>
        <c:shape val="box"/>
        <c:axId val="135182592"/>
        <c:axId val="135204864"/>
        <c:axId val="0"/>
      </c:bar3DChart>
      <c:catAx>
        <c:axId val="135182592"/>
        <c:scaling>
          <c:orientation val="minMax"/>
        </c:scaling>
        <c:axPos val="b"/>
        <c:tickLblPos val="nextTo"/>
        <c:crossAx val="135204864"/>
        <c:crosses val="autoZero"/>
        <c:auto val="1"/>
        <c:lblAlgn val="ctr"/>
        <c:lblOffset val="100"/>
      </c:catAx>
      <c:valAx>
        <c:axId val="1352048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182592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LEGGE COMPRENDE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7416892516529773E-2"/>
          <c:y val="0.1471447380914834"/>
          <c:w val="0.87099140383811935"/>
          <c:h val="0.76574518703564864"/>
        </c:manualLayout>
      </c:layout>
      <c:bar3DChart>
        <c:barDir val="col"/>
        <c:grouping val="clustered"/>
        <c:ser>
          <c:idx val="1"/>
          <c:order val="0"/>
          <c:spPr>
            <a:solidFill>
              <a:schemeClr val="accent1"/>
            </a:solidFill>
            <a:ln>
              <a:noFill/>
            </a:ln>
          </c:spPr>
          <c:cat>
            <c:strRef>
              <c:f>'scuola secondaria 1 '!$J$7:$M$7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'!$J$18:$M$18</c:f>
              <c:numCache>
                <c:formatCode>General</c:formatCode>
                <c:ptCount val="4"/>
                <c:pt idx="0">
                  <c:v>4</c:v>
                </c:pt>
                <c:pt idx="1">
                  <c:v>53</c:v>
                </c:pt>
                <c:pt idx="2">
                  <c:v>89</c:v>
                </c:pt>
                <c:pt idx="3">
                  <c:v>47</c:v>
                </c:pt>
              </c:numCache>
            </c:numRef>
          </c:val>
        </c:ser>
        <c:dLbls>
          <c:showVal val="1"/>
        </c:dLbls>
        <c:shape val="box"/>
        <c:axId val="118127616"/>
        <c:axId val="118149888"/>
        <c:axId val="0"/>
      </c:bar3DChart>
      <c:catAx>
        <c:axId val="118127616"/>
        <c:scaling>
          <c:orientation val="minMax"/>
        </c:scaling>
        <c:axPos val="b"/>
        <c:tickLblPos val="nextTo"/>
        <c:crossAx val="118149888"/>
        <c:crosses val="autoZero"/>
        <c:auto val="1"/>
        <c:lblAlgn val="ctr"/>
        <c:lblOffset val="100"/>
      </c:catAx>
      <c:valAx>
        <c:axId val="118149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127616"/>
        <c:crossesAt val="1"/>
        <c:crossBetween val="between"/>
      </c:valAx>
    </c:plotArea>
    <c:plotVisOnly val="1"/>
    <c:dispBlanksAs val="gap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2481196286016335"/>
          <c:y val="3.230218869342855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'!$AL$19:$AO$19</c:f>
              <c:numCache>
                <c:formatCode>General</c:formatCode>
                <c:ptCount val="4"/>
                <c:pt idx="0">
                  <c:v>4</c:v>
                </c:pt>
                <c:pt idx="1">
                  <c:v>33</c:v>
                </c:pt>
                <c:pt idx="2">
                  <c:v>64</c:v>
                </c:pt>
                <c:pt idx="3">
                  <c:v>30</c:v>
                </c:pt>
              </c:numCache>
            </c:numRef>
          </c:val>
        </c:ser>
        <c:dLbls/>
        <c:shape val="box"/>
        <c:axId val="135229440"/>
        <c:axId val="135230976"/>
        <c:axId val="0"/>
      </c:bar3DChart>
      <c:catAx>
        <c:axId val="135229440"/>
        <c:scaling>
          <c:orientation val="minMax"/>
        </c:scaling>
        <c:axPos val="b"/>
        <c:tickLblPos val="nextTo"/>
        <c:crossAx val="135230976"/>
        <c:crosses val="autoZero"/>
        <c:auto val="1"/>
        <c:lblAlgn val="ctr"/>
        <c:lblOffset val="100"/>
      </c:catAx>
      <c:valAx>
        <c:axId val="1352309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229440"/>
        <c:crosses val="autoZero"/>
        <c:crossBetween val="between"/>
      </c:valAx>
    </c:plotArea>
    <c:plotVisOnly val="1"/>
    <c:dispBlanksAs val="gap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PRODUCE ELABORATI</a:t>
            </a:r>
            <a:r>
              <a:rPr lang="it-IT" baseline="0"/>
              <a:t> CON LE GIUSTE MODALITA'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'!$AH$19:$AK$19</c:f>
              <c:numCache>
                <c:formatCode>General</c:formatCode>
                <c:ptCount val="4"/>
                <c:pt idx="0">
                  <c:v>14</c:v>
                </c:pt>
                <c:pt idx="1">
                  <c:v>52</c:v>
                </c:pt>
                <c:pt idx="2">
                  <c:v>100</c:v>
                </c:pt>
                <c:pt idx="3">
                  <c:v>32</c:v>
                </c:pt>
              </c:numCache>
            </c:numRef>
          </c:val>
        </c:ser>
        <c:dLbls/>
        <c:shape val="box"/>
        <c:axId val="135260800"/>
        <c:axId val="135348608"/>
        <c:axId val="0"/>
      </c:bar3DChart>
      <c:catAx>
        <c:axId val="135260800"/>
        <c:scaling>
          <c:orientation val="minMax"/>
        </c:scaling>
        <c:axPos val="b"/>
        <c:tickLblPos val="nextTo"/>
        <c:crossAx val="135348608"/>
        <c:crosses val="autoZero"/>
        <c:auto val="1"/>
        <c:lblAlgn val="ctr"/>
        <c:lblOffset val="100"/>
      </c:catAx>
      <c:valAx>
        <c:axId val="135348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260800"/>
        <c:crosses val="autoZero"/>
        <c:crossBetween val="between"/>
      </c:valAx>
    </c:plotArea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2481196286016335"/>
          <c:y val="3.230218869342855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'!$AL$19:$AO$19</c:f>
              <c:numCache>
                <c:formatCode>General</c:formatCode>
                <c:ptCount val="4"/>
                <c:pt idx="0">
                  <c:v>13</c:v>
                </c:pt>
                <c:pt idx="1">
                  <c:v>59</c:v>
                </c:pt>
                <c:pt idx="2">
                  <c:v>104</c:v>
                </c:pt>
                <c:pt idx="3">
                  <c:v>22</c:v>
                </c:pt>
              </c:numCache>
            </c:numRef>
          </c:val>
        </c:ser>
        <c:dLbls/>
        <c:shape val="box"/>
        <c:axId val="135389568"/>
        <c:axId val="135391104"/>
        <c:axId val="0"/>
      </c:bar3DChart>
      <c:catAx>
        <c:axId val="135389568"/>
        <c:scaling>
          <c:orientation val="minMax"/>
        </c:scaling>
        <c:axPos val="b"/>
        <c:tickLblPos val="nextTo"/>
        <c:crossAx val="135391104"/>
        <c:crosses val="autoZero"/>
        <c:auto val="1"/>
        <c:lblAlgn val="ctr"/>
        <c:lblOffset val="100"/>
      </c:catAx>
      <c:valAx>
        <c:axId val="1353911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389568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SELEZIONA E ORGANIZZA INFORMAZIONI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'!$AP$19:$AS$19</c:f>
              <c:numCache>
                <c:formatCode>General</c:formatCode>
                <c:ptCount val="4"/>
                <c:pt idx="0">
                  <c:v>10</c:v>
                </c:pt>
                <c:pt idx="1">
                  <c:v>51</c:v>
                </c:pt>
                <c:pt idx="2">
                  <c:v>80</c:v>
                </c:pt>
                <c:pt idx="3">
                  <c:v>57</c:v>
                </c:pt>
              </c:numCache>
            </c:numRef>
          </c:val>
        </c:ser>
        <c:dLbls/>
        <c:shape val="box"/>
        <c:axId val="135091712"/>
        <c:axId val="135093248"/>
        <c:axId val="0"/>
      </c:bar3DChart>
      <c:catAx>
        <c:axId val="135091712"/>
        <c:scaling>
          <c:orientation val="minMax"/>
        </c:scaling>
        <c:axPos val="b"/>
        <c:tickLblPos val="nextTo"/>
        <c:crossAx val="135093248"/>
        <c:crosses val="autoZero"/>
        <c:auto val="1"/>
        <c:lblAlgn val="ctr"/>
        <c:lblOffset val="100"/>
      </c:catAx>
      <c:valAx>
        <c:axId val="1350932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091712"/>
        <c:crosses val="autoZero"/>
        <c:crossBetween val="between"/>
      </c:valAx>
    </c:plotArea>
    <c:plotVisOnly val="1"/>
    <c:dispBlanksAs val="gap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'!$AT$19:$AW$19</c:f>
              <c:numCache>
                <c:formatCode>General</c:formatCode>
                <c:ptCount val="4"/>
                <c:pt idx="0">
                  <c:v>11</c:v>
                </c:pt>
                <c:pt idx="1">
                  <c:v>42</c:v>
                </c:pt>
                <c:pt idx="2">
                  <c:v>79</c:v>
                </c:pt>
                <c:pt idx="3">
                  <c:v>65</c:v>
                </c:pt>
              </c:numCache>
            </c:numRef>
          </c:val>
        </c:ser>
        <c:dLbls/>
        <c:shape val="box"/>
        <c:axId val="135273472"/>
        <c:axId val="135279360"/>
        <c:axId val="0"/>
      </c:bar3DChart>
      <c:catAx>
        <c:axId val="135273472"/>
        <c:scaling>
          <c:orientation val="minMax"/>
        </c:scaling>
        <c:axPos val="b"/>
        <c:tickLblPos val="nextTo"/>
        <c:crossAx val="135279360"/>
        <c:crosses val="autoZero"/>
        <c:auto val="1"/>
        <c:lblAlgn val="ctr"/>
        <c:lblOffset val="100"/>
      </c:catAx>
      <c:valAx>
        <c:axId val="1352793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273472"/>
        <c:crosses val="autoZero"/>
        <c:crossBetween val="between"/>
      </c:valAx>
    </c:plotArea>
    <c:plotVisOnly val="1"/>
    <c:dispBlanksAs val="gap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SELEZIONA E ORGANIZZA INFORMAZIONI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'!$AP$19:$AS$19</c:f>
              <c:numCache>
                <c:formatCode>General</c:formatCode>
                <c:ptCount val="4"/>
                <c:pt idx="0">
                  <c:v>14</c:v>
                </c:pt>
                <c:pt idx="1">
                  <c:v>56</c:v>
                </c:pt>
                <c:pt idx="2">
                  <c:v>89</c:v>
                </c:pt>
                <c:pt idx="3">
                  <c:v>39</c:v>
                </c:pt>
              </c:numCache>
            </c:numRef>
          </c:val>
        </c:ser>
        <c:dLbls/>
        <c:shape val="box"/>
        <c:axId val="135325568"/>
        <c:axId val="135327104"/>
        <c:axId val="0"/>
      </c:bar3DChart>
      <c:catAx>
        <c:axId val="135325568"/>
        <c:scaling>
          <c:orientation val="minMax"/>
        </c:scaling>
        <c:axPos val="b"/>
        <c:tickLblPos val="nextTo"/>
        <c:crossAx val="135327104"/>
        <c:crosses val="autoZero"/>
        <c:auto val="1"/>
        <c:lblAlgn val="ctr"/>
        <c:lblOffset val="100"/>
      </c:catAx>
      <c:valAx>
        <c:axId val="1353271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325568"/>
        <c:crosses val="autoZero"/>
        <c:crossBetween val="between"/>
      </c:valAx>
    </c:plotArea>
    <c:plotVisOnly val="1"/>
    <c:dispBlanksAs val="gap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'!$AT$19:$AW$19</c:f>
              <c:numCache>
                <c:formatCode>General</c:formatCode>
                <c:ptCount val="4"/>
                <c:pt idx="0">
                  <c:v>13</c:v>
                </c:pt>
                <c:pt idx="1">
                  <c:v>52</c:v>
                </c:pt>
                <c:pt idx="2">
                  <c:v>89</c:v>
                </c:pt>
                <c:pt idx="3">
                  <c:v>45</c:v>
                </c:pt>
              </c:numCache>
            </c:numRef>
          </c:val>
        </c:ser>
        <c:dLbls/>
        <c:shape val="box"/>
        <c:axId val="135474560"/>
        <c:axId val="135500928"/>
        <c:axId val="0"/>
      </c:bar3DChart>
      <c:catAx>
        <c:axId val="135474560"/>
        <c:scaling>
          <c:orientation val="minMax"/>
        </c:scaling>
        <c:axPos val="b"/>
        <c:tickLblPos val="nextTo"/>
        <c:crossAx val="135500928"/>
        <c:crosses val="autoZero"/>
        <c:auto val="1"/>
        <c:lblAlgn val="ctr"/>
        <c:lblOffset val="100"/>
      </c:catAx>
      <c:valAx>
        <c:axId val="135500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474560"/>
        <c:crosses val="autoZero"/>
        <c:crossBetween val="between"/>
      </c:valAx>
    </c:plotArea>
    <c:plotVisOnly val="1"/>
    <c:dispBlanksAs val="gap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 GLI ORGANI DI GOVERNO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'!$AX$19:$BA$19</c:f>
              <c:numCache>
                <c:formatCode>General</c:formatCode>
                <c:ptCount val="4"/>
                <c:pt idx="0">
                  <c:v>10</c:v>
                </c:pt>
                <c:pt idx="1">
                  <c:v>36</c:v>
                </c:pt>
                <c:pt idx="2">
                  <c:v>80</c:v>
                </c:pt>
                <c:pt idx="3">
                  <c:v>54</c:v>
                </c:pt>
              </c:numCache>
            </c:numRef>
          </c:val>
        </c:ser>
        <c:dLbls/>
        <c:shape val="box"/>
        <c:axId val="135553792"/>
        <c:axId val="135555328"/>
        <c:axId val="0"/>
      </c:bar3DChart>
      <c:catAx>
        <c:axId val="135553792"/>
        <c:scaling>
          <c:orientation val="minMax"/>
        </c:scaling>
        <c:axPos val="b"/>
        <c:tickLblPos val="nextTo"/>
        <c:crossAx val="135555328"/>
        <c:crosses val="autoZero"/>
        <c:auto val="1"/>
        <c:lblAlgn val="ctr"/>
        <c:lblOffset val="100"/>
      </c:catAx>
      <c:valAx>
        <c:axId val="1355553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553792"/>
        <c:crosses val="autoZero"/>
        <c:crossBetween val="between"/>
      </c:valAx>
    </c:plotArea>
    <c:plotVisOnly val="1"/>
    <c:dispBlanksAs val="gap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 LE CONSEGUENZE DEI PROPRI COMPORTAMENTI </a:t>
            </a:r>
          </a:p>
        </c:rich>
      </c:tx>
      <c:layout>
        <c:manualLayout>
          <c:xMode val="edge"/>
          <c:yMode val="edge"/>
          <c:x val="0.14621643758601424"/>
          <c:y val="2.811711940682390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'!$BB$19:$BE$19</c:f>
              <c:numCache>
                <c:formatCode>General</c:formatCode>
                <c:ptCount val="4"/>
                <c:pt idx="0">
                  <c:v>12</c:v>
                </c:pt>
                <c:pt idx="1">
                  <c:v>53</c:v>
                </c:pt>
                <c:pt idx="2">
                  <c:v>89</c:v>
                </c:pt>
                <c:pt idx="3">
                  <c:v>41</c:v>
                </c:pt>
              </c:numCache>
            </c:numRef>
          </c:val>
        </c:ser>
        <c:dLbls/>
        <c:shape val="box"/>
        <c:axId val="135571712"/>
        <c:axId val="135405568"/>
        <c:axId val="0"/>
      </c:bar3DChart>
      <c:catAx>
        <c:axId val="135571712"/>
        <c:scaling>
          <c:orientation val="minMax"/>
        </c:scaling>
        <c:axPos val="b"/>
        <c:tickLblPos val="nextTo"/>
        <c:crossAx val="135405568"/>
        <c:crosses val="autoZero"/>
        <c:auto val="1"/>
        <c:lblAlgn val="ctr"/>
        <c:lblOffset val="100"/>
      </c:catAx>
      <c:valAx>
        <c:axId val="1354055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571712"/>
        <c:crosses val="autoZero"/>
        <c:crossBetween val="between"/>
      </c:valAx>
    </c:plotArea>
    <c:plotVisOnly val="1"/>
    <c:dispBlanksAs val="gap"/>
  </c:chart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 GLI ORGANI DI GOVERNO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'!$AX$19:$BA$19</c:f>
              <c:numCache>
                <c:formatCode>General</c:formatCode>
                <c:ptCount val="4"/>
                <c:pt idx="0">
                  <c:v>14</c:v>
                </c:pt>
                <c:pt idx="1">
                  <c:v>54</c:v>
                </c:pt>
                <c:pt idx="2">
                  <c:v>98</c:v>
                </c:pt>
                <c:pt idx="3">
                  <c:v>38</c:v>
                </c:pt>
              </c:numCache>
            </c:numRef>
          </c:val>
        </c:ser>
        <c:dLbls/>
        <c:shape val="box"/>
        <c:axId val="135439488"/>
        <c:axId val="135441024"/>
        <c:axId val="0"/>
      </c:bar3DChart>
      <c:catAx>
        <c:axId val="135439488"/>
        <c:scaling>
          <c:orientation val="minMax"/>
        </c:scaling>
        <c:axPos val="b"/>
        <c:tickLblPos val="nextTo"/>
        <c:crossAx val="135441024"/>
        <c:crosses val="autoZero"/>
        <c:auto val="1"/>
        <c:lblAlgn val="ctr"/>
        <c:lblOffset val="100"/>
      </c:catAx>
      <c:valAx>
        <c:axId val="135441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439488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'!$N$7:$Q$7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'!$N$18:$Q$18</c:f>
              <c:numCache>
                <c:formatCode>General</c:formatCode>
                <c:ptCount val="4"/>
                <c:pt idx="0">
                  <c:v>4</c:v>
                </c:pt>
                <c:pt idx="1">
                  <c:v>41</c:v>
                </c:pt>
                <c:pt idx="2">
                  <c:v>96</c:v>
                </c:pt>
                <c:pt idx="3">
                  <c:v>53</c:v>
                </c:pt>
              </c:numCache>
            </c:numRef>
          </c:val>
        </c:ser>
        <c:dLbls/>
        <c:shape val="box"/>
        <c:axId val="121438976"/>
        <c:axId val="121440512"/>
        <c:axId val="0"/>
      </c:bar3DChart>
      <c:catAx>
        <c:axId val="121438976"/>
        <c:scaling>
          <c:orientation val="minMax"/>
        </c:scaling>
        <c:axPos val="b"/>
        <c:tickLblPos val="nextTo"/>
        <c:crossAx val="121440512"/>
        <c:crosses val="autoZero"/>
        <c:auto val="1"/>
        <c:lblAlgn val="ctr"/>
        <c:lblOffset val="100"/>
      </c:catAx>
      <c:valAx>
        <c:axId val="121440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438976"/>
        <c:crosses val="autoZero"/>
        <c:crossBetween val="between"/>
      </c:valAx>
    </c:plotArea>
    <c:plotVisOnly val="1"/>
    <c:dispBlanksAs val="gap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 LE CONSEGUENZE DEI PROPRI COMPORTAMENTI </a:t>
            </a:r>
          </a:p>
        </c:rich>
      </c:tx>
      <c:layout>
        <c:manualLayout>
          <c:xMode val="edge"/>
          <c:yMode val="edge"/>
          <c:x val="0.14621643758601424"/>
          <c:y val="2.811711940682390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'!$BB$19:$BE$19</c:f>
              <c:numCache>
                <c:formatCode>General</c:formatCode>
                <c:ptCount val="4"/>
                <c:pt idx="0">
                  <c:v>11</c:v>
                </c:pt>
                <c:pt idx="1">
                  <c:v>53</c:v>
                </c:pt>
                <c:pt idx="2">
                  <c:v>100</c:v>
                </c:pt>
                <c:pt idx="3">
                  <c:v>22</c:v>
                </c:pt>
              </c:numCache>
            </c:numRef>
          </c:val>
        </c:ser>
        <c:dLbls/>
        <c:shape val="box"/>
        <c:axId val="135613056"/>
        <c:axId val="135618944"/>
        <c:axId val="0"/>
      </c:bar3DChart>
      <c:catAx>
        <c:axId val="135613056"/>
        <c:scaling>
          <c:orientation val="minMax"/>
        </c:scaling>
        <c:axPos val="b"/>
        <c:tickLblPos val="nextTo"/>
        <c:crossAx val="135618944"/>
        <c:crosses val="autoZero"/>
        <c:auto val="1"/>
        <c:lblAlgn val="ctr"/>
        <c:lblOffset val="100"/>
      </c:catAx>
      <c:valAx>
        <c:axId val="1356189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613056"/>
        <c:crosses val="autoZero"/>
        <c:crossBetween val="between"/>
      </c:valAx>
    </c:plotArea>
    <c:plotVisOnly val="1"/>
    <c:dispBlanksAs val="gap"/>
  </c:chart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 VALUTA TEMPI E RISORSE</a:t>
            </a:r>
          </a:p>
        </c:rich>
      </c:tx>
      <c:layout>
        <c:manualLayout>
          <c:xMode val="edge"/>
          <c:yMode val="edge"/>
          <c:x val="0.1228362078542997"/>
          <c:y val="3.088155905746355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'!$BF$19:$BI$19</c:f>
              <c:numCache>
                <c:formatCode>General</c:formatCode>
                <c:ptCount val="4"/>
                <c:pt idx="0">
                  <c:v>9</c:v>
                </c:pt>
                <c:pt idx="1">
                  <c:v>46</c:v>
                </c:pt>
                <c:pt idx="2">
                  <c:v>80</c:v>
                </c:pt>
                <c:pt idx="3">
                  <c:v>62</c:v>
                </c:pt>
              </c:numCache>
            </c:numRef>
          </c:val>
        </c:ser>
        <c:dLbls/>
        <c:shape val="box"/>
        <c:axId val="135659520"/>
        <c:axId val="135661056"/>
        <c:axId val="0"/>
      </c:bar3DChart>
      <c:catAx>
        <c:axId val="135659520"/>
        <c:scaling>
          <c:orientation val="minMax"/>
        </c:scaling>
        <c:axPos val="b"/>
        <c:tickLblPos val="nextTo"/>
        <c:crossAx val="135661056"/>
        <c:crosses val="autoZero"/>
        <c:auto val="1"/>
        <c:lblAlgn val="ctr"/>
        <c:lblOffset val="100"/>
      </c:catAx>
      <c:valAx>
        <c:axId val="135661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659520"/>
        <c:crosses val="autoZero"/>
        <c:crossBetween val="between"/>
      </c:valAx>
    </c:plotArea>
    <c:plotVisOnly val="1"/>
    <c:dispBlanksAs val="gap"/>
  </c:chart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 DA SOLO E/O IN GRUPPO</a:t>
            </a:r>
            <a:endParaRPr lang="it-IT"/>
          </a:p>
        </c:rich>
      </c:tx>
      <c:layout>
        <c:manualLayout>
          <c:xMode val="edge"/>
          <c:yMode val="edge"/>
          <c:x val="9.257130859531798E-2"/>
          <c:y val="4.468053418060866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7301061192004721"/>
          <c:w val="0.88402093809012361"/>
          <c:h val="0.732736719854614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'!$BJ$19:$BM$19</c:f>
              <c:numCache>
                <c:formatCode>General</c:formatCode>
                <c:ptCount val="4"/>
                <c:pt idx="0">
                  <c:v>9</c:v>
                </c:pt>
                <c:pt idx="1">
                  <c:v>43</c:v>
                </c:pt>
                <c:pt idx="2">
                  <c:v>86</c:v>
                </c:pt>
                <c:pt idx="3">
                  <c:v>59</c:v>
                </c:pt>
              </c:numCache>
            </c:numRef>
          </c:val>
        </c:ser>
        <c:dLbls/>
        <c:shape val="box"/>
        <c:axId val="135693824"/>
        <c:axId val="135695360"/>
        <c:axId val="0"/>
      </c:bar3DChart>
      <c:catAx>
        <c:axId val="135693824"/>
        <c:scaling>
          <c:orientation val="minMax"/>
        </c:scaling>
        <c:axPos val="b"/>
        <c:tickLblPos val="nextTo"/>
        <c:crossAx val="135695360"/>
        <c:crosses val="autoZero"/>
        <c:auto val="1"/>
        <c:lblAlgn val="ctr"/>
        <c:lblOffset val="100"/>
      </c:catAx>
      <c:valAx>
        <c:axId val="1356953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693824"/>
        <c:crosses val="autoZero"/>
        <c:crossBetween val="between"/>
      </c:valAx>
    </c:plotArea>
    <c:plotVisOnly val="1"/>
    <c:dispBlanksAs val="gap"/>
  </c:chart>
  <c:externalData r:id="rId1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 VALUTA TEMPI E RISORSE</a:t>
            </a:r>
          </a:p>
        </c:rich>
      </c:tx>
      <c:layout>
        <c:manualLayout>
          <c:xMode val="edge"/>
          <c:yMode val="edge"/>
          <c:x val="0.1228362078542997"/>
          <c:y val="3.088155905746355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'!$BF$19:$BI$19</c:f>
              <c:numCache>
                <c:formatCode>General</c:formatCode>
                <c:ptCount val="4"/>
                <c:pt idx="0">
                  <c:v>14</c:v>
                </c:pt>
                <c:pt idx="1">
                  <c:v>53</c:v>
                </c:pt>
                <c:pt idx="2">
                  <c:v>95</c:v>
                </c:pt>
                <c:pt idx="3">
                  <c:v>35</c:v>
                </c:pt>
              </c:numCache>
            </c:numRef>
          </c:val>
        </c:ser>
        <c:dLbls/>
        <c:shape val="box"/>
        <c:axId val="135815552"/>
        <c:axId val="135817088"/>
        <c:axId val="0"/>
      </c:bar3DChart>
      <c:catAx>
        <c:axId val="135815552"/>
        <c:scaling>
          <c:orientation val="minMax"/>
        </c:scaling>
        <c:axPos val="b"/>
        <c:tickLblPos val="nextTo"/>
        <c:crossAx val="135817088"/>
        <c:crosses val="autoZero"/>
        <c:auto val="1"/>
        <c:lblAlgn val="ctr"/>
        <c:lblOffset val="100"/>
      </c:catAx>
      <c:valAx>
        <c:axId val="1358170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815552"/>
        <c:crosses val="autoZero"/>
        <c:crossBetween val="between"/>
      </c:valAx>
    </c:plotArea>
    <c:plotVisOnly val="1"/>
    <c:dispBlanksAs val="gap"/>
  </c:chart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 DA SOLO E/O IN GRUPPO</a:t>
            </a:r>
            <a:endParaRPr lang="it-IT"/>
          </a:p>
        </c:rich>
      </c:tx>
      <c:layout>
        <c:manualLayout>
          <c:xMode val="edge"/>
          <c:yMode val="edge"/>
          <c:x val="9.257130859531798E-2"/>
          <c:y val="4.468053418060866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7301061192004721"/>
          <c:w val="0.88402093809012361"/>
          <c:h val="0.732736719854614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'!$BJ$19:$BM$19</c:f>
              <c:numCache>
                <c:formatCode>General</c:formatCode>
                <c:ptCount val="4"/>
                <c:pt idx="0">
                  <c:v>12</c:v>
                </c:pt>
                <c:pt idx="1">
                  <c:v>56</c:v>
                </c:pt>
                <c:pt idx="2">
                  <c:v>89</c:v>
                </c:pt>
                <c:pt idx="3">
                  <c:v>41</c:v>
                </c:pt>
              </c:numCache>
            </c:numRef>
          </c:val>
        </c:ser>
        <c:dLbls/>
        <c:shape val="box"/>
        <c:axId val="135731072"/>
        <c:axId val="135732608"/>
        <c:axId val="0"/>
      </c:bar3DChart>
      <c:catAx>
        <c:axId val="135731072"/>
        <c:scaling>
          <c:orientation val="minMax"/>
        </c:scaling>
        <c:axPos val="b"/>
        <c:tickLblPos val="nextTo"/>
        <c:crossAx val="135732608"/>
        <c:crosses val="autoZero"/>
        <c:auto val="1"/>
        <c:lblAlgn val="ctr"/>
        <c:lblOffset val="100"/>
      </c:catAx>
      <c:valAx>
        <c:axId val="135732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731072"/>
        <c:crosses val="autoZero"/>
        <c:crossBetween val="between"/>
      </c:valAx>
    </c:plotArea>
    <c:plotVisOnly val="1"/>
    <c:dispBlanksAs val="gap"/>
  </c:chart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ASCOLTA-COMPRENDE</a:t>
            </a:r>
            <a:r>
              <a:rPr lang="it-IT" baseline="0"/>
              <a:t> E RIFERISCE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8959995813819673E-2"/>
          <c:y val="0.15791890645078818"/>
          <c:w val="0.87099140383811935"/>
          <c:h val="0.7657451870356486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noFill/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3'!$B$19:$E$19</c:f>
              <c:numCache>
                <c:formatCode>General</c:formatCode>
                <c:ptCount val="4"/>
                <c:pt idx="0">
                  <c:v>15</c:v>
                </c:pt>
                <c:pt idx="1">
                  <c:v>61</c:v>
                </c:pt>
                <c:pt idx="2">
                  <c:v>85</c:v>
                </c:pt>
                <c:pt idx="3">
                  <c:v>55</c:v>
                </c:pt>
              </c:numCache>
            </c:numRef>
          </c:val>
        </c:ser>
        <c:dLbls/>
        <c:shape val="box"/>
        <c:axId val="135760896"/>
        <c:axId val="135783168"/>
        <c:axId val="0"/>
      </c:bar3DChart>
      <c:catAx>
        <c:axId val="135760896"/>
        <c:scaling>
          <c:orientation val="minMax"/>
        </c:scaling>
        <c:axPos val="b"/>
        <c:tickLblPos val="nextTo"/>
        <c:crossAx val="135783168"/>
        <c:crosses val="autoZero"/>
        <c:auto val="1"/>
        <c:lblAlgn val="ctr"/>
        <c:lblOffset val="100"/>
      </c:catAx>
      <c:valAx>
        <c:axId val="135783168"/>
        <c:scaling>
          <c:orientation val="minMax"/>
        </c:scaling>
        <c:axPos val="l"/>
        <c:majorGridlines/>
        <c:numFmt formatCode="General" sourceLinked="1"/>
        <c:tickLblPos val="nextTo"/>
        <c:crossAx val="135760896"/>
        <c:crossesAt val="1"/>
        <c:crossBetween val="between"/>
      </c:valAx>
    </c:plotArea>
    <c:plotVisOnly val="1"/>
    <c:dispBlanksAs val="gap"/>
  </c:chart>
  <c:externalData r:id="rId1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PADRONEGGIA ED APPLICA LE CONOSCENZE FONDAMENTALI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noFill/>
            </a:ln>
          </c:spPr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3'!$F$19:$I$19</c:f>
              <c:numCache>
                <c:formatCode>General</c:formatCode>
                <c:ptCount val="4"/>
                <c:pt idx="0">
                  <c:v>12</c:v>
                </c:pt>
                <c:pt idx="1">
                  <c:v>53</c:v>
                </c:pt>
                <c:pt idx="2">
                  <c:v>85</c:v>
                </c:pt>
                <c:pt idx="3">
                  <c:v>62</c:v>
                </c:pt>
              </c:numCache>
            </c:numRef>
          </c:val>
        </c:ser>
        <c:dLbls>
          <c:showVal val="1"/>
        </c:dLbls>
        <c:shape val="box"/>
        <c:axId val="134431488"/>
        <c:axId val="134433024"/>
        <c:axId val="0"/>
      </c:bar3DChart>
      <c:catAx>
        <c:axId val="134431488"/>
        <c:scaling>
          <c:orientation val="minMax"/>
        </c:scaling>
        <c:axPos val="b"/>
        <c:tickLblPos val="nextTo"/>
        <c:crossAx val="134433024"/>
        <c:crosses val="autoZero"/>
        <c:auto val="1"/>
        <c:lblAlgn val="ctr"/>
        <c:lblOffset val="100"/>
      </c:catAx>
      <c:valAx>
        <c:axId val="134433024"/>
        <c:scaling>
          <c:orientation val="minMax"/>
        </c:scaling>
        <c:axPos val="l"/>
        <c:majorGridlines/>
        <c:numFmt formatCode="General" sourceLinked="1"/>
        <c:tickLblPos val="nextTo"/>
        <c:crossAx val="134431488"/>
        <c:crosses val="autoZero"/>
        <c:crossBetween val="between"/>
      </c:valAx>
    </c:plotArea>
    <c:plotVisOnly val="1"/>
    <c:dispBlanksAs val="gap"/>
  </c:chart>
  <c:externalData r:id="rId1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ASCOLTA-COMPRENDE</a:t>
            </a:r>
            <a:r>
              <a:rPr lang="it-IT" baseline="0"/>
              <a:t> E RIFERISCE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8959995813819673E-2"/>
          <c:y val="0.15791890645078818"/>
          <c:w val="0.87099140383811935"/>
          <c:h val="0.7657451870356486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noFill/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3'!$B$19:$E$19</c:f>
              <c:numCache>
                <c:formatCode>General</c:formatCode>
                <c:ptCount val="4"/>
                <c:pt idx="0">
                  <c:v>23</c:v>
                </c:pt>
                <c:pt idx="1">
                  <c:v>69</c:v>
                </c:pt>
                <c:pt idx="2">
                  <c:v>87</c:v>
                </c:pt>
                <c:pt idx="3">
                  <c:v>34</c:v>
                </c:pt>
              </c:numCache>
            </c:numRef>
          </c:val>
        </c:ser>
        <c:dLbls/>
        <c:shape val="box"/>
        <c:axId val="135990656"/>
        <c:axId val="135996544"/>
        <c:axId val="0"/>
      </c:bar3DChart>
      <c:catAx>
        <c:axId val="135990656"/>
        <c:scaling>
          <c:orientation val="minMax"/>
        </c:scaling>
        <c:axPos val="b"/>
        <c:tickLblPos val="nextTo"/>
        <c:crossAx val="135996544"/>
        <c:crosses val="autoZero"/>
        <c:auto val="1"/>
        <c:lblAlgn val="ctr"/>
        <c:lblOffset val="100"/>
      </c:catAx>
      <c:valAx>
        <c:axId val="135996544"/>
        <c:scaling>
          <c:orientation val="minMax"/>
        </c:scaling>
        <c:axPos val="l"/>
        <c:majorGridlines/>
        <c:numFmt formatCode="General" sourceLinked="1"/>
        <c:tickLblPos val="nextTo"/>
        <c:crossAx val="135990656"/>
        <c:crossesAt val="1"/>
        <c:crossBetween val="between"/>
      </c:valAx>
    </c:plotArea>
    <c:plotVisOnly val="1"/>
    <c:dispBlanksAs val="gap"/>
  </c:chart>
  <c:externalData r:id="rId1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PADRONEGGIA ED APPLICA LE CONOSCENZE FONDAMENTALI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noFill/>
            </a:ln>
          </c:spPr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3'!$F$19:$I$19</c:f>
              <c:numCache>
                <c:formatCode>General</c:formatCode>
                <c:ptCount val="4"/>
                <c:pt idx="0">
                  <c:v>26</c:v>
                </c:pt>
                <c:pt idx="1">
                  <c:v>66</c:v>
                </c:pt>
                <c:pt idx="2">
                  <c:v>82</c:v>
                </c:pt>
                <c:pt idx="3">
                  <c:v>39</c:v>
                </c:pt>
              </c:numCache>
            </c:numRef>
          </c:val>
        </c:ser>
        <c:dLbls>
          <c:showVal val="1"/>
        </c:dLbls>
        <c:shape val="box"/>
        <c:axId val="136025216"/>
        <c:axId val="136026752"/>
        <c:axId val="0"/>
      </c:bar3DChart>
      <c:catAx>
        <c:axId val="136025216"/>
        <c:scaling>
          <c:orientation val="minMax"/>
        </c:scaling>
        <c:axPos val="b"/>
        <c:tickLblPos val="nextTo"/>
        <c:crossAx val="136026752"/>
        <c:crosses val="autoZero"/>
        <c:auto val="1"/>
        <c:lblAlgn val="ctr"/>
        <c:lblOffset val="100"/>
      </c:catAx>
      <c:valAx>
        <c:axId val="136026752"/>
        <c:scaling>
          <c:orientation val="minMax"/>
        </c:scaling>
        <c:axPos val="l"/>
        <c:majorGridlines/>
        <c:numFmt formatCode="General" sourceLinked="1"/>
        <c:tickLblPos val="nextTo"/>
        <c:crossAx val="136025216"/>
        <c:crosses val="autoZero"/>
        <c:crossBetween val="between"/>
      </c:valAx>
    </c:plotArea>
    <c:plotVisOnly val="1"/>
    <c:dispBlanksAs val="gap"/>
  </c:chart>
  <c:externalData r:id="rId1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LEGGE, COMPRENDE, INTERAGISCE OPERA CONFRONTI </a:t>
            </a:r>
          </a:p>
        </c:rich>
      </c:tx>
      <c:layout>
        <c:manualLayout>
          <c:xMode val="edge"/>
          <c:yMode val="edge"/>
          <c:x val="0.27334865494161548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6256926357499925E-2"/>
          <c:y val="0.16183100085238539"/>
          <c:w val="0.87099140383811935"/>
          <c:h val="0.76574518703564864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00CC"/>
            </a:solidFill>
            <a:ln>
              <a:noFill/>
            </a:ln>
          </c:spPr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3'!$J$19:$M$19</c:f>
              <c:numCache>
                <c:formatCode>General</c:formatCode>
                <c:ptCount val="4"/>
                <c:pt idx="0">
                  <c:v>16</c:v>
                </c:pt>
                <c:pt idx="1">
                  <c:v>57</c:v>
                </c:pt>
                <c:pt idx="2">
                  <c:v>90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shape val="box"/>
        <c:axId val="135940352"/>
        <c:axId val="135979008"/>
        <c:axId val="0"/>
      </c:bar3DChart>
      <c:catAx>
        <c:axId val="135940352"/>
        <c:scaling>
          <c:orientation val="minMax"/>
        </c:scaling>
        <c:axPos val="b"/>
        <c:tickLblPos val="nextTo"/>
        <c:crossAx val="135979008"/>
        <c:crosses val="autoZero"/>
        <c:auto val="1"/>
        <c:lblAlgn val="ctr"/>
        <c:lblOffset val="100"/>
      </c:catAx>
      <c:valAx>
        <c:axId val="13597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940352"/>
        <c:crossesAt val="1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LEGGE COMPRENDE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7416892516529773E-2"/>
          <c:y val="0.1471447380914834"/>
          <c:w val="0.87099140383811935"/>
          <c:h val="0.76574518703564864"/>
        </c:manualLayout>
      </c:layout>
      <c:bar3DChart>
        <c:barDir val="col"/>
        <c:grouping val="clustered"/>
        <c:ser>
          <c:idx val="1"/>
          <c:order val="0"/>
          <c:spPr>
            <a:solidFill>
              <a:schemeClr val="accent1"/>
            </a:solidFill>
            <a:ln>
              <a:noFill/>
            </a:ln>
          </c:spPr>
          <c:cat>
            <c:strRef>
              <c:f>'scuola secondaria 1 '!$J$7:$M$7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'!$J$18:$M$18</c:f>
              <c:numCache>
                <c:formatCode>General</c:formatCode>
                <c:ptCount val="4"/>
                <c:pt idx="0">
                  <c:v>15</c:v>
                </c:pt>
                <c:pt idx="1">
                  <c:v>67</c:v>
                </c:pt>
                <c:pt idx="2">
                  <c:v>87</c:v>
                </c:pt>
                <c:pt idx="3">
                  <c:v>29</c:v>
                </c:pt>
              </c:numCache>
            </c:numRef>
          </c:val>
        </c:ser>
        <c:dLbls>
          <c:showVal val="1"/>
        </c:dLbls>
        <c:shape val="box"/>
        <c:axId val="121478528"/>
        <c:axId val="121492608"/>
        <c:axId val="0"/>
      </c:bar3DChart>
      <c:catAx>
        <c:axId val="121478528"/>
        <c:scaling>
          <c:orientation val="minMax"/>
        </c:scaling>
        <c:axPos val="b"/>
        <c:tickLblPos val="nextTo"/>
        <c:crossAx val="121492608"/>
        <c:crosses val="autoZero"/>
        <c:auto val="1"/>
        <c:lblAlgn val="ctr"/>
        <c:lblOffset val="100"/>
      </c:catAx>
      <c:valAx>
        <c:axId val="121492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478528"/>
        <c:crossesAt val="1"/>
        <c:crossBetween val="between"/>
      </c:valAx>
    </c:plotArea>
    <c:plotVisOnly val="1"/>
    <c:dispBlanksAs val="gap"/>
  </c:chart>
  <c:externalData r:id="rId1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3'!$N$19:$Q$19</c:f>
              <c:numCache>
                <c:formatCode>General</c:formatCode>
                <c:ptCount val="4"/>
                <c:pt idx="0">
                  <c:v>18</c:v>
                </c:pt>
                <c:pt idx="1">
                  <c:v>53</c:v>
                </c:pt>
                <c:pt idx="2">
                  <c:v>84</c:v>
                </c:pt>
                <c:pt idx="3">
                  <c:v>60</c:v>
                </c:pt>
              </c:numCache>
            </c:numRef>
          </c:val>
        </c:ser>
        <c:dLbls/>
        <c:shape val="box"/>
        <c:axId val="135880704"/>
        <c:axId val="135882240"/>
        <c:axId val="0"/>
      </c:bar3DChart>
      <c:catAx>
        <c:axId val="135880704"/>
        <c:scaling>
          <c:orientation val="minMax"/>
        </c:scaling>
        <c:axPos val="b"/>
        <c:tickLblPos val="nextTo"/>
        <c:crossAx val="135882240"/>
        <c:crosses val="autoZero"/>
        <c:auto val="1"/>
        <c:lblAlgn val="ctr"/>
        <c:lblOffset val="100"/>
      </c:catAx>
      <c:valAx>
        <c:axId val="135882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880704"/>
        <c:crosses val="autoZero"/>
        <c:crossBetween val="between"/>
      </c:valAx>
    </c:plotArea>
    <c:plotVisOnly val="1"/>
    <c:dispBlanksAs val="gap"/>
  </c:chart>
  <c:externalData r:id="rId1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LEGGE, COMPRENDE, INTERAGISCE OPERA CONFRONTI </a:t>
            </a:r>
          </a:p>
        </c:rich>
      </c:tx>
      <c:layout>
        <c:manualLayout>
          <c:xMode val="edge"/>
          <c:yMode val="edge"/>
          <c:x val="0.27334865494161548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6256926357499925E-2"/>
          <c:y val="0.16183100085238539"/>
          <c:w val="0.87099140383811935"/>
          <c:h val="0.76574518703564864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00CC"/>
            </a:solidFill>
            <a:ln>
              <a:noFill/>
            </a:ln>
          </c:spPr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3'!$J$19:$M$19</c:f>
              <c:numCache>
                <c:formatCode>General</c:formatCode>
                <c:ptCount val="4"/>
                <c:pt idx="0">
                  <c:v>37</c:v>
                </c:pt>
                <c:pt idx="1">
                  <c:v>57</c:v>
                </c:pt>
                <c:pt idx="2">
                  <c:v>82</c:v>
                </c:pt>
                <c:pt idx="3">
                  <c:v>35</c:v>
                </c:pt>
              </c:numCache>
            </c:numRef>
          </c:val>
        </c:ser>
        <c:dLbls>
          <c:showVal val="1"/>
        </c:dLbls>
        <c:shape val="box"/>
        <c:axId val="135912064"/>
        <c:axId val="136257920"/>
        <c:axId val="0"/>
      </c:bar3DChart>
      <c:catAx>
        <c:axId val="135912064"/>
        <c:scaling>
          <c:orientation val="minMax"/>
        </c:scaling>
        <c:axPos val="b"/>
        <c:tickLblPos val="nextTo"/>
        <c:crossAx val="136257920"/>
        <c:crosses val="autoZero"/>
        <c:auto val="1"/>
        <c:lblAlgn val="ctr"/>
        <c:lblOffset val="100"/>
      </c:catAx>
      <c:valAx>
        <c:axId val="1362579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912064"/>
        <c:crossesAt val="1"/>
        <c:crossBetween val="between"/>
      </c:valAx>
    </c:plotArea>
    <c:plotVisOnly val="1"/>
    <c:dispBlanksAs val="gap"/>
  </c:chart>
  <c:externalData r:id="rId1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3'!$N$19:$Q$19</c:f>
              <c:numCache>
                <c:formatCode>General</c:formatCode>
                <c:ptCount val="4"/>
                <c:pt idx="0">
                  <c:v>25</c:v>
                </c:pt>
                <c:pt idx="1">
                  <c:v>60</c:v>
                </c:pt>
                <c:pt idx="2">
                  <c:v>84</c:v>
                </c:pt>
                <c:pt idx="3">
                  <c:v>44</c:v>
                </c:pt>
              </c:numCache>
            </c:numRef>
          </c:val>
        </c:ser>
        <c:dLbls/>
        <c:shape val="box"/>
        <c:axId val="136286592"/>
        <c:axId val="136288128"/>
        <c:axId val="0"/>
      </c:bar3DChart>
      <c:catAx>
        <c:axId val="136286592"/>
        <c:scaling>
          <c:orientation val="minMax"/>
        </c:scaling>
        <c:axPos val="b"/>
        <c:tickLblPos val="nextTo"/>
        <c:crossAx val="136288128"/>
        <c:crosses val="autoZero"/>
        <c:auto val="1"/>
        <c:lblAlgn val="ctr"/>
        <c:lblOffset val="100"/>
      </c:catAx>
      <c:valAx>
        <c:axId val="1362881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286592"/>
        <c:crosses val="autoZero"/>
        <c:crossBetween val="between"/>
      </c:valAx>
    </c:plotArea>
    <c:plotVisOnly val="1"/>
    <c:dispBlanksAs val="gap"/>
  </c:chart>
  <c:externalData r:id="rId1"/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UTILIZZA GLI STRUMENTI MATEMATICI PER OPERARE NELLA REALTA'</a:t>
            </a:r>
          </a:p>
        </c:rich>
      </c:tx>
      <c:layout>
        <c:manualLayout>
          <c:xMode val="edge"/>
          <c:yMode val="edge"/>
          <c:x val="0.13016953921168928"/>
          <c:y val="2.295311389714655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3'!$R$19:$U$19</c:f>
              <c:numCache>
                <c:formatCode>General</c:formatCode>
                <c:ptCount val="4"/>
                <c:pt idx="0">
                  <c:v>13</c:v>
                </c:pt>
                <c:pt idx="1">
                  <c:v>49</c:v>
                </c:pt>
                <c:pt idx="2">
                  <c:v>89</c:v>
                </c:pt>
                <c:pt idx="3">
                  <c:v>66</c:v>
                </c:pt>
              </c:numCache>
            </c:numRef>
          </c:val>
        </c:ser>
        <c:dLbls/>
        <c:shape val="box"/>
        <c:axId val="136226304"/>
        <c:axId val="136227840"/>
        <c:axId val="0"/>
      </c:bar3DChart>
      <c:catAx>
        <c:axId val="136226304"/>
        <c:scaling>
          <c:orientation val="minMax"/>
        </c:scaling>
        <c:axPos val="b"/>
        <c:tickLblPos val="nextTo"/>
        <c:crossAx val="136227840"/>
        <c:crosses val="autoZero"/>
        <c:auto val="1"/>
        <c:lblAlgn val="ctr"/>
        <c:lblOffset val="100"/>
      </c:catAx>
      <c:valAx>
        <c:axId val="1362278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226304"/>
        <c:crosses val="autoZero"/>
        <c:crossBetween val="between"/>
      </c:valAx>
    </c:plotArea>
    <c:plotVisOnly val="1"/>
    <c:dispBlanksAs val="gap"/>
  </c:chart>
  <c:externalData r:id="rId1"/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PROBLEMATICHE SIENTIFICHE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3'!$V$19:$Y$19</c:f>
              <c:numCache>
                <c:formatCode>General</c:formatCode>
                <c:ptCount val="4"/>
                <c:pt idx="0">
                  <c:v>13</c:v>
                </c:pt>
                <c:pt idx="1">
                  <c:v>49</c:v>
                </c:pt>
                <c:pt idx="2">
                  <c:v>88</c:v>
                </c:pt>
                <c:pt idx="3">
                  <c:v>61</c:v>
                </c:pt>
              </c:numCache>
            </c:numRef>
          </c:val>
        </c:ser>
        <c:dLbls/>
        <c:shape val="box"/>
        <c:axId val="136317952"/>
        <c:axId val="136344320"/>
        <c:axId val="0"/>
      </c:bar3DChart>
      <c:catAx>
        <c:axId val="136317952"/>
        <c:scaling>
          <c:orientation val="minMax"/>
        </c:scaling>
        <c:axPos val="b"/>
        <c:tickLblPos val="nextTo"/>
        <c:crossAx val="136344320"/>
        <c:crosses val="autoZero"/>
        <c:auto val="1"/>
        <c:lblAlgn val="ctr"/>
        <c:lblOffset val="100"/>
      </c:catAx>
      <c:valAx>
        <c:axId val="1363443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317952"/>
        <c:crosses val="autoZero"/>
        <c:crossBetween val="between"/>
      </c:valAx>
    </c:plotArea>
    <c:plotVisOnly val="1"/>
    <c:dispBlanksAs val="gap"/>
  </c:chart>
  <c:externalData r:id="rId1"/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UTILIZZA GLI STRUMENTI MATEMATICI PER OPERARE NELLA REALTA'</a:t>
            </a:r>
          </a:p>
        </c:rich>
      </c:tx>
      <c:layout>
        <c:manualLayout>
          <c:xMode val="edge"/>
          <c:yMode val="edge"/>
          <c:x val="0.13016953921168928"/>
          <c:y val="2.295311389714655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3'!$R$19:$U$19</c:f>
              <c:numCache>
                <c:formatCode>General</c:formatCode>
                <c:ptCount val="4"/>
                <c:pt idx="0">
                  <c:v>19</c:v>
                </c:pt>
                <c:pt idx="1">
                  <c:v>66</c:v>
                </c:pt>
                <c:pt idx="2">
                  <c:v>75</c:v>
                </c:pt>
                <c:pt idx="3">
                  <c:v>53</c:v>
                </c:pt>
              </c:numCache>
            </c:numRef>
          </c:val>
        </c:ser>
        <c:dLbls/>
        <c:shape val="box"/>
        <c:axId val="136451968"/>
        <c:axId val="136453504"/>
        <c:axId val="0"/>
      </c:bar3DChart>
      <c:catAx>
        <c:axId val="136451968"/>
        <c:scaling>
          <c:orientation val="minMax"/>
        </c:scaling>
        <c:axPos val="b"/>
        <c:tickLblPos val="nextTo"/>
        <c:crossAx val="136453504"/>
        <c:crosses val="autoZero"/>
        <c:auto val="1"/>
        <c:lblAlgn val="ctr"/>
        <c:lblOffset val="100"/>
      </c:catAx>
      <c:valAx>
        <c:axId val="1364535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451968"/>
        <c:crosses val="autoZero"/>
        <c:crossBetween val="between"/>
      </c:valAx>
    </c:plotArea>
    <c:plotVisOnly val="1"/>
    <c:dispBlanksAs val="gap"/>
  </c:chart>
  <c:externalData r:id="rId1"/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PROBLEMATICHE SIENTIFICHE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3'!$V$19:$Y$19</c:f>
              <c:numCache>
                <c:formatCode>General</c:formatCode>
                <c:ptCount val="4"/>
                <c:pt idx="0">
                  <c:v>20</c:v>
                </c:pt>
                <c:pt idx="1">
                  <c:v>61</c:v>
                </c:pt>
                <c:pt idx="2">
                  <c:v>75</c:v>
                </c:pt>
                <c:pt idx="3">
                  <c:v>55</c:v>
                </c:pt>
              </c:numCache>
            </c:numRef>
          </c:val>
        </c:ser>
        <c:dLbls/>
        <c:shape val="box"/>
        <c:axId val="136469888"/>
        <c:axId val="136496256"/>
        <c:axId val="0"/>
      </c:bar3DChart>
      <c:catAx>
        <c:axId val="136469888"/>
        <c:scaling>
          <c:orientation val="minMax"/>
        </c:scaling>
        <c:axPos val="b"/>
        <c:tickLblPos val="nextTo"/>
        <c:crossAx val="136496256"/>
        <c:crosses val="autoZero"/>
        <c:auto val="1"/>
        <c:lblAlgn val="ctr"/>
        <c:lblOffset val="100"/>
      </c:catAx>
      <c:valAx>
        <c:axId val="1364962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469888"/>
        <c:crosses val="autoZero"/>
        <c:crossBetween val="between"/>
      </c:valAx>
    </c:plotArea>
    <c:plotVisOnly val="1"/>
    <c:dispBlanksAs val="gap"/>
  </c:chart>
  <c:externalData r:id="rId1"/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 CLASSIFICA UTILIZZA E APPREZZA</a:t>
            </a:r>
          </a:p>
        </c:rich>
      </c:tx>
      <c:layout>
        <c:manualLayout>
          <c:xMode val="edge"/>
          <c:yMode val="edge"/>
          <c:x val="0.143776929400426"/>
          <c:y val="3.135004699841468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3'!$Z$19:$AC$19</c:f>
              <c:numCache>
                <c:formatCode>General</c:formatCode>
                <c:ptCount val="4"/>
                <c:pt idx="0">
                  <c:v>11</c:v>
                </c:pt>
                <c:pt idx="1">
                  <c:v>54</c:v>
                </c:pt>
                <c:pt idx="2">
                  <c:v>90</c:v>
                </c:pt>
                <c:pt idx="3">
                  <c:v>59</c:v>
                </c:pt>
              </c:numCache>
            </c:numRef>
          </c:val>
        </c:ser>
        <c:dLbls/>
        <c:shape val="box"/>
        <c:axId val="136422144"/>
        <c:axId val="136423680"/>
        <c:axId val="0"/>
      </c:bar3DChart>
      <c:catAx>
        <c:axId val="136422144"/>
        <c:scaling>
          <c:orientation val="minMax"/>
        </c:scaling>
        <c:axPos val="b"/>
        <c:tickLblPos val="nextTo"/>
        <c:crossAx val="136423680"/>
        <c:crosses val="autoZero"/>
        <c:auto val="1"/>
        <c:lblAlgn val="ctr"/>
        <c:lblOffset val="100"/>
      </c:catAx>
      <c:valAx>
        <c:axId val="1364236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422144"/>
        <c:crosses val="autoZero"/>
        <c:crossBetween val="between"/>
      </c:valAx>
    </c:plotArea>
    <c:plotVisOnly val="1"/>
    <c:dispBlanksAs val="gap"/>
  </c:chart>
  <c:externalData r:id="rId1"/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COLLOCA GLI EVENTI E INDIVIDUA LE RELAZIONI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3'!$AD$19:$AG$19</c:f>
              <c:numCache>
                <c:formatCode>General</c:formatCode>
                <c:ptCount val="4"/>
                <c:pt idx="0">
                  <c:v>8</c:v>
                </c:pt>
                <c:pt idx="1">
                  <c:v>60</c:v>
                </c:pt>
                <c:pt idx="2">
                  <c:v>87</c:v>
                </c:pt>
                <c:pt idx="3">
                  <c:v>59</c:v>
                </c:pt>
              </c:numCache>
            </c:numRef>
          </c:val>
        </c:ser>
        <c:dLbls/>
        <c:shape val="box"/>
        <c:axId val="136517888"/>
        <c:axId val="136527872"/>
        <c:axId val="0"/>
      </c:bar3DChart>
      <c:catAx>
        <c:axId val="136517888"/>
        <c:scaling>
          <c:orientation val="minMax"/>
        </c:scaling>
        <c:axPos val="b"/>
        <c:tickLblPos val="nextTo"/>
        <c:crossAx val="136527872"/>
        <c:crosses val="autoZero"/>
        <c:auto val="1"/>
        <c:lblAlgn val="ctr"/>
        <c:lblOffset val="100"/>
      </c:catAx>
      <c:valAx>
        <c:axId val="1365278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517888"/>
        <c:crosses val="autoZero"/>
        <c:crossBetween val="between"/>
      </c:valAx>
    </c:plotArea>
    <c:plotVisOnly val="1"/>
    <c:dispBlanksAs val="gap"/>
  </c:chart>
  <c:externalData r:id="rId1"/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 CLASSIFICA UTILIZZA E APPREZZA</a:t>
            </a:r>
          </a:p>
        </c:rich>
      </c:tx>
      <c:layout>
        <c:manualLayout>
          <c:xMode val="edge"/>
          <c:yMode val="edge"/>
          <c:x val="0.143776929400426"/>
          <c:y val="3.135004699841468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3'!$Z$19:$AC$19</c:f>
              <c:numCache>
                <c:formatCode>General</c:formatCode>
                <c:ptCount val="4"/>
                <c:pt idx="0">
                  <c:v>24</c:v>
                </c:pt>
                <c:pt idx="1">
                  <c:v>61</c:v>
                </c:pt>
                <c:pt idx="2">
                  <c:v>78</c:v>
                </c:pt>
                <c:pt idx="3">
                  <c:v>50</c:v>
                </c:pt>
              </c:numCache>
            </c:numRef>
          </c:val>
        </c:ser>
        <c:dLbls/>
        <c:shape val="box"/>
        <c:axId val="136557696"/>
        <c:axId val="136559232"/>
        <c:axId val="0"/>
      </c:bar3DChart>
      <c:catAx>
        <c:axId val="136557696"/>
        <c:scaling>
          <c:orientation val="minMax"/>
        </c:scaling>
        <c:axPos val="b"/>
        <c:tickLblPos val="nextTo"/>
        <c:crossAx val="136559232"/>
        <c:crosses val="autoZero"/>
        <c:auto val="1"/>
        <c:lblAlgn val="ctr"/>
        <c:lblOffset val="100"/>
      </c:catAx>
      <c:valAx>
        <c:axId val="1365592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557696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'!$N$7:$Q$7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'!$N$18:$Q$18</c:f>
              <c:numCache>
                <c:formatCode>General</c:formatCode>
                <c:ptCount val="4"/>
                <c:pt idx="0">
                  <c:v>12</c:v>
                </c:pt>
                <c:pt idx="1">
                  <c:v>53</c:v>
                </c:pt>
                <c:pt idx="2">
                  <c:v>87</c:v>
                </c:pt>
                <c:pt idx="3">
                  <c:v>45</c:v>
                </c:pt>
              </c:numCache>
            </c:numRef>
          </c:val>
        </c:ser>
        <c:dLbls/>
        <c:shape val="box"/>
        <c:axId val="133198976"/>
        <c:axId val="133200512"/>
        <c:axId val="0"/>
      </c:bar3DChart>
      <c:catAx>
        <c:axId val="133198976"/>
        <c:scaling>
          <c:orientation val="minMax"/>
        </c:scaling>
        <c:axPos val="b"/>
        <c:tickLblPos val="nextTo"/>
        <c:crossAx val="133200512"/>
        <c:crosses val="autoZero"/>
        <c:auto val="1"/>
        <c:lblAlgn val="ctr"/>
        <c:lblOffset val="100"/>
      </c:catAx>
      <c:valAx>
        <c:axId val="133200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198976"/>
        <c:crosses val="autoZero"/>
        <c:crossBetween val="between"/>
      </c:valAx>
    </c:plotArea>
    <c:plotVisOnly val="1"/>
    <c:dispBlanksAs val="gap"/>
  </c:chart>
  <c:externalData r:id="rId1"/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COLLOCA GLI EVENTI E INDIVIDUA LE RELAZIONI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3'!$AD$19:$AG$19</c:f>
              <c:numCache>
                <c:formatCode>General</c:formatCode>
                <c:ptCount val="4"/>
                <c:pt idx="0">
                  <c:v>24</c:v>
                </c:pt>
                <c:pt idx="1">
                  <c:v>61</c:v>
                </c:pt>
                <c:pt idx="2">
                  <c:v>82</c:v>
                </c:pt>
                <c:pt idx="3">
                  <c:v>45</c:v>
                </c:pt>
              </c:numCache>
            </c:numRef>
          </c:val>
        </c:ser>
        <c:dLbls/>
        <c:shape val="box"/>
        <c:axId val="136604288"/>
        <c:axId val="136610176"/>
        <c:axId val="0"/>
      </c:bar3DChart>
      <c:catAx>
        <c:axId val="136604288"/>
        <c:scaling>
          <c:orientation val="minMax"/>
        </c:scaling>
        <c:axPos val="b"/>
        <c:tickLblPos val="nextTo"/>
        <c:crossAx val="136610176"/>
        <c:crosses val="autoZero"/>
        <c:auto val="1"/>
        <c:lblAlgn val="ctr"/>
        <c:lblOffset val="100"/>
      </c:catAx>
      <c:valAx>
        <c:axId val="136610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604288"/>
        <c:crosses val="autoZero"/>
        <c:crossBetween val="between"/>
      </c:valAx>
    </c:plotArea>
    <c:plotVisOnly val="1"/>
    <c:dispBlanksAs val="gap"/>
  </c:chart>
  <c:externalData r:id="rId1"/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PRODUCE ELABORATI CON LE GIUSTE MODALITA'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3'!$AH$19:$AK$19</c:f>
              <c:numCache>
                <c:formatCode>General</c:formatCode>
                <c:ptCount val="4"/>
                <c:pt idx="0">
                  <c:v>8</c:v>
                </c:pt>
                <c:pt idx="1">
                  <c:v>49</c:v>
                </c:pt>
                <c:pt idx="2">
                  <c:v>73</c:v>
                </c:pt>
                <c:pt idx="3">
                  <c:v>35</c:v>
                </c:pt>
              </c:numCache>
            </c:numRef>
          </c:val>
        </c:ser>
        <c:dLbls/>
        <c:shape val="box"/>
        <c:axId val="136728576"/>
        <c:axId val="136730112"/>
        <c:axId val="0"/>
      </c:bar3DChart>
      <c:catAx>
        <c:axId val="136728576"/>
        <c:scaling>
          <c:orientation val="minMax"/>
        </c:scaling>
        <c:axPos val="b"/>
        <c:tickLblPos val="nextTo"/>
        <c:crossAx val="136730112"/>
        <c:crosses val="autoZero"/>
        <c:auto val="1"/>
        <c:lblAlgn val="ctr"/>
        <c:lblOffset val="100"/>
      </c:catAx>
      <c:valAx>
        <c:axId val="1367301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728576"/>
        <c:crosses val="autoZero"/>
        <c:crossBetween val="between"/>
      </c:valAx>
    </c:plotArea>
    <c:plotVisOnly val="1"/>
    <c:dispBlanksAs val="gap"/>
  </c:chart>
  <c:externalData r:id="rId1"/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31687631832518665"/>
          <c:y val="1.212930129778433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3'!$AL$19:$AO$19</c:f>
              <c:numCache>
                <c:formatCode>General</c:formatCode>
                <c:ptCount val="4"/>
                <c:pt idx="0">
                  <c:v>8</c:v>
                </c:pt>
                <c:pt idx="1">
                  <c:v>40</c:v>
                </c:pt>
                <c:pt idx="2">
                  <c:v>71</c:v>
                </c:pt>
                <c:pt idx="3">
                  <c:v>37</c:v>
                </c:pt>
              </c:numCache>
            </c:numRef>
          </c:val>
        </c:ser>
        <c:dLbls/>
        <c:shape val="box"/>
        <c:axId val="136754688"/>
        <c:axId val="136756224"/>
        <c:axId val="0"/>
      </c:bar3DChart>
      <c:catAx>
        <c:axId val="136754688"/>
        <c:scaling>
          <c:orientation val="minMax"/>
        </c:scaling>
        <c:axPos val="b"/>
        <c:tickLblPos val="nextTo"/>
        <c:crossAx val="136756224"/>
        <c:crosses val="autoZero"/>
        <c:auto val="1"/>
        <c:lblAlgn val="ctr"/>
        <c:lblOffset val="100"/>
      </c:catAx>
      <c:valAx>
        <c:axId val="1367562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754688"/>
        <c:crosses val="autoZero"/>
        <c:crossBetween val="between"/>
      </c:valAx>
    </c:plotArea>
    <c:plotVisOnly val="1"/>
    <c:dispBlanksAs val="gap"/>
  </c:chart>
  <c:externalData r:id="rId1"/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PRODUCE ELABORATI CON LE GIUSTE MODALITA'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3'!$AH$19:$AK$19</c:f>
              <c:numCache>
                <c:formatCode>General</c:formatCode>
                <c:ptCount val="4"/>
                <c:pt idx="0">
                  <c:v>23</c:v>
                </c:pt>
                <c:pt idx="1">
                  <c:v>57</c:v>
                </c:pt>
                <c:pt idx="2">
                  <c:v>87</c:v>
                </c:pt>
                <c:pt idx="3">
                  <c:v>46</c:v>
                </c:pt>
              </c:numCache>
            </c:numRef>
          </c:val>
        </c:ser>
        <c:dLbls/>
        <c:shape val="box"/>
        <c:axId val="136679808"/>
        <c:axId val="136681344"/>
        <c:axId val="0"/>
      </c:bar3DChart>
      <c:catAx>
        <c:axId val="136679808"/>
        <c:scaling>
          <c:orientation val="minMax"/>
        </c:scaling>
        <c:axPos val="b"/>
        <c:tickLblPos val="nextTo"/>
        <c:crossAx val="136681344"/>
        <c:crosses val="autoZero"/>
        <c:auto val="1"/>
        <c:lblAlgn val="ctr"/>
        <c:lblOffset val="100"/>
      </c:catAx>
      <c:valAx>
        <c:axId val="1366813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679808"/>
        <c:crosses val="autoZero"/>
        <c:crossBetween val="between"/>
      </c:valAx>
    </c:plotArea>
    <c:plotVisOnly val="1"/>
    <c:dispBlanksAs val="gap"/>
  </c:chart>
  <c:externalData r:id="rId1"/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31687631832518665"/>
          <c:y val="1.212930129778433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3'!$AL$19:$AO$19</c:f>
              <c:numCache>
                <c:formatCode>General</c:formatCode>
                <c:ptCount val="4"/>
                <c:pt idx="0">
                  <c:v>22</c:v>
                </c:pt>
                <c:pt idx="1">
                  <c:v>57</c:v>
                </c:pt>
                <c:pt idx="2">
                  <c:v>93</c:v>
                </c:pt>
                <c:pt idx="3">
                  <c:v>41</c:v>
                </c:pt>
              </c:numCache>
            </c:numRef>
          </c:val>
        </c:ser>
        <c:dLbls/>
        <c:shape val="box"/>
        <c:axId val="136779648"/>
        <c:axId val="136781184"/>
        <c:axId val="0"/>
      </c:bar3DChart>
      <c:catAx>
        <c:axId val="136779648"/>
        <c:scaling>
          <c:orientation val="minMax"/>
        </c:scaling>
        <c:axPos val="b"/>
        <c:tickLblPos val="nextTo"/>
        <c:crossAx val="136781184"/>
        <c:crosses val="autoZero"/>
        <c:auto val="1"/>
        <c:lblAlgn val="ctr"/>
        <c:lblOffset val="100"/>
      </c:catAx>
      <c:valAx>
        <c:axId val="136781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779648"/>
        <c:crosses val="autoZero"/>
        <c:crossBetween val="between"/>
      </c:valAx>
    </c:plotArea>
    <c:plotVisOnly val="1"/>
    <c:dispBlanksAs val="gap"/>
  </c:chart>
  <c:externalData r:id="rId1"/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SELEZIONA E ORGANIZZA INFORMAZIONI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3'!$AP$19:$AS$19</c:f>
              <c:numCache>
                <c:formatCode>General</c:formatCode>
                <c:ptCount val="4"/>
                <c:pt idx="0">
                  <c:v>11</c:v>
                </c:pt>
                <c:pt idx="1">
                  <c:v>56</c:v>
                </c:pt>
                <c:pt idx="2">
                  <c:v>88</c:v>
                </c:pt>
                <c:pt idx="3">
                  <c:v>58</c:v>
                </c:pt>
              </c:numCache>
            </c:numRef>
          </c:val>
        </c:ser>
        <c:dLbls/>
        <c:shape val="box"/>
        <c:axId val="136813568"/>
        <c:axId val="136839936"/>
        <c:axId val="0"/>
      </c:bar3DChart>
      <c:catAx>
        <c:axId val="136813568"/>
        <c:scaling>
          <c:orientation val="minMax"/>
        </c:scaling>
        <c:axPos val="b"/>
        <c:numFmt formatCode="General" sourceLinked="1"/>
        <c:tickLblPos val="nextTo"/>
        <c:crossAx val="136839936"/>
        <c:crosses val="autoZero"/>
        <c:auto val="1"/>
        <c:lblAlgn val="ctr"/>
        <c:lblOffset val="100"/>
      </c:catAx>
      <c:valAx>
        <c:axId val="1368399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813568"/>
        <c:crosses val="autoZero"/>
        <c:crossBetween val="between"/>
      </c:valAx>
    </c:plotArea>
    <c:plotVisOnly val="1"/>
    <c:dispBlanksAs val="gap"/>
  </c:chart>
  <c:externalData r:id="rId1"/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3'!$AT$19:$AW$19</c:f>
              <c:numCache>
                <c:formatCode>General</c:formatCode>
                <c:ptCount val="4"/>
                <c:pt idx="0">
                  <c:v>11</c:v>
                </c:pt>
                <c:pt idx="1">
                  <c:v>51</c:v>
                </c:pt>
                <c:pt idx="2">
                  <c:v>86</c:v>
                </c:pt>
                <c:pt idx="3">
                  <c:v>66</c:v>
                </c:pt>
              </c:numCache>
            </c:numRef>
          </c:val>
        </c:ser>
        <c:dLbls/>
        <c:shape val="box"/>
        <c:axId val="136872704"/>
        <c:axId val="136874240"/>
        <c:axId val="0"/>
      </c:bar3DChart>
      <c:catAx>
        <c:axId val="136872704"/>
        <c:scaling>
          <c:orientation val="minMax"/>
        </c:scaling>
        <c:axPos val="b"/>
        <c:tickLblPos val="nextTo"/>
        <c:crossAx val="136874240"/>
        <c:crosses val="autoZero"/>
        <c:auto val="1"/>
        <c:lblAlgn val="ctr"/>
        <c:lblOffset val="100"/>
      </c:catAx>
      <c:valAx>
        <c:axId val="136874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872704"/>
        <c:crosses val="autoZero"/>
        <c:crossBetween val="between"/>
      </c:valAx>
    </c:plotArea>
    <c:plotVisOnly val="1"/>
    <c:dispBlanksAs val="gap"/>
  </c:chart>
  <c:externalData r:id="rId1"/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SELEZIONA E ORGANIZZA INFORMAZIONI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3'!$AP$19:$AS$19</c:f>
              <c:numCache>
                <c:formatCode>General</c:formatCode>
                <c:ptCount val="4"/>
                <c:pt idx="0">
                  <c:v>23</c:v>
                </c:pt>
                <c:pt idx="1">
                  <c:v>61</c:v>
                </c:pt>
                <c:pt idx="2">
                  <c:v>80</c:v>
                </c:pt>
                <c:pt idx="3">
                  <c:v>48</c:v>
                </c:pt>
              </c:numCache>
            </c:numRef>
          </c:val>
        </c:ser>
        <c:dLbls/>
        <c:shape val="box"/>
        <c:axId val="136904064"/>
        <c:axId val="136987776"/>
        <c:axId val="0"/>
      </c:bar3DChart>
      <c:catAx>
        <c:axId val="136904064"/>
        <c:scaling>
          <c:orientation val="minMax"/>
        </c:scaling>
        <c:axPos val="b"/>
        <c:numFmt formatCode="General" sourceLinked="1"/>
        <c:tickLblPos val="nextTo"/>
        <c:crossAx val="136987776"/>
        <c:crosses val="autoZero"/>
        <c:auto val="1"/>
        <c:lblAlgn val="ctr"/>
        <c:lblOffset val="100"/>
      </c:catAx>
      <c:valAx>
        <c:axId val="1369877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904064"/>
        <c:crosses val="autoZero"/>
        <c:crossBetween val="between"/>
      </c:valAx>
    </c:plotArea>
    <c:plotVisOnly val="1"/>
    <c:dispBlanksAs val="gap"/>
  </c:chart>
  <c:externalData r:id="rId1"/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3'!$AT$19:$AW$19</c:f>
              <c:numCache>
                <c:formatCode>General</c:formatCode>
                <c:ptCount val="4"/>
                <c:pt idx="0">
                  <c:v>24</c:v>
                </c:pt>
                <c:pt idx="1">
                  <c:v>59</c:v>
                </c:pt>
                <c:pt idx="2">
                  <c:v>72</c:v>
                </c:pt>
                <c:pt idx="3">
                  <c:v>57</c:v>
                </c:pt>
              </c:numCache>
            </c:numRef>
          </c:val>
        </c:ser>
        <c:dLbls/>
        <c:shape val="box"/>
        <c:axId val="137020544"/>
        <c:axId val="137022080"/>
        <c:axId val="0"/>
      </c:bar3DChart>
      <c:catAx>
        <c:axId val="137020544"/>
        <c:scaling>
          <c:orientation val="minMax"/>
        </c:scaling>
        <c:axPos val="b"/>
        <c:tickLblPos val="nextTo"/>
        <c:crossAx val="137022080"/>
        <c:crosses val="autoZero"/>
        <c:auto val="1"/>
        <c:lblAlgn val="ctr"/>
        <c:lblOffset val="100"/>
      </c:catAx>
      <c:valAx>
        <c:axId val="1370220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020544"/>
        <c:crosses val="autoZero"/>
        <c:crossBetween val="between"/>
      </c:valAx>
    </c:plotArea>
    <c:plotVisOnly val="1"/>
    <c:dispBlanksAs val="gap"/>
  </c:chart>
  <c:externalData r:id="rId1"/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 GLI ORGANI DI GOVERNO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3'!$AX$19:$BA$19</c:f>
              <c:numCache>
                <c:formatCode>General</c:formatCode>
                <c:ptCount val="4"/>
                <c:pt idx="0">
                  <c:v>7</c:v>
                </c:pt>
                <c:pt idx="1">
                  <c:v>54</c:v>
                </c:pt>
                <c:pt idx="2">
                  <c:v>90</c:v>
                </c:pt>
                <c:pt idx="3">
                  <c:v>61</c:v>
                </c:pt>
              </c:numCache>
            </c:numRef>
          </c:val>
        </c:ser>
        <c:dLbls/>
        <c:shape val="box"/>
        <c:axId val="136996352"/>
        <c:axId val="136167424"/>
        <c:axId val="0"/>
      </c:bar3DChart>
      <c:catAx>
        <c:axId val="136996352"/>
        <c:scaling>
          <c:orientation val="minMax"/>
        </c:scaling>
        <c:axPos val="b"/>
        <c:tickLblPos val="nextTo"/>
        <c:crossAx val="136167424"/>
        <c:crosses val="autoZero"/>
        <c:auto val="1"/>
        <c:lblAlgn val="ctr"/>
        <c:lblOffset val="100"/>
      </c:catAx>
      <c:valAx>
        <c:axId val="136167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99635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1 '!$BF$7:$BI$7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'!$R$18:$U$18</c:f>
              <c:numCache>
                <c:formatCode>General</c:formatCode>
                <c:ptCount val="4"/>
                <c:pt idx="0">
                  <c:v>8</c:v>
                </c:pt>
                <c:pt idx="1">
                  <c:v>51</c:v>
                </c:pt>
                <c:pt idx="2">
                  <c:v>79</c:v>
                </c:pt>
                <c:pt idx="3">
                  <c:v>57</c:v>
                </c:pt>
              </c:numCache>
            </c:numRef>
          </c:val>
        </c:ser>
        <c:dLbls/>
        <c:shape val="box"/>
        <c:axId val="133216512"/>
        <c:axId val="133320704"/>
        <c:axId val="0"/>
      </c:bar3DChart>
      <c:catAx>
        <c:axId val="133216512"/>
        <c:scaling>
          <c:orientation val="minMax"/>
        </c:scaling>
        <c:axPos val="b"/>
        <c:tickLblPos val="nextTo"/>
        <c:crossAx val="133320704"/>
        <c:crosses val="autoZero"/>
        <c:auto val="1"/>
        <c:lblAlgn val="ctr"/>
        <c:lblOffset val="100"/>
      </c:catAx>
      <c:valAx>
        <c:axId val="133320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216512"/>
        <c:crosses val="autoZero"/>
        <c:crossBetween val="between"/>
      </c:valAx>
    </c:plotArea>
    <c:plotVisOnly val="1"/>
    <c:dispBlanksAs val="gap"/>
  </c:chart>
  <c:externalData r:id="rId1"/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LE CONSEGUENZE DEI PROPRI COMPORTAMENTI</a:t>
            </a:r>
          </a:p>
        </c:rich>
      </c:tx>
      <c:layout>
        <c:manualLayout>
          <c:xMode val="edge"/>
          <c:yMode val="edge"/>
          <c:x val="0.14623965840177913"/>
          <c:y val="2.765683632521813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3'!$BB$19:$BE$19</c:f>
              <c:numCache>
                <c:formatCode>General</c:formatCode>
                <c:ptCount val="4"/>
                <c:pt idx="0">
                  <c:v>12</c:v>
                </c:pt>
                <c:pt idx="1">
                  <c:v>60</c:v>
                </c:pt>
                <c:pt idx="2">
                  <c:v>87</c:v>
                </c:pt>
                <c:pt idx="3">
                  <c:v>56</c:v>
                </c:pt>
              </c:numCache>
            </c:numRef>
          </c:val>
        </c:ser>
        <c:dLbls/>
        <c:shape val="box"/>
        <c:axId val="137056256"/>
        <c:axId val="137057792"/>
        <c:axId val="0"/>
      </c:bar3DChart>
      <c:catAx>
        <c:axId val="137056256"/>
        <c:scaling>
          <c:orientation val="minMax"/>
        </c:scaling>
        <c:axPos val="b"/>
        <c:tickLblPos val="nextTo"/>
        <c:crossAx val="137057792"/>
        <c:crosses val="autoZero"/>
        <c:auto val="1"/>
        <c:lblAlgn val="ctr"/>
        <c:lblOffset val="100"/>
      </c:catAx>
      <c:valAx>
        <c:axId val="1370577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056256"/>
        <c:crosses val="autoZero"/>
        <c:crossBetween val="between"/>
      </c:valAx>
    </c:plotArea>
    <c:plotVisOnly val="1"/>
    <c:dispBlanksAs val="gap"/>
  </c:chart>
  <c:externalData r:id="rId1"/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 GLI ORGANI DI GOVERNO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3'!$AX$19:$BA$19</c:f>
              <c:numCache>
                <c:formatCode>General</c:formatCode>
                <c:ptCount val="4"/>
                <c:pt idx="0">
                  <c:v>23</c:v>
                </c:pt>
                <c:pt idx="1">
                  <c:v>64</c:v>
                </c:pt>
                <c:pt idx="2">
                  <c:v>97</c:v>
                </c:pt>
                <c:pt idx="3">
                  <c:v>29</c:v>
                </c:pt>
              </c:numCache>
            </c:numRef>
          </c:val>
        </c:ser>
        <c:dLbls/>
        <c:shape val="box"/>
        <c:axId val="137104000"/>
        <c:axId val="137109888"/>
        <c:axId val="0"/>
      </c:bar3DChart>
      <c:catAx>
        <c:axId val="137104000"/>
        <c:scaling>
          <c:orientation val="minMax"/>
        </c:scaling>
        <c:axPos val="b"/>
        <c:tickLblPos val="nextTo"/>
        <c:crossAx val="137109888"/>
        <c:crosses val="autoZero"/>
        <c:auto val="1"/>
        <c:lblAlgn val="ctr"/>
        <c:lblOffset val="100"/>
      </c:catAx>
      <c:valAx>
        <c:axId val="137109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104000"/>
        <c:crosses val="autoZero"/>
        <c:crossBetween val="between"/>
      </c:valAx>
    </c:plotArea>
    <c:plotVisOnly val="1"/>
    <c:dispBlanksAs val="gap"/>
  </c:chart>
  <c:externalData r:id="rId1"/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LE CONSEGUENZE DEI PROPRI COMPORTAMENTI</a:t>
            </a:r>
          </a:p>
        </c:rich>
      </c:tx>
      <c:layout>
        <c:manualLayout>
          <c:xMode val="edge"/>
          <c:yMode val="edge"/>
          <c:x val="0.14623965840177913"/>
          <c:y val="2.765683632521813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3'!$BB$19:$BE$19</c:f>
              <c:numCache>
                <c:formatCode>General</c:formatCode>
                <c:ptCount val="4"/>
                <c:pt idx="0">
                  <c:v>27</c:v>
                </c:pt>
                <c:pt idx="1">
                  <c:v>61</c:v>
                </c:pt>
                <c:pt idx="2">
                  <c:v>85</c:v>
                </c:pt>
                <c:pt idx="3">
                  <c:v>40</c:v>
                </c:pt>
              </c:numCache>
            </c:numRef>
          </c:val>
        </c:ser>
        <c:dLbls/>
        <c:shape val="box"/>
        <c:axId val="137146752"/>
        <c:axId val="137148288"/>
        <c:axId val="0"/>
      </c:bar3DChart>
      <c:catAx>
        <c:axId val="137146752"/>
        <c:scaling>
          <c:orientation val="minMax"/>
        </c:scaling>
        <c:axPos val="b"/>
        <c:tickLblPos val="nextTo"/>
        <c:crossAx val="137148288"/>
        <c:crosses val="autoZero"/>
        <c:auto val="1"/>
        <c:lblAlgn val="ctr"/>
        <c:lblOffset val="100"/>
      </c:catAx>
      <c:valAx>
        <c:axId val="1371482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146752"/>
        <c:crosses val="autoZero"/>
        <c:crossBetween val="between"/>
      </c:valAx>
    </c:plotArea>
    <c:plotVisOnly val="1"/>
    <c:dispBlanksAs val="gap"/>
  </c:chart>
  <c:externalData r:id="rId1"/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</a:t>
            </a:r>
            <a:r>
              <a:rPr lang="it-IT" baseline="0"/>
              <a:t> TROVA NUOVE STRATEGIE RISOLUTIVE</a:t>
            </a:r>
            <a:endParaRPr lang="it-IT"/>
          </a:p>
        </c:rich>
      </c:tx>
      <c:layout>
        <c:manualLayout>
          <c:xMode val="edge"/>
          <c:yMode val="edge"/>
          <c:x val="0.18962235164897184"/>
          <c:y val="1.902312692403461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0281449184789139"/>
          <c:y val="0.16625117115150084"/>
          <c:w val="0.86068625903859375"/>
          <c:h val="0.77427414777931725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3'!$BF$19:$BI$19</c:f>
              <c:numCache>
                <c:formatCode>General</c:formatCode>
                <c:ptCount val="4"/>
                <c:pt idx="0">
                  <c:v>7</c:v>
                </c:pt>
                <c:pt idx="1">
                  <c:v>61</c:v>
                </c:pt>
                <c:pt idx="2">
                  <c:v>81</c:v>
                </c:pt>
                <c:pt idx="3">
                  <c:v>66</c:v>
                </c:pt>
              </c:numCache>
            </c:numRef>
          </c:val>
        </c:ser>
        <c:dLbls/>
        <c:shape val="box"/>
        <c:axId val="136939008"/>
        <c:axId val="136940544"/>
        <c:axId val="0"/>
      </c:bar3DChart>
      <c:catAx>
        <c:axId val="136939008"/>
        <c:scaling>
          <c:orientation val="minMax"/>
        </c:scaling>
        <c:axPos val="b"/>
        <c:tickLblPos val="nextTo"/>
        <c:crossAx val="136940544"/>
        <c:crosses val="autoZero"/>
        <c:auto val="1"/>
        <c:lblAlgn val="ctr"/>
        <c:lblOffset val="100"/>
      </c:catAx>
      <c:valAx>
        <c:axId val="1369405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939008"/>
        <c:crosses val="autoZero"/>
        <c:crossBetween val="between"/>
      </c:valAx>
    </c:plotArea>
    <c:plotVisOnly val="1"/>
    <c:dispBlanksAs val="gap"/>
  </c:chart>
  <c:externalData r:id="rId1"/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, VALUTA STRUMENTI TEMPI E RISORSE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8370254359525007"/>
          <c:w val="0.88402093809012361"/>
          <c:h val="0.7220449034253332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3'!$BJ$19:$BM$19</c:f>
              <c:numCache>
                <c:formatCode>General</c:formatCode>
                <c:ptCount val="4"/>
                <c:pt idx="0">
                  <c:v>9</c:v>
                </c:pt>
                <c:pt idx="1">
                  <c:v>56</c:v>
                </c:pt>
                <c:pt idx="2">
                  <c:v>83</c:v>
                </c:pt>
                <c:pt idx="3">
                  <c:v>60</c:v>
                </c:pt>
              </c:numCache>
            </c:numRef>
          </c:val>
        </c:ser>
        <c:dLbls/>
        <c:shape val="box"/>
        <c:axId val="136961024"/>
        <c:axId val="137319168"/>
        <c:axId val="0"/>
      </c:bar3DChart>
      <c:catAx>
        <c:axId val="136961024"/>
        <c:scaling>
          <c:orientation val="minMax"/>
        </c:scaling>
        <c:axPos val="b"/>
        <c:tickLblPos val="nextTo"/>
        <c:crossAx val="137319168"/>
        <c:crosses val="autoZero"/>
        <c:auto val="1"/>
        <c:lblAlgn val="ctr"/>
        <c:lblOffset val="100"/>
      </c:catAx>
      <c:valAx>
        <c:axId val="1373191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961024"/>
        <c:crosses val="autoZero"/>
        <c:crossBetween val="between"/>
      </c:valAx>
    </c:plotArea>
    <c:plotVisOnly val="1"/>
    <c:dispBlanksAs val="gap"/>
  </c:chart>
  <c:externalData r:id="rId1"/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</a:t>
            </a:r>
            <a:r>
              <a:rPr lang="it-IT" baseline="0"/>
              <a:t> TROVA NUOVE STRATEGIE RISOLUTIVE</a:t>
            </a:r>
            <a:endParaRPr lang="it-IT"/>
          </a:p>
        </c:rich>
      </c:tx>
      <c:layout>
        <c:manualLayout>
          <c:xMode val="edge"/>
          <c:yMode val="edge"/>
          <c:x val="0.18962235164897184"/>
          <c:y val="1.902312692403461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0281449184789139"/>
          <c:y val="0.16625117115150084"/>
          <c:w val="0.86068625903859375"/>
          <c:h val="0.77427414777931725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3'!$BF$19:$BI$19</c:f>
              <c:numCache>
                <c:formatCode>General</c:formatCode>
                <c:ptCount val="4"/>
                <c:pt idx="0">
                  <c:v>24</c:v>
                </c:pt>
                <c:pt idx="1">
                  <c:v>60</c:v>
                </c:pt>
                <c:pt idx="2">
                  <c:v>85</c:v>
                </c:pt>
                <c:pt idx="3">
                  <c:v>43</c:v>
                </c:pt>
              </c:numCache>
            </c:numRef>
          </c:val>
        </c:ser>
        <c:dLbls/>
        <c:shape val="box"/>
        <c:axId val="137336704"/>
        <c:axId val="137338240"/>
        <c:axId val="0"/>
      </c:bar3DChart>
      <c:catAx>
        <c:axId val="137336704"/>
        <c:scaling>
          <c:orientation val="minMax"/>
        </c:scaling>
        <c:axPos val="b"/>
        <c:tickLblPos val="nextTo"/>
        <c:crossAx val="137338240"/>
        <c:crosses val="autoZero"/>
        <c:auto val="1"/>
        <c:lblAlgn val="ctr"/>
        <c:lblOffset val="100"/>
      </c:catAx>
      <c:valAx>
        <c:axId val="137338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336704"/>
        <c:crosses val="autoZero"/>
        <c:crossBetween val="between"/>
      </c:valAx>
    </c:plotArea>
    <c:plotVisOnly val="1"/>
    <c:dispBlanksAs val="gap"/>
  </c:chart>
  <c:externalData r:id="rId1"/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, VALUTA STRUMENTI TEMPI E RISORSE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8370254359525007"/>
          <c:w val="0.88402093809012361"/>
          <c:h val="0.7220449034253332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3'!$BJ$19:$BM$19</c:f>
              <c:numCache>
                <c:formatCode>General</c:formatCode>
                <c:ptCount val="4"/>
                <c:pt idx="0">
                  <c:v>23</c:v>
                </c:pt>
                <c:pt idx="1">
                  <c:v>56</c:v>
                </c:pt>
                <c:pt idx="2">
                  <c:v>83</c:v>
                </c:pt>
                <c:pt idx="3">
                  <c:v>47</c:v>
                </c:pt>
              </c:numCache>
            </c:numRef>
          </c:val>
        </c:ser>
        <c:dLbls/>
        <c:shape val="box"/>
        <c:axId val="137256320"/>
        <c:axId val="137262208"/>
        <c:axId val="0"/>
      </c:bar3DChart>
      <c:catAx>
        <c:axId val="137256320"/>
        <c:scaling>
          <c:orientation val="minMax"/>
        </c:scaling>
        <c:axPos val="b"/>
        <c:tickLblPos val="nextTo"/>
        <c:crossAx val="137262208"/>
        <c:crosses val="autoZero"/>
        <c:auto val="1"/>
        <c:lblAlgn val="ctr"/>
        <c:lblOffset val="100"/>
      </c:catAx>
      <c:valAx>
        <c:axId val="1372622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256320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8.xml"/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6.xml"/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8.xml"/><Relationship Id="rId2" Type="http://schemas.openxmlformats.org/officeDocument/2006/relationships/chart" Target="../charts/chart7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0.xml"/><Relationship Id="rId2" Type="http://schemas.openxmlformats.org/officeDocument/2006/relationships/chart" Target="../charts/chart7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4.xml"/><Relationship Id="rId2" Type="http://schemas.openxmlformats.org/officeDocument/2006/relationships/chart" Target="../charts/chart8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8.xml"/><Relationship Id="rId2" Type="http://schemas.openxmlformats.org/officeDocument/2006/relationships/chart" Target="../charts/chart8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0.xml"/><Relationship Id="rId2" Type="http://schemas.openxmlformats.org/officeDocument/2006/relationships/chart" Target="../charts/chart8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2.xml"/><Relationship Id="rId2" Type="http://schemas.openxmlformats.org/officeDocument/2006/relationships/chart" Target="../charts/chart9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4.xml"/><Relationship Id="rId2" Type="http://schemas.openxmlformats.org/officeDocument/2006/relationships/chart" Target="../charts/chart9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6.xml"/><Relationship Id="rId2" Type="http://schemas.openxmlformats.org/officeDocument/2006/relationships/chart" Target="../charts/chart9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74407" y="4005064"/>
            <a:ext cx="5766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MONITORAGGIO DEL PROCESSO </a:t>
            </a:r>
          </a:p>
          <a:p>
            <a:pPr algn="ctr"/>
            <a:r>
              <a:rPr lang="it-IT" sz="3200" b="1" dirty="0" smtClean="0"/>
              <a:t>DI APPRENDIMENTO</a:t>
            </a:r>
          </a:p>
          <a:p>
            <a:pPr algn="ctr"/>
            <a:r>
              <a:rPr lang="it-IT" sz="3200" b="1" dirty="0" smtClean="0"/>
              <a:t>1°QUADRIMESTRE</a:t>
            </a:r>
          </a:p>
        </p:txBody>
      </p:sp>
      <p:sp>
        <p:nvSpPr>
          <p:cNvPr id="6" name="Rettangolo 5"/>
          <p:cNvSpPr/>
          <p:nvPr/>
        </p:nvSpPr>
        <p:spPr>
          <a:xfrm>
            <a:off x="2923307" y="5657671"/>
            <a:ext cx="32684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Scuola Secondaria</a:t>
            </a:r>
          </a:p>
          <a:p>
            <a:pPr algn="ctr"/>
            <a:r>
              <a:rPr lang="it-IT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A.S. 2016-17</a:t>
            </a:r>
            <a:endParaRPr lang="it-IT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8379031"/>
              </p:ext>
            </p:extLst>
          </p:nvPr>
        </p:nvGraphicFramePr>
        <p:xfrm>
          <a:off x="445091" y="1412776"/>
          <a:ext cx="40162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28459304"/>
              </p:ext>
            </p:extLst>
          </p:nvPr>
        </p:nvGraphicFramePr>
        <p:xfrm>
          <a:off x="4771996" y="1412776"/>
          <a:ext cx="40487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502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9008168"/>
              </p:ext>
            </p:extLst>
          </p:nvPr>
        </p:nvGraphicFramePr>
        <p:xfrm>
          <a:off x="445091" y="1412776"/>
          <a:ext cx="38884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8891019"/>
              </p:ext>
            </p:extLst>
          </p:nvPr>
        </p:nvGraphicFramePr>
        <p:xfrm>
          <a:off x="4778532" y="1412776"/>
          <a:ext cx="38884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8696699"/>
              </p:ext>
            </p:extLst>
          </p:nvPr>
        </p:nvGraphicFramePr>
        <p:xfrm>
          <a:off x="445091" y="1412776"/>
          <a:ext cx="38884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5726953"/>
              </p:ext>
            </p:extLst>
          </p:nvPr>
        </p:nvGraphicFramePr>
        <p:xfrm>
          <a:off x="4778532" y="1412776"/>
          <a:ext cx="38884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55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22423967"/>
              </p:ext>
            </p:extLst>
          </p:nvPr>
        </p:nvGraphicFramePr>
        <p:xfrm>
          <a:off x="515764" y="923801"/>
          <a:ext cx="3912220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10579887"/>
              </p:ext>
            </p:extLst>
          </p:nvPr>
        </p:nvGraphicFramePr>
        <p:xfrm>
          <a:off x="4788024" y="945541"/>
          <a:ext cx="3882953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50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93166663"/>
              </p:ext>
            </p:extLst>
          </p:nvPr>
        </p:nvGraphicFramePr>
        <p:xfrm>
          <a:off x="515764" y="923801"/>
          <a:ext cx="3912220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7669781"/>
              </p:ext>
            </p:extLst>
          </p:nvPr>
        </p:nvGraphicFramePr>
        <p:xfrm>
          <a:off x="4788024" y="945541"/>
          <a:ext cx="3882953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855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7771992"/>
              </p:ext>
            </p:extLst>
          </p:nvPr>
        </p:nvGraphicFramePr>
        <p:xfrm>
          <a:off x="395536" y="1126898"/>
          <a:ext cx="3888432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44021275"/>
              </p:ext>
            </p:extLst>
          </p:nvPr>
        </p:nvGraphicFramePr>
        <p:xfrm>
          <a:off x="4671303" y="1126898"/>
          <a:ext cx="3888432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3" name="CasellaDiTesto 12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7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6358086"/>
              </p:ext>
            </p:extLst>
          </p:nvPr>
        </p:nvGraphicFramePr>
        <p:xfrm>
          <a:off x="395536" y="1126898"/>
          <a:ext cx="3888432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37339086"/>
              </p:ext>
            </p:extLst>
          </p:nvPr>
        </p:nvGraphicFramePr>
        <p:xfrm>
          <a:off x="4671303" y="1126898"/>
          <a:ext cx="3888432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3" name="CasellaDiTesto 12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27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1982185"/>
              </p:ext>
            </p:extLst>
          </p:nvPr>
        </p:nvGraphicFramePr>
        <p:xfrm>
          <a:off x="514335" y="950008"/>
          <a:ext cx="3913649" cy="5287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29556363"/>
              </p:ext>
            </p:extLst>
          </p:nvPr>
        </p:nvGraphicFramePr>
        <p:xfrm>
          <a:off x="4743040" y="980728"/>
          <a:ext cx="3913649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sellaDiTesto 13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65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7918832"/>
              </p:ext>
            </p:extLst>
          </p:nvPr>
        </p:nvGraphicFramePr>
        <p:xfrm>
          <a:off x="514335" y="950008"/>
          <a:ext cx="3913649" cy="5287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1908655"/>
              </p:ext>
            </p:extLst>
          </p:nvPr>
        </p:nvGraphicFramePr>
        <p:xfrm>
          <a:off x="4743040" y="980728"/>
          <a:ext cx="3913649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sellaDiTesto 13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77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4462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1106736"/>
              </p:ext>
            </p:extLst>
          </p:nvPr>
        </p:nvGraphicFramePr>
        <p:xfrm>
          <a:off x="524856" y="887876"/>
          <a:ext cx="3887907" cy="528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5305726"/>
              </p:ext>
            </p:extLst>
          </p:nvPr>
        </p:nvGraphicFramePr>
        <p:xfrm>
          <a:off x="4556276" y="875621"/>
          <a:ext cx="4017409" cy="528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88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4726677"/>
              </p:ext>
            </p:extLst>
          </p:nvPr>
        </p:nvGraphicFramePr>
        <p:xfrm>
          <a:off x="539552" y="908720"/>
          <a:ext cx="8229601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1296144"/>
                <a:gridCol w="6429401"/>
              </a:tblGrid>
              <a:tr h="7675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 Black" pitchFamily="34" charset="0"/>
                        </a:rPr>
                        <a:t>LIVELLO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596" marR="5596" marT="559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2800" u="none" strike="noStrike" dirty="0">
                          <a:effectLst/>
                        </a:rPr>
                        <a:t>INDICATORI ESPLICATIVI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AVANZATO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L’alunno/a svolge compiti e risolve problemi complessi, mostrando padronanza nell’uso delle conoscenze e delle abilità; propone e sostiene le proprie opinioni e  assume in modo responsabile decisioni consapevoli.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INTERMEDIO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L’alunno/a svolge compiti e risolve problemi in situazioni nuove,   compie scelte consapevoli, mostrando di saper utilizzare le conoscenze e le abilità acquisite</a:t>
                      </a:r>
                    </a:p>
                  </a:txBody>
                  <a:tcPr marL="5596" marR="5596" marT="5596" marB="0"/>
                </a:tc>
              </a:tr>
              <a:tr h="109240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800" u="none" strike="noStrike" dirty="0">
                          <a:effectLst/>
                        </a:rPr>
                        <a:t>L’al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unno/a L’alunno/a svolge compiti semplici   anche in situazioni nuove, mostrando di possedere conoscenze e abilità fondamentali e di saper applicare basilari regole e procedure apprese.</a:t>
                      </a:r>
                    </a:p>
                  </a:txBody>
                  <a:tcPr marL="5596" marR="5596" marT="5596" marB="0"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INIZIALE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’alunno/a, se opportunamente guidato/a, svolge compiti semplici in situazioni note.</a:t>
                      </a:r>
                    </a:p>
                  </a:txBody>
                  <a:tcPr marL="5596" marR="5596" marT="5596" marB="0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97690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4462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1704254"/>
              </p:ext>
            </p:extLst>
          </p:nvPr>
        </p:nvGraphicFramePr>
        <p:xfrm>
          <a:off x="524856" y="887876"/>
          <a:ext cx="3887907" cy="528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21820366"/>
              </p:ext>
            </p:extLst>
          </p:nvPr>
        </p:nvGraphicFramePr>
        <p:xfrm>
          <a:off x="4556276" y="875621"/>
          <a:ext cx="4017409" cy="528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186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87728612"/>
              </p:ext>
            </p:extLst>
          </p:nvPr>
        </p:nvGraphicFramePr>
        <p:xfrm>
          <a:off x="395536" y="1628800"/>
          <a:ext cx="404855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82049054"/>
              </p:ext>
            </p:extLst>
          </p:nvPr>
        </p:nvGraphicFramePr>
        <p:xfrm>
          <a:off x="4637700" y="1628800"/>
          <a:ext cx="40387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6564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74812"/>
              </p:ext>
            </p:extLst>
          </p:nvPr>
        </p:nvGraphicFramePr>
        <p:xfrm>
          <a:off x="395536" y="1628800"/>
          <a:ext cx="404855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3730237"/>
              </p:ext>
            </p:extLst>
          </p:nvPr>
        </p:nvGraphicFramePr>
        <p:xfrm>
          <a:off x="4637700" y="1628800"/>
          <a:ext cx="40387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81770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6809518"/>
              </p:ext>
            </p:extLst>
          </p:nvPr>
        </p:nvGraphicFramePr>
        <p:xfrm>
          <a:off x="591321" y="1700808"/>
          <a:ext cx="383762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89524695"/>
              </p:ext>
            </p:extLst>
          </p:nvPr>
        </p:nvGraphicFramePr>
        <p:xfrm>
          <a:off x="4788024" y="1700807"/>
          <a:ext cx="3655504" cy="453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7168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18591774"/>
              </p:ext>
            </p:extLst>
          </p:nvPr>
        </p:nvGraphicFramePr>
        <p:xfrm>
          <a:off x="591321" y="1700808"/>
          <a:ext cx="383762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0335167"/>
              </p:ext>
            </p:extLst>
          </p:nvPr>
        </p:nvGraphicFramePr>
        <p:xfrm>
          <a:off x="4788024" y="1700807"/>
          <a:ext cx="3655504" cy="453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7558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9592" y="188640"/>
            <a:ext cx="7852207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err="1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Matematica E DI BASE 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22380554"/>
              </p:ext>
            </p:extLst>
          </p:nvPr>
        </p:nvGraphicFramePr>
        <p:xfrm>
          <a:off x="395536" y="1535904"/>
          <a:ext cx="4111536" cy="47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993719"/>
              </p:ext>
            </p:extLst>
          </p:nvPr>
        </p:nvGraphicFramePr>
        <p:xfrm>
          <a:off x="4717223" y="1535904"/>
          <a:ext cx="4034575" cy="47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8070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9592" y="188640"/>
            <a:ext cx="7852207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err="1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Matematica E DI BASE 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76981519"/>
              </p:ext>
            </p:extLst>
          </p:nvPr>
        </p:nvGraphicFramePr>
        <p:xfrm>
          <a:off x="395536" y="1535904"/>
          <a:ext cx="4111536" cy="47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55871395"/>
              </p:ext>
            </p:extLst>
          </p:nvPr>
        </p:nvGraphicFramePr>
        <p:xfrm>
          <a:off x="4717223" y="1535904"/>
          <a:ext cx="4034575" cy="47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96601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9571" y="69383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25201515"/>
              </p:ext>
            </p:extLst>
          </p:nvPr>
        </p:nvGraphicFramePr>
        <p:xfrm>
          <a:off x="395536" y="1409408"/>
          <a:ext cx="4035099" cy="482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09760641"/>
              </p:ext>
            </p:extLst>
          </p:nvPr>
        </p:nvGraphicFramePr>
        <p:xfrm>
          <a:off x="4613586" y="1409972"/>
          <a:ext cx="4062870" cy="4827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61680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9571" y="69383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4976033"/>
              </p:ext>
            </p:extLst>
          </p:nvPr>
        </p:nvGraphicFramePr>
        <p:xfrm>
          <a:off x="395536" y="1409408"/>
          <a:ext cx="4035099" cy="482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24477831"/>
              </p:ext>
            </p:extLst>
          </p:nvPr>
        </p:nvGraphicFramePr>
        <p:xfrm>
          <a:off x="4613586" y="1409972"/>
          <a:ext cx="4062870" cy="4827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266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2238802"/>
              </p:ext>
            </p:extLst>
          </p:nvPr>
        </p:nvGraphicFramePr>
        <p:xfrm>
          <a:off x="474612" y="1170765"/>
          <a:ext cx="3927430" cy="521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3503094"/>
              </p:ext>
            </p:extLst>
          </p:nvPr>
        </p:nvGraphicFramePr>
        <p:xfrm>
          <a:off x="4634613" y="1166573"/>
          <a:ext cx="4172447" cy="521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9050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83568" y="775737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899592" y="-99392"/>
            <a:ext cx="71658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ESITI MONITORAGGIO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39552" y="836712"/>
            <a:ext cx="8208912" cy="56630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INGRESSO</a:t>
            </a:r>
          </a:p>
          <a:p>
            <a:endParaRPr lang="it-IT" dirty="0"/>
          </a:p>
          <a:p>
            <a:pPr>
              <a:lnSpc>
                <a:spcPct val="150000"/>
              </a:lnSpc>
            </a:pPr>
            <a:r>
              <a:rPr lang="it-IT" dirty="0" smtClean="0"/>
              <a:t>ANALIZZANDO </a:t>
            </a:r>
            <a:r>
              <a:rPr lang="it-IT" dirty="0"/>
              <a:t>I DATI RACCOLTI E TABULATI DEL MONITORAGGIO DEL PROCESSO DI APPRENDIMENTO </a:t>
            </a:r>
            <a:r>
              <a:rPr lang="it-IT" b="1" dirty="0"/>
              <a:t>D’INGRESSO</a:t>
            </a:r>
            <a:r>
              <a:rPr lang="it-IT" dirty="0"/>
              <a:t> </a:t>
            </a:r>
            <a:r>
              <a:rPr lang="it-IT" b="1" dirty="0"/>
              <a:t>DELLA SCUOLA </a:t>
            </a:r>
            <a:r>
              <a:rPr lang="it-IT" b="1" dirty="0" smtClean="0"/>
              <a:t>SECONDARIA  DI PRIMO GRADO </a:t>
            </a:r>
            <a:r>
              <a:rPr lang="it-IT" dirty="0" smtClean="0"/>
              <a:t>ERA EMERSA  UNA SITUAZIONE GENERALE  DI PARTENZA ABBASTANZA POSITIVA CON PUNTI </a:t>
            </a:r>
            <a:r>
              <a:rPr lang="it-IT" dirty="0"/>
              <a:t>DI CRITICITA’ </a:t>
            </a:r>
            <a:r>
              <a:rPr lang="it-IT" dirty="0" smtClean="0"/>
              <a:t>NON RILEVANTI</a:t>
            </a:r>
            <a:r>
              <a:rPr lang="it-IT" dirty="0"/>
              <a:t>.</a:t>
            </a:r>
          </a:p>
          <a:p>
            <a:pPr>
              <a:lnSpc>
                <a:spcPct val="150000"/>
              </a:lnSpc>
            </a:pPr>
            <a:r>
              <a:rPr lang="it-IT" dirty="0"/>
              <a:t>LA MAGGIOR PARTE DEGLI ALUNNI DELLE CLASSI </a:t>
            </a:r>
            <a:r>
              <a:rPr lang="it-IT" b="1" dirty="0"/>
              <a:t>PRIME</a:t>
            </a:r>
            <a:r>
              <a:rPr lang="it-IT" dirty="0"/>
              <a:t> </a:t>
            </a:r>
            <a:r>
              <a:rPr lang="it-IT" dirty="0" smtClean="0"/>
              <a:t>AVEVA </a:t>
            </a:r>
            <a:r>
              <a:rPr lang="it-IT" dirty="0"/>
              <a:t>MOSTRATO DI POSSEDERE CONOSCENZE E </a:t>
            </a:r>
            <a:r>
              <a:rPr lang="it-IT" dirty="0" smtClean="0"/>
              <a:t>ABILITA’ FONDAMENTALI NELLE </a:t>
            </a:r>
            <a:r>
              <a:rPr lang="it-IT" dirty="0"/>
              <a:t>DIVERSE COMPETENZE E DI SAPER APPLICARE BASILARI REGOLE E PROCEDURE APPRESE</a:t>
            </a:r>
            <a:r>
              <a:rPr lang="it-IT" dirty="0" smtClean="0"/>
              <a:t>..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LA MAGGIOR PARTE DEGLI ALUNNI DELLE CLASSI </a:t>
            </a:r>
            <a:r>
              <a:rPr lang="it-IT" b="1" dirty="0"/>
              <a:t>SECONDE</a:t>
            </a:r>
            <a:r>
              <a:rPr lang="it-IT" dirty="0"/>
              <a:t>  </a:t>
            </a:r>
            <a:r>
              <a:rPr lang="it-IT" dirty="0" smtClean="0"/>
              <a:t>AVEVA </a:t>
            </a:r>
            <a:r>
              <a:rPr lang="it-IT" dirty="0"/>
              <a:t>MOSTRATO DI POSSEDERE UN LIVELLO </a:t>
            </a:r>
            <a:r>
              <a:rPr lang="it-IT" b="1" dirty="0" smtClean="0"/>
              <a:t>DI BASE </a:t>
            </a:r>
            <a:r>
              <a:rPr lang="it-IT" dirty="0" smtClean="0"/>
              <a:t>DI </a:t>
            </a:r>
            <a:r>
              <a:rPr lang="it-IT" dirty="0"/>
              <a:t>CONOSCENZE E ABILITA’ E DI SAPERLE UTILIZZARE.</a:t>
            </a:r>
          </a:p>
          <a:p>
            <a:pPr>
              <a:lnSpc>
                <a:spcPct val="150000"/>
              </a:lnSpc>
            </a:pPr>
            <a:r>
              <a:rPr lang="it-IT" dirty="0"/>
              <a:t>LA MAGGIOR PARTE DEGLI ALUNNI DELLE CLASSI </a:t>
            </a:r>
            <a:r>
              <a:rPr lang="it-IT" b="1" dirty="0" smtClean="0"/>
              <a:t>TERZE</a:t>
            </a:r>
            <a:r>
              <a:rPr lang="it-IT" dirty="0" smtClean="0"/>
              <a:t> SVOLGEVA COMPITI SEMPICI ANCHE IN SITUAZIONI NUOVE  MOSTRANDO DI POSSEDERECONOSCENZE E ABILITA’ </a:t>
            </a:r>
            <a:r>
              <a:rPr lang="it-IT" b="1" dirty="0" smtClean="0"/>
              <a:t>FONDAMENTALI </a:t>
            </a:r>
            <a:r>
              <a:rPr lang="it-IT" dirty="0" smtClean="0"/>
              <a:t>E DI  SAPER APPLICARE </a:t>
            </a:r>
            <a:r>
              <a:rPr lang="it-IT" b="1" dirty="0" smtClean="0"/>
              <a:t>BASILARI</a:t>
            </a:r>
            <a:r>
              <a:rPr lang="it-IT" dirty="0" smtClean="0"/>
              <a:t> REGOLE E PROCEDURE APPRESE.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40306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74281122"/>
              </p:ext>
            </p:extLst>
          </p:nvPr>
        </p:nvGraphicFramePr>
        <p:xfrm>
          <a:off x="474612" y="1170765"/>
          <a:ext cx="3927430" cy="521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16750149"/>
              </p:ext>
            </p:extLst>
          </p:nvPr>
        </p:nvGraphicFramePr>
        <p:xfrm>
          <a:off x="4634613" y="1166573"/>
          <a:ext cx="4172447" cy="521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6643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6064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03805962"/>
              </p:ext>
            </p:extLst>
          </p:nvPr>
        </p:nvGraphicFramePr>
        <p:xfrm>
          <a:off x="467544" y="1126899"/>
          <a:ext cx="4029476" cy="511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32900229"/>
              </p:ext>
            </p:extLst>
          </p:nvPr>
        </p:nvGraphicFramePr>
        <p:xfrm>
          <a:off x="4788024" y="1147430"/>
          <a:ext cx="3924694" cy="5103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3929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6064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44085963"/>
              </p:ext>
            </p:extLst>
          </p:nvPr>
        </p:nvGraphicFramePr>
        <p:xfrm>
          <a:off x="467544" y="1126899"/>
          <a:ext cx="4029476" cy="511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26009845"/>
              </p:ext>
            </p:extLst>
          </p:nvPr>
        </p:nvGraphicFramePr>
        <p:xfrm>
          <a:off x="4788024" y="1147430"/>
          <a:ext cx="3924694" cy="5103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4489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11560" y="116632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61023879"/>
              </p:ext>
            </p:extLst>
          </p:nvPr>
        </p:nvGraphicFramePr>
        <p:xfrm>
          <a:off x="538372" y="924982"/>
          <a:ext cx="4099327" cy="524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16179176"/>
              </p:ext>
            </p:extLst>
          </p:nvPr>
        </p:nvGraphicFramePr>
        <p:xfrm>
          <a:off x="4860031" y="908720"/>
          <a:ext cx="395937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0252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11560" y="116632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98464278"/>
              </p:ext>
            </p:extLst>
          </p:nvPr>
        </p:nvGraphicFramePr>
        <p:xfrm>
          <a:off x="538372" y="924982"/>
          <a:ext cx="4099327" cy="524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35040737"/>
              </p:ext>
            </p:extLst>
          </p:nvPr>
        </p:nvGraphicFramePr>
        <p:xfrm>
          <a:off x="4860031" y="908720"/>
          <a:ext cx="395937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73256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3215611"/>
              </p:ext>
            </p:extLst>
          </p:nvPr>
        </p:nvGraphicFramePr>
        <p:xfrm>
          <a:off x="323528" y="1048982"/>
          <a:ext cx="4176464" cy="51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9322628"/>
              </p:ext>
            </p:extLst>
          </p:nvPr>
        </p:nvGraphicFramePr>
        <p:xfrm>
          <a:off x="4774933" y="1031831"/>
          <a:ext cx="4048425" cy="51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435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10967015"/>
              </p:ext>
            </p:extLst>
          </p:nvPr>
        </p:nvGraphicFramePr>
        <p:xfrm>
          <a:off x="323528" y="1048982"/>
          <a:ext cx="4176464" cy="51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7094981"/>
              </p:ext>
            </p:extLst>
          </p:nvPr>
        </p:nvGraphicFramePr>
        <p:xfrm>
          <a:off x="4774933" y="1031831"/>
          <a:ext cx="4048425" cy="51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38081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660066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660066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 descr="ASCOLTA-COMPRENDE-SCRIV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4309343"/>
              </p:ext>
            </p:extLst>
          </p:nvPr>
        </p:nvGraphicFramePr>
        <p:xfrm>
          <a:off x="584146" y="1474064"/>
          <a:ext cx="3843838" cy="483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7163540"/>
              </p:ext>
            </p:extLst>
          </p:nvPr>
        </p:nvGraphicFramePr>
        <p:xfrm>
          <a:off x="4932040" y="1458805"/>
          <a:ext cx="3713506" cy="481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3414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660066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660066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 descr="ASCOLTA-COMPRENDE-SCRIV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05767012"/>
              </p:ext>
            </p:extLst>
          </p:nvPr>
        </p:nvGraphicFramePr>
        <p:xfrm>
          <a:off x="584146" y="1474064"/>
          <a:ext cx="3843838" cy="483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3746897"/>
              </p:ext>
            </p:extLst>
          </p:nvPr>
        </p:nvGraphicFramePr>
        <p:xfrm>
          <a:off x="4932040" y="1458805"/>
          <a:ext cx="3713506" cy="481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72112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6090009"/>
              </p:ext>
            </p:extLst>
          </p:nvPr>
        </p:nvGraphicFramePr>
        <p:xfrm>
          <a:off x="611560" y="1532176"/>
          <a:ext cx="3780282" cy="477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0212675"/>
              </p:ext>
            </p:extLst>
          </p:nvPr>
        </p:nvGraphicFramePr>
        <p:xfrm>
          <a:off x="4637700" y="1546690"/>
          <a:ext cx="4038756" cy="4762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7429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83568" y="775737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34520" y="260648"/>
            <a:ext cx="71658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ESITI MONITORAGGIO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57016" y="1237402"/>
            <a:ext cx="7920880" cy="5339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2000" b="1" dirty="0" smtClean="0"/>
              <a:t>1°QUADRIMESTRE</a:t>
            </a:r>
          </a:p>
          <a:p>
            <a:pPr>
              <a:lnSpc>
                <a:spcPct val="200000"/>
              </a:lnSpc>
            </a:pPr>
            <a:r>
              <a:rPr lang="it-IT" dirty="0" smtClean="0"/>
              <a:t>ANALIZZANDO </a:t>
            </a:r>
            <a:r>
              <a:rPr lang="it-IT" dirty="0"/>
              <a:t>I DATI RACCOLTI E TABULATI DEL MONITORAGGIO DEL PROCESSO DI </a:t>
            </a:r>
            <a:r>
              <a:rPr lang="it-IT" dirty="0" smtClean="0"/>
              <a:t>APPRENDIMENTO DEL  </a:t>
            </a:r>
            <a:r>
              <a:rPr lang="it-IT" b="1" dirty="0" smtClean="0"/>
              <a:t>1° QUADRIMESTRE DELLA </a:t>
            </a:r>
            <a:r>
              <a:rPr lang="it-IT" b="1" dirty="0"/>
              <a:t>SCUOLA </a:t>
            </a:r>
            <a:r>
              <a:rPr lang="it-IT" b="1" dirty="0" smtClean="0"/>
              <a:t>SECONDARIA  DI PRIMO GRADO </a:t>
            </a:r>
            <a:r>
              <a:rPr lang="it-IT" dirty="0" smtClean="0"/>
              <a:t>E’ EMERSA  LA SEGUENTE SITUAZIONE :</a:t>
            </a:r>
          </a:p>
          <a:p>
            <a:pPr>
              <a:lnSpc>
                <a:spcPct val="200000"/>
              </a:lnSpc>
            </a:pPr>
            <a:r>
              <a:rPr lang="it-IT" dirty="0" smtClean="0"/>
              <a:t>LA </a:t>
            </a:r>
            <a:r>
              <a:rPr lang="it-IT" dirty="0"/>
              <a:t>MAGGIOR PARTE DEGLI ALUNNI DELLE CLASSI </a:t>
            </a:r>
            <a:r>
              <a:rPr lang="it-IT" b="1" dirty="0" smtClean="0"/>
              <a:t>PRIME-</a:t>
            </a:r>
            <a:r>
              <a:rPr lang="it-IT" dirty="0"/>
              <a:t> </a:t>
            </a:r>
            <a:r>
              <a:rPr lang="it-IT" b="1" dirty="0" smtClean="0"/>
              <a:t>SECONDE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b="1" dirty="0" smtClean="0"/>
              <a:t>TERZE </a:t>
            </a:r>
            <a:r>
              <a:rPr lang="it-IT" dirty="0"/>
              <a:t>HA </a:t>
            </a:r>
            <a:r>
              <a:rPr lang="it-IT" dirty="0" smtClean="0"/>
              <a:t>MOSTRATO </a:t>
            </a:r>
            <a:r>
              <a:rPr lang="it-IT" dirty="0"/>
              <a:t>DI POSSEDERE </a:t>
            </a:r>
            <a:r>
              <a:rPr lang="it-IT" dirty="0" smtClean="0"/>
              <a:t>UN </a:t>
            </a:r>
            <a:r>
              <a:rPr lang="it-IT" dirty="0"/>
              <a:t>LIVELLO </a:t>
            </a:r>
            <a:r>
              <a:rPr lang="it-IT" b="1" dirty="0" smtClean="0"/>
              <a:t>BASE </a:t>
            </a:r>
            <a:r>
              <a:rPr lang="it-IT" dirty="0" smtClean="0"/>
              <a:t>DI </a:t>
            </a:r>
            <a:r>
              <a:rPr lang="it-IT" dirty="0"/>
              <a:t>CONOSCENZE E ABILITA’ NELLE DIVERSE COMPETENZE </a:t>
            </a:r>
            <a:r>
              <a:rPr lang="it-IT" dirty="0" smtClean="0"/>
              <a:t>.APPLICA CONCETTI,REGOLE E PROCEDURE NELL’ANALISI E SOLUZIONE DI PROBLEMI .HA UNA DISCRETA CAPACITA’ DI RIELABORAZIONE DELLE CONOSCENZE ACQUISITE.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4309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07433247"/>
              </p:ext>
            </p:extLst>
          </p:nvPr>
        </p:nvGraphicFramePr>
        <p:xfrm>
          <a:off x="611560" y="1532176"/>
          <a:ext cx="3780282" cy="477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3857150"/>
              </p:ext>
            </p:extLst>
          </p:nvPr>
        </p:nvGraphicFramePr>
        <p:xfrm>
          <a:off x="4637700" y="1546690"/>
          <a:ext cx="4038756" cy="4762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38033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9899163"/>
              </p:ext>
            </p:extLst>
          </p:nvPr>
        </p:nvGraphicFramePr>
        <p:xfrm>
          <a:off x="499843" y="1412776"/>
          <a:ext cx="410445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79628869"/>
              </p:ext>
            </p:extLst>
          </p:nvPr>
        </p:nvGraphicFramePr>
        <p:xfrm>
          <a:off x="4771996" y="1412776"/>
          <a:ext cx="396384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662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4447722"/>
              </p:ext>
            </p:extLst>
          </p:nvPr>
        </p:nvGraphicFramePr>
        <p:xfrm>
          <a:off x="499843" y="1412776"/>
          <a:ext cx="410445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55471009"/>
              </p:ext>
            </p:extLst>
          </p:nvPr>
        </p:nvGraphicFramePr>
        <p:xfrm>
          <a:off x="4771996" y="1412776"/>
          <a:ext cx="396384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85787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8009250"/>
              </p:ext>
            </p:extLst>
          </p:nvPr>
        </p:nvGraphicFramePr>
        <p:xfrm>
          <a:off x="548920" y="1319790"/>
          <a:ext cx="3951072" cy="498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4208233"/>
              </p:ext>
            </p:extLst>
          </p:nvPr>
        </p:nvGraphicFramePr>
        <p:xfrm>
          <a:off x="4750060" y="1288125"/>
          <a:ext cx="3944397" cy="498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498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6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01237187"/>
              </p:ext>
            </p:extLst>
          </p:nvPr>
        </p:nvGraphicFramePr>
        <p:xfrm>
          <a:off x="548920" y="1319790"/>
          <a:ext cx="3951072" cy="498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14090216"/>
              </p:ext>
            </p:extLst>
          </p:nvPr>
        </p:nvGraphicFramePr>
        <p:xfrm>
          <a:off x="4750060" y="1288125"/>
          <a:ext cx="3944397" cy="498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74007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28919149"/>
              </p:ext>
            </p:extLst>
          </p:nvPr>
        </p:nvGraphicFramePr>
        <p:xfrm>
          <a:off x="577520" y="1052736"/>
          <a:ext cx="389879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7512678"/>
              </p:ext>
            </p:extLst>
          </p:nvPr>
        </p:nvGraphicFramePr>
        <p:xfrm>
          <a:off x="4788024" y="1052736"/>
          <a:ext cx="3860413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840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855803"/>
              </p:ext>
            </p:extLst>
          </p:nvPr>
        </p:nvGraphicFramePr>
        <p:xfrm>
          <a:off x="577520" y="1052736"/>
          <a:ext cx="389879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46318561"/>
              </p:ext>
            </p:extLst>
          </p:nvPr>
        </p:nvGraphicFramePr>
        <p:xfrm>
          <a:off x="4788024" y="1052736"/>
          <a:ext cx="3860413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4842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9555048"/>
              </p:ext>
            </p:extLst>
          </p:nvPr>
        </p:nvGraphicFramePr>
        <p:xfrm>
          <a:off x="514954" y="1143486"/>
          <a:ext cx="3985037" cy="504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92289299"/>
              </p:ext>
            </p:extLst>
          </p:nvPr>
        </p:nvGraphicFramePr>
        <p:xfrm>
          <a:off x="4683564" y="1126899"/>
          <a:ext cx="3973416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74410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90311500"/>
              </p:ext>
            </p:extLst>
          </p:nvPr>
        </p:nvGraphicFramePr>
        <p:xfrm>
          <a:off x="514954" y="1143486"/>
          <a:ext cx="3985037" cy="504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111019"/>
              </p:ext>
            </p:extLst>
          </p:nvPr>
        </p:nvGraphicFramePr>
        <p:xfrm>
          <a:off x="4683564" y="1126899"/>
          <a:ext cx="3973416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96710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9286026"/>
              </p:ext>
            </p:extLst>
          </p:nvPr>
        </p:nvGraphicFramePr>
        <p:xfrm>
          <a:off x="605580" y="964829"/>
          <a:ext cx="3822404" cy="52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9282724"/>
              </p:ext>
            </p:extLst>
          </p:nvPr>
        </p:nvGraphicFramePr>
        <p:xfrm>
          <a:off x="4741465" y="908720"/>
          <a:ext cx="3813603" cy="520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709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 descr="ASCOLTA-COMPRENDE-SCRIV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3604809"/>
              </p:ext>
            </p:extLst>
          </p:nvPr>
        </p:nvGraphicFramePr>
        <p:xfrm>
          <a:off x="570666" y="1628800"/>
          <a:ext cx="3857317" cy="4697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09729139"/>
              </p:ext>
            </p:extLst>
          </p:nvPr>
        </p:nvGraphicFramePr>
        <p:xfrm>
          <a:off x="4860032" y="1628800"/>
          <a:ext cx="373009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15321794"/>
              </p:ext>
            </p:extLst>
          </p:nvPr>
        </p:nvGraphicFramePr>
        <p:xfrm>
          <a:off x="605580" y="964829"/>
          <a:ext cx="3822404" cy="52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5375392"/>
              </p:ext>
            </p:extLst>
          </p:nvPr>
        </p:nvGraphicFramePr>
        <p:xfrm>
          <a:off x="4741465" y="908720"/>
          <a:ext cx="3813603" cy="520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17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116632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4056481"/>
              </p:ext>
            </p:extLst>
          </p:nvPr>
        </p:nvGraphicFramePr>
        <p:xfrm>
          <a:off x="528501" y="959884"/>
          <a:ext cx="3827476" cy="534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78198957"/>
              </p:ext>
            </p:extLst>
          </p:nvPr>
        </p:nvGraphicFramePr>
        <p:xfrm>
          <a:off x="4664084" y="939733"/>
          <a:ext cx="3818664" cy="534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57431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116632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3480477"/>
              </p:ext>
            </p:extLst>
          </p:nvPr>
        </p:nvGraphicFramePr>
        <p:xfrm>
          <a:off x="528501" y="959884"/>
          <a:ext cx="3827476" cy="534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40535277"/>
              </p:ext>
            </p:extLst>
          </p:nvPr>
        </p:nvGraphicFramePr>
        <p:xfrm>
          <a:off x="4664084" y="939733"/>
          <a:ext cx="3818664" cy="534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57544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 descr="ASCOLTA-COMPRENDE-SCRIV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10803074"/>
              </p:ext>
            </p:extLst>
          </p:nvPr>
        </p:nvGraphicFramePr>
        <p:xfrm>
          <a:off x="570666" y="1628800"/>
          <a:ext cx="3857317" cy="4697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59436316"/>
              </p:ext>
            </p:extLst>
          </p:nvPr>
        </p:nvGraphicFramePr>
        <p:xfrm>
          <a:off x="4860032" y="1628800"/>
          <a:ext cx="373009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747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4633723"/>
              </p:ext>
            </p:extLst>
          </p:nvPr>
        </p:nvGraphicFramePr>
        <p:xfrm>
          <a:off x="611560" y="1499060"/>
          <a:ext cx="3924436" cy="4812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0453402"/>
              </p:ext>
            </p:extLst>
          </p:nvPr>
        </p:nvGraphicFramePr>
        <p:xfrm>
          <a:off x="4788024" y="1499060"/>
          <a:ext cx="3924436" cy="4810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45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66721992"/>
              </p:ext>
            </p:extLst>
          </p:nvPr>
        </p:nvGraphicFramePr>
        <p:xfrm>
          <a:off x="611560" y="1499060"/>
          <a:ext cx="3924436" cy="4812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7204592"/>
              </p:ext>
            </p:extLst>
          </p:nvPr>
        </p:nvGraphicFramePr>
        <p:xfrm>
          <a:off x="4788024" y="1499060"/>
          <a:ext cx="3924436" cy="4810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115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5732595"/>
              </p:ext>
            </p:extLst>
          </p:nvPr>
        </p:nvGraphicFramePr>
        <p:xfrm>
          <a:off x="445091" y="1412776"/>
          <a:ext cx="40162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5299086"/>
              </p:ext>
            </p:extLst>
          </p:nvPr>
        </p:nvGraphicFramePr>
        <p:xfrm>
          <a:off x="4771996" y="1412776"/>
          <a:ext cx="40487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4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1406</Words>
  <Application>Microsoft Office PowerPoint</Application>
  <PresentationFormat>Presentazione su schermo (4:3)</PresentationFormat>
  <Paragraphs>321</Paragraphs>
  <Slides>52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218</cp:revision>
  <dcterms:created xsi:type="dcterms:W3CDTF">2016-11-23T15:24:18Z</dcterms:created>
  <dcterms:modified xsi:type="dcterms:W3CDTF">2017-02-21T22:08:33Z</dcterms:modified>
</cp:coreProperties>
</file>