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charts/chart39.xml" ContentType="application/vnd.openxmlformats-officedocument.drawingml.chart+xml"/>
  <Override PartName="/ppt/charts/chart57.xml" ContentType="application/vnd.openxmlformats-officedocument.drawingml.chart+xml"/>
  <Override PartName="/ppt/charts/chart68.xml" ContentType="application/vnd.openxmlformats-officedocument.drawingml.chart+xml"/>
  <Override PartName="/ppt/notesSlides/notesSlide2.xml" ContentType="application/vnd.openxmlformats-officedocument.presentationml.notesSlide+xml"/>
  <Override PartName="/ppt/charts/chart86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charts/chart46.xml" ContentType="application/vnd.openxmlformats-officedocument.drawingml.chart+xml"/>
  <Override PartName="/ppt/charts/chart75.xml" ContentType="application/vnd.openxmlformats-officedocument.drawingml.chart+xml"/>
  <Override PartName="/ppt/charts/chart93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Override PartName="/ppt/charts/chart53.xml" ContentType="application/vnd.openxmlformats-officedocument.drawingml.chart+xml"/>
  <Override PartName="/ppt/charts/chart64.xml" ContentType="application/vnd.openxmlformats-officedocument.drawingml.chart+xml"/>
  <Override PartName="/ppt/charts/chart82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charts/chart42.xml" ContentType="application/vnd.openxmlformats-officedocument.drawingml.chart+xml"/>
  <Override PartName="/ppt/charts/chart60.xml" ContentType="application/vnd.openxmlformats-officedocument.drawingml.chart+xml"/>
  <Override PartName="/ppt/charts/chart71.xml" ContentType="application/vnd.openxmlformats-officedocument.drawingml.chart+xml"/>
  <Override PartName="/ppt/theme/themeOverride1.xml" ContentType="application/vnd.openxmlformats-officedocument.themeOverride+xml"/>
  <Override PartName="/ppt/charts/chart108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104.xml" ContentType="application/vnd.openxmlformats-officedocument.drawingml.chart+xml"/>
  <Override PartName="/ppt/charts/chart3.xml" ContentType="application/vnd.openxmlformats-officedocument.drawingml.char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69.xml" ContentType="application/vnd.openxmlformats-officedocument.drawingml.chart+xml"/>
  <Override PartName="/ppt/charts/chart98.xml" ContentType="application/vnd.openxmlformats-officedocument.drawingml.chart+xml"/>
  <Override PartName="/ppt/charts/chart100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charts/chart29.xml" ContentType="application/vnd.openxmlformats-officedocument.drawingml.chart+xml"/>
  <Override PartName="/ppt/charts/chart58.xml" ContentType="application/vnd.openxmlformats-officedocument.drawingml.chart+xml"/>
  <Override PartName="/ppt/charts/chart76.xml" ContentType="application/vnd.openxmlformats-officedocument.drawingml.chart+xml"/>
  <Override PartName="/ppt/charts/chart87.xml" ContentType="application/vnd.openxmlformats-officedocument.drawingml.char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36.xml" ContentType="application/vnd.openxmlformats-officedocument.drawingml.chart+xml"/>
  <Override PartName="/ppt/charts/chart47.xml" ContentType="application/vnd.openxmlformats-officedocument.drawingml.chart+xml"/>
  <Override PartName="/ppt/charts/chart65.xml" ContentType="application/vnd.openxmlformats-officedocument.drawingml.chart+xml"/>
  <Override PartName="/ppt/charts/chart83.xml" ContentType="application/vnd.openxmlformats-officedocument.drawingml.chart+xml"/>
  <Override PartName="/ppt/charts/chart94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25.xml" ContentType="application/vnd.openxmlformats-officedocument.drawingml.chart+xml"/>
  <Override PartName="/ppt/charts/chart54.xml" ContentType="application/vnd.openxmlformats-officedocument.drawingml.chart+xml"/>
  <Override PartName="/ppt/charts/chart72.xml" ContentType="application/vnd.openxmlformats-officedocument.drawingml.char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charts/chart14.xml" ContentType="application/vnd.openxmlformats-officedocument.drawingml.chart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ppt/charts/chart61.xml" ContentType="application/vnd.openxmlformats-officedocument.drawingml.chart+xml"/>
  <Override PartName="/ppt/charts/chart90.xml" ContentType="application/vnd.openxmlformats-officedocument.drawingml.char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21.xml" ContentType="application/vnd.openxmlformats-officedocument.drawingml.chart+xml"/>
  <Override PartName="/ppt/charts/chart50.xml" ContentType="application/vnd.openxmlformats-officedocument.drawingml.chart+xml"/>
  <Override PartName="/ppt/charts/chart105.xml" ContentType="application/vnd.openxmlformats-officedocument.drawingml.chart+xml"/>
  <Override PartName="/ppt/slideLayouts/slideLayout10.xml" ContentType="application/vnd.openxmlformats-officedocument.presentationml.slideLayou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charts/chart99.xml" ContentType="application/vnd.openxmlformats-officedocument.drawingml.chart+xml"/>
  <Override PartName="/ppt/charts/chart101.xml" ContentType="application/vnd.openxmlformats-officedocument.drawingml.char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charts/chart59.xml" ContentType="application/vnd.openxmlformats-officedocument.drawingml.chart+xml"/>
  <Override PartName="/ppt/charts/chart79.xml" ContentType="application/vnd.openxmlformats-officedocument.drawingml.chart+xml"/>
  <Override PartName="/ppt/charts/chart88.xml" ContentType="application/vnd.openxmlformats-officedocument.drawingml.chart+xml"/>
  <Override PartName="/ppt/notesSlides/notesSlide4.xml" ContentType="application/vnd.openxmlformats-officedocument.presentationml.notesSlide+xml"/>
  <Override PartName="/ppt/charts/chart97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charts/chart48.xml" ContentType="application/vnd.openxmlformats-officedocument.drawingml.chart+xml"/>
  <Override PartName="/ppt/charts/chart77.xml" ContentType="application/vnd.openxmlformats-officedocument.drawingml.chart+xml"/>
  <Override PartName="/ppt/charts/chart95.xml" ContentType="application/vnd.openxmlformats-officedocument.drawingml.char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charts/chart55.xml" ContentType="application/vnd.openxmlformats-officedocument.drawingml.chart+xml"/>
  <Override PartName="/ppt/charts/chart66.xml" ContentType="application/vnd.openxmlformats-officedocument.drawingml.chart+xml"/>
  <Override PartName="/ppt/charts/chart84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charts/chart26.xml" ContentType="application/vnd.openxmlformats-officedocument.drawingml.chart+xml"/>
  <Override PartName="/ppt/charts/chart44.xml" ContentType="application/vnd.openxmlformats-officedocument.drawingml.chart+xml"/>
  <Override PartName="/ppt/charts/chart73.xml" ContentType="application/vnd.openxmlformats-officedocument.drawingml.chart+xml"/>
  <Override PartName="/ppt/charts/chart91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charts/chart51.xml" ContentType="application/vnd.openxmlformats-officedocument.drawingml.chart+xml"/>
  <Override PartName="/ppt/charts/chart62.xml" ContentType="application/vnd.openxmlformats-officedocument.drawingml.chart+xml"/>
  <Override PartName="/ppt/charts/chart80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40.xml" ContentType="application/vnd.openxmlformats-officedocument.drawingml.chart+xml"/>
  <Override PartName="/ppt/charts/chart106.xml" ContentType="application/vnd.openxmlformats-officedocument.drawingml.chart+xml"/>
  <Override PartName="/ppt/charts/chart5.xml" ContentType="application/vnd.openxmlformats-officedocument.drawingml.chart+xml"/>
  <Override PartName="/ppt/charts/chart102.xml" ContentType="application/vnd.openxmlformats-officedocument.drawingml.char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78.xml" ContentType="application/vnd.openxmlformats-officedocument.drawingml.chart+xml"/>
  <Override PartName="/ppt/charts/chart89.xml" ContentType="application/vnd.openxmlformats-officedocument.drawingml.char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charts/chart49.xml" ContentType="application/vnd.openxmlformats-officedocument.drawingml.chart+xml"/>
  <Override PartName="/ppt/charts/chart67.xml" ContentType="application/vnd.openxmlformats-officedocument.drawingml.chart+xml"/>
  <Override PartName="/ppt/notesSlides/notesSlide1.xml" ContentType="application/vnd.openxmlformats-officedocument.presentationml.notesSlide+xml"/>
  <Override PartName="/ppt/charts/chart96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charts/chart27.xml" ContentType="application/vnd.openxmlformats-officedocument.drawingml.chart+xml"/>
  <Override PartName="/ppt/charts/chart38.xml" ContentType="application/vnd.openxmlformats-officedocument.drawingml.chart+xml"/>
  <Override PartName="/ppt/charts/chart56.xml" ContentType="application/vnd.openxmlformats-officedocument.drawingml.chart+xml"/>
  <Override PartName="/ppt/charts/chart74.xml" ContentType="application/vnd.openxmlformats-officedocument.drawingml.chart+xml"/>
  <Override PartName="/ppt/charts/chart85.xml" ContentType="application/vnd.openxmlformats-officedocument.drawingml.char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charts/chart16.xml" ContentType="application/vnd.openxmlformats-officedocument.drawingml.chart+xml"/>
  <Override PartName="/ppt/charts/chart34.xml" ContentType="application/vnd.openxmlformats-officedocument.drawingml.chart+xml"/>
  <Override PartName="/ppt/charts/chart45.xml" ContentType="application/vnd.openxmlformats-officedocument.drawingml.chart+xml"/>
  <Override PartName="/ppt/charts/chart63.xml" ContentType="application/vnd.openxmlformats-officedocument.drawingml.chart+xml"/>
  <Override PartName="/ppt/charts/chart81.xml" ContentType="application/vnd.openxmlformats-officedocument.drawingml.chart+xml"/>
  <Override PartName="/ppt/charts/chart92.xml" ContentType="application/vnd.openxmlformats-officedocument.drawingml.chart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23.xml" ContentType="application/vnd.openxmlformats-officedocument.drawingml.chart+xml"/>
  <Override PartName="/ppt/charts/chart52.xml" ContentType="application/vnd.openxmlformats-officedocument.drawingml.chart+xml"/>
  <Override PartName="/ppt/charts/chart70.xml" ContentType="application/vnd.openxmlformats-officedocument.drawingml.chart+xml"/>
  <Override PartName="/ppt/charts/chart107.xml" ContentType="application/vnd.openxmlformats-officedocument.drawingml.chart+xml"/>
  <Override PartName="/ppt/slides/slide20.xml" ContentType="application/vnd.openxmlformats-officedocument.presentationml.slide+xml"/>
  <Override PartName="/ppt/charts/chart12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charts/chart6.xml" ContentType="application/vnd.openxmlformats-officedocument.drawingml.chart+xml"/>
  <Override PartName="/ppt/charts/chart103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77" r:id="rId3"/>
    <p:sldId id="278" r:id="rId4"/>
    <p:sldId id="279" r:id="rId5"/>
    <p:sldId id="257" r:id="rId6"/>
    <p:sldId id="280" r:id="rId7"/>
    <p:sldId id="258" r:id="rId8"/>
    <p:sldId id="281" r:id="rId9"/>
    <p:sldId id="259" r:id="rId10"/>
    <p:sldId id="282" r:id="rId11"/>
    <p:sldId id="260" r:id="rId12"/>
    <p:sldId id="283" r:id="rId13"/>
    <p:sldId id="261" r:id="rId14"/>
    <p:sldId id="284" r:id="rId15"/>
    <p:sldId id="262" r:id="rId16"/>
    <p:sldId id="285" r:id="rId17"/>
    <p:sldId id="264" r:id="rId18"/>
    <p:sldId id="286" r:id="rId19"/>
    <p:sldId id="266" r:id="rId20"/>
    <p:sldId id="287" r:id="rId21"/>
    <p:sldId id="267" r:id="rId22"/>
    <p:sldId id="288" r:id="rId23"/>
    <p:sldId id="268" r:id="rId24"/>
    <p:sldId id="289" r:id="rId25"/>
    <p:sldId id="269" r:id="rId26"/>
    <p:sldId id="290" r:id="rId27"/>
    <p:sldId id="270" r:id="rId28"/>
    <p:sldId id="291" r:id="rId29"/>
    <p:sldId id="271" r:id="rId30"/>
    <p:sldId id="292" r:id="rId31"/>
    <p:sldId id="272" r:id="rId32"/>
    <p:sldId id="293" r:id="rId33"/>
    <p:sldId id="273" r:id="rId34"/>
    <p:sldId id="294" r:id="rId35"/>
    <p:sldId id="274" r:id="rId36"/>
    <p:sldId id="295" r:id="rId37"/>
    <p:sldId id="275" r:id="rId38"/>
    <p:sldId id="296" r:id="rId39"/>
    <p:sldId id="276" r:id="rId40"/>
    <p:sldId id="297" r:id="rId4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zione predefinita" id="{EF6C8717-D5A7-4E69-A935-FA777E8D9CBE}">
          <p14:sldIdLst>
            <p14:sldId id="256"/>
            <p14:sldId id="277"/>
            <p14:sldId id="278"/>
            <p14:sldId id="279"/>
            <p14:sldId id="257"/>
            <p14:sldId id="280"/>
            <p14:sldId id="258"/>
            <p14:sldId id="281"/>
            <p14:sldId id="259"/>
            <p14:sldId id="282"/>
            <p14:sldId id="260"/>
            <p14:sldId id="283"/>
            <p14:sldId id="261"/>
            <p14:sldId id="284"/>
            <p14:sldId id="262"/>
            <p14:sldId id="285"/>
            <p14:sldId id="264"/>
            <p14:sldId id="286"/>
            <p14:sldId id="266"/>
            <p14:sldId id="287"/>
            <p14:sldId id="267"/>
            <p14:sldId id="288"/>
            <p14:sldId id="268"/>
            <p14:sldId id="289"/>
            <p14:sldId id="269"/>
            <p14:sldId id="290"/>
            <p14:sldId id="270"/>
            <p14:sldId id="291"/>
            <p14:sldId id="271"/>
            <p14:sldId id="292"/>
            <p14:sldId id="272"/>
            <p14:sldId id="293"/>
            <p14:sldId id="273"/>
            <p14:sldId id="294"/>
            <p14:sldId id="274"/>
            <p14:sldId id="295"/>
            <p14:sldId id="275"/>
            <p14:sldId id="296"/>
            <p14:sldId id="276"/>
            <p14:sldId id="29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CC3399"/>
    <a:srgbClr val="CC0099"/>
    <a:srgbClr val="FF3399"/>
    <a:srgbClr val="0FA90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91" autoAdjust="0"/>
    <p:restoredTop sz="94660"/>
  </p:normalViewPr>
  <p:slideViewPr>
    <p:cSldViewPr>
      <p:cViewPr>
        <p:scale>
          <a:sx n="70" d="100"/>
          <a:sy n="70" d="100"/>
        </p:scale>
        <p:origin x="-141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10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10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10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10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10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10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10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10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10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dell'infanzia%201%20quadrimestre.xlsx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5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5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5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5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5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5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5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6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6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6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6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dell'infanzia%201%20quadrimestre.xlsx" TargetMode="External"/></Relationships>
</file>

<file path=ppt/charts/_rels/chart6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dell'infanzia%201%20quadrimestre.xlsx" TargetMode="External"/></Relationships>
</file>

<file path=ppt/charts/_rels/chart6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6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6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6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6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dell'infanzia%201%20quadrimestre.xlsx" TargetMode="External"/></Relationships>
</file>

<file path=ppt/charts/_rels/chart7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7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7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7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7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7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7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7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7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7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8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8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8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8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8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8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8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8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8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8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9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9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9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9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9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9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9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_rels/chart9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9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9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dell'infanzia%201%20quadrimestr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 dirty="0" smtClean="0"/>
              <a:t>INTERAZIONE</a:t>
            </a:r>
          </a:p>
        </c:rich>
      </c:tx>
      <c:layout>
        <c:manualLayout>
          <c:xMode val="edge"/>
          <c:yMode val="edge"/>
          <c:x val="0.36642560853348866"/>
          <c:y val="4.337229185474603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ANNI3!$B$11:$E$11</c:f>
              <c:numCache>
                <c:formatCode>General</c:formatCode>
                <c:ptCount val="4"/>
                <c:pt idx="0">
                  <c:v>0</c:v>
                </c:pt>
                <c:pt idx="1">
                  <c:v>5</c:v>
                </c:pt>
                <c:pt idx="2">
                  <c:v>9</c:v>
                </c:pt>
                <c:pt idx="3">
                  <c:v>35</c:v>
                </c:pt>
              </c:numCache>
            </c:numRef>
          </c:val>
        </c:ser>
        <c:dLbls/>
        <c:shape val="box"/>
        <c:axId val="131723648"/>
        <c:axId val="131725184"/>
        <c:axId val="0"/>
      </c:bar3DChart>
      <c:catAx>
        <c:axId val="131723648"/>
        <c:scaling>
          <c:orientation val="minMax"/>
        </c:scaling>
        <c:axPos val="b"/>
        <c:tickLblPos val="nextTo"/>
        <c:crossAx val="131725184"/>
        <c:crosses val="autoZero"/>
        <c:auto val="1"/>
        <c:lblAlgn val="ctr"/>
        <c:lblOffset val="100"/>
      </c:catAx>
      <c:valAx>
        <c:axId val="13172518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1723648"/>
        <c:crosses val="autoZero"/>
        <c:crossBetween val="between"/>
      </c:valAx>
    </c:plotArea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ORIENTAMENTO SPAZIO-TEMPO</a:t>
            </a:r>
          </a:p>
        </c:rich>
      </c:tx>
      <c:layout>
        <c:manualLayout>
          <c:xMode val="edge"/>
          <c:yMode val="edge"/>
          <c:x val="0.12854304575220496"/>
          <c:y val="3.134986635471875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ANNI3!$V$11:$Y$11</c:f>
              <c:numCache>
                <c:formatCode>General</c:formatCode>
                <c:ptCount val="4"/>
                <c:pt idx="0">
                  <c:v>0</c:v>
                </c:pt>
                <c:pt idx="1">
                  <c:v>8</c:v>
                </c:pt>
                <c:pt idx="2">
                  <c:v>5</c:v>
                </c:pt>
                <c:pt idx="3">
                  <c:v>36</c:v>
                </c:pt>
              </c:numCache>
            </c:numRef>
          </c:val>
        </c:ser>
        <c:dLbls/>
        <c:shape val="box"/>
        <c:axId val="140238208"/>
        <c:axId val="140244096"/>
        <c:axId val="0"/>
      </c:bar3DChart>
      <c:catAx>
        <c:axId val="140238208"/>
        <c:scaling>
          <c:orientation val="minMax"/>
        </c:scaling>
        <c:axPos val="b"/>
        <c:tickLblPos val="nextTo"/>
        <c:crossAx val="140244096"/>
        <c:crosses val="autoZero"/>
        <c:auto val="1"/>
        <c:lblAlgn val="ctr"/>
        <c:lblOffset val="100"/>
      </c:catAx>
      <c:valAx>
        <c:axId val="14024409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238208"/>
        <c:crosses val="autoZero"/>
        <c:crossBetween val="between"/>
      </c:valAx>
    </c:plotArea>
    <c:plotVisOnly val="1"/>
    <c:dispBlanksAs val="gap"/>
  </c:chart>
  <c:externalData r:id="rId1"/>
</c:chartSpace>
</file>

<file path=ppt/charts/chart10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CONFRONTO CON ALTRI</a:t>
            </a:r>
          </a:p>
        </c:rich>
      </c:tx>
      <c:layout>
        <c:manualLayout>
          <c:xMode val="edge"/>
          <c:yMode val="edge"/>
          <c:x val="0.28924158673386441"/>
          <c:y val="3.909884711602299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ANNI5!$BB$12:$BE$12</c:f>
              <c:numCache>
                <c:formatCode>General</c:formatCode>
                <c:ptCount val="4"/>
                <c:pt idx="0">
                  <c:v>0</c:v>
                </c:pt>
                <c:pt idx="1">
                  <c:v>22</c:v>
                </c:pt>
                <c:pt idx="2">
                  <c:v>26</c:v>
                </c:pt>
                <c:pt idx="3">
                  <c:v>3</c:v>
                </c:pt>
              </c:numCache>
            </c:numRef>
          </c:val>
        </c:ser>
        <c:dLbls/>
        <c:shape val="box"/>
        <c:axId val="144407552"/>
        <c:axId val="144417536"/>
        <c:axId val="0"/>
      </c:bar3DChart>
      <c:catAx>
        <c:axId val="144407552"/>
        <c:scaling>
          <c:orientation val="minMax"/>
        </c:scaling>
        <c:axPos val="b"/>
        <c:tickLblPos val="nextTo"/>
        <c:crossAx val="144417536"/>
        <c:crosses val="autoZero"/>
        <c:auto val="1"/>
        <c:lblAlgn val="ctr"/>
        <c:lblOffset val="100"/>
      </c:catAx>
      <c:valAx>
        <c:axId val="14441753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407552"/>
        <c:crosses val="autoZero"/>
        <c:crossBetween val="between"/>
      </c:valAx>
    </c:plotArea>
    <c:plotVisOnly val="1"/>
    <c:dispBlanksAs val="gap"/>
  </c:chart>
  <c:externalData r:id="rId1"/>
</c:chartSpace>
</file>

<file path=ppt/charts/chart10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PRENDERE DECISIONI</a:t>
            </a:r>
          </a:p>
        </c:rich>
      </c:tx>
      <c:layout>
        <c:manualLayout>
          <c:xMode val="edge"/>
          <c:yMode val="edge"/>
          <c:x val="0.23232333475592734"/>
          <c:y val="4.702507757286417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ANNI5!$BF$12:$BI$12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35</c:v>
                </c:pt>
                <c:pt idx="3">
                  <c:v>7</c:v>
                </c:pt>
              </c:numCache>
            </c:numRef>
          </c:val>
        </c:ser>
        <c:dLbls/>
        <c:shape val="box"/>
        <c:axId val="144450688"/>
        <c:axId val="144452224"/>
        <c:axId val="0"/>
      </c:bar3DChart>
      <c:catAx>
        <c:axId val="144450688"/>
        <c:scaling>
          <c:orientation val="minMax"/>
        </c:scaling>
        <c:axPos val="b"/>
        <c:tickLblPos val="nextTo"/>
        <c:crossAx val="144452224"/>
        <c:crosses val="autoZero"/>
        <c:auto val="1"/>
        <c:lblAlgn val="ctr"/>
        <c:lblOffset val="100"/>
      </c:catAx>
      <c:valAx>
        <c:axId val="1444522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450688"/>
        <c:crosses val="autoZero"/>
        <c:crossBetween val="between"/>
      </c:valAx>
    </c:plotArea>
    <c:plotVisOnly val="1"/>
    <c:dispBlanksAs val="gap"/>
  </c:chart>
  <c:externalData r:id="rId1"/>
</c:chartSpace>
</file>

<file path=ppt/charts/chart10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MOTIVARE</a:t>
            </a:r>
            <a:r>
              <a:rPr lang="en-US" baseline="0"/>
              <a:t> LE SCELTE</a:t>
            </a:r>
            <a:endParaRPr lang="en-US"/>
          </a:p>
        </c:rich>
      </c:tx>
      <c:layout>
        <c:manualLayout>
          <c:xMode val="edge"/>
          <c:yMode val="edge"/>
          <c:x val="0.28621037366899821"/>
          <c:y val="3.93648535733849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ANNI5!$BJ$12:$BM$12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25</c:v>
                </c:pt>
                <c:pt idx="3">
                  <c:v>11</c:v>
                </c:pt>
              </c:numCache>
            </c:numRef>
          </c:val>
        </c:ser>
        <c:dLbls/>
        <c:shape val="box"/>
        <c:axId val="144497280"/>
        <c:axId val="144503168"/>
        <c:axId val="0"/>
      </c:bar3DChart>
      <c:catAx>
        <c:axId val="144497280"/>
        <c:scaling>
          <c:orientation val="minMax"/>
        </c:scaling>
        <c:axPos val="b"/>
        <c:tickLblPos val="nextTo"/>
        <c:crossAx val="144503168"/>
        <c:crosses val="autoZero"/>
        <c:auto val="1"/>
        <c:lblAlgn val="ctr"/>
        <c:lblOffset val="100"/>
      </c:catAx>
      <c:valAx>
        <c:axId val="14450316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497280"/>
        <c:crosses val="autoZero"/>
        <c:crossBetween val="between"/>
      </c:valAx>
    </c:plotArea>
    <c:plotVisOnly val="1"/>
    <c:dispBlanksAs val="gap"/>
  </c:chart>
  <c:externalData r:id="rId1"/>
</c:chartSpace>
</file>

<file path=ppt/charts/chart10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PRENDERE DECISIONI</a:t>
            </a:r>
          </a:p>
        </c:rich>
      </c:tx>
      <c:layout>
        <c:manualLayout>
          <c:xMode val="edge"/>
          <c:yMode val="edge"/>
          <c:x val="0.23232333475592734"/>
          <c:y val="4.702507757286417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ANNI5!$BF$12:$BI$12</c:f>
              <c:numCache>
                <c:formatCode>General</c:formatCode>
                <c:ptCount val="4"/>
                <c:pt idx="0">
                  <c:v>0</c:v>
                </c:pt>
                <c:pt idx="1">
                  <c:v>28</c:v>
                </c:pt>
                <c:pt idx="2">
                  <c:v>20</c:v>
                </c:pt>
                <c:pt idx="3">
                  <c:v>3</c:v>
                </c:pt>
              </c:numCache>
            </c:numRef>
          </c:val>
        </c:ser>
        <c:dLbls/>
        <c:shape val="box"/>
        <c:axId val="144614144"/>
        <c:axId val="144615680"/>
        <c:axId val="0"/>
      </c:bar3DChart>
      <c:catAx>
        <c:axId val="144614144"/>
        <c:scaling>
          <c:orientation val="minMax"/>
        </c:scaling>
        <c:axPos val="b"/>
        <c:tickLblPos val="nextTo"/>
        <c:crossAx val="144615680"/>
        <c:crosses val="autoZero"/>
        <c:auto val="1"/>
        <c:lblAlgn val="ctr"/>
        <c:lblOffset val="100"/>
      </c:catAx>
      <c:valAx>
        <c:axId val="14461568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614144"/>
        <c:crosses val="autoZero"/>
        <c:crossBetween val="between"/>
      </c:valAx>
    </c:plotArea>
    <c:plotVisOnly val="1"/>
    <c:dispBlanksAs val="gap"/>
  </c:chart>
  <c:externalData r:id="rId1"/>
</c:chartSpace>
</file>

<file path=ppt/charts/chart10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MOTIVARE</a:t>
            </a:r>
            <a:r>
              <a:rPr lang="en-US" baseline="0"/>
              <a:t> LE SCELTE</a:t>
            </a:r>
            <a:endParaRPr lang="en-US"/>
          </a:p>
        </c:rich>
      </c:tx>
      <c:layout>
        <c:manualLayout>
          <c:xMode val="edge"/>
          <c:yMode val="edge"/>
          <c:x val="0.28621037366899821"/>
          <c:y val="3.93648535733849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ANNI5!$BJ$12:$BM$12</c:f>
              <c:numCache>
                <c:formatCode>General</c:formatCode>
                <c:ptCount val="4"/>
                <c:pt idx="0">
                  <c:v>0</c:v>
                </c:pt>
                <c:pt idx="1">
                  <c:v>25</c:v>
                </c:pt>
                <c:pt idx="2">
                  <c:v>23</c:v>
                </c:pt>
                <c:pt idx="3">
                  <c:v>3</c:v>
                </c:pt>
              </c:numCache>
            </c:numRef>
          </c:val>
        </c:ser>
        <c:dLbls/>
        <c:shape val="box"/>
        <c:axId val="144709888"/>
        <c:axId val="144728064"/>
        <c:axId val="0"/>
      </c:bar3DChart>
      <c:catAx>
        <c:axId val="144709888"/>
        <c:scaling>
          <c:orientation val="minMax"/>
        </c:scaling>
        <c:axPos val="b"/>
        <c:tickLblPos val="nextTo"/>
        <c:crossAx val="144728064"/>
        <c:crosses val="autoZero"/>
        <c:auto val="1"/>
        <c:lblAlgn val="ctr"/>
        <c:lblOffset val="100"/>
      </c:catAx>
      <c:valAx>
        <c:axId val="14472806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709888"/>
        <c:crosses val="autoZero"/>
        <c:crossBetween val="between"/>
      </c:valAx>
    </c:plotArea>
    <c:plotVisOnly val="1"/>
    <c:dispBlanksAs val="gap"/>
  </c:chart>
  <c:externalData r:id="rId1"/>
</c:chartSpace>
</file>

<file path=ppt/charts/chart10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IL LINGUAGGIO DEL CORPO</a:t>
            </a:r>
          </a:p>
        </c:rich>
      </c:tx>
      <c:layout>
        <c:manualLayout>
          <c:xMode val="edge"/>
          <c:yMode val="edge"/>
          <c:x val="0.21976746845444592"/>
          <c:y val="4.310632110845884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ANNI5!$BN$12:$BQ$12</c:f>
              <c:numCache>
                <c:formatCode>General</c:formatCode>
                <c:ptCount val="4"/>
                <c:pt idx="0">
                  <c:v>0</c:v>
                </c:pt>
                <c:pt idx="1">
                  <c:v>15</c:v>
                </c:pt>
                <c:pt idx="2">
                  <c:v>28</c:v>
                </c:pt>
                <c:pt idx="3">
                  <c:v>7</c:v>
                </c:pt>
              </c:numCache>
            </c:numRef>
          </c:val>
        </c:ser>
        <c:dLbls/>
        <c:shape val="box"/>
        <c:axId val="144847232"/>
        <c:axId val="144848768"/>
        <c:axId val="0"/>
      </c:bar3DChart>
      <c:catAx>
        <c:axId val="144847232"/>
        <c:scaling>
          <c:orientation val="minMax"/>
        </c:scaling>
        <c:axPos val="b"/>
        <c:tickLblPos val="nextTo"/>
        <c:crossAx val="144848768"/>
        <c:crosses val="autoZero"/>
        <c:auto val="1"/>
        <c:lblAlgn val="ctr"/>
        <c:lblOffset val="100"/>
      </c:catAx>
      <c:valAx>
        <c:axId val="14484876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847232"/>
        <c:crosses val="autoZero"/>
        <c:crossBetween val="between"/>
      </c:valAx>
    </c:plotArea>
    <c:plotVisOnly val="1"/>
    <c:dispBlanksAs val="gap"/>
  </c:chart>
  <c:externalData r:id="rId1"/>
</c:chartSpace>
</file>

<file path=ppt/charts/chart10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 DI ALTRI LINGUAGGI</a:t>
            </a:r>
          </a:p>
        </c:rich>
      </c:tx>
      <c:layout>
        <c:manualLayout>
          <c:xMode val="edge"/>
          <c:yMode val="edge"/>
          <c:x val="0.23976255775151373"/>
          <c:y val="4.337230284643659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ANNI5!$BR$12:$BU$12</c:f>
              <c:numCache>
                <c:formatCode>General</c:formatCode>
                <c:ptCount val="4"/>
                <c:pt idx="0">
                  <c:v>0</c:v>
                </c:pt>
                <c:pt idx="1">
                  <c:v>6</c:v>
                </c:pt>
                <c:pt idx="2">
                  <c:v>23</c:v>
                </c:pt>
                <c:pt idx="3">
                  <c:v>21</c:v>
                </c:pt>
              </c:numCache>
            </c:numRef>
          </c:val>
        </c:ser>
        <c:dLbls/>
        <c:shape val="box"/>
        <c:axId val="144873344"/>
        <c:axId val="144874880"/>
        <c:axId val="0"/>
      </c:bar3DChart>
      <c:catAx>
        <c:axId val="144873344"/>
        <c:scaling>
          <c:orientation val="minMax"/>
        </c:scaling>
        <c:axPos val="b"/>
        <c:tickLblPos val="nextTo"/>
        <c:crossAx val="144874880"/>
        <c:crosses val="autoZero"/>
        <c:auto val="1"/>
        <c:lblAlgn val="ctr"/>
        <c:lblOffset val="100"/>
      </c:catAx>
      <c:valAx>
        <c:axId val="14487488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873344"/>
        <c:crosses val="autoZero"/>
        <c:crossBetween val="between"/>
      </c:valAx>
    </c:plotArea>
    <c:plotVisOnly val="1"/>
    <c:dispBlanksAs val="gap"/>
  </c:chart>
  <c:externalData r:id="rId1"/>
</c:chartSpace>
</file>

<file path=ppt/charts/chart10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IL LINGUAGGIO DEL CORPO</a:t>
            </a:r>
          </a:p>
        </c:rich>
      </c:tx>
      <c:layout>
        <c:manualLayout>
          <c:xMode val="edge"/>
          <c:yMode val="edge"/>
          <c:x val="0.21976746845444592"/>
          <c:y val="4.310632110845884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ANNI5!$BN$12:$BQ$12</c:f>
              <c:numCache>
                <c:formatCode>General</c:formatCode>
                <c:ptCount val="4"/>
                <c:pt idx="0">
                  <c:v>0</c:v>
                </c:pt>
                <c:pt idx="1">
                  <c:v>37</c:v>
                </c:pt>
                <c:pt idx="2">
                  <c:v>11</c:v>
                </c:pt>
                <c:pt idx="3">
                  <c:v>3</c:v>
                </c:pt>
              </c:numCache>
            </c:numRef>
          </c:val>
        </c:ser>
        <c:dLbls/>
        <c:shape val="box"/>
        <c:axId val="144797696"/>
        <c:axId val="144799232"/>
        <c:axId val="0"/>
      </c:bar3DChart>
      <c:catAx>
        <c:axId val="144797696"/>
        <c:scaling>
          <c:orientation val="minMax"/>
        </c:scaling>
        <c:axPos val="b"/>
        <c:tickLblPos val="nextTo"/>
        <c:crossAx val="144799232"/>
        <c:crosses val="autoZero"/>
        <c:auto val="1"/>
        <c:lblAlgn val="ctr"/>
        <c:lblOffset val="100"/>
      </c:catAx>
      <c:valAx>
        <c:axId val="1447992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797696"/>
        <c:crosses val="autoZero"/>
        <c:crossBetween val="between"/>
      </c:valAx>
    </c:plotArea>
    <c:plotVisOnly val="1"/>
    <c:dispBlanksAs val="gap"/>
  </c:chart>
  <c:externalData r:id="rId1"/>
</c:chartSpace>
</file>

<file path=ppt/charts/chart10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 smtClean="0"/>
              <a:t>UTILIZZO </a:t>
            </a:r>
            <a:r>
              <a:rPr lang="en-US"/>
              <a:t>DI ALTRI LINGUAGGI</a:t>
            </a:r>
          </a:p>
        </c:rich>
      </c:tx>
      <c:layout>
        <c:manualLayout>
          <c:xMode val="edge"/>
          <c:yMode val="edge"/>
          <c:x val="0.23976255775151373"/>
          <c:y val="4.337230284643659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ANNI5!$BR$12:$BU$12</c:f>
              <c:numCache>
                <c:formatCode>General</c:formatCode>
                <c:ptCount val="4"/>
                <c:pt idx="0">
                  <c:v>7</c:v>
                </c:pt>
                <c:pt idx="1">
                  <c:v>27</c:v>
                </c:pt>
                <c:pt idx="2">
                  <c:v>6</c:v>
                </c:pt>
                <c:pt idx="3">
                  <c:v>18</c:v>
                </c:pt>
              </c:numCache>
            </c:numRef>
          </c:val>
        </c:ser>
        <c:dLbls/>
        <c:shape val="box"/>
        <c:axId val="144975360"/>
        <c:axId val="144976896"/>
        <c:axId val="0"/>
      </c:bar3DChart>
      <c:catAx>
        <c:axId val="144975360"/>
        <c:scaling>
          <c:orientation val="minMax"/>
        </c:scaling>
        <c:axPos val="b"/>
        <c:tickLblPos val="nextTo"/>
        <c:crossAx val="144976896"/>
        <c:crosses val="autoZero"/>
        <c:auto val="1"/>
        <c:lblAlgn val="ctr"/>
        <c:lblOffset val="100"/>
      </c:catAx>
      <c:valAx>
        <c:axId val="14497689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975360"/>
        <c:crosses val="autoZero"/>
        <c:crossBetween val="between"/>
      </c:valAx>
    </c:plotArea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MOTIVAZIONE</a:t>
            </a:r>
          </a:p>
        </c:rich>
      </c:tx>
      <c:layout>
        <c:manualLayout>
          <c:xMode val="edge"/>
          <c:yMode val="edge"/>
          <c:x val="0.34974022326833965"/>
          <c:y val="3.134994963863513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ANNI3!$Z$11:$AC$11</c:f>
              <c:numCache>
                <c:formatCode>General</c:formatCode>
                <c:ptCount val="4"/>
                <c:pt idx="0">
                  <c:v>0</c:v>
                </c:pt>
                <c:pt idx="1">
                  <c:v>6</c:v>
                </c:pt>
                <c:pt idx="2">
                  <c:v>7</c:v>
                </c:pt>
                <c:pt idx="3">
                  <c:v>36</c:v>
                </c:pt>
              </c:numCache>
            </c:numRef>
          </c:val>
        </c:ser>
        <c:dLbls/>
        <c:shape val="box"/>
        <c:axId val="140272768"/>
        <c:axId val="140274304"/>
        <c:axId val="0"/>
      </c:bar3DChart>
      <c:catAx>
        <c:axId val="140272768"/>
        <c:scaling>
          <c:orientation val="minMax"/>
        </c:scaling>
        <c:axPos val="b"/>
        <c:tickLblPos val="nextTo"/>
        <c:crossAx val="140274304"/>
        <c:crosses val="autoZero"/>
        <c:auto val="1"/>
        <c:lblAlgn val="ctr"/>
        <c:lblOffset val="100"/>
      </c:catAx>
      <c:valAx>
        <c:axId val="1402743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272768"/>
        <c:crosses val="autoZero"/>
        <c:crossBetween val="between"/>
      </c:valAx>
    </c:plotArea>
    <c:plotVisOnly val="1"/>
    <c:dispBlanksAs val="gap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OSSERVAZIONE</a:t>
            </a:r>
          </a:p>
        </c:rich>
      </c:tx>
      <c:layout>
        <c:manualLayout>
          <c:xMode val="edge"/>
          <c:yMode val="edge"/>
          <c:x val="0.30267606805296338"/>
          <c:y val="3.927617647224031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ANNI3!$AD$11:$AG$11</c:f>
              <c:numCache>
                <c:formatCode>General</c:formatCode>
                <c:ptCount val="4"/>
                <c:pt idx="0">
                  <c:v>0</c:v>
                </c:pt>
                <c:pt idx="1">
                  <c:v>7</c:v>
                </c:pt>
                <c:pt idx="2">
                  <c:v>6</c:v>
                </c:pt>
                <c:pt idx="3">
                  <c:v>36</c:v>
                </c:pt>
              </c:numCache>
            </c:numRef>
          </c:val>
        </c:ser>
        <c:dLbls/>
        <c:shape val="box"/>
        <c:axId val="140302976"/>
        <c:axId val="140308864"/>
        <c:axId val="0"/>
      </c:bar3DChart>
      <c:catAx>
        <c:axId val="140302976"/>
        <c:scaling>
          <c:orientation val="minMax"/>
        </c:scaling>
        <c:axPos val="b"/>
        <c:tickLblPos val="nextTo"/>
        <c:crossAx val="140308864"/>
        <c:crosses val="autoZero"/>
        <c:auto val="1"/>
        <c:lblAlgn val="ctr"/>
        <c:lblOffset val="100"/>
      </c:catAx>
      <c:valAx>
        <c:axId val="14030886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302976"/>
        <c:crosses val="autoZero"/>
        <c:crossBetween val="between"/>
      </c:valAx>
    </c:plotArea>
    <c:plotVisOnly val="1"/>
    <c:dispBlanksAs val="gap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RAGGRUPPARE E CLASSIFICARE</a:t>
            </a:r>
          </a:p>
        </c:rich>
      </c:tx>
      <c:layout>
        <c:manualLayout>
          <c:xMode val="edge"/>
          <c:yMode val="edge"/>
          <c:x val="0.1218489087461177"/>
          <c:y val="5.723999897254956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ANNI3!$R$11:$U$11</c:f>
              <c:numCache>
                <c:formatCode>General</c:formatCode>
                <c:ptCount val="4"/>
                <c:pt idx="0">
                  <c:v>0</c:v>
                </c:pt>
                <c:pt idx="1">
                  <c:v>9</c:v>
                </c:pt>
                <c:pt idx="2">
                  <c:v>14</c:v>
                </c:pt>
                <c:pt idx="3">
                  <c:v>27</c:v>
                </c:pt>
              </c:numCache>
            </c:numRef>
          </c:val>
        </c:ser>
        <c:dLbls/>
        <c:shape val="box"/>
        <c:axId val="140366592"/>
        <c:axId val="140368128"/>
        <c:axId val="0"/>
      </c:bar3DChart>
      <c:catAx>
        <c:axId val="140366592"/>
        <c:scaling>
          <c:orientation val="minMax"/>
        </c:scaling>
        <c:axPos val="b"/>
        <c:tickLblPos val="nextTo"/>
        <c:crossAx val="140368128"/>
        <c:crosses val="autoZero"/>
        <c:auto val="1"/>
        <c:lblAlgn val="ctr"/>
        <c:lblOffset val="100"/>
      </c:catAx>
      <c:valAx>
        <c:axId val="14036812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366592"/>
        <c:crosses val="autoZero"/>
        <c:crossBetween val="between"/>
      </c:valAx>
    </c:plotArea>
    <c:plotVisOnly val="1"/>
    <c:dispBlanksAs val="gap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ORIENTAMENTO SPAZIO-TEMPO</a:t>
            </a:r>
          </a:p>
        </c:rich>
      </c:tx>
      <c:layout>
        <c:manualLayout>
          <c:xMode val="edge"/>
          <c:yMode val="edge"/>
          <c:x val="0.12854304575220496"/>
          <c:y val="3.134986635471875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ANNI3!$V$11:$Y$11</c:f>
              <c:numCache>
                <c:formatCode>General</c:formatCode>
                <c:ptCount val="4"/>
                <c:pt idx="0">
                  <c:v>0</c:v>
                </c:pt>
                <c:pt idx="1">
                  <c:v>17</c:v>
                </c:pt>
                <c:pt idx="2">
                  <c:v>10</c:v>
                </c:pt>
                <c:pt idx="3">
                  <c:v>23</c:v>
                </c:pt>
              </c:numCache>
            </c:numRef>
          </c:val>
        </c:ser>
        <c:dLbls/>
        <c:shape val="box"/>
        <c:axId val="140384512"/>
        <c:axId val="140402688"/>
        <c:axId val="0"/>
      </c:bar3DChart>
      <c:catAx>
        <c:axId val="140384512"/>
        <c:scaling>
          <c:orientation val="minMax"/>
        </c:scaling>
        <c:axPos val="b"/>
        <c:tickLblPos val="nextTo"/>
        <c:crossAx val="140402688"/>
        <c:crosses val="autoZero"/>
        <c:auto val="1"/>
        <c:lblAlgn val="ctr"/>
        <c:lblOffset val="100"/>
      </c:catAx>
      <c:valAx>
        <c:axId val="14040268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384512"/>
        <c:crosses val="autoZero"/>
        <c:crossBetween val="between"/>
      </c:valAx>
    </c:plotArea>
    <c:plotVisOnly val="1"/>
    <c:dispBlanksAs val="gap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MOTIVAZIONE</a:t>
            </a:r>
          </a:p>
        </c:rich>
      </c:tx>
      <c:layout>
        <c:manualLayout>
          <c:xMode val="edge"/>
          <c:yMode val="edge"/>
          <c:x val="0.34974022326833965"/>
          <c:y val="3.134994963863513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ANNI3!$Z$11:$AC$11</c:f>
              <c:numCache>
                <c:formatCode>General</c:formatCode>
                <c:ptCount val="4"/>
                <c:pt idx="0">
                  <c:v>0</c:v>
                </c:pt>
                <c:pt idx="1">
                  <c:v>8</c:v>
                </c:pt>
                <c:pt idx="2">
                  <c:v>15</c:v>
                </c:pt>
                <c:pt idx="3">
                  <c:v>27</c:v>
                </c:pt>
              </c:numCache>
            </c:numRef>
          </c:val>
        </c:ser>
        <c:dLbls/>
        <c:shape val="box"/>
        <c:axId val="140431360"/>
        <c:axId val="140432896"/>
        <c:axId val="0"/>
      </c:bar3DChart>
      <c:catAx>
        <c:axId val="140431360"/>
        <c:scaling>
          <c:orientation val="minMax"/>
        </c:scaling>
        <c:axPos val="b"/>
        <c:tickLblPos val="nextTo"/>
        <c:crossAx val="140432896"/>
        <c:crosses val="autoZero"/>
        <c:auto val="1"/>
        <c:lblAlgn val="ctr"/>
        <c:lblOffset val="100"/>
      </c:catAx>
      <c:valAx>
        <c:axId val="14043289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431360"/>
        <c:crosses val="autoZero"/>
        <c:crossBetween val="between"/>
      </c:valAx>
    </c:plotArea>
    <c:plotVisOnly val="1"/>
    <c:dispBlanksAs val="gap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OSSERVAZIONE</a:t>
            </a:r>
          </a:p>
        </c:rich>
      </c:tx>
      <c:layout>
        <c:manualLayout>
          <c:xMode val="edge"/>
          <c:yMode val="edge"/>
          <c:x val="0.30267606805296338"/>
          <c:y val="3.927617647224031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ANNI3!$AD$11:$AG$11</c:f>
              <c:numCache>
                <c:formatCode>General</c:formatCode>
                <c:ptCount val="4"/>
                <c:pt idx="0">
                  <c:v>0</c:v>
                </c:pt>
                <c:pt idx="1">
                  <c:v>13</c:v>
                </c:pt>
                <c:pt idx="2">
                  <c:v>12</c:v>
                </c:pt>
                <c:pt idx="3">
                  <c:v>25</c:v>
                </c:pt>
              </c:numCache>
            </c:numRef>
          </c:val>
        </c:ser>
        <c:dLbls/>
        <c:shape val="box"/>
        <c:axId val="140482048"/>
        <c:axId val="140483584"/>
        <c:axId val="0"/>
      </c:bar3DChart>
      <c:catAx>
        <c:axId val="140482048"/>
        <c:scaling>
          <c:orientation val="minMax"/>
        </c:scaling>
        <c:axPos val="b"/>
        <c:tickLblPos val="nextTo"/>
        <c:crossAx val="140483584"/>
        <c:crosses val="autoZero"/>
        <c:auto val="1"/>
        <c:lblAlgn val="ctr"/>
        <c:lblOffset val="100"/>
      </c:catAx>
      <c:valAx>
        <c:axId val="14048358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482048"/>
        <c:crosses val="autoZero"/>
        <c:crossBetween val="between"/>
      </c:valAx>
    </c:plotArea>
    <c:plotVisOnly val="1"/>
    <c:dispBlanksAs val="gap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ASCOLTO</a:t>
            </a:r>
          </a:p>
        </c:rich>
      </c:tx>
      <c:layout>
        <c:manualLayout>
          <c:xMode val="edge"/>
          <c:yMode val="edge"/>
          <c:x val="0.40812580827405176"/>
          <c:y val="5.13871932604145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ANNI3!$AH$11:$AK$11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30</c:v>
                </c:pt>
              </c:numCache>
            </c:numRef>
          </c:val>
        </c:ser>
        <c:dLbls/>
        <c:shape val="box"/>
        <c:axId val="140496256"/>
        <c:axId val="140539008"/>
        <c:axId val="0"/>
      </c:bar3DChart>
      <c:catAx>
        <c:axId val="140496256"/>
        <c:scaling>
          <c:orientation val="minMax"/>
        </c:scaling>
        <c:axPos val="b"/>
        <c:tickLblPos val="nextTo"/>
        <c:crossAx val="140539008"/>
        <c:crosses val="autoZero"/>
        <c:auto val="1"/>
        <c:lblAlgn val="ctr"/>
        <c:lblOffset val="100"/>
      </c:catAx>
      <c:valAx>
        <c:axId val="1405390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496256"/>
        <c:crosses val="autoZero"/>
        <c:crossBetween val="between"/>
      </c:valAx>
    </c:plotArea>
    <c:plotVisOnly val="1"/>
    <c:dispBlanksAs val="gap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COMPRENSIONE</a:t>
            </a:r>
          </a:p>
        </c:rich>
      </c:tx>
      <c:layout>
        <c:manualLayout>
          <c:xMode val="edge"/>
          <c:yMode val="edge"/>
          <c:x val="0.33109512552533232"/>
          <c:y val="3.535739044907745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ANNI3!$AL$11:$AO$11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30</c:v>
                </c:pt>
              </c:numCache>
            </c:numRef>
          </c:val>
        </c:ser>
        <c:dLbls/>
        <c:shape val="box"/>
        <c:axId val="140567680"/>
        <c:axId val="140569216"/>
        <c:axId val="0"/>
      </c:bar3DChart>
      <c:catAx>
        <c:axId val="140567680"/>
        <c:scaling>
          <c:orientation val="minMax"/>
        </c:scaling>
        <c:axPos val="b"/>
        <c:tickLblPos val="nextTo"/>
        <c:crossAx val="140569216"/>
        <c:crosses val="autoZero"/>
        <c:auto val="1"/>
        <c:lblAlgn val="ctr"/>
        <c:lblOffset val="100"/>
      </c:catAx>
      <c:valAx>
        <c:axId val="14056921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567680"/>
        <c:crosses val="autoZero"/>
        <c:crossBetween val="between"/>
      </c:valAx>
    </c:plotArea>
    <c:plotVisOnly val="1"/>
    <c:dispBlanksAs val="gap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MOTIVARE LE SCELTE</a:t>
            </a:r>
          </a:p>
        </c:rich>
      </c:tx>
      <c:layout>
        <c:manualLayout>
          <c:xMode val="edge"/>
          <c:yMode val="edge"/>
          <c:x val="0.25499356888440594"/>
          <c:y val="3.134993974624318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ANNI3!$AP$11:$AS$11</c:f>
              <c:numCache>
                <c:formatCode>General</c:formatCode>
                <c:ptCount val="4"/>
                <c:pt idx="0">
                  <c:v>0</c:v>
                </c:pt>
                <c:pt idx="1">
                  <c:v>8</c:v>
                </c:pt>
                <c:pt idx="2">
                  <c:v>8</c:v>
                </c:pt>
                <c:pt idx="3">
                  <c:v>33</c:v>
                </c:pt>
              </c:numCache>
            </c:numRef>
          </c:val>
        </c:ser>
        <c:dLbls/>
        <c:shape val="box"/>
        <c:axId val="140597888"/>
        <c:axId val="140616064"/>
        <c:axId val="0"/>
      </c:bar3DChart>
      <c:catAx>
        <c:axId val="140597888"/>
        <c:scaling>
          <c:orientation val="minMax"/>
        </c:scaling>
        <c:axPos val="b"/>
        <c:tickLblPos val="nextTo"/>
        <c:crossAx val="140616064"/>
        <c:crosses val="autoZero"/>
        <c:auto val="1"/>
        <c:lblAlgn val="ctr"/>
        <c:lblOffset val="100"/>
      </c:catAx>
      <c:valAx>
        <c:axId val="14061606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597888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 dirty="0"/>
              <a:t>ASCOLTO E </a:t>
            </a:r>
            <a:r>
              <a:rPr lang="en-US" dirty="0" smtClean="0"/>
              <a:t>COMPRENSIONE</a:t>
            </a:r>
          </a:p>
        </c:rich>
      </c:tx>
      <c:layout>
        <c:manualLayout>
          <c:xMode val="edge"/>
          <c:yMode val="edge"/>
          <c:x val="0.17655563100186569"/>
          <c:y val="3.134993974624318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ANNI3!$F$11:$I$11</c:f>
              <c:numCache>
                <c:formatCode>General</c:formatCode>
                <c:ptCount val="4"/>
                <c:pt idx="0">
                  <c:v>0</c:v>
                </c:pt>
                <c:pt idx="1">
                  <c:v>6</c:v>
                </c:pt>
                <c:pt idx="2">
                  <c:v>6</c:v>
                </c:pt>
                <c:pt idx="3">
                  <c:v>37</c:v>
                </c:pt>
              </c:numCache>
            </c:numRef>
          </c:val>
        </c:ser>
        <c:dLbls/>
        <c:shape val="box"/>
        <c:axId val="131872640"/>
        <c:axId val="131874176"/>
        <c:axId val="0"/>
      </c:bar3DChart>
      <c:catAx>
        <c:axId val="131872640"/>
        <c:scaling>
          <c:orientation val="minMax"/>
        </c:scaling>
        <c:axPos val="b"/>
        <c:tickLblPos val="nextTo"/>
        <c:crossAx val="131874176"/>
        <c:crosses val="autoZero"/>
        <c:auto val="1"/>
        <c:lblAlgn val="ctr"/>
        <c:lblOffset val="100"/>
      </c:catAx>
      <c:valAx>
        <c:axId val="13187417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1872640"/>
        <c:crosses val="autoZero"/>
        <c:crossBetween val="between"/>
      </c:valAx>
    </c:plotArea>
    <c:plotVisOnly val="1"/>
    <c:dispBlanksAs val="gap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RICAVARE INFORMAZIONI</a:t>
            </a:r>
          </a:p>
        </c:rich>
      </c:tx>
      <c:layout>
        <c:manualLayout>
          <c:xMode val="edge"/>
          <c:yMode val="edge"/>
          <c:x val="0.24678523577211442"/>
          <c:y val="3.531303566597255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ANNI3!$AT$11:$AW$11</c:f>
              <c:numCache>
                <c:formatCode>General</c:formatCode>
                <c:ptCount val="4"/>
                <c:pt idx="0">
                  <c:v>0</c:v>
                </c:pt>
                <c:pt idx="1">
                  <c:v>6</c:v>
                </c:pt>
                <c:pt idx="2">
                  <c:v>5</c:v>
                </c:pt>
                <c:pt idx="3">
                  <c:v>38</c:v>
                </c:pt>
              </c:numCache>
            </c:numRef>
          </c:val>
        </c:ser>
        <c:dLbls/>
        <c:shape val="box"/>
        <c:axId val="131727744"/>
        <c:axId val="131729280"/>
        <c:axId val="0"/>
      </c:bar3DChart>
      <c:catAx>
        <c:axId val="131727744"/>
        <c:scaling>
          <c:orientation val="minMax"/>
        </c:scaling>
        <c:axPos val="b"/>
        <c:tickLblPos val="nextTo"/>
        <c:crossAx val="131729280"/>
        <c:crosses val="autoZero"/>
        <c:auto val="1"/>
        <c:lblAlgn val="ctr"/>
        <c:lblOffset val="100"/>
      </c:catAx>
      <c:valAx>
        <c:axId val="13172928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1727744"/>
        <c:crosses val="autoZero"/>
        <c:crossBetween val="between"/>
      </c:valAx>
    </c:plotArea>
    <c:plotVisOnly val="1"/>
    <c:dispBlanksAs val="gap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ASCOLTO</a:t>
            </a:r>
          </a:p>
        </c:rich>
      </c:tx>
      <c:layout>
        <c:manualLayout>
          <c:xMode val="edge"/>
          <c:yMode val="edge"/>
          <c:x val="0.40812580827405176"/>
          <c:y val="5.13871932604145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ANNI3!$AH$11:$AK$11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6</c:v>
                </c:pt>
                <c:pt idx="3">
                  <c:v>23</c:v>
                </c:pt>
              </c:numCache>
            </c:numRef>
          </c:val>
        </c:ser>
        <c:dLbls/>
        <c:shape val="box"/>
        <c:axId val="140712192"/>
        <c:axId val="140730368"/>
        <c:axId val="0"/>
      </c:bar3DChart>
      <c:catAx>
        <c:axId val="140712192"/>
        <c:scaling>
          <c:orientation val="minMax"/>
        </c:scaling>
        <c:axPos val="b"/>
        <c:tickLblPos val="nextTo"/>
        <c:crossAx val="140730368"/>
        <c:crosses val="autoZero"/>
        <c:auto val="1"/>
        <c:lblAlgn val="ctr"/>
        <c:lblOffset val="100"/>
      </c:catAx>
      <c:valAx>
        <c:axId val="14073036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712192"/>
        <c:crosses val="autoZero"/>
        <c:crossBetween val="between"/>
      </c:valAx>
    </c:plotArea>
    <c:plotVisOnly val="1"/>
    <c:dispBlanksAs val="gap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COMPRENSIONE</a:t>
            </a:r>
          </a:p>
        </c:rich>
      </c:tx>
      <c:layout>
        <c:manualLayout>
          <c:xMode val="edge"/>
          <c:yMode val="edge"/>
          <c:x val="0.33109512552533232"/>
          <c:y val="3.535739044907745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ANNI3!$AL$11:$AO$11</c:f>
              <c:numCache>
                <c:formatCode>General</c:formatCode>
                <c:ptCount val="4"/>
                <c:pt idx="0">
                  <c:v>1</c:v>
                </c:pt>
                <c:pt idx="1">
                  <c:v>7</c:v>
                </c:pt>
                <c:pt idx="2">
                  <c:v>0</c:v>
                </c:pt>
                <c:pt idx="3">
                  <c:v>23</c:v>
                </c:pt>
              </c:numCache>
            </c:numRef>
          </c:val>
        </c:ser>
        <c:dLbls/>
        <c:shape val="box"/>
        <c:axId val="140763136"/>
        <c:axId val="140764672"/>
        <c:axId val="0"/>
      </c:bar3DChart>
      <c:catAx>
        <c:axId val="140763136"/>
        <c:scaling>
          <c:orientation val="minMax"/>
        </c:scaling>
        <c:axPos val="b"/>
        <c:tickLblPos val="nextTo"/>
        <c:crossAx val="140764672"/>
        <c:crosses val="autoZero"/>
        <c:auto val="1"/>
        <c:lblAlgn val="ctr"/>
        <c:lblOffset val="100"/>
      </c:catAx>
      <c:valAx>
        <c:axId val="14076467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763136"/>
        <c:crosses val="autoZero"/>
        <c:crossBetween val="between"/>
      </c:valAx>
    </c:plotArea>
    <c:plotVisOnly val="1"/>
    <c:dispBlanksAs val="gap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MOTIVARE LE SCELTE</a:t>
            </a:r>
          </a:p>
        </c:rich>
      </c:tx>
      <c:layout>
        <c:manualLayout>
          <c:xMode val="edge"/>
          <c:yMode val="edge"/>
          <c:x val="0.25499356888440594"/>
          <c:y val="3.134993974624318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ANNI3!$AP$11:$AS$11</c:f>
              <c:numCache>
                <c:formatCode>General</c:formatCode>
                <c:ptCount val="4"/>
                <c:pt idx="0">
                  <c:v>0</c:v>
                </c:pt>
                <c:pt idx="1">
                  <c:v>13</c:v>
                </c:pt>
                <c:pt idx="2">
                  <c:v>11</c:v>
                </c:pt>
                <c:pt idx="3">
                  <c:v>26</c:v>
                </c:pt>
              </c:numCache>
            </c:numRef>
          </c:val>
        </c:ser>
        <c:dLbls/>
        <c:shape val="box"/>
        <c:axId val="140772864"/>
        <c:axId val="140774400"/>
        <c:axId val="0"/>
      </c:bar3DChart>
      <c:catAx>
        <c:axId val="140772864"/>
        <c:scaling>
          <c:orientation val="minMax"/>
        </c:scaling>
        <c:axPos val="b"/>
        <c:tickLblPos val="nextTo"/>
        <c:crossAx val="140774400"/>
        <c:crosses val="autoZero"/>
        <c:auto val="1"/>
        <c:lblAlgn val="ctr"/>
        <c:lblOffset val="100"/>
      </c:catAx>
      <c:valAx>
        <c:axId val="14077440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772864"/>
        <c:crosses val="autoZero"/>
        <c:crossBetween val="between"/>
      </c:valAx>
    </c:plotArea>
    <c:plotVisOnly val="1"/>
    <c:dispBlanksAs val="gap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RICAVARE INFORMAZIONI</a:t>
            </a:r>
          </a:p>
        </c:rich>
      </c:tx>
      <c:layout>
        <c:manualLayout>
          <c:xMode val="edge"/>
          <c:yMode val="edge"/>
          <c:x val="0.24678523577211442"/>
          <c:y val="3.531303566597255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ANNI3!$AT$11:$AW$11</c:f>
              <c:numCache>
                <c:formatCode>General</c:formatCode>
                <c:ptCount val="4"/>
                <c:pt idx="0">
                  <c:v>0</c:v>
                </c:pt>
                <c:pt idx="1">
                  <c:v>8</c:v>
                </c:pt>
                <c:pt idx="2">
                  <c:v>12</c:v>
                </c:pt>
                <c:pt idx="3">
                  <c:v>30</c:v>
                </c:pt>
              </c:numCache>
            </c:numRef>
          </c:val>
        </c:ser>
        <c:dLbls/>
        <c:shape val="box"/>
        <c:axId val="140798976"/>
        <c:axId val="140829440"/>
        <c:axId val="0"/>
      </c:bar3DChart>
      <c:catAx>
        <c:axId val="140798976"/>
        <c:scaling>
          <c:orientation val="minMax"/>
        </c:scaling>
        <c:axPos val="b"/>
        <c:tickLblPos val="nextTo"/>
        <c:crossAx val="140829440"/>
        <c:crosses val="autoZero"/>
        <c:auto val="1"/>
        <c:lblAlgn val="ctr"/>
        <c:lblOffset val="100"/>
      </c:catAx>
      <c:valAx>
        <c:axId val="14082944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798976"/>
        <c:crosses val="autoZero"/>
        <c:crossBetween val="between"/>
      </c:valAx>
    </c:plotArea>
    <c:plotVisOnly val="1"/>
    <c:dispBlanksAs val="gap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CONFRONTO CON ALTRI</a:t>
            </a:r>
          </a:p>
        </c:rich>
      </c:tx>
      <c:layout>
        <c:manualLayout>
          <c:xMode val="edge"/>
          <c:yMode val="edge"/>
          <c:x val="0.29110225653092209"/>
          <c:y val="3.134991689909747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ANNI3!$AX$11:$BA$11</c:f>
              <c:numCache>
                <c:formatCode>General</c:formatCode>
                <c:ptCount val="4"/>
                <c:pt idx="0">
                  <c:v>0</c:v>
                </c:pt>
                <c:pt idx="1">
                  <c:v>8</c:v>
                </c:pt>
                <c:pt idx="2">
                  <c:v>3</c:v>
                </c:pt>
                <c:pt idx="3">
                  <c:v>38</c:v>
                </c:pt>
              </c:numCache>
            </c:numRef>
          </c:val>
        </c:ser>
        <c:dLbls/>
        <c:shape val="box"/>
        <c:axId val="140678272"/>
        <c:axId val="140679808"/>
        <c:axId val="0"/>
      </c:bar3DChart>
      <c:catAx>
        <c:axId val="140678272"/>
        <c:scaling>
          <c:orientation val="minMax"/>
        </c:scaling>
        <c:axPos val="b"/>
        <c:tickLblPos val="nextTo"/>
        <c:crossAx val="140679808"/>
        <c:crosses val="autoZero"/>
        <c:auto val="1"/>
        <c:lblAlgn val="ctr"/>
        <c:lblOffset val="100"/>
      </c:catAx>
      <c:valAx>
        <c:axId val="1406798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678272"/>
        <c:crosses val="autoZero"/>
        <c:crossBetween val="between"/>
      </c:valAx>
    </c:plotArea>
    <c:plotVisOnly val="1"/>
    <c:dispBlanksAs val="gap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IDENTITA'</a:t>
            </a:r>
            <a:r>
              <a:rPr lang="en-US" baseline="0"/>
              <a:t> PERSONALE</a:t>
            </a:r>
            <a:endParaRPr lang="en-US"/>
          </a:p>
        </c:rich>
      </c:tx>
      <c:layout>
        <c:manualLayout>
          <c:xMode val="edge"/>
          <c:yMode val="edge"/>
          <c:x val="0.28924158673386441"/>
          <c:y val="3.909884711602299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ANNI3!$BB$11:$BE$11</c:f>
              <c:numCache>
                <c:formatCode>General</c:formatCode>
                <c:ptCount val="4"/>
                <c:pt idx="0">
                  <c:v>0</c:v>
                </c:pt>
                <c:pt idx="1">
                  <c:v>6</c:v>
                </c:pt>
                <c:pt idx="2">
                  <c:v>10</c:v>
                </c:pt>
                <c:pt idx="3">
                  <c:v>33</c:v>
                </c:pt>
              </c:numCache>
            </c:numRef>
          </c:val>
        </c:ser>
        <c:dLbls/>
        <c:shape val="box"/>
        <c:axId val="140913280"/>
        <c:axId val="140915072"/>
        <c:axId val="0"/>
      </c:bar3DChart>
      <c:catAx>
        <c:axId val="140913280"/>
        <c:scaling>
          <c:orientation val="minMax"/>
        </c:scaling>
        <c:axPos val="b"/>
        <c:tickLblPos val="nextTo"/>
        <c:crossAx val="140915072"/>
        <c:crosses val="autoZero"/>
        <c:auto val="1"/>
        <c:lblAlgn val="ctr"/>
        <c:lblOffset val="100"/>
      </c:catAx>
      <c:valAx>
        <c:axId val="14091507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913280"/>
        <c:crosses val="autoZero"/>
        <c:crossBetween val="between"/>
      </c:valAx>
    </c:plotArea>
    <c:plotVisOnly val="1"/>
    <c:dispBlanksAs val="gap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CONFRONTO CON ALTRI</a:t>
            </a:r>
          </a:p>
        </c:rich>
      </c:tx>
      <c:layout>
        <c:manualLayout>
          <c:xMode val="edge"/>
          <c:yMode val="edge"/>
          <c:x val="0.29110225653092209"/>
          <c:y val="3.134991689909747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ANNI3!$AX$11:$BA$11</c:f>
              <c:numCache>
                <c:formatCode>General</c:formatCode>
                <c:ptCount val="4"/>
                <c:pt idx="0">
                  <c:v>0</c:v>
                </c:pt>
                <c:pt idx="1">
                  <c:v>9</c:v>
                </c:pt>
                <c:pt idx="2">
                  <c:v>17</c:v>
                </c:pt>
                <c:pt idx="3">
                  <c:v>24</c:v>
                </c:pt>
              </c:numCache>
            </c:numRef>
          </c:val>
        </c:ser>
        <c:dLbls/>
        <c:shape val="box"/>
        <c:axId val="140964608"/>
        <c:axId val="140966144"/>
        <c:axId val="0"/>
      </c:bar3DChart>
      <c:catAx>
        <c:axId val="140964608"/>
        <c:scaling>
          <c:orientation val="minMax"/>
        </c:scaling>
        <c:axPos val="b"/>
        <c:tickLblPos val="nextTo"/>
        <c:crossAx val="140966144"/>
        <c:crosses val="autoZero"/>
        <c:auto val="1"/>
        <c:lblAlgn val="ctr"/>
        <c:lblOffset val="100"/>
      </c:catAx>
      <c:valAx>
        <c:axId val="14096614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964608"/>
        <c:crosses val="autoZero"/>
        <c:crossBetween val="between"/>
      </c:valAx>
    </c:plotArea>
    <c:plotVisOnly val="1"/>
    <c:dispBlanksAs val="gap"/>
  </c:chart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IDENTITA'</a:t>
            </a:r>
            <a:r>
              <a:rPr lang="en-US" baseline="0"/>
              <a:t> PERSONALE</a:t>
            </a:r>
            <a:endParaRPr lang="en-US"/>
          </a:p>
        </c:rich>
      </c:tx>
      <c:layout>
        <c:manualLayout>
          <c:xMode val="edge"/>
          <c:yMode val="edge"/>
          <c:x val="0.28924158673386441"/>
          <c:y val="3.909884711602299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ANNI3!$BB$11:$BE$11</c:f>
              <c:numCache>
                <c:formatCode>General</c:formatCode>
                <c:ptCount val="4"/>
                <c:pt idx="0">
                  <c:v>0</c:v>
                </c:pt>
                <c:pt idx="1">
                  <c:v>14</c:v>
                </c:pt>
                <c:pt idx="2">
                  <c:v>12</c:v>
                </c:pt>
                <c:pt idx="3">
                  <c:v>24</c:v>
                </c:pt>
              </c:numCache>
            </c:numRef>
          </c:val>
        </c:ser>
        <c:dLbls/>
        <c:shape val="box"/>
        <c:axId val="140863744"/>
        <c:axId val="140873728"/>
        <c:axId val="0"/>
      </c:bar3DChart>
      <c:catAx>
        <c:axId val="140863744"/>
        <c:scaling>
          <c:orientation val="minMax"/>
        </c:scaling>
        <c:axPos val="b"/>
        <c:tickLblPos val="nextTo"/>
        <c:crossAx val="140873728"/>
        <c:crosses val="autoZero"/>
        <c:auto val="1"/>
        <c:lblAlgn val="ctr"/>
        <c:lblOffset val="100"/>
      </c:catAx>
      <c:valAx>
        <c:axId val="14087372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863744"/>
        <c:crosses val="autoZero"/>
        <c:crossBetween val="between"/>
      </c:valAx>
    </c:plotArea>
    <c:plotVisOnly val="1"/>
    <c:dispBlanksAs val="gap"/>
  </c:chart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PRENDERE DECISIONI</a:t>
            </a:r>
          </a:p>
        </c:rich>
      </c:tx>
      <c:layout>
        <c:manualLayout>
          <c:xMode val="edge"/>
          <c:yMode val="edge"/>
          <c:x val="0.2851203131051796"/>
          <c:y val="3.457232350527361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ANNI3!$BF$11:$BI$11</c:f>
              <c:numCache>
                <c:formatCode>General</c:formatCode>
                <c:ptCount val="4"/>
                <c:pt idx="0">
                  <c:v>0</c:v>
                </c:pt>
                <c:pt idx="1">
                  <c:v>6</c:v>
                </c:pt>
                <c:pt idx="2">
                  <c:v>4</c:v>
                </c:pt>
                <c:pt idx="3">
                  <c:v>39</c:v>
                </c:pt>
              </c:numCache>
            </c:numRef>
          </c:val>
        </c:ser>
        <c:dLbls/>
        <c:shape val="box"/>
        <c:axId val="141058432"/>
        <c:axId val="141059968"/>
        <c:axId val="0"/>
      </c:bar3DChart>
      <c:catAx>
        <c:axId val="141058432"/>
        <c:scaling>
          <c:orientation val="minMax"/>
        </c:scaling>
        <c:axPos val="b"/>
        <c:tickLblPos val="nextTo"/>
        <c:crossAx val="141059968"/>
        <c:crosses val="autoZero"/>
        <c:auto val="1"/>
        <c:lblAlgn val="ctr"/>
        <c:lblOffset val="100"/>
      </c:catAx>
      <c:valAx>
        <c:axId val="14105996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058432"/>
        <c:crosses val="autoZero"/>
        <c:crossBetween val="between"/>
      </c:valAx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 dirty="0"/>
              <a:t>ASCOLTO E </a:t>
            </a:r>
            <a:r>
              <a:rPr lang="en-US" dirty="0" smtClean="0"/>
              <a:t>COMPRENSIONE</a:t>
            </a:r>
          </a:p>
        </c:rich>
      </c:tx>
      <c:layout>
        <c:manualLayout>
          <c:xMode val="edge"/>
          <c:yMode val="edge"/>
          <c:x val="0.17316398605283176"/>
          <c:y val="3.134986635471875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1"/>
          <c:order val="0"/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ANNI3!$J$11:$M$11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9</c:v>
                </c:pt>
              </c:numCache>
            </c:numRef>
          </c:val>
        </c:ser>
        <c:dLbls/>
        <c:shape val="box"/>
        <c:axId val="131902848"/>
        <c:axId val="131912832"/>
        <c:axId val="0"/>
      </c:bar3DChart>
      <c:catAx>
        <c:axId val="131902848"/>
        <c:scaling>
          <c:orientation val="minMax"/>
        </c:scaling>
        <c:axPos val="b"/>
        <c:tickLblPos val="nextTo"/>
        <c:crossAx val="131912832"/>
        <c:crosses val="autoZero"/>
        <c:auto val="1"/>
        <c:lblAlgn val="ctr"/>
        <c:lblOffset val="100"/>
      </c:catAx>
      <c:valAx>
        <c:axId val="1319128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1902848"/>
        <c:crosses val="autoZero"/>
        <c:crossBetween val="between"/>
      </c:valAx>
    </c:plotArea>
    <c:plotVisOnly val="1"/>
    <c:dispBlanksAs val="gap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MOTIVARE LE SCELTE</a:t>
            </a:r>
          </a:p>
        </c:rich>
      </c:tx>
      <c:layout>
        <c:manualLayout>
          <c:xMode val="edge"/>
          <c:yMode val="edge"/>
          <c:x val="0.28621037366899821"/>
          <c:y val="3.93648535733849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ANNI3!$BJ$11:$BM$11</c:f>
              <c:numCache>
                <c:formatCode>General</c:formatCode>
                <c:ptCount val="4"/>
                <c:pt idx="0">
                  <c:v>0</c:v>
                </c:pt>
                <c:pt idx="1">
                  <c:v>6</c:v>
                </c:pt>
                <c:pt idx="2">
                  <c:v>4</c:v>
                </c:pt>
                <c:pt idx="3">
                  <c:v>39</c:v>
                </c:pt>
              </c:numCache>
            </c:numRef>
          </c:val>
        </c:ser>
        <c:dLbls/>
        <c:shape val="box"/>
        <c:axId val="141076352"/>
        <c:axId val="141077888"/>
        <c:axId val="0"/>
      </c:bar3DChart>
      <c:catAx>
        <c:axId val="141076352"/>
        <c:scaling>
          <c:orientation val="minMax"/>
        </c:scaling>
        <c:axPos val="b"/>
        <c:tickLblPos val="nextTo"/>
        <c:crossAx val="141077888"/>
        <c:crosses val="autoZero"/>
        <c:auto val="1"/>
        <c:lblAlgn val="ctr"/>
        <c:lblOffset val="100"/>
      </c:catAx>
      <c:valAx>
        <c:axId val="14107788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076352"/>
        <c:crosses val="autoZero"/>
        <c:crossBetween val="between"/>
      </c:valAx>
    </c:plotArea>
    <c:plotVisOnly val="1"/>
    <c:dispBlanksAs val="gap"/>
  </c:chart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PRENDERE DECISIONI</a:t>
            </a:r>
          </a:p>
        </c:rich>
      </c:tx>
      <c:layout>
        <c:manualLayout>
          <c:xMode val="edge"/>
          <c:yMode val="edge"/>
          <c:x val="0.2851203131051796"/>
          <c:y val="3.457232350527361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ANNI3!$BF$11:$BI$11</c:f>
              <c:numCache>
                <c:formatCode>General</c:formatCode>
                <c:ptCount val="4"/>
                <c:pt idx="0">
                  <c:v>0</c:v>
                </c:pt>
                <c:pt idx="1">
                  <c:v>9</c:v>
                </c:pt>
                <c:pt idx="2">
                  <c:v>15</c:v>
                </c:pt>
                <c:pt idx="3">
                  <c:v>25</c:v>
                </c:pt>
              </c:numCache>
            </c:numRef>
          </c:val>
        </c:ser>
        <c:dLbls/>
        <c:shape val="box"/>
        <c:axId val="141156352"/>
        <c:axId val="141157888"/>
        <c:axId val="0"/>
      </c:bar3DChart>
      <c:catAx>
        <c:axId val="141156352"/>
        <c:scaling>
          <c:orientation val="minMax"/>
        </c:scaling>
        <c:axPos val="b"/>
        <c:tickLblPos val="nextTo"/>
        <c:crossAx val="141157888"/>
        <c:crosses val="autoZero"/>
        <c:auto val="1"/>
        <c:lblAlgn val="ctr"/>
        <c:lblOffset val="100"/>
      </c:catAx>
      <c:valAx>
        <c:axId val="14115788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156352"/>
        <c:crosses val="autoZero"/>
        <c:crossBetween val="between"/>
      </c:valAx>
    </c:plotArea>
    <c:plotVisOnly val="1"/>
    <c:dispBlanksAs val="gap"/>
  </c:chart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MOTIVARE LE SCELTE</a:t>
            </a:r>
          </a:p>
        </c:rich>
      </c:tx>
      <c:layout>
        <c:manualLayout>
          <c:xMode val="edge"/>
          <c:yMode val="edge"/>
          <c:x val="0.28621037366899821"/>
          <c:y val="3.93648535733849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ANNI3!$BJ$11:$BM$11</c:f>
              <c:numCache>
                <c:formatCode>General</c:formatCode>
                <c:ptCount val="4"/>
                <c:pt idx="0">
                  <c:v>0</c:v>
                </c:pt>
                <c:pt idx="1">
                  <c:v>6</c:v>
                </c:pt>
                <c:pt idx="2">
                  <c:v>15</c:v>
                </c:pt>
                <c:pt idx="3">
                  <c:v>29</c:v>
                </c:pt>
              </c:numCache>
            </c:numRef>
          </c:val>
        </c:ser>
        <c:dLbls/>
        <c:shape val="box"/>
        <c:axId val="141174272"/>
        <c:axId val="141175808"/>
        <c:axId val="0"/>
      </c:bar3DChart>
      <c:catAx>
        <c:axId val="141174272"/>
        <c:scaling>
          <c:orientation val="minMax"/>
        </c:scaling>
        <c:axPos val="b"/>
        <c:tickLblPos val="nextTo"/>
        <c:crossAx val="141175808"/>
        <c:crosses val="autoZero"/>
        <c:auto val="1"/>
        <c:lblAlgn val="ctr"/>
        <c:lblOffset val="100"/>
      </c:catAx>
      <c:valAx>
        <c:axId val="1411758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174272"/>
        <c:crosses val="autoZero"/>
        <c:crossBetween val="between"/>
      </c:valAx>
    </c:plotArea>
    <c:plotVisOnly val="1"/>
    <c:dispBlanksAs val="gap"/>
  </c:chart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IL LINGUAGGIO DEL CORPO</a:t>
            </a:r>
          </a:p>
        </c:rich>
      </c:tx>
      <c:layout>
        <c:manualLayout>
          <c:xMode val="edge"/>
          <c:yMode val="edge"/>
          <c:x val="0.22524776840179273"/>
          <c:y val="4.310629908339790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ANNI3!$BN$11:$BQ$11</c:f>
              <c:numCache>
                <c:formatCode>General</c:formatCode>
                <c:ptCount val="4"/>
                <c:pt idx="0">
                  <c:v>0</c:v>
                </c:pt>
                <c:pt idx="1">
                  <c:v>7</c:v>
                </c:pt>
                <c:pt idx="2">
                  <c:v>7</c:v>
                </c:pt>
                <c:pt idx="3">
                  <c:v>35</c:v>
                </c:pt>
              </c:numCache>
            </c:numRef>
          </c:val>
        </c:ser>
        <c:dLbls/>
        <c:shape val="box"/>
        <c:axId val="140995968"/>
        <c:axId val="141005952"/>
        <c:axId val="0"/>
      </c:bar3DChart>
      <c:catAx>
        <c:axId val="140995968"/>
        <c:scaling>
          <c:orientation val="minMax"/>
        </c:scaling>
        <c:axPos val="b"/>
        <c:tickLblPos val="nextTo"/>
        <c:crossAx val="141005952"/>
        <c:crosses val="autoZero"/>
        <c:auto val="1"/>
        <c:lblAlgn val="ctr"/>
        <c:lblOffset val="100"/>
      </c:catAx>
      <c:valAx>
        <c:axId val="14100595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995968"/>
        <c:crosses val="autoZero"/>
        <c:crossBetween val="between"/>
      </c:valAx>
    </c:plotArea>
    <c:plotVisOnly val="1"/>
    <c:dispBlanksAs val="gap"/>
  </c:chart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UTILIZZO DI ALTRI LINGUAGGI</a:t>
            </a:r>
          </a:p>
        </c:rich>
      </c:tx>
      <c:layout>
        <c:manualLayout>
          <c:xMode val="edge"/>
          <c:yMode val="edge"/>
          <c:x val="0.17399812464174366"/>
          <c:y val="4.337230554075988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ANNI3!$BR$11:$BU$11</c:f>
              <c:numCache>
                <c:formatCode>General</c:formatCode>
                <c:ptCount val="4"/>
                <c:pt idx="0">
                  <c:v>0</c:v>
                </c:pt>
                <c:pt idx="1">
                  <c:v>7</c:v>
                </c:pt>
                <c:pt idx="2">
                  <c:v>6</c:v>
                </c:pt>
                <c:pt idx="3">
                  <c:v>36</c:v>
                </c:pt>
              </c:numCache>
            </c:numRef>
          </c:val>
        </c:ser>
        <c:dLbls/>
        <c:shape val="box"/>
        <c:axId val="141497472"/>
        <c:axId val="141499008"/>
        <c:axId val="0"/>
      </c:bar3DChart>
      <c:catAx>
        <c:axId val="141497472"/>
        <c:scaling>
          <c:orientation val="minMax"/>
        </c:scaling>
        <c:axPos val="b"/>
        <c:tickLblPos val="nextTo"/>
        <c:crossAx val="141499008"/>
        <c:crosses val="autoZero"/>
        <c:auto val="1"/>
        <c:lblAlgn val="ctr"/>
        <c:lblOffset val="100"/>
      </c:catAx>
      <c:valAx>
        <c:axId val="1414990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497472"/>
        <c:crosses val="autoZero"/>
        <c:crossBetween val="between"/>
      </c:valAx>
    </c:plotArea>
    <c:plotVisOnly val="1"/>
    <c:dispBlanksAs val="gap"/>
  </c:chart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IL LINGUAGGIO DEL CORPO</a:t>
            </a:r>
          </a:p>
        </c:rich>
      </c:tx>
      <c:layout>
        <c:manualLayout>
          <c:xMode val="edge"/>
          <c:yMode val="edge"/>
          <c:x val="0.22524776840179273"/>
          <c:y val="4.310629908339790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ANNI3!$BN$11:$BQ$11</c:f>
              <c:numCache>
                <c:formatCode>General</c:formatCode>
                <c:ptCount val="4"/>
                <c:pt idx="0">
                  <c:v>0</c:v>
                </c:pt>
                <c:pt idx="1">
                  <c:v>12</c:v>
                </c:pt>
                <c:pt idx="2">
                  <c:v>15</c:v>
                </c:pt>
                <c:pt idx="3">
                  <c:v>23</c:v>
                </c:pt>
              </c:numCache>
            </c:numRef>
          </c:val>
        </c:ser>
        <c:dLbls/>
        <c:shape val="box"/>
        <c:axId val="141515776"/>
        <c:axId val="141546240"/>
        <c:axId val="0"/>
      </c:bar3DChart>
      <c:catAx>
        <c:axId val="141515776"/>
        <c:scaling>
          <c:orientation val="minMax"/>
        </c:scaling>
        <c:axPos val="b"/>
        <c:tickLblPos val="nextTo"/>
        <c:crossAx val="141546240"/>
        <c:crosses val="autoZero"/>
        <c:auto val="1"/>
        <c:lblAlgn val="ctr"/>
        <c:lblOffset val="100"/>
      </c:catAx>
      <c:valAx>
        <c:axId val="14154624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515776"/>
        <c:crosses val="autoZero"/>
        <c:crossBetween val="between"/>
      </c:valAx>
    </c:plotArea>
    <c:plotVisOnly val="1"/>
    <c:dispBlanksAs val="gap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UTILIZZO DI ALTRI LINGUAGGI</a:t>
            </a:r>
          </a:p>
        </c:rich>
      </c:tx>
      <c:layout>
        <c:manualLayout>
          <c:xMode val="edge"/>
          <c:yMode val="edge"/>
          <c:x val="0.17399812464174366"/>
          <c:y val="4.337230554075988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ANNI3!$BR$11:$BU$11</c:f>
              <c:numCache>
                <c:formatCode>General</c:formatCode>
                <c:ptCount val="4"/>
                <c:pt idx="0">
                  <c:v>0</c:v>
                </c:pt>
                <c:pt idx="1">
                  <c:v>8</c:v>
                </c:pt>
                <c:pt idx="2">
                  <c:v>13</c:v>
                </c:pt>
                <c:pt idx="3">
                  <c:v>29</c:v>
                </c:pt>
              </c:numCache>
            </c:numRef>
          </c:val>
        </c:ser>
        <c:dLbls/>
        <c:shape val="box"/>
        <c:axId val="141390592"/>
        <c:axId val="141392128"/>
        <c:axId val="0"/>
      </c:bar3DChart>
      <c:catAx>
        <c:axId val="141390592"/>
        <c:scaling>
          <c:orientation val="minMax"/>
        </c:scaling>
        <c:axPos val="b"/>
        <c:tickLblPos val="nextTo"/>
        <c:crossAx val="141392128"/>
        <c:crosses val="autoZero"/>
        <c:auto val="1"/>
        <c:lblAlgn val="ctr"/>
        <c:lblOffset val="100"/>
      </c:catAx>
      <c:valAx>
        <c:axId val="14139212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390592"/>
        <c:crosses val="autoZero"/>
        <c:crossBetween val="between"/>
      </c:valAx>
    </c:plotArea>
    <c:plotVisOnly val="1"/>
    <c:dispBlanksAs val="gap"/>
  </c:chart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INTERAZIONE</a:t>
            </a:r>
          </a:p>
        </c:rich>
      </c:tx>
      <c:layout>
        <c:manualLayout>
          <c:xMode val="edge"/>
          <c:yMode val="edge"/>
          <c:x val="0.36642560853348866"/>
          <c:y val="4.337229185474603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ANNI4!$B$12:$E$12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30</c:v>
                </c:pt>
                <c:pt idx="3">
                  <c:v>23</c:v>
                </c:pt>
              </c:numCache>
            </c:numRef>
          </c:val>
        </c:ser>
        <c:dLbls/>
        <c:shape val="box"/>
        <c:axId val="141408896"/>
        <c:axId val="141644160"/>
        <c:axId val="0"/>
      </c:bar3DChart>
      <c:catAx>
        <c:axId val="141408896"/>
        <c:scaling>
          <c:orientation val="minMax"/>
        </c:scaling>
        <c:axPos val="b"/>
        <c:tickLblPos val="nextTo"/>
        <c:crossAx val="141644160"/>
        <c:crosses val="autoZero"/>
        <c:auto val="1"/>
        <c:lblAlgn val="ctr"/>
        <c:lblOffset val="100"/>
      </c:catAx>
      <c:valAx>
        <c:axId val="14164416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408896"/>
        <c:crosses val="autoZero"/>
        <c:crossBetween val="between"/>
      </c:valAx>
    </c:plotArea>
    <c:plotVisOnly val="1"/>
    <c:dispBlanksAs val="gap"/>
  </c:chart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ASCOLTO E COMPRENSIONE</a:t>
            </a:r>
          </a:p>
        </c:rich>
      </c:tx>
      <c:layout>
        <c:manualLayout>
          <c:xMode val="edge"/>
          <c:yMode val="edge"/>
          <c:x val="0.17655563100186569"/>
          <c:y val="3.134993974624318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ANNI4!$J$12:$M$12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19</c:v>
                </c:pt>
              </c:numCache>
            </c:numRef>
          </c:val>
        </c:ser>
        <c:dLbls/>
        <c:shape val="box"/>
        <c:axId val="141668736"/>
        <c:axId val="141670272"/>
        <c:axId val="0"/>
      </c:bar3DChart>
      <c:catAx>
        <c:axId val="141668736"/>
        <c:scaling>
          <c:orientation val="minMax"/>
        </c:scaling>
        <c:axPos val="b"/>
        <c:tickLblPos val="nextTo"/>
        <c:crossAx val="141670272"/>
        <c:crosses val="autoZero"/>
        <c:auto val="1"/>
        <c:lblAlgn val="ctr"/>
        <c:lblOffset val="100"/>
      </c:catAx>
      <c:valAx>
        <c:axId val="14167027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668736"/>
        <c:crosses val="autoZero"/>
        <c:crossBetween val="between"/>
      </c:valAx>
    </c:plotArea>
    <c:plotVisOnly val="1"/>
    <c:dispBlanksAs val="gap"/>
  </c:chart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ASCOLTO E COMPRENSIONE</a:t>
            </a:r>
          </a:p>
        </c:rich>
      </c:tx>
      <c:layout>
        <c:manualLayout>
          <c:xMode val="edge"/>
          <c:yMode val="edge"/>
          <c:x val="0.17655563100186569"/>
          <c:y val="3.134993974624318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1"/>
          <c:order val="0"/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ANNI4!$N$12:$Q$12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19</c:v>
                </c:pt>
              </c:numCache>
            </c:numRef>
          </c:val>
        </c:ser>
        <c:dLbls/>
        <c:shape val="box"/>
        <c:axId val="141698944"/>
        <c:axId val="141700480"/>
        <c:axId val="0"/>
      </c:bar3DChart>
      <c:catAx>
        <c:axId val="141698944"/>
        <c:scaling>
          <c:orientation val="minMax"/>
        </c:scaling>
        <c:axPos val="b"/>
        <c:tickLblPos val="nextTo"/>
        <c:crossAx val="141700480"/>
        <c:crosses val="autoZero"/>
        <c:auto val="1"/>
        <c:lblAlgn val="ctr"/>
        <c:lblOffset val="100"/>
      </c:catAx>
      <c:valAx>
        <c:axId val="14170048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698944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 sz="1400" dirty="0" smtClean="0"/>
              <a:t>COMUNICAZIONE</a:t>
            </a:r>
          </a:p>
        </c:rich>
      </c:tx>
      <c:layout>
        <c:manualLayout>
          <c:xMode val="edge"/>
          <c:yMode val="edge"/>
          <c:x val="0.25235698940235807"/>
          <c:y val="1.3251139231528505E-3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7.1556063596909664E-2"/>
          <c:y val="0.18657441834847385"/>
          <c:w val="0.88438541836511675"/>
          <c:h val="0.73395830102239368"/>
        </c:manualLayout>
      </c:layout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ANNI3!$N$11:$Q$11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9</c:v>
                </c:pt>
              </c:numCache>
            </c:numRef>
          </c:val>
        </c:ser>
        <c:dLbls/>
        <c:shape val="box"/>
        <c:axId val="139936896"/>
        <c:axId val="139938432"/>
        <c:axId val="0"/>
      </c:bar3DChart>
      <c:catAx>
        <c:axId val="139936896"/>
        <c:scaling>
          <c:orientation val="minMax"/>
        </c:scaling>
        <c:axPos val="b"/>
        <c:tickLblPos val="nextTo"/>
        <c:crossAx val="139938432"/>
        <c:crosses val="autoZero"/>
        <c:auto val="1"/>
        <c:lblAlgn val="ctr"/>
        <c:lblOffset val="100"/>
      </c:catAx>
      <c:valAx>
        <c:axId val="1399384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9936896"/>
        <c:crosses val="autoZero"/>
        <c:crossBetween val="between"/>
      </c:valAx>
    </c:plotArea>
    <c:plotVisOnly val="1"/>
    <c:dispBlanksAs val="gap"/>
  </c:chart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COMUNICAZIONE</a:t>
            </a:r>
          </a:p>
        </c:rich>
      </c:tx>
      <c:layout>
        <c:manualLayout>
          <c:xMode val="edge"/>
          <c:yMode val="edge"/>
          <c:x val="0.31385408552605532"/>
          <c:y val="3.134990711612498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ANNI4!$N$12:$Q$12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19</c:v>
                </c:pt>
              </c:numCache>
            </c:numRef>
          </c:val>
        </c:ser>
        <c:dLbls/>
        <c:shape val="box"/>
        <c:axId val="141733248"/>
        <c:axId val="141689984"/>
        <c:axId val="0"/>
      </c:bar3DChart>
      <c:catAx>
        <c:axId val="141733248"/>
        <c:scaling>
          <c:orientation val="minMax"/>
        </c:scaling>
        <c:axPos val="b"/>
        <c:tickLblPos val="nextTo"/>
        <c:crossAx val="141689984"/>
        <c:crosses val="autoZero"/>
        <c:auto val="1"/>
        <c:lblAlgn val="ctr"/>
        <c:lblOffset val="100"/>
      </c:catAx>
      <c:valAx>
        <c:axId val="14168998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733248"/>
        <c:crosses val="autoZero"/>
        <c:crossBetween val="between"/>
      </c:valAx>
    </c:plotArea>
    <c:plotVisOnly val="1"/>
    <c:dispBlanksAs val="gap"/>
  </c:chart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INTERAZIONE</a:t>
            </a:r>
          </a:p>
        </c:rich>
      </c:tx>
      <c:layout>
        <c:manualLayout>
          <c:xMode val="edge"/>
          <c:yMode val="edge"/>
          <c:x val="0.36642560853348866"/>
          <c:y val="4.337229185474603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ANNI4!$B$12:$E$12</c:f>
              <c:numCache>
                <c:formatCode>General</c:formatCode>
                <c:ptCount val="4"/>
                <c:pt idx="0">
                  <c:v>7</c:v>
                </c:pt>
                <c:pt idx="1">
                  <c:v>21</c:v>
                </c:pt>
                <c:pt idx="2">
                  <c:v>16</c:v>
                </c:pt>
                <c:pt idx="3">
                  <c:v>3</c:v>
                </c:pt>
              </c:numCache>
            </c:numRef>
          </c:val>
        </c:ser>
        <c:dLbls/>
        <c:shape val="box"/>
        <c:axId val="141272576"/>
        <c:axId val="141274112"/>
        <c:axId val="0"/>
      </c:bar3DChart>
      <c:catAx>
        <c:axId val="141272576"/>
        <c:scaling>
          <c:orientation val="minMax"/>
        </c:scaling>
        <c:axPos val="b"/>
        <c:tickLblPos val="nextTo"/>
        <c:crossAx val="141274112"/>
        <c:crosses val="autoZero"/>
        <c:auto val="1"/>
        <c:lblAlgn val="ctr"/>
        <c:lblOffset val="100"/>
      </c:catAx>
      <c:valAx>
        <c:axId val="14127411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272576"/>
        <c:crosses val="autoZero"/>
        <c:crossBetween val="between"/>
      </c:valAx>
    </c:plotArea>
    <c:plotVisOnly val="1"/>
    <c:dispBlanksAs val="gap"/>
  </c:chart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 dirty="0" smtClean="0"/>
              <a:t>ASCOLTO</a:t>
            </a:r>
            <a:endParaRPr lang="en-US" dirty="0"/>
          </a:p>
        </c:rich>
      </c:tx>
      <c:layout>
        <c:manualLayout>
          <c:xMode val="edge"/>
          <c:yMode val="edge"/>
          <c:x val="0.17655563100186569"/>
          <c:y val="3.134993974624318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24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17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val>
            <c:numRef>
              <c:f>ANNI4!$F$12:$I$12</c:f>
              <c:numCache>
                <c:formatCode>General</c:formatCode>
                <c:ptCount val="4"/>
                <c:pt idx="0">
                  <c:v>3</c:v>
                </c:pt>
                <c:pt idx="1">
                  <c:v>24</c:v>
                </c:pt>
                <c:pt idx="2">
                  <c:v>17</c:v>
                </c:pt>
                <c:pt idx="3">
                  <c:v>3</c:v>
                </c:pt>
              </c:numCache>
            </c:numRef>
          </c:val>
        </c:ser>
        <c:dLbls/>
        <c:shape val="box"/>
        <c:axId val="141286400"/>
        <c:axId val="141845248"/>
        <c:axId val="0"/>
      </c:bar3DChart>
      <c:catAx>
        <c:axId val="141286400"/>
        <c:scaling>
          <c:orientation val="minMax"/>
        </c:scaling>
        <c:axPos val="b"/>
        <c:tickLblPos val="nextTo"/>
        <c:crossAx val="141845248"/>
        <c:crosses val="autoZero"/>
        <c:auto val="1"/>
        <c:lblAlgn val="ctr"/>
        <c:lblOffset val="100"/>
      </c:catAx>
      <c:valAx>
        <c:axId val="1418452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286400"/>
        <c:crosses val="autoZero"/>
        <c:crossBetween val="between"/>
      </c:valAx>
    </c:plotArea>
    <c:plotVisOnly val="1"/>
    <c:dispBlanksAs val="gap"/>
  </c:chart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ASCOLTO E COMPRENSIONE</a:t>
            </a:r>
          </a:p>
        </c:rich>
      </c:tx>
      <c:layout>
        <c:manualLayout>
          <c:xMode val="edge"/>
          <c:yMode val="edge"/>
          <c:x val="0.17655563100186569"/>
          <c:y val="3.134993974624318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1"/>
          <c:order val="0"/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dLbls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16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ANNI4!$N$12:$Q$12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17</c:v>
                </c:pt>
              </c:numCache>
            </c:numRef>
          </c:val>
        </c:ser>
        <c:dLbls/>
        <c:shape val="box"/>
        <c:axId val="141882112"/>
        <c:axId val="141883648"/>
        <c:axId val="0"/>
      </c:bar3DChart>
      <c:catAx>
        <c:axId val="141882112"/>
        <c:scaling>
          <c:orientation val="minMax"/>
        </c:scaling>
        <c:axPos val="b"/>
        <c:tickLblPos val="nextTo"/>
        <c:crossAx val="141883648"/>
        <c:crosses val="autoZero"/>
        <c:auto val="1"/>
        <c:lblAlgn val="ctr"/>
        <c:lblOffset val="100"/>
      </c:catAx>
      <c:valAx>
        <c:axId val="1418836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882112"/>
        <c:crosses val="autoZero"/>
        <c:crossBetween val="between"/>
      </c:valAx>
    </c:plotArea>
    <c:plotVisOnly val="1"/>
    <c:dispBlanksAs val="gap"/>
  </c:chart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COMUNICAZIONE</a:t>
            </a:r>
          </a:p>
        </c:rich>
      </c:tx>
      <c:layout>
        <c:manualLayout>
          <c:xMode val="edge"/>
          <c:yMode val="edge"/>
          <c:x val="0.31385408552605532"/>
          <c:y val="3.134990711612498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ANNI4!$N$12:$Q$12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17</c:v>
                </c:pt>
              </c:numCache>
            </c:numRef>
          </c:val>
        </c:ser>
        <c:dLbls/>
        <c:shape val="box"/>
        <c:axId val="141793536"/>
        <c:axId val="141803520"/>
        <c:axId val="0"/>
      </c:bar3DChart>
      <c:catAx>
        <c:axId val="141793536"/>
        <c:scaling>
          <c:orientation val="minMax"/>
        </c:scaling>
        <c:axPos val="b"/>
        <c:tickLblPos val="nextTo"/>
        <c:crossAx val="141803520"/>
        <c:crosses val="autoZero"/>
        <c:auto val="1"/>
        <c:lblAlgn val="ctr"/>
        <c:lblOffset val="100"/>
      </c:catAx>
      <c:valAx>
        <c:axId val="1418035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793536"/>
        <c:crosses val="autoZero"/>
        <c:crossBetween val="between"/>
      </c:valAx>
    </c:plotArea>
    <c:plotVisOnly val="1"/>
    <c:dispBlanksAs val="gap"/>
  </c:chart>
  <c:externalData r:id="rId1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RAGGRUPPARE E CLASSIFICARE</a:t>
            </a:r>
          </a:p>
        </c:rich>
      </c:tx>
      <c:layout>
        <c:manualLayout>
          <c:xMode val="edge"/>
          <c:yMode val="edge"/>
          <c:x val="0.1330055365160136"/>
          <c:y val="3.685129493034262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ANNI4!$R$12:$U$12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28</c:v>
                </c:pt>
                <c:pt idx="3">
                  <c:v>21</c:v>
                </c:pt>
              </c:numCache>
            </c:numRef>
          </c:val>
        </c:ser>
        <c:dLbls/>
        <c:shape val="box"/>
        <c:axId val="141574528"/>
        <c:axId val="141576064"/>
        <c:axId val="0"/>
      </c:bar3DChart>
      <c:catAx>
        <c:axId val="141574528"/>
        <c:scaling>
          <c:orientation val="minMax"/>
        </c:scaling>
        <c:axPos val="b"/>
        <c:tickLblPos val="nextTo"/>
        <c:crossAx val="141576064"/>
        <c:crosses val="autoZero"/>
        <c:auto val="1"/>
        <c:lblAlgn val="ctr"/>
        <c:lblOffset val="100"/>
      </c:catAx>
      <c:valAx>
        <c:axId val="14157606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574528"/>
        <c:crosses val="autoZero"/>
        <c:crossBetween val="between"/>
      </c:valAx>
    </c:plotArea>
    <c:plotVisOnly val="1"/>
    <c:dispBlanksAs val="gap"/>
  </c:chart>
  <c:externalData r:id="rId1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COLLOCAZIONE SPAZIO-TEMPO</a:t>
            </a:r>
          </a:p>
        </c:rich>
      </c:tx>
      <c:layout>
        <c:manualLayout>
          <c:xMode val="edge"/>
          <c:yMode val="edge"/>
          <c:x val="0.11402594330323702"/>
          <c:y val="5.26886395187899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ANNI4!$V$12:$Y$12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14</c:v>
                </c:pt>
                <c:pt idx="3">
                  <c:v>36</c:v>
                </c:pt>
              </c:numCache>
            </c:numRef>
          </c:val>
        </c:ser>
        <c:dLbls/>
        <c:shape val="box"/>
        <c:axId val="141612928"/>
        <c:axId val="141614464"/>
        <c:axId val="0"/>
      </c:bar3DChart>
      <c:catAx>
        <c:axId val="141612928"/>
        <c:scaling>
          <c:orientation val="minMax"/>
        </c:scaling>
        <c:axPos val="b"/>
        <c:tickLblPos val="nextTo"/>
        <c:crossAx val="141614464"/>
        <c:crosses val="autoZero"/>
        <c:auto val="1"/>
        <c:lblAlgn val="ctr"/>
        <c:lblOffset val="100"/>
      </c:catAx>
      <c:valAx>
        <c:axId val="14161446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612928"/>
        <c:crosses val="autoZero"/>
        <c:crossBetween val="between"/>
      </c:valAx>
    </c:plotArea>
    <c:plotVisOnly val="1"/>
    <c:dispBlanksAs val="gap"/>
  </c:chart>
  <c:externalData r:id="rId1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OSSERVAZIONE</a:t>
            </a:r>
          </a:p>
        </c:rich>
      </c:tx>
      <c:layout>
        <c:manualLayout>
          <c:xMode val="edge"/>
          <c:yMode val="edge"/>
          <c:x val="0.34974022326833965"/>
          <c:y val="3.134994963863513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ANNI4!$Z$12:$AC$12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28</c:v>
                </c:pt>
                <c:pt idx="3">
                  <c:v>22</c:v>
                </c:pt>
              </c:numCache>
            </c:numRef>
          </c:val>
        </c:ser>
        <c:dLbls/>
        <c:shape val="box"/>
        <c:axId val="141958528"/>
        <c:axId val="141997184"/>
        <c:axId val="0"/>
      </c:bar3DChart>
      <c:catAx>
        <c:axId val="141958528"/>
        <c:scaling>
          <c:orientation val="minMax"/>
        </c:scaling>
        <c:axPos val="b"/>
        <c:tickLblPos val="nextTo"/>
        <c:crossAx val="141997184"/>
        <c:crosses val="autoZero"/>
        <c:auto val="1"/>
        <c:lblAlgn val="ctr"/>
        <c:lblOffset val="100"/>
      </c:catAx>
      <c:valAx>
        <c:axId val="14199718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958528"/>
        <c:crosses val="autoZero"/>
        <c:crossBetween val="between"/>
      </c:valAx>
    </c:plotArea>
    <c:plotVisOnly val="1"/>
    <c:dispBlanksAs val="gap"/>
  </c:chart>
  <c:externalData r:id="rId1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ESPLORAZIONE</a:t>
            </a:r>
          </a:p>
        </c:rich>
      </c:tx>
      <c:layout>
        <c:manualLayout>
          <c:xMode val="edge"/>
          <c:yMode val="edge"/>
          <c:x val="0.30267606805296338"/>
          <c:y val="3.927617647224031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ANNI4!$AD$12:$AG$12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20</c:v>
                </c:pt>
                <c:pt idx="3">
                  <c:v>34</c:v>
                </c:pt>
              </c:numCache>
            </c:numRef>
          </c:val>
        </c:ser>
        <c:dLbls/>
        <c:shape val="box"/>
        <c:axId val="142013568"/>
        <c:axId val="142015104"/>
        <c:axId val="0"/>
      </c:bar3DChart>
      <c:catAx>
        <c:axId val="142013568"/>
        <c:scaling>
          <c:orientation val="minMax"/>
        </c:scaling>
        <c:axPos val="b"/>
        <c:tickLblPos val="nextTo"/>
        <c:crossAx val="142015104"/>
        <c:crosses val="autoZero"/>
        <c:auto val="1"/>
        <c:lblAlgn val="ctr"/>
        <c:lblOffset val="100"/>
      </c:catAx>
      <c:valAx>
        <c:axId val="1420151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013568"/>
        <c:crosses val="autoZero"/>
        <c:crossBetween val="between"/>
      </c:valAx>
    </c:plotArea>
    <c:plotVisOnly val="1"/>
    <c:dispBlanksAs val="gap"/>
  </c:chart>
  <c:externalData r:id="rId1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RAGGRUPPARE E CLASSIFICARE</a:t>
            </a:r>
          </a:p>
        </c:rich>
      </c:tx>
      <c:layout>
        <c:manualLayout>
          <c:xMode val="edge"/>
          <c:yMode val="edge"/>
          <c:x val="0.1330055365160136"/>
          <c:y val="3.685129493034262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ANNI4!$R$12:$U$12</c:f>
              <c:numCache>
                <c:formatCode>General</c:formatCode>
                <c:ptCount val="4"/>
                <c:pt idx="0">
                  <c:v>5</c:v>
                </c:pt>
                <c:pt idx="1">
                  <c:v>25</c:v>
                </c:pt>
                <c:pt idx="2">
                  <c:v>13</c:v>
                </c:pt>
                <c:pt idx="3">
                  <c:v>4</c:v>
                </c:pt>
              </c:numCache>
            </c:numRef>
          </c:val>
        </c:ser>
        <c:dLbls/>
        <c:shape val="box"/>
        <c:axId val="142068736"/>
        <c:axId val="142078720"/>
        <c:axId val="0"/>
      </c:bar3DChart>
      <c:catAx>
        <c:axId val="142068736"/>
        <c:scaling>
          <c:orientation val="minMax"/>
        </c:scaling>
        <c:axPos val="b"/>
        <c:tickLblPos val="nextTo"/>
        <c:crossAx val="142078720"/>
        <c:crosses val="autoZero"/>
        <c:auto val="1"/>
        <c:lblAlgn val="ctr"/>
        <c:lblOffset val="100"/>
      </c:catAx>
      <c:valAx>
        <c:axId val="1420787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068736"/>
        <c:crosses val="autoZero"/>
        <c:crossBetween val="between"/>
      </c:valAx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 dirty="0" smtClean="0"/>
              <a:t>INTERAZIONE</a:t>
            </a:r>
          </a:p>
        </c:rich>
      </c:tx>
      <c:layout>
        <c:manualLayout>
          <c:xMode val="edge"/>
          <c:yMode val="edge"/>
          <c:x val="0.36642560853348866"/>
          <c:y val="4.337229185474603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ANNI3!$B$11:$E$11</c:f>
              <c:numCache>
                <c:formatCode>General</c:formatCode>
                <c:ptCount val="4"/>
                <c:pt idx="0">
                  <c:v>0</c:v>
                </c:pt>
                <c:pt idx="1">
                  <c:v>10</c:v>
                </c:pt>
                <c:pt idx="2">
                  <c:v>13</c:v>
                </c:pt>
                <c:pt idx="3">
                  <c:v>27</c:v>
                </c:pt>
              </c:numCache>
            </c:numRef>
          </c:val>
        </c:ser>
        <c:dLbls/>
        <c:shape val="box"/>
        <c:axId val="140123136"/>
        <c:axId val="140133120"/>
        <c:axId val="0"/>
      </c:bar3DChart>
      <c:catAx>
        <c:axId val="140123136"/>
        <c:scaling>
          <c:orientation val="minMax"/>
        </c:scaling>
        <c:axPos val="b"/>
        <c:tickLblPos val="nextTo"/>
        <c:crossAx val="140133120"/>
        <c:crosses val="autoZero"/>
        <c:auto val="1"/>
        <c:lblAlgn val="ctr"/>
        <c:lblOffset val="100"/>
      </c:catAx>
      <c:valAx>
        <c:axId val="1401331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123136"/>
        <c:crosses val="autoZero"/>
        <c:crossBetween val="between"/>
      </c:valAx>
    </c:plotArea>
    <c:plotVisOnly val="1"/>
    <c:dispBlanksAs val="gap"/>
  </c:chart>
  <c:externalData r:id="rId1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COLLOCAZIONE SPAZIO-TEMPO</a:t>
            </a:r>
          </a:p>
        </c:rich>
      </c:tx>
      <c:layout>
        <c:manualLayout>
          <c:xMode val="edge"/>
          <c:yMode val="edge"/>
          <c:x val="0.11402594330323702"/>
          <c:y val="5.26886395187899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ANNI4!$V$12:$Y$12</c:f>
              <c:numCache>
                <c:formatCode>General</c:formatCode>
                <c:ptCount val="4"/>
                <c:pt idx="0">
                  <c:v>3</c:v>
                </c:pt>
                <c:pt idx="1">
                  <c:v>25</c:v>
                </c:pt>
                <c:pt idx="2">
                  <c:v>15</c:v>
                </c:pt>
                <c:pt idx="3">
                  <c:v>4</c:v>
                </c:pt>
              </c:numCache>
            </c:numRef>
          </c:val>
        </c:ser>
        <c:dLbls/>
        <c:shape val="box"/>
        <c:axId val="142095104"/>
        <c:axId val="142096640"/>
        <c:axId val="0"/>
      </c:bar3DChart>
      <c:catAx>
        <c:axId val="142095104"/>
        <c:scaling>
          <c:orientation val="minMax"/>
        </c:scaling>
        <c:axPos val="b"/>
        <c:tickLblPos val="nextTo"/>
        <c:crossAx val="142096640"/>
        <c:crosses val="autoZero"/>
        <c:auto val="1"/>
        <c:lblAlgn val="ctr"/>
        <c:lblOffset val="100"/>
      </c:catAx>
      <c:valAx>
        <c:axId val="14209664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095104"/>
        <c:crosses val="autoZero"/>
        <c:crossBetween val="between"/>
      </c:valAx>
    </c:plotArea>
    <c:plotVisOnly val="1"/>
    <c:dispBlanksAs val="gap"/>
  </c:chart>
  <c:externalData r:id="rId1"/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OSSERVAZIONE</a:t>
            </a:r>
          </a:p>
        </c:rich>
      </c:tx>
      <c:layout>
        <c:manualLayout>
          <c:xMode val="edge"/>
          <c:yMode val="edge"/>
          <c:x val="0.34974022326833965"/>
          <c:y val="3.134994963863513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ANNI4!$Z$12:$AC$12</c:f>
              <c:numCache>
                <c:formatCode>General</c:formatCode>
                <c:ptCount val="4"/>
                <c:pt idx="0">
                  <c:v>8</c:v>
                </c:pt>
                <c:pt idx="1">
                  <c:v>23</c:v>
                </c:pt>
                <c:pt idx="2">
                  <c:v>12</c:v>
                </c:pt>
                <c:pt idx="3">
                  <c:v>4</c:v>
                </c:pt>
              </c:numCache>
            </c:numRef>
          </c:val>
        </c:ser>
        <c:dLbls/>
        <c:shape val="box"/>
        <c:axId val="142117120"/>
        <c:axId val="142127104"/>
        <c:axId val="0"/>
      </c:bar3DChart>
      <c:catAx>
        <c:axId val="142117120"/>
        <c:scaling>
          <c:orientation val="minMax"/>
        </c:scaling>
        <c:axPos val="b"/>
        <c:tickLblPos val="nextTo"/>
        <c:crossAx val="142127104"/>
        <c:crosses val="autoZero"/>
        <c:auto val="1"/>
        <c:lblAlgn val="ctr"/>
        <c:lblOffset val="100"/>
      </c:catAx>
      <c:valAx>
        <c:axId val="1421271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117120"/>
        <c:crosses val="autoZero"/>
        <c:crossBetween val="between"/>
      </c:valAx>
    </c:plotArea>
    <c:plotVisOnly val="1"/>
    <c:dispBlanksAs val="gap"/>
  </c:chart>
  <c:externalData r:id="rId1"/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ESPLORAZIONE</a:t>
            </a:r>
          </a:p>
        </c:rich>
      </c:tx>
      <c:layout>
        <c:manualLayout>
          <c:xMode val="edge"/>
          <c:yMode val="edge"/>
          <c:x val="0.30267606805296338"/>
          <c:y val="3.927617647224031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ANNI4!$AD$12:$AG$12</c:f>
              <c:numCache>
                <c:formatCode>General</c:formatCode>
                <c:ptCount val="4"/>
                <c:pt idx="0">
                  <c:v>4</c:v>
                </c:pt>
                <c:pt idx="1">
                  <c:v>27</c:v>
                </c:pt>
                <c:pt idx="2">
                  <c:v>14</c:v>
                </c:pt>
                <c:pt idx="3">
                  <c:v>1</c:v>
                </c:pt>
              </c:numCache>
            </c:numRef>
          </c:val>
        </c:ser>
        <c:dLbls/>
        <c:shape val="box"/>
        <c:axId val="142172160"/>
        <c:axId val="142173696"/>
        <c:axId val="0"/>
      </c:bar3DChart>
      <c:catAx>
        <c:axId val="142172160"/>
        <c:scaling>
          <c:orientation val="minMax"/>
        </c:scaling>
        <c:axPos val="b"/>
        <c:tickLblPos val="nextTo"/>
        <c:crossAx val="142173696"/>
        <c:crosses val="autoZero"/>
        <c:auto val="1"/>
        <c:lblAlgn val="ctr"/>
        <c:lblOffset val="100"/>
      </c:catAx>
      <c:valAx>
        <c:axId val="14217369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172160"/>
        <c:crosses val="autoZero"/>
        <c:crossBetween val="between"/>
      </c:valAx>
    </c:plotArea>
    <c:plotVisOnly val="1"/>
    <c:dispBlanksAs val="gap"/>
  </c:chart>
  <c:externalData r:id="rId1"/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ASCOLTO - COMPRENSIONE</a:t>
            </a:r>
          </a:p>
        </c:rich>
      </c:tx>
      <c:layout>
        <c:manualLayout>
          <c:xMode val="edge"/>
          <c:yMode val="edge"/>
          <c:x val="0.23823436380057852"/>
          <c:y val="5.138723978839949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ANNI4!$AH$12:$AK$12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28</c:v>
                </c:pt>
                <c:pt idx="3">
                  <c:v>4</c:v>
                </c:pt>
              </c:numCache>
            </c:numRef>
          </c:val>
        </c:ser>
        <c:dLbls/>
        <c:shape val="box"/>
        <c:axId val="142292864"/>
        <c:axId val="142294400"/>
        <c:axId val="0"/>
      </c:bar3DChart>
      <c:catAx>
        <c:axId val="142292864"/>
        <c:scaling>
          <c:orientation val="minMax"/>
        </c:scaling>
        <c:axPos val="b"/>
        <c:tickLblPos val="nextTo"/>
        <c:crossAx val="142294400"/>
        <c:crosses val="autoZero"/>
        <c:auto val="1"/>
        <c:lblAlgn val="ctr"/>
        <c:lblOffset val="100"/>
      </c:catAx>
      <c:valAx>
        <c:axId val="14229440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292864"/>
        <c:crosses val="autoZero"/>
        <c:crossBetween val="between"/>
      </c:valAx>
    </c:plotArea>
    <c:plotVisOnly val="1"/>
    <c:dispBlanksAs val="gap"/>
  </c:chart>
  <c:externalData r:id="rId1"/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USO</a:t>
            </a:r>
          </a:p>
        </c:rich>
      </c:tx>
      <c:layout>
        <c:manualLayout>
          <c:xMode val="edge"/>
          <c:yMode val="edge"/>
          <c:x val="0.45440334552679051"/>
          <c:y val="4.319487883328437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ANNI4!$AL$12:$AO$12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27</c:v>
                </c:pt>
              </c:numCache>
            </c:numRef>
          </c:val>
        </c:ser>
        <c:dLbls/>
        <c:shape val="box"/>
        <c:axId val="142318976"/>
        <c:axId val="142333056"/>
        <c:axId val="0"/>
      </c:bar3DChart>
      <c:catAx>
        <c:axId val="142318976"/>
        <c:scaling>
          <c:orientation val="minMax"/>
        </c:scaling>
        <c:axPos val="b"/>
        <c:tickLblPos val="nextTo"/>
        <c:crossAx val="142333056"/>
        <c:crosses val="autoZero"/>
        <c:auto val="1"/>
        <c:lblAlgn val="ctr"/>
        <c:lblOffset val="100"/>
      </c:catAx>
      <c:valAx>
        <c:axId val="14233305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318976"/>
        <c:crosses val="autoZero"/>
        <c:crossBetween val="between"/>
      </c:valAx>
    </c:plotArea>
    <c:plotVisOnly val="1"/>
    <c:dispBlanksAs val="gap"/>
  </c:chart>
  <c:externalData r:id="rId1"/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MOTIVARE LE SCELTE</a:t>
            </a:r>
          </a:p>
        </c:rich>
      </c:tx>
      <c:layout>
        <c:manualLayout>
          <c:xMode val="edge"/>
          <c:yMode val="edge"/>
          <c:x val="0.23642538369180444"/>
          <c:y val="4.239485297554006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ANNI4!$AP$12:$AS$12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23</c:v>
                </c:pt>
                <c:pt idx="3">
                  <c:v>30</c:v>
                </c:pt>
              </c:numCache>
            </c:numRef>
          </c:val>
        </c:ser>
        <c:dLbls/>
        <c:shape val="box"/>
        <c:axId val="142345344"/>
        <c:axId val="142346880"/>
        <c:axId val="0"/>
      </c:bar3DChart>
      <c:catAx>
        <c:axId val="142345344"/>
        <c:scaling>
          <c:orientation val="minMax"/>
        </c:scaling>
        <c:axPos val="b"/>
        <c:tickLblPos val="nextTo"/>
        <c:crossAx val="142346880"/>
        <c:crosses val="autoZero"/>
        <c:auto val="1"/>
        <c:lblAlgn val="ctr"/>
        <c:lblOffset val="100"/>
      </c:catAx>
      <c:valAx>
        <c:axId val="14234688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345344"/>
        <c:crosses val="autoZero"/>
        <c:crossBetween val="between"/>
      </c:valAx>
    </c:plotArea>
    <c:plotVisOnly val="1"/>
    <c:dispBlanksAs val="gap"/>
  </c:chart>
  <c:externalData r:id="rId1"/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RICAVARE INFORMAZIONI</a:t>
            </a:r>
          </a:p>
        </c:rich>
      </c:tx>
      <c:layout>
        <c:manualLayout>
          <c:xMode val="edge"/>
          <c:yMode val="edge"/>
          <c:x val="0.24678523577211442"/>
          <c:y val="3.531303566597255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ANNI4!$AT$12:$AW$12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11</c:v>
                </c:pt>
                <c:pt idx="3">
                  <c:v>42</c:v>
                </c:pt>
              </c:numCache>
            </c:numRef>
          </c:val>
        </c:ser>
        <c:dLbls/>
        <c:shape val="box"/>
        <c:axId val="142387840"/>
        <c:axId val="142401920"/>
        <c:axId val="0"/>
      </c:bar3DChart>
      <c:catAx>
        <c:axId val="142387840"/>
        <c:scaling>
          <c:orientation val="minMax"/>
        </c:scaling>
        <c:axPos val="b"/>
        <c:tickLblPos val="nextTo"/>
        <c:crossAx val="142401920"/>
        <c:crosses val="autoZero"/>
        <c:auto val="1"/>
        <c:lblAlgn val="ctr"/>
        <c:lblOffset val="100"/>
      </c:catAx>
      <c:valAx>
        <c:axId val="1424019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387840"/>
        <c:crosses val="autoZero"/>
        <c:crossBetween val="between"/>
      </c:valAx>
    </c:plotArea>
    <c:plotVisOnly val="1"/>
    <c:dispBlanksAs val="gap"/>
  </c:chart>
  <c:externalData r:id="rId1"/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ASCOLTO - COMPRENSIONE</a:t>
            </a:r>
          </a:p>
        </c:rich>
      </c:tx>
      <c:layout>
        <c:manualLayout>
          <c:xMode val="edge"/>
          <c:yMode val="edge"/>
          <c:x val="0.23823436380057852"/>
          <c:y val="5.138723978839949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ANNI4!$AH$12:$AK$12</c:f>
              <c:numCache>
                <c:formatCode>General</c:formatCode>
                <c:ptCount val="4"/>
                <c:pt idx="0">
                  <c:v>0</c:v>
                </c:pt>
                <c:pt idx="1">
                  <c:v>7</c:v>
                </c:pt>
                <c:pt idx="2">
                  <c:v>1</c:v>
                </c:pt>
                <c:pt idx="3">
                  <c:v>17</c:v>
                </c:pt>
              </c:numCache>
            </c:numRef>
          </c:val>
        </c:ser>
        <c:dLbls/>
        <c:shape val="box"/>
        <c:axId val="142263040"/>
        <c:axId val="142264576"/>
        <c:axId val="0"/>
      </c:bar3DChart>
      <c:catAx>
        <c:axId val="142263040"/>
        <c:scaling>
          <c:orientation val="minMax"/>
        </c:scaling>
        <c:axPos val="b"/>
        <c:tickLblPos val="nextTo"/>
        <c:crossAx val="142264576"/>
        <c:crosses val="autoZero"/>
        <c:auto val="1"/>
        <c:lblAlgn val="ctr"/>
        <c:lblOffset val="100"/>
      </c:catAx>
      <c:valAx>
        <c:axId val="14226457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263040"/>
        <c:crosses val="autoZero"/>
        <c:crossBetween val="between"/>
      </c:valAx>
    </c:plotArea>
    <c:plotVisOnly val="1"/>
    <c:dispBlanksAs val="gap"/>
  </c:chart>
  <c:externalData r:id="rId1"/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USO</a:t>
            </a:r>
          </a:p>
        </c:rich>
      </c:tx>
      <c:layout>
        <c:manualLayout>
          <c:xMode val="edge"/>
          <c:yMode val="edge"/>
          <c:x val="0.45440334552679051"/>
          <c:y val="4.319487883328437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ANNI4!$AL$12:$AO$12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17</c:v>
                </c:pt>
              </c:numCache>
            </c:numRef>
          </c:val>
        </c:ser>
        <c:dLbls/>
        <c:shape val="box"/>
        <c:axId val="142452992"/>
        <c:axId val="142454784"/>
        <c:axId val="0"/>
      </c:bar3DChart>
      <c:catAx>
        <c:axId val="142452992"/>
        <c:scaling>
          <c:orientation val="minMax"/>
        </c:scaling>
        <c:axPos val="b"/>
        <c:tickLblPos val="nextTo"/>
        <c:crossAx val="142454784"/>
        <c:crosses val="autoZero"/>
        <c:auto val="1"/>
        <c:lblAlgn val="ctr"/>
        <c:lblOffset val="100"/>
      </c:catAx>
      <c:valAx>
        <c:axId val="14245478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452992"/>
        <c:crosses val="autoZero"/>
        <c:crossBetween val="between"/>
      </c:valAx>
    </c:plotArea>
    <c:plotVisOnly val="1"/>
    <c:dispBlanksAs val="gap"/>
  </c:chart>
  <c:externalData r:id="rId1"/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MOTIVARE LE SCELTE</a:t>
            </a:r>
          </a:p>
        </c:rich>
      </c:tx>
      <c:layout>
        <c:manualLayout>
          <c:xMode val="edge"/>
          <c:yMode val="edge"/>
          <c:x val="0.23642538369180444"/>
          <c:y val="4.239485297554006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ANNI4!$AP$12:$AS$12</c:f>
              <c:numCache>
                <c:formatCode>General</c:formatCode>
                <c:ptCount val="4"/>
                <c:pt idx="0">
                  <c:v>3</c:v>
                </c:pt>
                <c:pt idx="1">
                  <c:v>28</c:v>
                </c:pt>
                <c:pt idx="2">
                  <c:v>12</c:v>
                </c:pt>
                <c:pt idx="3">
                  <c:v>4</c:v>
                </c:pt>
              </c:numCache>
            </c:numRef>
          </c:val>
        </c:ser>
        <c:dLbls/>
        <c:shape val="box"/>
        <c:axId val="142491648"/>
        <c:axId val="142493184"/>
        <c:axId val="0"/>
      </c:bar3DChart>
      <c:catAx>
        <c:axId val="142491648"/>
        <c:scaling>
          <c:orientation val="minMax"/>
        </c:scaling>
        <c:axPos val="b"/>
        <c:tickLblPos val="nextTo"/>
        <c:crossAx val="142493184"/>
        <c:crosses val="autoZero"/>
        <c:auto val="1"/>
        <c:lblAlgn val="ctr"/>
        <c:lblOffset val="100"/>
      </c:catAx>
      <c:valAx>
        <c:axId val="14249318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491648"/>
        <c:crosses val="autoZero"/>
        <c:crossBetween val="between"/>
      </c:valAx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 dirty="0"/>
              <a:t>ASCOLTO E </a:t>
            </a:r>
            <a:r>
              <a:rPr lang="en-US" dirty="0" smtClean="0"/>
              <a:t>COMPRENSIONE</a:t>
            </a:r>
          </a:p>
        </c:rich>
      </c:tx>
      <c:layout>
        <c:manualLayout>
          <c:xMode val="edge"/>
          <c:yMode val="edge"/>
          <c:x val="0.17655563100186569"/>
          <c:y val="3.134993974624318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ANNI3!$F$11:$I$11</c:f>
              <c:numCache>
                <c:formatCode>General</c:formatCode>
                <c:ptCount val="4"/>
                <c:pt idx="0">
                  <c:v>0</c:v>
                </c:pt>
                <c:pt idx="1">
                  <c:v>8</c:v>
                </c:pt>
                <c:pt idx="2">
                  <c:v>12</c:v>
                </c:pt>
                <c:pt idx="3">
                  <c:v>30</c:v>
                </c:pt>
              </c:numCache>
            </c:numRef>
          </c:val>
        </c:ser>
        <c:dLbls/>
        <c:shape val="box"/>
        <c:axId val="140153600"/>
        <c:axId val="140155136"/>
        <c:axId val="0"/>
      </c:bar3DChart>
      <c:catAx>
        <c:axId val="140153600"/>
        <c:scaling>
          <c:orientation val="minMax"/>
        </c:scaling>
        <c:axPos val="b"/>
        <c:tickLblPos val="nextTo"/>
        <c:crossAx val="140155136"/>
        <c:crosses val="autoZero"/>
        <c:auto val="1"/>
        <c:lblAlgn val="ctr"/>
        <c:lblOffset val="100"/>
      </c:catAx>
      <c:valAx>
        <c:axId val="14015513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153600"/>
        <c:crosses val="autoZero"/>
        <c:crossBetween val="between"/>
      </c:valAx>
    </c:plotArea>
    <c:plotVisOnly val="1"/>
    <c:dispBlanksAs val="gap"/>
  </c:chart>
  <c:externalData r:id="rId1"/>
</c:chartSpace>
</file>

<file path=ppt/charts/chart6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RICAVARE INFORMAZIONI</a:t>
            </a:r>
          </a:p>
        </c:rich>
      </c:tx>
      <c:layout>
        <c:manualLayout>
          <c:xMode val="edge"/>
          <c:yMode val="edge"/>
          <c:x val="0.24678523577211442"/>
          <c:y val="3.531303566597255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ANNI4!$AT$12:$AW$12</c:f>
              <c:numCache>
                <c:formatCode>General</c:formatCode>
                <c:ptCount val="4"/>
                <c:pt idx="0">
                  <c:v>7</c:v>
                </c:pt>
                <c:pt idx="1">
                  <c:v>22</c:v>
                </c:pt>
                <c:pt idx="2">
                  <c:v>15</c:v>
                </c:pt>
                <c:pt idx="3">
                  <c:v>3</c:v>
                </c:pt>
              </c:numCache>
            </c:numRef>
          </c:val>
        </c:ser>
        <c:dLbls/>
        <c:shape val="box"/>
        <c:axId val="142513664"/>
        <c:axId val="142515200"/>
        <c:axId val="0"/>
      </c:bar3DChart>
      <c:catAx>
        <c:axId val="142513664"/>
        <c:scaling>
          <c:orientation val="minMax"/>
        </c:scaling>
        <c:axPos val="b"/>
        <c:tickLblPos val="nextTo"/>
        <c:crossAx val="142515200"/>
        <c:crosses val="autoZero"/>
        <c:auto val="1"/>
        <c:lblAlgn val="ctr"/>
        <c:lblOffset val="100"/>
      </c:catAx>
      <c:valAx>
        <c:axId val="14251520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513664"/>
        <c:crosses val="autoZero"/>
        <c:crossBetween val="between"/>
      </c:valAx>
    </c:plotArea>
    <c:plotVisOnly val="1"/>
    <c:dispBlanksAs val="gap"/>
  </c:chart>
  <c:externalData r:id="rId1"/>
</c:chartSpace>
</file>

<file path=ppt/charts/chart6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CONFRONTO CON ALTRI</a:t>
            </a:r>
          </a:p>
        </c:rich>
      </c:tx>
      <c:layout>
        <c:manualLayout>
          <c:xMode val="edge"/>
          <c:yMode val="edge"/>
          <c:x val="0.29110225653092209"/>
          <c:y val="3.134991689909747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ANNI3!$AX$11:$BA$11</c:f>
              <c:numCache>
                <c:formatCode>General</c:formatCode>
                <c:ptCount val="4"/>
                <c:pt idx="0">
                  <c:v>0</c:v>
                </c:pt>
                <c:pt idx="1">
                  <c:v>8</c:v>
                </c:pt>
                <c:pt idx="2">
                  <c:v>3</c:v>
                </c:pt>
                <c:pt idx="3">
                  <c:v>38</c:v>
                </c:pt>
              </c:numCache>
            </c:numRef>
          </c:val>
        </c:ser>
        <c:dLbls/>
        <c:shape val="box"/>
        <c:axId val="141901184"/>
        <c:axId val="141923456"/>
        <c:axId val="0"/>
      </c:bar3DChart>
      <c:catAx>
        <c:axId val="141901184"/>
        <c:scaling>
          <c:orientation val="minMax"/>
        </c:scaling>
        <c:axPos val="b"/>
        <c:tickLblPos val="nextTo"/>
        <c:crossAx val="141923456"/>
        <c:crosses val="autoZero"/>
        <c:auto val="1"/>
        <c:lblAlgn val="ctr"/>
        <c:lblOffset val="100"/>
      </c:catAx>
      <c:valAx>
        <c:axId val="14192345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901184"/>
        <c:crosses val="autoZero"/>
        <c:crossBetween val="between"/>
      </c:valAx>
    </c:plotArea>
    <c:plotVisOnly val="1"/>
    <c:dispBlanksAs val="gap"/>
  </c:chart>
  <c:externalData r:id="rId1"/>
</c:chartSpace>
</file>

<file path=ppt/charts/chart6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IDENTITA'</a:t>
            </a:r>
            <a:r>
              <a:rPr lang="en-US" baseline="0"/>
              <a:t> PERSONALE</a:t>
            </a:r>
            <a:endParaRPr lang="en-US"/>
          </a:p>
        </c:rich>
      </c:tx>
      <c:layout>
        <c:manualLayout>
          <c:xMode val="edge"/>
          <c:yMode val="edge"/>
          <c:x val="0.28924158673386441"/>
          <c:y val="3.909884711602299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ANNI3!$BB$11:$BE$11</c:f>
              <c:numCache>
                <c:formatCode>General</c:formatCode>
                <c:ptCount val="4"/>
                <c:pt idx="0">
                  <c:v>0</c:v>
                </c:pt>
                <c:pt idx="1">
                  <c:v>6</c:v>
                </c:pt>
                <c:pt idx="2">
                  <c:v>10</c:v>
                </c:pt>
                <c:pt idx="3">
                  <c:v>33</c:v>
                </c:pt>
              </c:numCache>
            </c:numRef>
          </c:val>
        </c:ser>
        <c:dLbls/>
        <c:shape val="box"/>
        <c:axId val="142607488"/>
        <c:axId val="142609024"/>
        <c:axId val="0"/>
      </c:bar3DChart>
      <c:catAx>
        <c:axId val="142607488"/>
        <c:scaling>
          <c:orientation val="minMax"/>
        </c:scaling>
        <c:axPos val="b"/>
        <c:tickLblPos val="nextTo"/>
        <c:crossAx val="142609024"/>
        <c:crosses val="autoZero"/>
        <c:auto val="1"/>
        <c:lblAlgn val="ctr"/>
        <c:lblOffset val="100"/>
      </c:catAx>
      <c:valAx>
        <c:axId val="1426090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607488"/>
        <c:crosses val="autoZero"/>
        <c:crossBetween val="between"/>
      </c:valAx>
    </c:plotArea>
    <c:plotVisOnly val="1"/>
    <c:dispBlanksAs val="gap"/>
  </c:chart>
  <c:externalData r:id="rId1"/>
</c:chartSpace>
</file>

<file path=ppt/charts/chart6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CONFRONTO CON ALTRI</a:t>
            </a:r>
          </a:p>
        </c:rich>
      </c:tx>
      <c:layout>
        <c:manualLayout>
          <c:xMode val="edge"/>
          <c:yMode val="edge"/>
          <c:x val="0.29110225653092209"/>
          <c:y val="3.134991689909747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val>
            <c:numRef>
              <c:f>ANNI4!$AX$12:$BA$12</c:f>
              <c:numCache>
                <c:formatCode>General</c:formatCode>
                <c:ptCount val="4"/>
                <c:pt idx="0">
                  <c:v>5</c:v>
                </c:pt>
                <c:pt idx="1">
                  <c:v>18</c:v>
                </c:pt>
                <c:pt idx="2">
                  <c:v>20</c:v>
                </c:pt>
                <c:pt idx="3">
                  <c:v>4</c:v>
                </c:pt>
              </c:numCache>
            </c:numRef>
          </c:val>
        </c:ser>
        <c:dLbls/>
        <c:shape val="box"/>
        <c:axId val="142633984"/>
        <c:axId val="142664448"/>
        <c:axId val="0"/>
      </c:bar3DChart>
      <c:catAx>
        <c:axId val="142633984"/>
        <c:scaling>
          <c:orientation val="minMax"/>
        </c:scaling>
        <c:axPos val="b"/>
        <c:tickLblPos val="nextTo"/>
        <c:crossAx val="142664448"/>
        <c:crosses val="autoZero"/>
        <c:auto val="1"/>
        <c:lblAlgn val="ctr"/>
        <c:lblOffset val="100"/>
      </c:catAx>
      <c:valAx>
        <c:axId val="1426644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633984"/>
        <c:crosses val="autoZero"/>
        <c:crossBetween val="between"/>
      </c:valAx>
    </c:plotArea>
    <c:plotVisOnly val="1"/>
    <c:dispBlanksAs val="gap"/>
  </c:chart>
  <c:externalData r:id="rId1"/>
</c:chartSpace>
</file>

<file path=ppt/charts/chart6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IDENTITA'</a:t>
            </a:r>
            <a:r>
              <a:rPr lang="en-US" baseline="0"/>
              <a:t> PERSONALE</a:t>
            </a:r>
            <a:endParaRPr lang="en-US"/>
          </a:p>
        </c:rich>
      </c:tx>
      <c:layout>
        <c:manualLayout>
          <c:xMode val="edge"/>
          <c:yMode val="edge"/>
          <c:x val="0.28924158673386441"/>
          <c:y val="3.909884711602299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val>
            <c:numRef>
              <c:f>ANNI4!$BB$12:$BE$12</c:f>
              <c:numCache>
                <c:formatCode>General</c:formatCode>
                <c:ptCount val="4"/>
                <c:pt idx="0">
                  <c:v>7</c:v>
                </c:pt>
                <c:pt idx="1">
                  <c:v>34</c:v>
                </c:pt>
                <c:pt idx="2">
                  <c:v>5</c:v>
                </c:pt>
                <c:pt idx="3">
                  <c:v>1</c:v>
                </c:pt>
              </c:numCache>
            </c:numRef>
          </c:val>
        </c:ser>
        <c:dLbls/>
        <c:shape val="box"/>
        <c:axId val="142689024"/>
        <c:axId val="142690560"/>
        <c:axId val="0"/>
      </c:bar3DChart>
      <c:catAx>
        <c:axId val="142689024"/>
        <c:scaling>
          <c:orientation val="minMax"/>
        </c:scaling>
        <c:axPos val="b"/>
        <c:tickLblPos val="nextTo"/>
        <c:crossAx val="142690560"/>
        <c:crosses val="autoZero"/>
        <c:auto val="1"/>
        <c:lblAlgn val="ctr"/>
        <c:lblOffset val="100"/>
      </c:catAx>
      <c:valAx>
        <c:axId val="14269056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689024"/>
        <c:crosses val="autoZero"/>
        <c:crossBetween val="between"/>
      </c:valAx>
    </c:plotArea>
    <c:plotVisOnly val="1"/>
    <c:dispBlanksAs val="gap"/>
  </c:chart>
  <c:externalData r:id="rId1"/>
</c:chartSpace>
</file>

<file path=ppt/charts/chart6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PRENDERE DECISIONI</a:t>
            </a:r>
          </a:p>
        </c:rich>
      </c:tx>
      <c:layout>
        <c:manualLayout>
          <c:xMode val="edge"/>
          <c:yMode val="edge"/>
          <c:x val="0.23232333475592734"/>
          <c:y val="4.702507757286417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ANNI4!$BF$12:$BI$12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16</c:v>
                </c:pt>
                <c:pt idx="3">
                  <c:v>39</c:v>
                </c:pt>
              </c:numCache>
            </c:numRef>
          </c:val>
        </c:ser>
        <c:dLbls/>
        <c:shape val="box"/>
        <c:axId val="142723712"/>
        <c:axId val="142782848"/>
        <c:axId val="0"/>
      </c:bar3DChart>
      <c:catAx>
        <c:axId val="142723712"/>
        <c:scaling>
          <c:orientation val="minMax"/>
        </c:scaling>
        <c:axPos val="b"/>
        <c:tickLblPos val="nextTo"/>
        <c:crossAx val="142782848"/>
        <c:crosses val="autoZero"/>
        <c:auto val="1"/>
        <c:lblAlgn val="ctr"/>
        <c:lblOffset val="100"/>
      </c:catAx>
      <c:valAx>
        <c:axId val="1427828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723712"/>
        <c:crosses val="autoZero"/>
        <c:crossBetween val="between"/>
      </c:valAx>
    </c:plotArea>
    <c:plotVisOnly val="1"/>
    <c:dispBlanksAs val="gap"/>
  </c:chart>
  <c:externalData r:id="rId1"/>
</c:chartSpace>
</file>

<file path=ppt/charts/chart6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MOTIVARE LE SCELTE</a:t>
            </a:r>
          </a:p>
        </c:rich>
      </c:tx>
      <c:layout>
        <c:manualLayout>
          <c:xMode val="edge"/>
          <c:yMode val="edge"/>
          <c:x val="0.28621037366899821"/>
          <c:y val="3.93648535733849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ANNI4!$BJ$12:$BM$12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12</c:v>
                </c:pt>
                <c:pt idx="3">
                  <c:v>41</c:v>
                </c:pt>
              </c:numCache>
            </c:numRef>
          </c:val>
        </c:ser>
        <c:dLbls/>
        <c:shape val="box"/>
        <c:axId val="142877056"/>
        <c:axId val="142878592"/>
        <c:axId val="0"/>
      </c:bar3DChart>
      <c:catAx>
        <c:axId val="142877056"/>
        <c:scaling>
          <c:orientation val="minMax"/>
        </c:scaling>
        <c:axPos val="b"/>
        <c:tickLblPos val="nextTo"/>
        <c:crossAx val="142878592"/>
        <c:crosses val="autoZero"/>
        <c:auto val="1"/>
        <c:lblAlgn val="ctr"/>
        <c:lblOffset val="100"/>
      </c:catAx>
      <c:valAx>
        <c:axId val="14287859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877056"/>
        <c:crosses val="autoZero"/>
        <c:crossBetween val="between"/>
      </c:valAx>
    </c:plotArea>
    <c:plotVisOnly val="1"/>
    <c:dispBlanksAs val="gap"/>
  </c:chart>
  <c:externalData r:id="rId1"/>
</c:chartSpace>
</file>

<file path=ppt/charts/chart6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PRENDERE DECISIONI</a:t>
            </a:r>
          </a:p>
        </c:rich>
      </c:tx>
      <c:layout>
        <c:manualLayout>
          <c:xMode val="edge"/>
          <c:yMode val="edge"/>
          <c:x val="0.23232333475592734"/>
          <c:y val="4.702507757286417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ANNI4!$BF$12:$BI$12</c:f>
              <c:numCache>
                <c:formatCode>General</c:formatCode>
                <c:ptCount val="4"/>
                <c:pt idx="0">
                  <c:v>7</c:v>
                </c:pt>
                <c:pt idx="1">
                  <c:v>22</c:v>
                </c:pt>
                <c:pt idx="2">
                  <c:v>15</c:v>
                </c:pt>
                <c:pt idx="3">
                  <c:v>3</c:v>
                </c:pt>
              </c:numCache>
            </c:numRef>
          </c:val>
        </c:ser>
        <c:dLbls/>
        <c:shape val="box"/>
        <c:axId val="142911744"/>
        <c:axId val="142925824"/>
        <c:axId val="0"/>
      </c:bar3DChart>
      <c:catAx>
        <c:axId val="142911744"/>
        <c:scaling>
          <c:orientation val="minMax"/>
        </c:scaling>
        <c:axPos val="b"/>
        <c:tickLblPos val="nextTo"/>
        <c:crossAx val="142925824"/>
        <c:crosses val="autoZero"/>
        <c:auto val="1"/>
        <c:lblAlgn val="ctr"/>
        <c:lblOffset val="100"/>
      </c:catAx>
      <c:valAx>
        <c:axId val="1429258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911744"/>
        <c:crosses val="autoZero"/>
        <c:crossBetween val="between"/>
      </c:valAx>
    </c:plotArea>
    <c:plotVisOnly val="1"/>
    <c:dispBlanksAs val="gap"/>
  </c:chart>
  <c:externalData r:id="rId1"/>
</c:chartSpace>
</file>

<file path=ppt/charts/chart6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MOTIVARE LE SCELTE</a:t>
            </a:r>
          </a:p>
        </c:rich>
      </c:tx>
      <c:layout>
        <c:manualLayout>
          <c:xMode val="edge"/>
          <c:yMode val="edge"/>
          <c:x val="0.28621037366899821"/>
          <c:y val="3.93648535733849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ANNI4!$BJ$12:$BM$12</c:f>
              <c:numCache>
                <c:formatCode>General</c:formatCode>
                <c:ptCount val="4"/>
                <c:pt idx="0">
                  <c:v>4</c:v>
                </c:pt>
                <c:pt idx="1">
                  <c:v>25</c:v>
                </c:pt>
                <c:pt idx="2">
                  <c:v>13</c:v>
                </c:pt>
                <c:pt idx="3">
                  <c:v>5</c:v>
                </c:pt>
              </c:numCache>
            </c:numRef>
          </c:val>
        </c:ser>
        <c:dLbls/>
        <c:shape val="box"/>
        <c:axId val="142815232"/>
        <c:axId val="142816768"/>
        <c:axId val="0"/>
      </c:bar3DChart>
      <c:catAx>
        <c:axId val="142815232"/>
        <c:scaling>
          <c:orientation val="minMax"/>
        </c:scaling>
        <c:axPos val="b"/>
        <c:tickLblPos val="nextTo"/>
        <c:crossAx val="142816768"/>
        <c:crosses val="autoZero"/>
        <c:auto val="1"/>
        <c:lblAlgn val="ctr"/>
        <c:lblOffset val="100"/>
      </c:catAx>
      <c:valAx>
        <c:axId val="14281676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815232"/>
        <c:crosses val="autoZero"/>
        <c:crossBetween val="between"/>
      </c:valAx>
    </c:plotArea>
    <c:plotVisOnly val="1"/>
    <c:dispBlanksAs val="gap"/>
  </c:chart>
  <c:externalData r:id="rId1"/>
</c:chartSpace>
</file>

<file path=ppt/charts/chart6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IL LINGUAGGIO DEL CORPO</a:t>
            </a:r>
          </a:p>
        </c:rich>
      </c:tx>
      <c:layout>
        <c:manualLayout>
          <c:xMode val="edge"/>
          <c:yMode val="edge"/>
          <c:x val="0.21976746845444592"/>
          <c:y val="4.310632110845884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ANNI4!$BN$12:$BQ$12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20</c:v>
                </c:pt>
                <c:pt idx="3">
                  <c:v>35</c:v>
                </c:pt>
              </c:numCache>
            </c:numRef>
          </c:val>
        </c:ser>
        <c:dLbls/>
        <c:shape val="box"/>
        <c:axId val="143001472"/>
        <c:axId val="143003008"/>
        <c:axId val="0"/>
      </c:bar3DChart>
      <c:catAx>
        <c:axId val="143001472"/>
        <c:scaling>
          <c:orientation val="minMax"/>
        </c:scaling>
        <c:axPos val="b"/>
        <c:tickLblPos val="nextTo"/>
        <c:crossAx val="143003008"/>
        <c:crosses val="autoZero"/>
        <c:auto val="1"/>
        <c:lblAlgn val="ctr"/>
        <c:lblOffset val="100"/>
      </c:catAx>
      <c:valAx>
        <c:axId val="1430030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001472"/>
        <c:crosses val="autoZero"/>
        <c:crossBetween val="between"/>
      </c:valAx>
    </c:plotArea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 dirty="0"/>
              <a:t>ASCOLTO E </a:t>
            </a:r>
            <a:r>
              <a:rPr lang="en-US" dirty="0" smtClean="0"/>
              <a:t>COMPRENSIONE</a:t>
            </a:r>
          </a:p>
        </c:rich>
      </c:tx>
      <c:layout>
        <c:manualLayout>
          <c:xMode val="edge"/>
          <c:yMode val="edge"/>
          <c:x val="0.17316398605283176"/>
          <c:y val="3.134986635471875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1"/>
          <c:order val="0"/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ANNI3!$J$11:$M$11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6</c:v>
                </c:pt>
                <c:pt idx="3">
                  <c:v>2</c:v>
                </c:pt>
              </c:numCache>
            </c:numRef>
          </c:val>
        </c:ser>
        <c:dLbls/>
        <c:shape val="box"/>
        <c:axId val="140175616"/>
        <c:axId val="140001280"/>
        <c:axId val="0"/>
      </c:bar3DChart>
      <c:catAx>
        <c:axId val="140175616"/>
        <c:scaling>
          <c:orientation val="minMax"/>
        </c:scaling>
        <c:axPos val="b"/>
        <c:tickLblPos val="nextTo"/>
        <c:crossAx val="140001280"/>
        <c:crosses val="autoZero"/>
        <c:auto val="1"/>
        <c:lblAlgn val="ctr"/>
        <c:lblOffset val="100"/>
      </c:catAx>
      <c:valAx>
        <c:axId val="14000128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175616"/>
        <c:crosses val="autoZero"/>
        <c:crossBetween val="between"/>
      </c:valAx>
    </c:plotArea>
    <c:plotVisOnly val="1"/>
    <c:dispBlanksAs val="gap"/>
  </c:chart>
  <c:externalData r:id="rId1"/>
</c:chartSpace>
</file>

<file path=ppt/charts/chart7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UTILIZZO</a:t>
            </a:r>
            <a:r>
              <a:rPr lang="en-US" baseline="0"/>
              <a:t> DI ALTRI LINGUAGGI</a:t>
            </a:r>
            <a:endParaRPr lang="en-US"/>
          </a:p>
        </c:rich>
      </c:tx>
      <c:layout>
        <c:manualLayout>
          <c:xMode val="edge"/>
          <c:yMode val="edge"/>
          <c:x val="0.16220597582616336"/>
          <c:y val="4.631764827846761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ANNI4!$BR$12:$BU$12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19</c:v>
                </c:pt>
                <c:pt idx="3">
                  <c:v>36</c:v>
                </c:pt>
              </c:numCache>
            </c:numRef>
          </c:val>
        </c:ser>
        <c:dLbls/>
        <c:shape val="box"/>
        <c:axId val="143015296"/>
        <c:axId val="143058048"/>
        <c:axId val="0"/>
      </c:bar3DChart>
      <c:catAx>
        <c:axId val="143015296"/>
        <c:scaling>
          <c:orientation val="minMax"/>
        </c:scaling>
        <c:axPos val="b"/>
        <c:tickLblPos val="nextTo"/>
        <c:crossAx val="143058048"/>
        <c:crosses val="autoZero"/>
        <c:auto val="1"/>
        <c:lblAlgn val="ctr"/>
        <c:lblOffset val="100"/>
      </c:catAx>
      <c:valAx>
        <c:axId val="1430580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015296"/>
        <c:crosses val="autoZero"/>
        <c:crossBetween val="between"/>
      </c:valAx>
    </c:plotArea>
    <c:plotVisOnly val="1"/>
    <c:dispBlanksAs val="gap"/>
  </c:chart>
  <c:externalData r:id="rId1"/>
</c:chartSpace>
</file>

<file path=ppt/charts/chart7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IL LINGUAGGIO DEL CORPO</a:t>
            </a:r>
          </a:p>
        </c:rich>
      </c:tx>
      <c:layout>
        <c:manualLayout>
          <c:xMode val="edge"/>
          <c:yMode val="edge"/>
          <c:x val="0.21976746845444592"/>
          <c:y val="4.310632110845884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ANNI4!$BN$12:$BQ$12</c:f>
              <c:numCache>
                <c:formatCode>General</c:formatCode>
                <c:ptCount val="4"/>
                <c:pt idx="0">
                  <c:v>8</c:v>
                </c:pt>
                <c:pt idx="1">
                  <c:v>26</c:v>
                </c:pt>
                <c:pt idx="2">
                  <c:v>10</c:v>
                </c:pt>
                <c:pt idx="3">
                  <c:v>3</c:v>
                </c:pt>
              </c:numCache>
            </c:numRef>
          </c:val>
        </c:ser>
        <c:dLbls/>
        <c:shape val="box"/>
        <c:axId val="143099392"/>
        <c:axId val="143100928"/>
        <c:axId val="0"/>
      </c:bar3DChart>
      <c:catAx>
        <c:axId val="143099392"/>
        <c:scaling>
          <c:orientation val="minMax"/>
        </c:scaling>
        <c:axPos val="b"/>
        <c:tickLblPos val="nextTo"/>
        <c:crossAx val="143100928"/>
        <c:crosses val="autoZero"/>
        <c:auto val="1"/>
        <c:lblAlgn val="ctr"/>
        <c:lblOffset val="100"/>
      </c:catAx>
      <c:valAx>
        <c:axId val="14310092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099392"/>
        <c:crosses val="autoZero"/>
        <c:crossBetween val="between"/>
      </c:valAx>
    </c:plotArea>
    <c:plotVisOnly val="1"/>
    <c:dispBlanksAs val="gap"/>
  </c:chart>
  <c:externalData r:id="rId1"/>
</c:chartSpace>
</file>

<file path=ppt/charts/chart7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UTILIZZO</a:t>
            </a:r>
            <a:r>
              <a:rPr lang="en-US" baseline="0"/>
              <a:t> DI ALTRI LINGUAGGI</a:t>
            </a:r>
            <a:endParaRPr lang="en-US"/>
          </a:p>
        </c:rich>
      </c:tx>
      <c:layout>
        <c:manualLayout>
          <c:xMode val="edge"/>
          <c:yMode val="edge"/>
          <c:x val="0.16220597582616336"/>
          <c:y val="4.631764827846761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ANNI4!$BR$12:$BU$12</c:f>
              <c:numCache>
                <c:formatCode>General</c:formatCode>
                <c:ptCount val="4"/>
                <c:pt idx="0">
                  <c:v>4</c:v>
                </c:pt>
                <c:pt idx="1">
                  <c:v>25</c:v>
                </c:pt>
                <c:pt idx="2">
                  <c:v>14</c:v>
                </c:pt>
                <c:pt idx="3">
                  <c:v>4</c:v>
                </c:pt>
              </c:numCache>
            </c:numRef>
          </c:val>
        </c:ser>
        <c:dLbls/>
        <c:shape val="box"/>
        <c:axId val="143137792"/>
        <c:axId val="143147776"/>
        <c:axId val="0"/>
      </c:bar3DChart>
      <c:catAx>
        <c:axId val="143137792"/>
        <c:scaling>
          <c:orientation val="minMax"/>
        </c:scaling>
        <c:axPos val="b"/>
        <c:tickLblPos val="nextTo"/>
        <c:crossAx val="143147776"/>
        <c:crosses val="autoZero"/>
        <c:auto val="1"/>
        <c:lblAlgn val="ctr"/>
        <c:lblOffset val="100"/>
      </c:catAx>
      <c:valAx>
        <c:axId val="14314777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137792"/>
        <c:crosses val="autoZero"/>
        <c:crossBetween val="between"/>
      </c:valAx>
    </c:plotArea>
    <c:plotVisOnly val="1"/>
    <c:dispBlanksAs val="gap"/>
  </c:chart>
  <c:externalData r:id="rId1"/>
</c:chartSpace>
</file>

<file path=ppt/charts/chart7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INTERAZIONE</a:t>
            </a:r>
          </a:p>
        </c:rich>
      </c:tx>
      <c:layout>
        <c:manualLayout>
          <c:xMode val="edge"/>
          <c:yMode val="edge"/>
          <c:x val="0.36642560853348866"/>
          <c:y val="4.337229185474603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ANNI5!$B$12:$E$12</c:f>
              <c:numCache>
                <c:formatCode>General</c:formatCode>
                <c:ptCount val="4"/>
                <c:pt idx="0">
                  <c:v>0</c:v>
                </c:pt>
                <c:pt idx="1">
                  <c:v>7</c:v>
                </c:pt>
                <c:pt idx="2">
                  <c:v>34</c:v>
                </c:pt>
                <c:pt idx="3">
                  <c:v>9</c:v>
                </c:pt>
              </c:numCache>
            </c:numRef>
          </c:val>
        </c:ser>
        <c:dLbls/>
        <c:shape val="box"/>
        <c:axId val="143193216"/>
        <c:axId val="143194752"/>
        <c:axId val="0"/>
      </c:bar3DChart>
      <c:catAx>
        <c:axId val="143193216"/>
        <c:scaling>
          <c:orientation val="minMax"/>
        </c:scaling>
        <c:axPos val="b"/>
        <c:tickLblPos val="nextTo"/>
        <c:crossAx val="143194752"/>
        <c:crosses val="autoZero"/>
        <c:auto val="1"/>
        <c:lblAlgn val="ctr"/>
        <c:lblOffset val="100"/>
      </c:catAx>
      <c:valAx>
        <c:axId val="14319475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193216"/>
        <c:crosses val="autoZero"/>
        <c:crossBetween val="between"/>
      </c:valAx>
    </c:plotArea>
    <c:plotVisOnly val="1"/>
    <c:dispBlanksAs val="gap"/>
  </c:chart>
  <c:externalData r:id="rId1"/>
</c:chartSpace>
</file>

<file path=ppt/charts/chart7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ASCOLTO E COMPRENSIONE</a:t>
            </a:r>
          </a:p>
        </c:rich>
      </c:tx>
      <c:layout>
        <c:manualLayout>
          <c:xMode val="edge"/>
          <c:yMode val="edge"/>
          <c:x val="0.17655563100186569"/>
          <c:y val="3.134993974624318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ANNI5!$F$12:$I$12</c:f>
              <c:numCache>
                <c:formatCode>General</c:formatCode>
                <c:ptCount val="4"/>
                <c:pt idx="0">
                  <c:v>0</c:v>
                </c:pt>
                <c:pt idx="1">
                  <c:v>6</c:v>
                </c:pt>
                <c:pt idx="2">
                  <c:v>43</c:v>
                </c:pt>
                <c:pt idx="3">
                  <c:v>11</c:v>
                </c:pt>
              </c:numCache>
            </c:numRef>
          </c:val>
        </c:ser>
        <c:dLbls/>
        <c:shape val="box"/>
        <c:axId val="143280768"/>
        <c:axId val="143294848"/>
        <c:axId val="0"/>
      </c:bar3DChart>
      <c:catAx>
        <c:axId val="143280768"/>
        <c:scaling>
          <c:orientation val="minMax"/>
        </c:scaling>
        <c:axPos val="b"/>
        <c:tickLblPos val="nextTo"/>
        <c:crossAx val="143294848"/>
        <c:crosses val="autoZero"/>
        <c:auto val="1"/>
        <c:lblAlgn val="ctr"/>
        <c:lblOffset val="100"/>
      </c:catAx>
      <c:valAx>
        <c:axId val="1432948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280768"/>
        <c:crosses val="autoZero"/>
        <c:crossBetween val="between"/>
      </c:valAx>
    </c:plotArea>
    <c:plotVisOnly val="1"/>
    <c:dispBlanksAs val="gap"/>
  </c:chart>
  <c:externalData r:id="rId1"/>
</c:chartSpace>
</file>

<file path=ppt/charts/chart7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ASCOLTO E COMPRENSIONE</a:t>
            </a:r>
          </a:p>
        </c:rich>
      </c:tx>
      <c:layout>
        <c:manualLayout>
          <c:xMode val="edge"/>
          <c:yMode val="edge"/>
          <c:x val="0.20392322309015473"/>
          <c:y val="5.567575933330829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1"/>
          <c:order val="0"/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ANNI5!$J$12:$M$12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11</c:v>
                </c:pt>
                <c:pt idx="3">
                  <c:v>25</c:v>
                </c:pt>
              </c:numCache>
            </c:numRef>
          </c:val>
        </c:ser>
        <c:dLbls/>
        <c:shape val="box"/>
        <c:axId val="143196544"/>
        <c:axId val="143198080"/>
        <c:axId val="0"/>
      </c:bar3DChart>
      <c:catAx>
        <c:axId val="143196544"/>
        <c:scaling>
          <c:orientation val="minMax"/>
        </c:scaling>
        <c:axPos val="b"/>
        <c:tickLblPos val="nextTo"/>
        <c:crossAx val="143198080"/>
        <c:crosses val="autoZero"/>
        <c:auto val="1"/>
        <c:lblAlgn val="ctr"/>
        <c:lblOffset val="100"/>
      </c:catAx>
      <c:valAx>
        <c:axId val="14319808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196544"/>
        <c:crosses val="autoZero"/>
        <c:crossBetween val="between"/>
      </c:valAx>
    </c:plotArea>
    <c:plotVisOnly val="1"/>
    <c:dispBlanksAs val="gap"/>
  </c:chart>
  <c:externalData r:id="rId1"/>
</c:chartSpace>
</file>

<file path=ppt/charts/chart7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INTERAZIONE</a:t>
            </a:r>
          </a:p>
        </c:rich>
      </c:tx>
      <c:layout>
        <c:manualLayout>
          <c:xMode val="edge"/>
          <c:yMode val="edge"/>
          <c:x val="0.31385408552605532"/>
          <c:y val="3.134990711612498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ANNI5!$N$12:$Q$12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10</c:v>
                </c:pt>
                <c:pt idx="3">
                  <c:v>26</c:v>
                </c:pt>
              </c:numCache>
            </c:numRef>
          </c:val>
        </c:ser>
        <c:dLbls/>
        <c:shape val="box"/>
        <c:axId val="143222656"/>
        <c:axId val="143224192"/>
        <c:axId val="0"/>
      </c:bar3DChart>
      <c:catAx>
        <c:axId val="143222656"/>
        <c:scaling>
          <c:orientation val="minMax"/>
        </c:scaling>
        <c:axPos val="b"/>
        <c:tickLblPos val="nextTo"/>
        <c:crossAx val="143224192"/>
        <c:crosses val="autoZero"/>
        <c:auto val="1"/>
        <c:lblAlgn val="ctr"/>
        <c:lblOffset val="100"/>
      </c:catAx>
      <c:valAx>
        <c:axId val="14322419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222656"/>
        <c:crosses val="autoZero"/>
        <c:crossBetween val="between"/>
      </c:valAx>
    </c:plotArea>
    <c:plotVisOnly val="1"/>
    <c:dispBlanksAs val="gap"/>
  </c:chart>
  <c:externalData r:id="rId1"/>
</c:chartSpace>
</file>

<file path=ppt/charts/chart7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INTERAZIONE</a:t>
            </a:r>
          </a:p>
        </c:rich>
      </c:tx>
      <c:layout>
        <c:manualLayout>
          <c:xMode val="edge"/>
          <c:yMode val="edge"/>
          <c:x val="0.36642560853348866"/>
          <c:y val="4.337229185474603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ANNI5!$B$12:$E$12</c:f>
              <c:numCache>
                <c:formatCode>General</c:formatCode>
                <c:ptCount val="4"/>
                <c:pt idx="0">
                  <c:v>0</c:v>
                </c:pt>
                <c:pt idx="1">
                  <c:v>31</c:v>
                </c:pt>
                <c:pt idx="2">
                  <c:v>18</c:v>
                </c:pt>
                <c:pt idx="3">
                  <c:v>2</c:v>
                </c:pt>
              </c:numCache>
            </c:numRef>
          </c:val>
        </c:ser>
        <c:dLbls/>
        <c:shape val="box"/>
        <c:axId val="143380480"/>
        <c:axId val="143382016"/>
        <c:axId val="0"/>
      </c:bar3DChart>
      <c:catAx>
        <c:axId val="143380480"/>
        <c:scaling>
          <c:orientation val="minMax"/>
        </c:scaling>
        <c:axPos val="b"/>
        <c:tickLblPos val="nextTo"/>
        <c:crossAx val="143382016"/>
        <c:crosses val="autoZero"/>
        <c:auto val="1"/>
        <c:lblAlgn val="ctr"/>
        <c:lblOffset val="100"/>
      </c:catAx>
      <c:valAx>
        <c:axId val="14338201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380480"/>
        <c:crosses val="autoZero"/>
        <c:crossBetween val="between"/>
      </c:valAx>
    </c:plotArea>
    <c:plotVisOnly val="1"/>
    <c:dispBlanksAs val="gap"/>
  </c:chart>
  <c:externalData r:id="rId1"/>
</c:chartSpace>
</file>

<file path=ppt/charts/chart7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ASCOLTO E COMPRENSIONE</a:t>
            </a:r>
          </a:p>
        </c:rich>
      </c:tx>
      <c:layout>
        <c:manualLayout>
          <c:xMode val="edge"/>
          <c:yMode val="edge"/>
          <c:x val="0.17655563100186569"/>
          <c:y val="3.134993974624318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ANNI5!$F$12:$I$12</c:f>
              <c:numCache>
                <c:formatCode>General</c:formatCode>
                <c:ptCount val="4"/>
                <c:pt idx="0">
                  <c:v>0</c:v>
                </c:pt>
                <c:pt idx="1">
                  <c:v>28</c:v>
                </c:pt>
                <c:pt idx="2">
                  <c:v>21</c:v>
                </c:pt>
                <c:pt idx="3">
                  <c:v>2</c:v>
                </c:pt>
              </c:numCache>
            </c:numRef>
          </c:val>
        </c:ser>
        <c:dLbls/>
        <c:shape val="box"/>
        <c:axId val="143398400"/>
        <c:axId val="143399936"/>
        <c:axId val="0"/>
      </c:bar3DChart>
      <c:catAx>
        <c:axId val="143398400"/>
        <c:scaling>
          <c:orientation val="minMax"/>
        </c:scaling>
        <c:axPos val="b"/>
        <c:tickLblPos val="nextTo"/>
        <c:crossAx val="143399936"/>
        <c:crosses val="autoZero"/>
        <c:auto val="1"/>
        <c:lblAlgn val="ctr"/>
        <c:lblOffset val="100"/>
      </c:catAx>
      <c:valAx>
        <c:axId val="14339993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398400"/>
        <c:crosses val="autoZero"/>
        <c:crossBetween val="between"/>
      </c:valAx>
    </c:plotArea>
    <c:plotVisOnly val="1"/>
    <c:dispBlanksAs val="gap"/>
  </c:chart>
  <c:externalData r:id="rId1"/>
</c:chartSpace>
</file>

<file path=ppt/charts/chart7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ASCOLTO E COMPRENSIONE</a:t>
            </a:r>
          </a:p>
        </c:rich>
      </c:tx>
      <c:layout>
        <c:manualLayout>
          <c:xMode val="edge"/>
          <c:yMode val="edge"/>
          <c:x val="0.20392322309015473"/>
          <c:y val="5.567575933330829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1"/>
          <c:order val="0"/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ANNI5!$J$12:$M$12</c:f>
              <c:numCache>
                <c:formatCode>General</c:formatCode>
                <c:ptCount val="4"/>
                <c:pt idx="0">
                  <c:v>0</c:v>
                </c:pt>
                <c:pt idx="1">
                  <c:v>9</c:v>
                </c:pt>
                <c:pt idx="2">
                  <c:v>0</c:v>
                </c:pt>
                <c:pt idx="3">
                  <c:v>27</c:v>
                </c:pt>
              </c:numCache>
            </c:numRef>
          </c:val>
        </c:ser>
        <c:dLbls/>
        <c:shape val="box"/>
        <c:axId val="143428608"/>
        <c:axId val="143446784"/>
        <c:axId val="0"/>
      </c:bar3DChart>
      <c:catAx>
        <c:axId val="143428608"/>
        <c:scaling>
          <c:orientation val="minMax"/>
        </c:scaling>
        <c:axPos val="b"/>
        <c:tickLblPos val="nextTo"/>
        <c:crossAx val="143446784"/>
        <c:crosses val="autoZero"/>
        <c:auto val="1"/>
        <c:lblAlgn val="ctr"/>
        <c:lblOffset val="100"/>
      </c:catAx>
      <c:valAx>
        <c:axId val="14344678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428608"/>
        <c:crosses val="autoZero"/>
        <c:crossBetween val="between"/>
      </c:valAx>
    </c:plotArea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 sz="1400" dirty="0" smtClean="0"/>
              <a:t>COMUNICAZIONE</a:t>
            </a:r>
          </a:p>
        </c:rich>
      </c:tx>
      <c:layout>
        <c:manualLayout>
          <c:xMode val="edge"/>
          <c:yMode val="edge"/>
          <c:x val="0.25235698940235807"/>
          <c:y val="1.3251139231528505E-3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7.1556063596909664E-2"/>
          <c:y val="0.18657441834847385"/>
          <c:w val="0.88438541836511675"/>
          <c:h val="0.73395830102239368"/>
        </c:manualLayout>
      </c:layout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ANNI3!$N$11:$Q$11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6</c:v>
                </c:pt>
                <c:pt idx="3">
                  <c:v>2</c:v>
                </c:pt>
              </c:numCache>
            </c:numRef>
          </c:val>
        </c:ser>
        <c:dLbls/>
        <c:shape val="box"/>
        <c:axId val="140038144"/>
        <c:axId val="140039680"/>
        <c:axId val="0"/>
      </c:bar3DChart>
      <c:catAx>
        <c:axId val="140038144"/>
        <c:scaling>
          <c:orientation val="minMax"/>
        </c:scaling>
        <c:axPos val="b"/>
        <c:tickLblPos val="nextTo"/>
        <c:crossAx val="140039680"/>
        <c:crosses val="autoZero"/>
        <c:auto val="1"/>
        <c:lblAlgn val="ctr"/>
        <c:lblOffset val="100"/>
      </c:catAx>
      <c:valAx>
        <c:axId val="14003968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038144"/>
        <c:crosses val="autoZero"/>
        <c:crossBetween val="between"/>
      </c:valAx>
    </c:plotArea>
    <c:plotVisOnly val="1"/>
    <c:dispBlanksAs val="gap"/>
  </c:chart>
  <c:externalData r:id="rId1"/>
</c:chartSpace>
</file>

<file path=ppt/charts/chart8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INTERAZIONE</a:t>
            </a:r>
          </a:p>
        </c:rich>
      </c:tx>
      <c:layout>
        <c:manualLayout>
          <c:xMode val="edge"/>
          <c:yMode val="edge"/>
          <c:x val="0.31385408552605532"/>
          <c:y val="3.134990711612498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ANNI5!$N$12:$Q$12</c:f>
              <c:numCache>
                <c:formatCode>General</c:formatCode>
                <c:ptCount val="4"/>
                <c:pt idx="0">
                  <c:v>0</c:v>
                </c:pt>
                <c:pt idx="1">
                  <c:v>9</c:v>
                </c:pt>
                <c:pt idx="2">
                  <c:v>0</c:v>
                </c:pt>
                <c:pt idx="3">
                  <c:v>27</c:v>
                </c:pt>
              </c:numCache>
            </c:numRef>
          </c:val>
        </c:ser>
        <c:dLbls/>
        <c:shape val="box"/>
        <c:axId val="143471360"/>
        <c:axId val="143472896"/>
        <c:axId val="0"/>
      </c:bar3DChart>
      <c:catAx>
        <c:axId val="143471360"/>
        <c:scaling>
          <c:orientation val="minMax"/>
        </c:scaling>
        <c:axPos val="b"/>
        <c:tickLblPos val="nextTo"/>
        <c:crossAx val="143472896"/>
        <c:crosses val="autoZero"/>
        <c:auto val="1"/>
        <c:lblAlgn val="ctr"/>
        <c:lblOffset val="100"/>
      </c:catAx>
      <c:valAx>
        <c:axId val="14347289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471360"/>
        <c:crosses val="autoZero"/>
        <c:crossBetween val="between"/>
      </c:valAx>
    </c:plotArea>
    <c:plotVisOnly val="1"/>
    <c:dispBlanksAs val="gap"/>
  </c:chart>
  <c:externalData r:id="rId1"/>
</c:chartSpace>
</file>

<file path=ppt/charts/chart8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RAGGRUPPARE E CLASSIFICARE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ANNI5!$R$12:$U$12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36</c:v>
                </c:pt>
                <c:pt idx="3">
                  <c:v>14</c:v>
                </c:pt>
              </c:numCache>
            </c:numRef>
          </c:val>
        </c:ser>
        <c:dLbls/>
        <c:shape val="box"/>
        <c:axId val="143518336"/>
        <c:axId val="143614336"/>
        <c:axId val="0"/>
      </c:bar3DChart>
      <c:catAx>
        <c:axId val="143518336"/>
        <c:scaling>
          <c:orientation val="minMax"/>
        </c:scaling>
        <c:axPos val="b"/>
        <c:tickLblPos val="nextTo"/>
        <c:crossAx val="143614336"/>
        <c:crosses val="autoZero"/>
        <c:auto val="1"/>
        <c:lblAlgn val="ctr"/>
        <c:lblOffset val="100"/>
      </c:catAx>
      <c:valAx>
        <c:axId val="14361433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518336"/>
        <c:crosses val="autoZero"/>
        <c:crossBetween val="between"/>
      </c:valAx>
    </c:plotArea>
    <c:plotVisOnly val="1"/>
    <c:dispBlanksAs val="gap"/>
  </c:chart>
  <c:externalData r:id="rId1"/>
</c:chartSpace>
</file>

<file path=ppt/charts/chart8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COLLOCAZIONE SPAZIO-TEMPO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ANNI5!$V$12:$Y$12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34</c:v>
                </c:pt>
                <c:pt idx="3">
                  <c:v>15</c:v>
                </c:pt>
              </c:numCache>
            </c:numRef>
          </c:val>
        </c:ser>
        <c:dLbls/>
        <c:shape val="box"/>
        <c:axId val="143647104"/>
        <c:axId val="143648640"/>
        <c:axId val="0"/>
      </c:bar3DChart>
      <c:catAx>
        <c:axId val="143647104"/>
        <c:scaling>
          <c:orientation val="minMax"/>
        </c:scaling>
        <c:axPos val="b"/>
        <c:tickLblPos val="nextTo"/>
        <c:crossAx val="143648640"/>
        <c:crosses val="autoZero"/>
        <c:auto val="1"/>
        <c:lblAlgn val="ctr"/>
        <c:lblOffset val="100"/>
      </c:catAx>
      <c:valAx>
        <c:axId val="14364864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647104"/>
        <c:crosses val="autoZero"/>
        <c:crossBetween val="between"/>
      </c:valAx>
    </c:plotArea>
    <c:plotVisOnly val="1"/>
    <c:dispBlanksAs val="gap"/>
  </c:chart>
  <c:externalData r:id="rId1"/>
</c:chartSpace>
</file>

<file path=ppt/charts/chart8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OSSERVAZIONE</a:t>
            </a:r>
          </a:p>
        </c:rich>
      </c:tx>
      <c:layout>
        <c:manualLayout>
          <c:xMode val="edge"/>
          <c:yMode val="edge"/>
          <c:x val="0.29766167242324698"/>
          <c:y val="5.041705185270262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ANNI5!$Z$12:$AC$12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40</c:v>
                </c:pt>
                <c:pt idx="3">
                  <c:v>10</c:v>
                </c:pt>
              </c:numCache>
            </c:numRef>
          </c:val>
        </c:ser>
        <c:dLbls/>
        <c:shape val="box"/>
        <c:axId val="143529856"/>
        <c:axId val="143531392"/>
        <c:axId val="0"/>
      </c:bar3DChart>
      <c:catAx>
        <c:axId val="143529856"/>
        <c:scaling>
          <c:orientation val="minMax"/>
        </c:scaling>
        <c:axPos val="b"/>
        <c:tickLblPos val="nextTo"/>
        <c:crossAx val="143531392"/>
        <c:crosses val="autoZero"/>
        <c:auto val="1"/>
        <c:lblAlgn val="ctr"/>
        <c:lblOffset val="100"/>
      </c:catAx>
      <c:valAx>
        <c:axId val="14353139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529856"/>
        <c:crosses val="autoZero"/>
        <c:crossBetween val="between"/>
      </c:valAx>
    </c:plotArea>
    <c:plotVisOnly val="1"/>
    <c:dispBlanksAs val="gap"/>
  </c:chart>
  <c:externalData r:id="rId1"/>
</c:chartSpace>
</file>

<file path=ppt/charts/chart8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ESPLORAZIONE</a:t>
            </a:r>
          </a:p>
        </c:rich>
      </c:tx>
      <c:layout>
        <c:manualLayout>
          <c:xMode val="edge"/>
          <c:yMode val="edge"/>
          <c:x val="0.30267606805296338"/>
          <c:y val="3.927617647224031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ANNI5!$AD$12:$AG$12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18</c:v>
                </c:pt>
                <c:pt idx="3">
                  <c:v>17</c:v>
                </c:pt>
              </c:numCache>
            </c:numRef>
          </c:val>
        </c:ser>
        <c:dLbls/>
        <c:shape val="box"/>
        <c:axId val="143564160"/>
        <c:axId val="143582336"/>
        <c:axId val="0"/>
      </c:bar3DChart>
      <c:catAx>
        <c:axId val="143564160"/>
        <c:scaling>
          <c:orientation val="minMax"/>
        </c:scaling>
        <c:axPos val="b"/>
        <c:tickLblPos val="nextTo"/>
        <c:crossAx val="143582336"/>
        <c:crosses val="autoZero"/>
        <c:auto val="1"/>
        <c:lblAlgn val="ctr"/>
        <c:lblOffset val="100"/>
      </c:catAx>
      <c:valAx>
        <c:axId val="14358233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564160"/>
        <c:crosses val="autoZero"/>
        <c:crossBetween val="between"/>
      </c:valAx>
    </c:plotArea>
    <c:plotVisOnly val="1"/>
    <c:dispBlanksAs val="gap"/>
  </c:chart>
  <c:externalData r:id="rId1"/>
</c:chartSpace>
</file>

<file path=ppt/charts/chart8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RAGGRUPPARE E CLASSIFICARE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ANNI5!$R$12:$U$12</c:f>
              <c:numCache>
                <c:formatCode>General</c:formatCode>
                <c:ptCount val="4"/>
                <c:pt idx="0">
                  <c:v>0</c:v>
                </c:pt>
                <c:pt idx="1">
                  <c:v>29</c:v>
                </c:pt>
                <c:pt idx="2">
                  <c:v>19</c:v>
                </c:pt>
                <c:pt idx="3">
                  <c:v>2</c:v>
                </c:pt>
              </c:numCache>
            </c:numRef>
          </c:val>
        </c:ser>
        <c:dLbls/>
        <c:shape val="box"/>
        <c:axId val="142587392"/>
        <c:axId val="142588928"/>
        <c:axId val="0"/>
      </c:bar3DChart>
      <c:catAx>
        <c:axId val="142587392"/>
        <c:scaling>
          <c:orientation val="minMax"/>
        </c:scaling>
        <c:axPos val="b"/>
        <c:tickLblPos val="nextTo"/>
        <c:crossAx val="142588928"/>
        <c:crosses val="autoZero"/>
        <c:auto val="1"/>
        <c:lblAlgn val="ctr"/>
        <c:lblOffset val="100"/>
      </c:catAx>
      <c:valAx>
        <c:axId val="14258892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587392"/>
        <c:crosses val="autoZero"/>
        <c:crossBetween val="between"/>
      </c:valAx>
    </c:plotArea>
    <c:plotVisOnly val="1"/>
    <c:dispBlanksAs val="gap"/>
  </c:chart>
  <c:externalData r:id="rId1"/>
</c:chartSpace>
</file>

<file path=ppt/charts/chart8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COLLOCAZIONE SPAZIO-TEMPO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ANNI5!$V$12:$Y$12</c:f>
              <c:numCache>
                <c:formatCode>General</c:formatCode>
                <c:ptCount val="4"/>
                <c:pt idx="0">
                  <c:v>0</c:v>
                </c:pt>
                <c:pt idx="1">
                  <c:v>26</c:v>
                </c:pt>
                <c:pt idx="2">
                  <c:v>22</c:v>
                </c:pt>
                <c:pt idx="3">
                  <c:v>3</c:v>
                </c:pt>
              </c:numCache>
            </c:numRef>
          </c:val>
        </c:ser>
        <c:dLbls/>
        <c:shape val="box"/>
        <c:axId val="142605312"/>
        <c:axId val="143737600"/>
        <c:axId val="0"/>
      </c:bar3DChart>
      <c:catAx>
        <c:axId val="142605312"/>
        <c:scaling>
          <c:orientation val="minMax"/>
        </c:scaling>
        <c:axPos val="b"/>
        <c:tickLblPos val="nextTo"/>
        <c:crossAx val="143737600"/>
        <c:crosses val="autoZero"/>
        <c:auto val="1"/>
        <c:lblAlgn val="ctr"/>
        <c:lblOffset val="100"/>
      </c:catAx>
      <c:valAx>
        <c:axId val="14373760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605312"/>
        <c:crosses val="autoZero"/>
        <c:crossBetween val="between"/>
      </c:valAx>
    </c:plotArea>
    <c:plotVisOnly val="1"/>
    <c:dispBlanksAs val="gap"/>
  </c:chart>
  <c:externalData r:id="rId1"/>
</c:chartSpace>
</file>

<file path=ppt/charts/chart8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OSSERVAZIONE</a:t>
            </a:r>
          </a:p>
        </c:rich>
      </c:tx>
      <c:layout>
        <c:manualLayout>
          <c:xMode val="edge"/>
          <c:yMode val="edge"/>
          <c:x val="0.29766167242324698"/>
          <c:y val="5.041705185270262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ANNI5!$Z$12:$AC$12</c:f>
              <c:numCache>
                <c:formatCode>General</c:formatCode>
                <c:ptCount val="4"/>
                <c:pt idx="0">
                  <c:v>0</c:v>
                </c:pt>
                <c:pt idx="1">
                  <c:v>26</c:v>
                </c:pt>
                <c:pt idx="2">
                  <c:v>23</c:v>
                </c:pt>
                <c:pt idx="3">
                  <c:v>2</c:v>
                </c:pt>
              </c:numCache>
            </c:numRef>
          </c:val>
        </c:ser>
        <c:dLbls/>
        <c:shape val="box"/>
        <c:axId val="143766272"/>
        <c:axId val="143767808"/>
        <c:axId val="0"/>
      </c:bar3DChart>
      <c:catAx>
        <c:axId val="143766272"/>
        <c:scaling>
          <c:orientation val="minMax"/>
        </c:scaling>
        <c:axPos val="b"/>
        <c:tickLblPos val="nextTo"/>
        <c:crossAx val="143767808"/>
        <c:crosses val="autoZero"/>
        <c:auto val="1"/>
        <c:lblAlgn val="ctr"/>
        <c:lblOffset val="100"/>
      </c:catAx>
      <c:valAx>
        <c:axId val="1437678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766272"/>
        <c:crosses val="autoZero"/>
        <c:crossBetween val="between"/>
      </c:valAx>
    </c:plotArea>
    <c:plotVisOnly val="1"/>
    <c:dispBlanksAs val="gap"/>
  </c:chart>
  <c:externalData r:id="rId1"/>
</c:chartSpace>
</file>

<file path=ppt/charts/chart8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ESPLORAZIONE</a:t>
            </a:r>
          </a:p>
        </c:rich>
      </c:tx>
      <c:layout>
        <c:manualLayout>
          <c:xMode val="edge"/>
          <c:yMode val="edge"/>
          <c:x val="0.30267606805296338"/>
          <c:y val="3.927617647224031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ANNI5!$AD$12:$AG$12</c:f>
              <c:numCache>
                <c:formatCode>General</c:formatCode>
                <c:ptCount val="4"/>
                <c:pt idx="0">
                  <c:v>0</c:v>
                </c:pt>
                <c:pt idx="1">
                  <c:v>28</c:v>
                </c:pt>
                <c:pt idx="2">
                  <c:v>21</c:v>
                </c:pt>
                <c:pt idx="3">
                  <c:v>2</c:v>
                </c:pt>
              </c:numCache>
            </c:numRef>
          </c:val>
        </c:ser>
        <c:dLbls/>
        <c:shape val="box"/>
        <c:axId val="143784192"/>
        <c:axId val="143675392"/>
        <c:axId val="0"/>
      </c:bar3DChart>
      <c:catAx>
        <c:axId val="143784192"/>
        <c:scaling>
          <c:orientation val="minMax"/>
        </c:scaling>
        <c:axPos val="b"/>
        <c:tickLblPos val="nextTo"/>
        <c:crossAx val="143675392"/>
        <c:crosses val="autoZero"/>
        <c:auto val="1"/>
        <c:lblAlgn val="ctr"/>
        <c:lblOffset val="100"/>
      </c:catAx>
      <c:valAx>
        <c:axId val="14367539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784192"/>
        <c:crosses val="autoZero"/>
        <c:crossBetween val="between"/>
      </c:valAx>
    </c:plotArea>
    <c:plotVisOnly val="1"/>
    <c:dispBlanksAs val="gap"/>
  </c:chart>
  <c:externalData r:id="rId1"/>
</c:chartSpace>
</file>

<file path=ppt/charts/chart8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USO</a:t>
            </a:r>
          </a:p>
        </c:rich>
      </c:tx>
      <c:layout>
        <c:manualLayout>
          <c:xMode val="edge"/>
          <c:yMode val="edge"/>
          <c:x val="0.44555366512866923"/>
          <c:y val="4.354471088858603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ANNI5!$AH$12:$AK$12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36</c:v>
                </c:pt>
              </c:numCache>
            </c:numRef>
          </c:val>
        </c:ser>
        <c:dLbls/>
        <c:shape val="box"/>
        <c:axId val="143933824"/>
        <c:axId val="143935360"/>
        <c:axId val="0"/>
      </c:bar3DChart>
      <c:catAx>
        <c:axId val="143933824"/>
        <c:scaling>
          <c:orientation val="minMax"/>
        </c:scaling>
        <c:axPos val="b"/>
        <c:tickLblPos val="nextTo"/>
        <c:crossAx val="143935360"/>
        <c:crosses val="autoZero"/>
        <c:auto val="1"/>
        <c:lblAlgn val="ctr"/>
        <c:lblOffset val="100"/>
      </c:catAx>
      <c:valAx>
        <c:axId val="14393536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933824"/>
        <c:crosses val="autoZero"/>
        <c:crossBetween val="between"/>
      </c:valAx>
    </c:plotArea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RAGGRUPPARE E CLASSIFICARE</a:t>
            </a:r>
          </a:p>
        </c:rich>
      </c:tx>
      <c:layout>
        <c:manualLayout>
          <c:xMode val="edge"/>
          <c:yMode val="edge"/>
          <c:x val="0.1218489087461177"/>
          <c:y val="5.723999897254956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ANNI3!$R$11:$U$11</c:f>
              <c:numCache>
                <c:formatCode>General</c:formatCode>
                <c:ptCount val="4"/>
                <c:pt idx="0">
                  <c:v>0</c:v>
                </c:pt>
                <c:pt idx="1">
                  <c:v>5</c:v>
                </c:pt>
                <c:pt idx="2">
                  <c:v>5</c:v>
                </c:pt>
                <c:pt idx="3">
                  <c:v>39</c:v>
                </c:pt>
              </c:numCache>
            </c:numRef>
          </c:val>
        </c:ser>
        <c:dLbls/>
        <c:shape val="box"/>
        <c:axId val="140203904"/>
        <c:axId val="140205440"/>
        <c:axId val="0"/>
      </c:bar3DChart>
      <c:catAx>
        <c:axId val="140203904"/>
        <c:scaling>
          <c:orientation val="minMax"/>
        </c:scaling>
        <c:axPos val="b"/>
        <c:tickLblPos val="nextTo"/>
        <c:crossAx val="140205440"/>
        <c:crosses val="autoZero"/>
        <c:auto val="1"/>
        <c:lblAlgn val="ctr"/>
        <c:lblOffset val="100"/>
      </c:catAx>
      <c:valAx>
        <c:axId val="14020544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203904"/>
        <c:crosses val="autoZero"/>
        <c:crossBetween val="between"/>
      </c:valAx>
    </c:plotArea>
    <c:plotVisOnly val="1"/>
    <c:dispBlanksAs val="gap"/>
  </c:chart>
  <c:externalData r:id="rId1"/>
</c:chartSpace>
</file>

<file path=ppt/charts/chart9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CONOSCENZE</a:t>
            </a:r>
          </a:p>
        </c:rich>
      </c:tx>
      <c:layout>
        <c:manualLayout>
          <c:xMode val="edge"/>
          <c:yMode val="edge"/>
          <c:x val="0.33458625255292124"/>
          <c:y val="4.319488845511868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ANNI5!$AL$12:$AO$12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36</c:v>
                </c:pt>
              </c:numCache>
            </c:numRef>
          </c:val>
        </c:ser>
        <c:dLbls/>
        <c:shape val="box"/>
        <c:axId val="143980416"/>
        <c:axId val="143981952"/>
        <c:axId val="0"/>
      </c:bar3DChart>
      <c:catAx>
        <c:axId val="143980416"/>
        <c:scaling>
          <c:orientation val="minMax"/>
        </c:scaling>
        <c:axPos val="b"/>
        <c:tickLblPos val="nextTo"/>
        <c:crossAx val="143981952"/>
        <c:crosses val="autoZero"/>
        <c:auto val="1"/>
        <c:lblAlgn val="ctr"/>
        <c:lblOffset val="100"/>
      </c:catAx>
      <c:valAx>
        <c:axId val="14398195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980416"/>
        <c:crosses val="autoZero"/>
        <c:crossBetween val="between"/>
      </c:valAx>
    </c:plotArea>
    <c:plotVisOnly val="1"/>
    <c:dispBlanksAs val="gap"/>
  </c:chart>
  <c:externalData r:id="rId1"/>
</c:chartSpace>
</file>

<file path=ppt/charts/chart9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RICAVARE INFORMAZIONI</a:t>
            </a:r>
          </a:p>
        </c:rich>
      </c:tx>
      <c:layout>
        <c:manualLayout>
          <c:xMode val="edge"/>
          <c:yMode val="edge"/>
          <c:x val="0.26044925048666973"/>
          <c:y val="2.742879585128501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ANNI5!$AP$12:$AS$12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23</c:v>
                </c:pt>
                <c:pt idx="3">
                  <c:v>27</c:v>
                </c:pt>
              </c:numCache>
            </c:numRef>
          </c:val>
        </c:ser>
        <c:dLbls/>
        <c:shape val="box"/>
        <c:axId val="143863168"/>
        <c:axId val="143873152"/>
        <c:axId val="0"/>
      </c:bar3DChart>
      <c:catAx>
        <c:axId val="143863168"/>
        <c:scaling>
          <c:orientation val="minMax"/>
        </c:scaling>
        <c:axPos val="b"/>
        <c:tickLblPos val="nextTo"/>
        <c:crossAx val="143873152"/>
        <c:crosses val="autoZero"/>
        <c:auto val="1"/>
        <c:lblAlgn val="ctr"/>
        <c:lblOffset val="100"/>
      </c:catAx>
      <c:valAx>
        <c:axId val="14387315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863168"/>
        <c:crosses val="autoZero"/>
        <c:crossBetween val="between"/>
      </c:valAx>
    </c:plotArea>
    <c:plotVisOnly val="1"/>
    <c:dispBlanksAs val="gap"/>
  </c:chart>
  <c:externalData r:id="rId1"/>
</c:chartSpace>
</file>

<file path=ppt/charts/chart9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MOTIVARE LE SCELTE</a:t>
            </a:r>
          </a:p>
        </c:rich>
      </c:tx>
      <c:layout>
        <c:manualLayout>
          <c:xMode val="edge"/>
          <c:yMode val="edge"/>
          <c:x val="0.24678523577211442"/>
          <c:y val="3.531303566597255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ANNI5!$AT$12:$AW$12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18</c:v>
                </c:pt>
                <c:pt idx="3">
                  <c:v>32</c:v>
                </c:pt>
              </c:numCache>
            </c:numRef>
          </c:val>
        </c:ser>
        <c:dLbls/>
        <c:shape val="box"/>
        <c:axId val="143905920"/>
        <c:axId val="143907456"/>
        <c:axId val="0"/>
      </c:bar3DChart>
      <c:catAx>
        <c:axId val="143905920"/>
        <c:scaling>
          <c:orientation val="minMax"/>
        </c:scaling>
        <c:axPos val="b"/>
        <c:tickLblPos val="nextTo"/>
        <c:crossAx val="143907456"/>
        <c:crosses val="autoZero"/>
        <c:auto val="1"/>
        <c:lblAlgn val="ctr"/>
        <c:lblOffset val="100"/>
      </c:catAx>
      <c:valAx>
        <c:axId val="14390745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905920"/>
        <c:crosses val="autoZero"/>
        <c:crossBetween val="between"/>
      </c:valAx>
    </c:plotArea>
    <c:plotVisOnly val="1"/>
    <c:dispBlanksAs val="gap"/>
  </c:chart>
  <c:externalData r:id="rId1"/>
</c:chartSpace>
</file>

<file path=ppt/charts/chart9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USO</a:t>
            </a:r>
          </a:p>
        </c:rich>
      </c:tx>
      <c:layout>
        <c:manualLayout>
          <c:xMode val="edge"/>
          <c:yMode val="edge"/>
          <c:x val="0.44555366512866923"/>
          <c:y val="4.354471088858603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ANNI5!$AH$12:$AK$12</c:f>
              <c:numCache>
                <c:formatCode>General</c:formatCode>
                <c:ptCount val="4"/>
                <c:pt idx="0">
                  <c:v>0</c:v>
                </c:pt>
                <c:pt idx="1">
                  <c:v>12</c:v>
                </c:pt>
                <c:pt idx="2">
                  <c:v>10</c:v>
                </c:pt>
                <c:pt idx="3">
                  <c:v>29</c:v>
                </c:pt>
              </c:numCache>
            </c:numRef>
          </c:val>
        </c:ser>
        <c:dLbls/>
        <c:shape val="box"/>
        <c:axId val="143793152"/>
        <c:axId val="144143104"/>
        <c:axId val="0"/>
      </c:bar3DChart>
      <c:catAx>
        <c:axId val="143793152"/>
        <c:scaling>
          <c:orientation val="minMax"/>
        </c:scaling>
        <c:axPos val="b"/>
        <c:tickLblPos val="nextTo"/>
        <c:crossAx val="144143104"/>
        <c:crosses val="autoZero"/>
        <c:auto val="1"/>
        <c:lblAlgn val="ctr"/>
        <c:lblOffset val="100"/>
      </c:catAx>
      <c:valAx>
        <c:axId val="1441431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793152"/>
        <c:crosses val="autoZero"/>
        <c:crossBetween val="between"/>
      </c:valAx>
    </c:plotArea>
    <c:plotVisOnly val="1"/>
    <c:dispBlanksAs val="gap"/>
  </c:chart>
  <c:externalData r:id="rId1"/>
</c:chartSpace>
</file>

<file path=ppt/charts/chart9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CONOSCENZE</a:t>
            </a:r>
          </a:p>
        </c:rich>
      </c:tx>
      <c:layout>
        <c:manualLayout>
          <c:xMode val="edge"/>
          <c:yMode val="edge"/>
          <c:x val="0.33458625255292124"/>
          <c:y val="4.319488845511868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ANNI5!$AL$12:$AO$12</c:f>
              <c:numCache>
                <c:formatCode>General</c:formatCode>
                <c:ptCount val="4"/>
                <c:pt idx="0">
                  <c:v>0</c:v>
                </c:pt>
                <c:pt idx="1">
                  <c:v>9</c:v>
                </c:pt>
                <c:pt idx="2">
                  <c:v>6</c:v>
                </c:pt>
                <c:pt idx="3">
                  <c:v>13</c:v>
                </c:pt>
              </c:numCache>
            </c:numRef>
          </c:val>
        </c:ser>
        <c:dLbls/>
        <c:shape val="box"/>
        <c:axId val="144163584"/>
        <c:axId val="144165120"/>
        <c:axId val="0"/>
      </c:bar3DChart>
      <c:catAx>
        <c:axId val="144163584"/>
        <c:scaling>
          <c:orientation val="minMax"/>
        </c:scaling>
        <c:axPos val="b"/>
        <c:tickLblPos val="nextTo"/>
        <c:crossAx val="144165120"/>
        <c:crosses val="autoZero"/>
        <c:auto val="1"/>
        <c:lblAlgn val="ctr"/>
        <c:lblOffset val="100"/>
      </c:catAx>
      <c:valAx>
        <c:axId val="1441651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163584"/>
        <c:crosses val="autoZero"/>
        <c:crossBetween val="between"/>
      </c:valAx>
    </c:plotArea>
    <c:plotVisOnly val="1"/>
    <c:dispBlanksAs val="gap"/>
  </c:chart>
  <c:externalData r:id="rId1"/>
</c:chartSpace>
</file>

<file path=ppt/charts/chart9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RICAVARE INFORMAZIONI</a:t>
            </a:r>
          </a:p>
        </c:rich>
      </c:tx>
      <c:layout>
        <c:manualLayout>
          <c:xMode val="edge"/>
          <c:yMode val="edge"/>
          <c:x val="0.26044925048666973"/>
          <c:y val="2.742879585128501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ANNI5!$AP$12:$AS$12</c:f>
              <c:numCache>
                <c:formatCode>General</c:formatCode>
                <c:ptCount val="4"/>
                <c:pt idx="0">
                  <c:v>0</c:v>
                </c:pt>
                <c:pt idx="1">
                  <c:v>27</c:v>
                </c:pt>
                <c:pt idx="2">
                  <c:v>21</c:v>
                </c:pt>
                <c:pt idx="3">
                  <c:v>3</c:v>
                </c:pt>
              </c:numCache>
            </c:numRef>
          </c:val>
        </c:ser>
        <c:dLbls/>
        <c:shape val="box"/>
        <c:axId val="144054528"/>
        <c:axId val="144064512"/>
        <c:axId val="0"/>
      </c:bar3DChart>
      <c:catAx>
        <c:axId val="144054528"/>
        <c:scaling>
          <c:orientation val="minMax"/>
        </c:scaling>
        <c:axPos val="b"/>
        <c:tickLblPos val="nextTo"/>
        <c:crossAx val="144064512"/>
        <c:crosses val="autoZero"/>
        <c:auto val="1"/>
        <c:lblAlgn val="ctr"/>
        <c:lblOffset val="100"/>
      </c:catAx>
      <c:valAx>
        <c:axId val="14406451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054528"/>
        <c:crosses val="autoZero"/>
        <c:crossBetween val="between"/>
      </c:valAx>
    </c:plotArea>
    <c:plotVisOnly val="1"/>
    <c:dispBlanksAs val="gap"/>
  </c:chart>
  <c:externalData r:id="rId1"/>
</c:chartSpace>
</file>

<file path=ppt/charts/chart9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MOTIVARE LE SCELTE</a:t>
            </a:r>
          </a:p>
        </c:rich>
      </c:tx>
      <c:layout>
        <c:manualLayout>
          <c:xMode val="edge"/>
          <c:yMode val="edge"/>
          <c:x val="0.24678523577211442"/>
          <c:y val="3.531303566597255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ANNI5!$AT$12:$AW$12</c:f>
              <c:numCache>
                <c:formatCode>General</c:formatCode>
                <c:ptCount val="4"/>
                <c:pt idx="0">
                  <c:v>0</c:v>
                </c:pt>
                <c:pt idx="1">
                  <c:v>22</c:v>
                </c:pt>
                <c:pt idx="2">
                  <c:v>26</c:v>
                </c:pt>
                <c:pt idx="3">
                  <c:v>3</c:v>
                </c:pt>
              </c:numCache>
            </c:numRef>
          </c:val>
        </c:ser>
        <c:dLbls/>
        <c:shape val="box"/>
        <c:axId val="144089088"/>
        <c:axId val="144090624"/>
        <c:axId val="0"/>
      </c:bar3DChart>
      <c:catAx>
        <c:axId val="144089088"/>
        <c:scaling>
          <c:orientation val="minMax"/>
        </c:scaling>
        <c:axPos val="b"/>
        <c:tickLblPos val="nextTo"/>
        <c:crossAx val="144090624"/>
        <c:crosses val="autoZero"/>
        <c:auto val="1"/>
        <c:lblAlgn val="ctr"/>
        <c:lblOffset val="100"/>
      </c:catAx>
      <c:valAx>
        <c:axId val="1440906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089088"/>
        <c:crosses val="autoZero"/>
        <c:crossBetween val="between"/>
      </c:valAx>
    </c:plotArea>
    <c:plotVisOnly val="1"/>
    <c:dispBlanksAs val="gap"/>
  </c:chart>
  <c:externalData r:id="rId1"/>
</c:chartSpace>
</file>

<file path=ppt/charts/chart9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IDENTITA' PERSONALE</a:t>
            </a:r>
          </a:p>
        </c:rich>
      </c:tx>
      <c:layout>
        <c:manualLayout>
          <c:xMode val="edge"/>
          <c:yMode val="edge"/>
          <c:x val="0.29110225653092209"/>
          <c:y val="3.134991689909747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ANNI5!$AX$12:$BA$12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20</c:v>
                </c:pt>
                <c:pt idx="3">
                  <c:v>30</c:v>
                </c:pt>
              </c:numCache>
            </c:numRef>
          </c:val>
        </c:ser>
        <c:dLbls/>
        <c:shape val="box"/>
        <c:axId val="144017280"/>
        <c:axId val="144018816"/>
        <c:axId val="0"/>
      </c:bar3DChart>
      <c:catAx>
        <c:axId val="144017280"/>
        <c:scaling>
          <c:orientation val="minMax"/>
        </c:scaling>
        <c:axPos val="b"/>
        <c:tickLblPos val="nextTo"/>
        <c:crossAx val="144018816"/>
        <c:crosses val="autoZero"/>
        <c:auto val="1"/>
        <c:lblAlgn val="ctr"/>
        <c:lblOffset val="100"/>
      </c:catAx>
      <c:valAx>
        <c:axId val="14401881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017280"/>
        <c:crosses val="autoZero"/>
        <c:crossBetween val="between"/>
      </c:valAx>
    </c:plotArea>
    <c:plotVisOnly val="1"/>
    <c:dispBlanksAs val="gap"/>
  </c:chart>
  <c:externalData r:id="rId1"/>
</c:chartSpace>
</file>

<file path=ppt/charts/chart9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CONFRONTO CON ALTRI</a:t>
            </a:r>
          </a:p>
        </c:rich>
      </c:tx>
      <c:layout>
        <c:manualLayout>
          <c:xMode val="edge"/>
          <c:yMode val="edge"/>
          <c:x val="0.28924158673386441"/>
          <c:y val="3.909884711602299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ANNI5!$BB$12:$BE$12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33</c:v>
                </c:pt>
                <c:pt idx="3">
                  <c:v>17</c:v>
                </c:pt>
              </c:numCache>
            </c:numRef>
          </c:val>
        </c:ser>
        <c:dLbls/>
        <c:shape val="box"/>
        <c:axId val="144039296"/>
        <c:axId val="144249984"/>
        <c:axId val="0"/>
      </c:bar3DChart>
      <c:catAx>
        <c:axId val="144039296"/>
        <c:scaling>
          <c:orientation val="minMax"/>
        </c:scaling>
        <c:axPos val="b"/>
        <c:tickLblPos val="nextTo"/>
        <c:crossAx val="144249984"/>
        <c:crosses val="autoZero"/>
        <c:auto val="1"/>
        <c:lblAlgn val="ctr"/>
        <c:lblOffset val="100"/>
      </c:catAx>
      <c:valAx>
        <c:axId val="14424998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039296"/>
        <c:crosses val="autoZero"/>
        <c:crossBetween val="between"/>
      </c:valAx>
    </c:plotArea>
    <c:plotVisOnly val="1"/>
    <c:dispBlanksAs val="gap"/>
  </c:chart>
  <c:externalData r:id="rId1"/>
</c:chartSpace>
</file>

<file path=ppt/charts/chart9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IDENTITA' PERSONALE</a:t>
            </a:r>
          </a:p>
        </c:rich>
      </c:tx>
      <c:layout>
        <c:manualLayout>
          <c:xMode val="edge"/>
          <c:yMode val="edge"/>
          <c:x val="0.29110225653092209"/>
          <c:y val="3.134991689909747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ANNI5!$AX$12:$BA$12</c:f>
              <c:numCache>
                <c:formatCode>General</c:formatCode>
                <c:ptCount val="4"/>
                <c:pt idx="0">
                  <c:v>0</c:v>
                </c:pt>
                <c:pt idx="1">
                  <c:v>21</c:v>
                </c:pt>
                <c:pt idx="2">
                  <c:v>27</c:v>
                </c:pt>
                <c:pt idx="3">
                  <c:v>3</c:v>
                </c:pt>
              </c:numCache>
            </c:numRef>
          </c:val>
        </c:ser>
        <c:dLbls/>
        <c:shape val="box"/>
        <c:axId val="144303616"/>
        <c:axId val="144305152"/>
        <c:axId val="0"/>
      </c:bar3DChart>
      <c:catAx>
        <c:axId val="144303616"/>
        <c:scaling>
          <c:orientation val="minMax"/>
        </c:scaling>
        <c:axPos val="b"/>
        <c:tickLblPos val="nextTo"/>
        <c:crossAx val="144305152"/>
        <c:crosses val="autoZero"/>
        <c:auto val="1"/>
        <c:lblAlgn val="ctr"/>
        <c:lblOffset val="100"/>
      </c:catAx>
      <c:valAx>
        <c:axId val="14430515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303616"/>
        <c:crosses val="autoZero"/>
        <c:crossBetween val="between"/>
      </c:valAx>
    </c:plotArea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D441B-8AAD-480F-BA14-9DF57B11E771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8D210-EB3C-48B3-87A7-55041E3116F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21874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6241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6241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29840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29840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9133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5333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22961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22949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24611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27975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68584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40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7473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59682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94607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15387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4.xml"/><Relationship Id="rId4" Type="http://schemas.openxmlformats.org/officeDocument/2006/relationships/chart" Target="../charts/chart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0.xml"/><Relationship Id="rId4" Type="http://schemas.openxmlformats.org/officeDocument/2006/relationships/chart" Target="../charts/chart3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4.xml"/><Relationship Id="rId4" Type="http://schemas.openxmlformats.org/officeDocument/2006/relationships/chart" Target="../charts/chart4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6.xml"/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8.xml"/><Relationship Id="rId4" Type="http://schemas.openxmlformats.org/officeDocument/2006/relationships/chart" Target="../charts/chart4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0.xml"/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52.xml"/><Relationship Id="rId4" Type="http://schemas.openxmlformats.org/officeDocument/2006/relationships/chart" Target="../charts/chart5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4.xml"/><Relationship Id="rId2" Type="http://schemas.openxmlformats.org/officeDocument/2006/relationships/chart" Target="../charts/chart5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56.xml"/><Relationship Id="rId4" Type="http://schemas.openxmlformats.org/officeDocument/2006/relationships/chart" Target="../charts/chart5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8.xml"/><Relationship Id="rId2" Type="http://schemas.openxmlformats.org/officeDocument/2006/relationships/chart" Target="../charts/chart57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60.xml"/><Relationship Id="rId4" Type="http://schemas.openxmlformats.org/officeDocument/2006/relationships/chart" Target="../charts/chart5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2.xml"/><Relationship Id="rId2" Type="http://schemas.openxmlformats.org/officeDocument/2006/relationships/chart" Target="../charts/chart6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4.xml"/><Relationship Id="rId2" Type="http://schemas.openxmlformats.org/officeDocument/2006/relationships/chart" Target="../charts/chart6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6.xml"/><Relationship Id="rId2" Type="http://schemas.openxmlformats.org/officeDocument/2006/relationships/chart" Target="../charts/chart6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8.xml"/><Relationship Id="rId2" Type="http://schemas.openxmlformats.org/officeDocument/2006/relationships/chart" Target="../charts/chart6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0.xml"/><Relationship Id="rId2" Type="http://schemas.openxmlformats.org/officeDocument/2006/relationships/chart" Target="../charts/chart69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2.xml"/><Relationship Id="rId2" Type="http://schemas.openxmlformats.org/officeDocument/2006/relationships/chart" Target="../charts/chart7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76.xml"/><Relationship Id="rId5" Type="http://schemas.openxmlformats.org/officeDocument/2006/relationships/chart" Target="../charts/chart75.xml"/><Relationship Id="rId4" Type="http://schemas.openxmlformats.org/officeDocument/2006/relationships/chart" Target="../charts/chart7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80.xml"/><Relationship Id="rId5" Type="http://schemas.openxmlformats.org/officeDocument/2006/relationships/chart" Target="../charts/chart79.xml"/><Relationship Id="rId4" Type="http://schemas.openxmlformats.org/officeDocument/2006/relationships/chart" Target="../charts/chart7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2.xml"/><Relationship Id="rId2" Type="http://schemas.openxmlformats.org/officeDocument/2006/relationships/chart" Target="../charts/chart8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84.xml"/><Relationship Id="rId4" Type="http://schemas.openxmlformats.org/officeDocument/2006/relationships/chart" Target="../charts/chart8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6.xml"/><Relationship Id="rId2" Type="http://schemas.openxmlformats.org/officeDocument/2006/relationships/chart" Target="../charts/chart8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88.xml"/><Relationship Id="rId4" Type="http://schemas.openxmlformats.org/officeDocument/2006/relationships/chart" Target="../charts/chart8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92.xml"/><Relationship Id="rId5" Type="http://schemas.openxmlformats.org/officeDocument/2006/relationships/chart" Target="../charts/chart91.xml"/><Relationship Id="rId4" Type="http://schemas.openxmlformats.org/officeDocument/2006/relationships/chart" Target="../charts/chart90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96.xml"/><Relationship Id="rId5" Type="http://schemas.openxmlformats.org/officeDocument/2006/relationships/chart" Target="../charts/chart95.xml"/><Relationship Id="rId4" Type="http://schemas.openxmlformats.org/officeDocument/2006/relationships/chart" Target="../charts/chart9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7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9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9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Relationship Id="rId4" Type="http://schemas.openxmlformats.org/officeDocument/2006/relationships/chart" Target="../charts/chart100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2.xml"/><Relationship Id="rId2" Type="http://schemas.openxmlformats.org/officeDocument/2006/relationships/chart" Target="../charts/chart101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4.xml"/><Relationship Id="rId2" Type="http://schemas.openxmlformats.org/officeDocument/2006/relationships/chart" Target="../charts/chart103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6.xml"/><Relationship Id="rId2" Type="http://schemas.openxmlformats.org/officeDocument/2006/relationships/chart" Target="../charts/chart10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8.xml"/><Relationship Id="rId2" Type="http://schemas.openxmlformats.org/officeDocument/2006/relationships/chart" Target="../charts/chart107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3728278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674407" y="4005064"/>
            <a:ext cx="57662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 smtClean="0"/>
              <a:t>MONITORAGGIO DEL PROCESSO </a:t>
            </a:r>
          </a:p>
          <a:p>
            <a:pPr algn="ctr"/>
            <a:r>
              <a:rPr lang="it-IT" sz="3200" b="1" dirty="0" smtClean="0"/>
              <a:t>DI APPRENDIMENTO</a:t>
            </a:r>
          </a:p>
          <a:p>
            <a:pPr algn="ctr"/>
            <a:r>
              <a:rPr lang="it-IT" sz="3200" b="1" dirty="0" smtClean="0"/>
              <a:t>1°	QUADRIMESTRE</a:t>
            </a:r>
          </a:p>
        </p:txBody>
      </p:sp>
      <p:sp>
        <p:nvSpPr>
          <p:cNvPr id="6" name="Rettangolo 5"/>
          <p:cNvSpPr/>
          <p:nvPr/>
        </p:nvSpPr>
        <p:spPr>
          <a:xfrm>
            <a:off x="2949403" y="5657671"/>
            <a:ext cx="321626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Scuola Dell’Infanzia</a:t>
            </a:r>
          </a:p>
          <a:p>
            <a:pPr algn="ctr"/>
            <a:r>
              <a:rPr lang="it-IT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A.S. 2016-17</a:t>
            </a:r>
            <a:endParaRPr lang="it-IT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8900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410688" y="-15190"/>
            <a:ext cx="2322623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TUTTI I CAMPI</a:t>
            </a:r>
          </a:p>
          <a:p>
            <a:pPr algn="ctr"/>
            <a:r>
              <a:rPr lang="it-IT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1°QUADRIMESTRE</a:t>
            </a:r>
            <a:endParaRPr lang="it-IT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691680" y="620688"/>
            <a:ext cx="561662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Competenze digitali</a:t>
            </a:r>
            <a:endParaRPr lang="it-IT" sz="2400" b="1" cap="al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475656" y="3573016"/>
            <a:ext cx="62281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Imparare ad imparare</a:t>
            </a:r>
            <a:endParaRPr lang="it-IT" sz="2400" b="1" cap="al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Rettangolo 8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 ANNI</a:t>
            </a:r>
            <a:endParaRPr lang="it-I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10220514"/>
              </p:ext>
            </p:extLst>
          </p:nvPr>
        </p:nvGraphicFramePr>
        <p:xfrm>
          <a:off x="507618" y="1082353"/>
          <a:ext cx="3992374" cy="2474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33012013"/>
              </p:ext>
            </p:extLst>
          </p:nvPr>
        </p:nvGraphicFramePr>
        <p:xfrm>
          <a:off x="4770276" y="1095107"/>
          <a:ext cx="4038222" cy="2490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22908368"/>
              </p:ext>
            </p:extLst>
          </p:nvPr>
        </p:nvGraphicFramePr>
        <p:xfrm>
          <a:off x="507440" y="4034680"/>
          <a:ext cx="4057156" cy="2634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42251917"/>
              </p:ext>
            </p:extLst>
          </p:nvPr>
        </p:nvGraphicFramePr>
        <p:xfrm>
          <a:off x="4788024" y="4034681"/>
          <a:ext cx="4032448" cy="2592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490829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188825" y="201414"/>
            <a:ext cx="2479205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SE' E L'ALTRO</a:t>
            </a:r>
          </a:p>
          <a:p>
            <a:pPr algn="ctr"/>
            <a:r>
              <a:rPr lang="it-IT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INGRESSO</a:t>
            </a:r>
            <a:endParaRPr lang="it-IT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547664" y="1124744"/>
            <a:ext cx="633670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Competenze sociali e civiche</a:t>
            </a:r>
            <a:endParaRPr lang="it-IT" sz="3200" b="1" cap="al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Rettangolo 8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 ANNI</a:t>
            </a:r>
            <a:endParaRPr lang="it-I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64937505"/>
              </p:ext>
            </p:extLst>
          </p:nvPr>
        </p:nvGraphicFramePr>
        <p:xfrm>
          <a:off x="179512" y="1988840"/>
          <a:ext cx="4283525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99365965"/>
              </p:ext>
            </p:extLst>
          </p:nvPr>
        </p:nvGraphicFramePr>
        <p:xfrm>
          <a:off x="4788024" y="1988840"/>
          <a:ext cx="4184539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475507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188826" y="201414"/>
            <a:ext cx="2479205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SE' E L'ALTRO</a:t>
            </a:r>
          </a:p>
          <a:p>
            <a:pPr algn="ctr"/>
            <a:r>
              <a:rPr lang="it-IT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1°QUADRIMESTRE</a:t>
            </a:r>
            <a:endParaRPr lang="it-IT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547664" y="1124744"/>
            <a:ext cx="633670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Competenze sociali e civiche</a:t>
            </a:r>
            <a:endParaRPr lang="it-IT" sz="3200" b="1" cap="al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Rettangolo 8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 ANNI</a:t>
            </a:r>
            <a:endParaRPr lang="it-I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4598929"/>
              </p:ext>
            </p:extLst>
          </p:nvPr>
        </p:nvGraphicFramePr>
        <p:xfrm>
          <a:off x="179512" y="1988840"/>
          <a:ext cx="4283525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9383085"/>
              </p:ext>
            </p:extLst>
          </p:nvPr>
        </p:nvGraphicFramePr>
        <p:xfrm>
          <a:off x="4788024" y="1988840"/>
          <a:ext cx="4184539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276920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67118" y="44624"/>
            <a:ext cx="2322624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TUTTI I CAMPI</a:t>
            </a:r>
          </a:p>
          <a:p>
            <a:pPr algn="ctr"/>
            <a:r>
              <a:rPr lang="it-IT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INGRESSO</a:t>
            </a:r>
            <a:endParaRPr lang="it-IT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95536" y="980728"/>
            <a:ext cx="84249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Spirito di iniziativa e imprenditorialità</a:t>
            </a:r>
            <a:endParaRPr lang="it-IT" sz="3200" b="1" cap="al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Rettangolo 3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 ANNI</a:t>
            </a:r>
            <a:endParaRPr lang="it-I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81045541"/>
              </p:ext>
            </p:extLst>
          </p:nvPr>
        </p:nvGraphicFramePr>
        <p:xfrm>
          <a:off x="395536" y="1709519"/>
          <a:ext cx="4032894" cy="4599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61794294"/>
              </p:ext>
            </p:extLst>
          </p:nvPr>
        </p:nvGraphicFramePr>
        <p:xfrm>
          <a:off x="4635932" y="1709519"/>
          <a:ext cx="4184540" cy="4599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687798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67119" y="44624"/>
            <a:ext cx="2322623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TUTTI I CAMPI</a:t>
            </a:r>
          </a:p>
          <a:p>
            <a:pPr algn="ctr"/>
            <a:r>
              <a:rPr lang="it-IT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1°QUADRIMESTRE</a:t>
            </a:r>
            <a:endParaRPr lang="it-IT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95536" y="980728"/>
            <a:ext cx="84249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Spirito di iniziativa e imprenditorialità</a:t>
            </a:r>
            <a:endParaRPr lang="it-IT" sz="3200" b="1" cap="al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Rettangolo 3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 ANNI</a:t>
            </a:r>
            <a:endParaRPr lang="it-I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96360810"/>
              </p:ext>
            </p:extLst>
          </p:nvPr>
        </p:nvGraphicFramePr>
        <p:xfrm>
          <a:off x="395536" y="1709519"/>
          <a:ext cx="4032894" cy="4599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19870298"/>
              </p:ext>
            </p:extLst>
          </p:nvPr>
        </p:nvGraphicFramePr>
        <p:xfrm>
          <a:off x="4635932" y="1709519"/>
          <a:ext cx="4184540" cy="4599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266282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65579" y="-27384"/>
            <a:ext cx="4569713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CORPO E IL MOVIMENTO    </a:t>
            </a:r>
          </a:p>
          <a:p>
            <a:pPr algn="ctr"/>
            <a:r>
              <a:rPr lang="it-IT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IMMAGINI, SUONI, COLORI</a:t>
            </a:r>
          </a:p>
          <a:p>
            <a:pPr algn="ctr"/>
            <a:r>
              <a:rPr lang="it-IT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INGRESSO</a:t>
            </a:r>
            <a:endParaRPr lang="it-IT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67544" y="1484784"/>
            <a:ext cx="84249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Consapevolezza ed espressione culturale</a:t>
            </a:r>
            <a:endParaRPr lang="it-IT" sz="3200" b="1" cap="al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Rettangolo 3"/>
          <p:cNvSpPr/>
          <p:nvPr/>
        </p:nvSpPr>
        <p:spPr>
          <a:xfrm rot="20319571">
            <a:off x="192898" y="190523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 ANNI</a:t>
            </a:r>
            <a:endParaRPr lang="it-I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87489865"/>
              </p:ext>
            </p:extLst>
          </p:nvPr>
        </p:nvGraphicFramePr>
        <p:xfrm>
          <a:off x="251520" y="2069559"/>
          <a:ext cx="3995936" cy="4311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11681415"/>
              </p:ext>
            </p:extLst>
          </p:nvPr>
        </p:nvGraphicFramePr>
        <p:xfrm>
          <a:off x="4680012" y="2071550"/>
          <a:ext cx="4117735" cy="4309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156653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65579" y="-27384"/>
            <a:ext cx="4569713" cy="123110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CORPO E IL MOVIMENTO    </a:t>
            </a:r>
          </a:p>
          <a:p>
            <a:pPr algn="ctr"/>
            <a:r>
              <a:rPr lang="it-IT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IMMAGINI, SUONI, COLORI</a:t>
            </a:r>
          </a:p>
          <a:p>
            <a:pPr algn="ctr"/>
            <a:r>
              <a:rPr lang="it-IT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1°QUADRIMESTRE</a:t>
            </a:r>
            <a:endParaRPr lang="it-IT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67544" y="1484784"/>
            <a:ext cx="84249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Consapevolezza ed espressione culturale</a:t>
            </a:r>
            <a:endParaRPr lang="it-IT" sz="3200" b="1" cap="al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Rettangolo 3"/>
          <p:cNvSpPr/>
          <p:nvPr/>
        </p:nvSpPr>
        <p:spPr>
          <a:xfrm rot="20319571">
            <a:off x="192898" y="190523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 ANNI</a:t>
            </a:r>
            <a:endParaRPr lang="it-I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52115281"/>
              </p:ext>
            </p:extLst>
          </p:nvPr>
        </p:nvGraphicFramePr>
        <p:xfrm>
          <a:off x="251520" y="2069559"/>
          <a:ext cx="3995936" cy="4311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01314977"/>
              </p:ext>
            </p:extLst>
          </p:nvPr>
        </p:nvGraphicFramePr>
        <p:xfrm>
          <a:off x="4680012" y="2071550"/>
          <a:ext cx="4117735" cy="4309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02782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747814" y="-15190"/>
            <a:ext cx="3648370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 DISCORSI E LE PAROLE</a:t>
            </a:r>
          </a:p>
          <a:p>
            <a:pPr algn="ctr"/>
            <a:r>
              <a:rPr lang="it-IT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INGRESSO</a:t>
            </a:r>
            <a:endParaRPr lang="it-IT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691680" y="692696"/>
            <a:ext cx="561662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 smtClean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Comunicazione nella madrelingua</a:t>
            </a:r>
            <a:endParaRPr lang="it-IT" sz="2400" b="1" cap="all" dirty="0">
              <a:ln w="10541" cmpd="sng">
                <a:solidFill>
                  <a:srgbClr val="FF3399"/>
                </a:solidFill>
                <a:prstDash val="solid"/>
              </a:ln>
              <a:solidFill>
                <a:srgbClr val="FF3399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656184" y="3645024"/>
            <a:ext cx="62281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 smtClean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Comunicazione nelle lingue straniere</a:t>
            </a:r>
            <a:endParaRPr lang="it-IT" sz="2400" b="1" cap="all" dirty="0">
              <a:ln w="10541" cmpd="sng">
                <a:solidFill>
                  <a:srgbClr val="FF3399"/>
                </a:solidFill>
                <a:prstDash val="solid"/>
              </a:ln>
              <a:solidFill>
                <a:srgbClr val="FF3399"/>
              </a:solidFill>
            </a:endParaRPr>
          </a:p>
        </p:txBody>
      </p:sp>
      <p:graphicFrame>
        <p:nvGraphicFramePr>
          <p:cNvPr id="15" name="Gra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30784978"/>
              </p:ext>
            </p:extLst>
          </p:nvPr>
        </p:nvGraphicFramePr>
        <p:xfrm>
          <a:off x="395536" y="1268760"/>
          <a:ext cx="3960440" cy="2380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a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85223028"/>
              </p:ext>
            </p:extLst>
          </p:nvPr>
        </p:nvGraphicFramePr>
        <p:xfrm>
          <a:off x="4572000" y="1268760"/>
          <a:ext cx="4174894" cy="2339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Gra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56369010"/>
              </p:ext>
            </p:extLst>
          </p:nvPr>
        </p:nvGraphicFramePr>
        <p:xfrm>
          <a:off x="483357" y="4106689"/>
          <a:ext cx="3898824" cy="2586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Gra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60054881"/>
              </p:ext>
            </p:extLst>
          </p:nvPr>
        </p:nvGraphicFramePr>
        <p:xfrm>
          <a:off x="4599420" y="4106689"/>
          <a:ext cx="4221052" cy="2562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Rettangolo 18"/>
          <p:cNvSpPr/>
          <p:nvPr/>
        </p:nvSpPr>
        <p:spPr>
          <a:xfrm rot="20319571">
            <a:off x="2317" y="166597"/>
            <a:ext cx="990977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 4 ANNI</a:t>
            </a:r>
            <a:endParaRPr lang="it-IT" sz="2000" b="1" dirty="0">
              <a:ln w="10541" cmpd="sng">
                <a:solidFill>
                  <a:srgbClr val="FF3399"/>
                </a:solidFill>
                <a:prstDash val="solid"/>
              </a:ln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1880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747814" y="4907"/>
            <a:ext cx="3648370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 DISCORSI E LE PAROLE</a:t>
            </a:r>
          </a:p>
          <a:p>
            <a:pPr algn="ctr"/>
            <a:r>
              <a:rPr lang="it-IT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1°QUADRIMESTRE</a:t>
            </a:r>
            <a:endParaRPr lang="it-IT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691680" y="692696"/>
            <a:ext cx="561662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 smtClean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Comunicazione nella madrelingua</a:t>
            </a:r>
            <a:endParaRPr lang="it-IT" sz="2400" b="1" cap="all" dirty="0">
              <a:ln w="10541" cmpd="sng">
                <a:solidFill>
                  <a:srgbClr val="FF3399"/>
                </a:solidFill>
                <a:prstDash val="solid"/>
              </a:ln>
              <a:solidFill>
                <a:srgbClr val="FF3399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656184" y="3645024"/>
            <a:ext cx="62281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 smtClean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Comunicazione nelle lingue straniere</a:t>
            </a:r>
            <a:endParaRPr lang="it-IT" sz="2400" b="1" cap="all" dirty="0">
              <a:ln w="10541" cmpd="sng">
                <a:solidFill>
                  <a:srgbClr val="FF3399"/>
                </a:solidFill>
                <a:prstDash val="solid"/>
              </a:ln>
              <a:solidFill>
                <a:srgbClr val="FF3399"/>
              </a:solidFill>
            </a:endParaRPr>
          </a:p>
        </p:txBody>
      </p:sp>
      <p:graphicFrame>
        <p:nvGraphicFramePr>
          <p:cNvPr id="15" name="Gra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36484459"/>
              </p:ext>
            </p:extLst>
          </p:nvPr>
        </p:nvGraphicFramePr>
        <p:xfrm>
          <a:off x="395536" y="1268760"/>
          <a:ext cx="3960440" cy="2380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a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54064971"/>
              </p:ext>
            </p:extLst>
          </p:nvPr>
        </p:nvGraphicFramePr>
        <p:xfrm>
          <a:off x="4571999" y="1306017"/>
          <a:ext cx="4174894" cy="2339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Gra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47194132"/>
              </p:ext>
            </p:extLst>
          </p:nvPr>
        </p:nvGraphicFramePr>
        <p:xfrm>
          <a:off x="483357" y="4106689"/>
          <a:ext cx="3898824" cy="2586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Gra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63126576"/>
              </p:ext>
            </p:extLst>
          </p:nvPr>
        </p:nvGraphicFramePr>
        <p:xfrm>
          <a:off x="4599420" y="4106689"/>
          <a:ext cx="4221052" cy="2562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Rettangolo 18"/>
          <p:cNvSpPr/>
          <p:nvPr/>
        </p:nvSpPr>
        <p:spPr>
          <a:xfrm rot="20319571">
            <a:off x="2317" y="166597"/>
            <a:ext cx="990977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 4 ANNI</a:t>
            </a:r>
            <a:endParaRPr lang="it-IT" sz="2000" b="1" dirty="0">
              <a:ln w="10541" cmpd="sng">
                <a:solidFill>
                  <a:srgbClr val="FF3399"/>
                </a:solidFill>
                <a:prstDash val="solid"/>
              </a:ln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2978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384467" y="-15190"/>
            <a:ext cx="4684039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 CONOSCENZA DEL </a:t>
            </a:r>
            <a:r>
              <a:rPr lang="it-IT" sz="2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MONDO</a:t>
            </a:r>
          </a:p>
          <a:p>
            <a:pPr algn="ctr"/>
            <a:r>
              <a:rPr lang="it-IT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INGRESSO</a:t>
            </a:r>
            <a:endParaRPr lang="it-IT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691680" y="692696"/>
            <a:ext cx="561662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Competenze di base in matematica, scienze e tecnologia</a:t>
            </a:r>
          </a:p>
        </p:txBody>
      </p:sp>
      <p:graphicFrame>
        <p:nvGraphicFramePr>
          <p:cNvPr id="15" name="Gra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38963600"/>
              </p:ext>
            </p:extLst>
          </p:nvPr>
        </p:nvGraphicFramePr>
        <p:xfrm>
          <a:off x="538774" y="1542452"/>
          <a:ext cx="3961217" cy="2308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a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22190516"/>
              </p:ext>
            </p:extLst>
          </p:nvPr>
        </p:nvGraphicFramePr>
        <p:xfrm>
          <a:off x="4726486" y="1536447"/>
          <a:ext cx="4093986" cy="2337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Gra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55059766"/>
              </p:ext>
            </p:extLst>
          </p:nvPr>
        </p:nvGraphicFramePr>
        <p:xfrm>
          <a:off x="507440" y="4005064"/>
          <a:ext cx="3992552" cy="2668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Gra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52358376"/>
              </p:ext>
            </p:extLst>
          </p:nvPr>
        </p:nvGraphicFramePr>
        <p:xfrm>
          <a:off x="4726486" y="4005064"/>
          <a:ext cx="4093985" cy="2668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Rettangolo 18"/>
          <p:cNvSpPr/>
          <p:nvPr/>
        </p:nvSpPr>
        <p:spPr>
          <a:xfrm rot="20319571">
            <a:off x="2317" y="166597"/>
            <a:ext cx="990977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 4 ANNI</a:t>
            </a:r>
            <a:endParaRPr lang="it-IT" sz="2000" b="1" dirty="0">
              <a:ln w="10541" cmpd="sng">
                <a:solidFill>
                  <a:srgbClr val="FF3399"/>
                </a:solidFill>
                <a:prstDash val="solid"/>
              </a:ln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276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34726677"/>
              </p:ext>
            </p:extLst>
          </p:nvPr>
        </p:nvGraphicFramePr>
        <p:xfrm>
          <a:off x="539552" y="908720"/>
          <a:ext cx="8229601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6"/>
                <a:gridCol w="1296144"/>
                <a:gridCol w="6429401"/>
              </a:tblGrid>
              <a:tr h="7675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  <a:latin typeface="Arial Black" pitchFamily="34" charset="0"/>
                        </a:rPr>
                        <a:t>LIVELLO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596" marR="5596" marT="5596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2800" u="none" strike="noStrike" dirty="0">
                          <a:effectLst/>
                        </a:rPr>
                        <a:t>INDICATORI ESPLICATIVI</a:t>
                      </a:r>
                      <a:endParaRPr lang="it-IT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96" marR="5596" marT="5596" marB="0"/>
                </a:tc>
              </a:tr>
              <a:tr h="115826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AVANZATO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 dirty="0">
                          <a:effectLst/>
                        </a:rPr>
                        <a:t>L’alunno/a svolge compiti e risolve problemi complessi, mostrando padronanza nell’uso delle conoscenze e delle abilità; propone e sostiene le proprie opinioni e  assume in modo responsabile decisioni consapevoli.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96" marR="5596" marT="5596" marB="0"/>
                </a:tc>
              </a:tr>
              <a:tr h="115826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INTERMEDIO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L’alunno/a svolge compiti e risolve problemi in situazioni nuove,   compie scelte consapevoli, mostrando di saper utilizzare le conoscenze e le abilità acquisite</a:t>
                      </a:r>
                    </a:p>
                  </a:txBody>
                  <a:tcPr marL="5596" marR="5596" marT="5596" marB="0"/>
                </a:tc>
              </a:tr>
              <a:tr h="109240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it-IT" sz="1800" u="none" strike="noStrike" dirty="0">
                          <a:effectLst/>
                        </a:rPr>
                        <a:t>L’al</a:t>
                      </a:r>
                      <a:r>
                        <a:rPr lang="it-IT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unno/a L’alunno/a svolge compiti semplici   anche in situazioni nuove, mostrando di possedere conoscenze e abilità fondamentali e di saper applicare basilari regole e procedure apprese.</a:t>
                      </a:r>
                    </a:p>
                  </a:txBody>
                  <a:tcPr marL="5596" marR="5596" marT="5596" marB="0"/>
                </a:tc>
              </a:tr>
              <a:tr h="86409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INIZIALE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 dirty="0">
                          <a:effectLst/>
                        </a:rPr>
                        <a:t>L</a:t>
                      </a:r>
                      <a:r>
                        <a:rPr lang="it-IT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’alunno/a, se opportunamente guidato/a, svolge compiti semplici in situazioni note.</a:t>
                      </a:r>
                    </a:p>
                  </a:txBody>
                  <a:tcPr marL="5596" marR="5596" marT="5596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76904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384467" y="-15190"/>
            <a:ext cx="4684039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 CONOSCENZA DEL </a:t>
            </a:r>
            <a:r>
              <a:rPr lang="it-IT" sz="2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MONDO</a:t>
            </a:r>
          </a:p>
          <a:p>
            <a:pPr algn="ctr"/>
            <a:r>
              <a:rPr lang="it-IT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1°QUADRIMESTRE</a:t>
            </a:r>
            <a:endParaRPr lang="it-IT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691680" y="692696"/>
            <a:ext cx="561662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Competenze di base in matematica, scienze e tecnologia</a:t>
            </a:r>
          </a:p>
        </p:txBody>
      </p:sp>
      <p:graphicFrame>
        <p:nvGraphicFramePr>
          <p:cNvPr id="15" name="Gra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17109465"/>
              </p:ext>
            </p:extLst>
          </p:nvPr>
        </p:nvGraphicFramePr>
        <p:xfrm>
          <a:off x="538774" y="1542452"/>
          <a:ext cx="3961217" cy="2308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a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86125743"/>
              </p:ext>
            </p:extLst>
          </p:nvPr>
        </p:nvGraphicFramePr>
        <p:xfrm>
          <a:off x="4726486" y="1536447"/>
          <a:ext cx="4093986" cy="2337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Gra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58806105"/>
              </p:ext>
            </p:extLst>
          </p:nvPr>
        </p:nvGraphicFramePr>
        <p:xfrm>
          <a:off x="507440" y="4005064"/>
          <a:ext cx="3992552" cy="2668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Gra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17583229"/>
              </p:ext>
            </p:extLst>
          </p:nvPr>
        </p:nvGraphicFramePr>
        <p:xfrm>
          <a:off x="4726486" y="4005064"/>
          <a:ext cx="4093985" cy="2668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Rettangolo 18"/>
          <p:cNvSpPr/>
          <p:nvPr/>
        </p:nvSpPr>
        <p:spPr>
          <a:xfrm rot="20319571">
            <a:off x="2317" y="166597"/>
            <a:ext cx="990977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 4 ANNI</a:t>
            </a:r>
            <a:endParaRPr lang="it-IT" sz="2000" b="1" dirty="0">
              <a:ln w="10541" cmpd="sng">
                <a:solidFill>
                  <a:srgbClr val="FF3399"/>
                </a:solidFill>
                <a:prstDash val="solid"/>
              </a:ln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7409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410687" y="-15190"/>
            <a:ext cx="2322624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TUTTI I </a:t>
            </a:r>
            <a:r>
              <a:rPr lang="it-IT" sz="2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CAMPI</a:t>
            </a:r>
          </a:p>
          <a:p>
            <a:pPr algn="ctr"/>
            <a:r>
              <a:rPr lang="it-IT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INGRESSO</a:t>
            </a:r>
            <a:endParaRPr lang="it-IT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691680" y="638475"/>
            <a:ext cx="561662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Competenze digitali</a:t>
            </a:r>
          </a:p>
        </p:txBody>
      </p:sp>
      <p:sp>
        <p:nvSpPr>
          <p:cNvPr id="4" name="Rettangolo 3"/>
          <p:cNvSpPr/>
          <p:nvPr/>
        </p:nvSpPr>
        <p:spPr>
          <a:xfrm>
            <a:off x="1475656" y="3501008"/>
            <a:ext cx="62281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Imparare ad imparare</a:t>
            </a:r>
          </a:p>
        </p:txBody>
      </p:sp>
      <p:graphicFrame>
        <p:nvGraphicFramePr>
          <p:cNvPr id="16" name="Gra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13137142"/>
              </p:ext>
            </p:extLst>
          </p:nvPr>
        </p:nvGraphicFramePr>
        <p:xfrm>
          <a:off x="507440" y="1082353"/>
          <a:ext cx="3992552" cy="2418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Gra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39701939"/>
              </p:ext>
            </p:extLst>
          </p:nvPr>
        </p:nvGraphicFramePr>
        <p:xfrm>
          <a:off x="4716016" y="1082353"/>
          <a:ext cx="4086944" cy="2418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Gra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92545222"/>
              </p:ext>
            </p:extLst>
          </p:nvPr>
        </p:nvGraphicFramePr>
        <p:xfrm>
          <a:off x="507440" y="3962673"/>
          <a:ext cx="3992552" cy="269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Grafico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62039090"/>
              </p:ext>
            </p:extLst>
          </p:nvPr>
        </p:nvGraphicFramePr>
        <p:xfrm>
          <a:off x="4716016" y="3933056"/>
          <a:ext cx="4098021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0" name="Rettangolo 19"/>
          <p:cNvSpPr/>
          <p:nvPr/>
        </p:nvSpPr>
        <p:spPr>
          <a:xfrm rot="20319571">
            <a:off x="2317" y="166597"/>
            <a:ext cx="990977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 4 ANNI</a:t>
            </a:r>
            <a:endParaRPr lang="it-IT" sz="2000" b="1" dirty="0">
              <a:ln w="10541" cmpd="sng">
                <a:solidFill>
                  <a:srgbClr val="FF3399"/>
                </a:solidFill>
                <a:prstDash val="solid"/>
              </a:ln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6940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410688" y="-15190"/>
            <a:ext cx="2322624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TUTTI I </a:t>
            </a:r>
            <a:r>
              <a:rPr lang="it-IT" sz="2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CAMPI</a:t>
            </a:r>
          </a:p>
          <a:p>
            <a:pPr algn="ctr"/>
            <a:r>
              <a:rPr lang="it-IT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1°QUADRIMESTRE</a:t>
            </a:r>
            <a:endParaRPr lang="it-IT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691680" y="620688"/>
            <a:ext cx="561662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Competenze digitali</a:t>
            </a:r>
          </a:p>
        </p:txBody>
      </p:sp>
      <p:sp>
        <p:nvSpPr>
          <p:cNvPr id="4" name="Rettangolo 3"/>
          <p:cNvSpPr/>
          <p:nvPr/>
        </p:nvSpPr>
        <p:spPr>
          <a:xfrm>
            <a:off x="1475656" y="3501008"/>
            <a:ext cx="62281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Imparare ad imparare</a:t>
            </a:r>
          </a:p>
        </p:txBody>
      </p:sp>
      <p:graphicFrame>
        <p:nvGraphicFramePr>
          <p:cNvPr id="16" name="Gra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28113637"/>
              </p:ext>
            </p:extLst>
          </p:nvPr>
        </p:nvGraphicFramePr>
        <p:xfrm>
          <a:off x="507440" y="1082353"/>
          <a:ext cx="3992552" cy="2418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Gra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85981138"/>
              </p:ext>
            </p:extLst>
          </p:nvPr>
        </p:nvGraphicFramePr>
        <p:xfrm>
          <a:off x="4716016" y="1082353"/>
          <a:ext cx="4086944" cy="2418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Gra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68196937"/>
              </p:ext>
            </p:extLst>
          </p:nvPr>
        </p:nvGraphicFramePr>
        <p:xfrm>
          <a:off x="507440" y="3962673"/>
          <a:ext cx="3992552" cy="269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Grafico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88325614"/>
              </p:ext>
            </p:extLst>
          </p:nvPr>
        </p:nvGraphicFramePr>
        <p:xfrm>
          <a:off x="4716016" y="3933056"/>
          <a:ext cx="4098021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0" name="Rettangolo 19"/>
          <p:cNvSpPr/>
          <p:nvPr/>
        </p:nvSpPr>
        <p:spPr>
          <a:xfrm rot="20319571">
            <a:off x="2317" y="166597"/>
            <a:ext cx="990977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 4 ANNI</a:t>
            </a:r>
            <a:endParaRPr lang="it-IT" sz="2000" b="1" dirty="0">
              <a:ln w="10541" cmpd="sng">
                <a:solidFill>
                  <a:srgbClr val="FF3399"/>
                </a:solidFill>
                <a:prstDash val="solid"/>
              </a:ln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8432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476413" y="201414"/>
            <a:ext cx="2479205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SE' E </a:t>
            </a:r>
            <a:r>
              <a:rPr lang="it-IT" sz="2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L'ALTRO</a:t>
            </a:r>
          </a:p>
          <a:p>
            <a:pPr algn="ctr"/>
            <a:r>
              <a:rPr lang="it-IT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INGRESSO</a:t>
            </a:r>
            <a:endParaRPr lang="it-IT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547664" y="1124744"/>
            <a:ext cx="633670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cap="all" dirty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Competenze sociali e civiche</a:t>
            </a: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31018615"/>
              </p:ext>
            </p:extLst>
          </p:nvPr>
        </p:nvGraphicFramePr>
        <p:xfrm>
          <a:off x="179512" y="1988840"/>
          <a:ext cx="4283525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44290185"/>
              </p:ext>
            </p:extLst>
          </p:nvPr>
        </p:nvGraphicFramePr>
        <p:xfrm>
          <a:off x="4788024" y="1988840"/>
          <a:ext cx="4184539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ttangolo 6"/>
          <p:cNvSpPr/>
          <p:nvPr/>
        </p:nvSpPr>
        <p:spPr>
          <a:xfrm rot="20319571">
            <a:off x="2317" y="166597"/>
            <a:ext cx="990977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 4 ANNI</a:t>
            </a:r>
            <a:endParaRPr lang="it-IT" sz="2000" b="1" dirty="0">
              <a:ln w="10541" cmpd="sng">
                <a:solidFill>
                  <a:srgbClr val="FF3399"/>
                </a:solidFill>
                <a:prstDash val="solid"/>
              </a:ln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7201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476415" y="201414"/>
            <a:ext cx="2479205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SE' E </a:t>
            </a:r>
            <a:r>
              <a:rPr lang="it-IT" sz="2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L'ALTRO</a:t>
            </a:r>
          </a:p>
          <a:p>
            <a:pPr algn="ctr"/>
            <a:r>
              <a:rPr lang="it-IT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1°QUADRIMESTRE</a:t>
            </a:r>
            <a:endParaRPr lang="it-IT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547664" y="1124744"/>
            <a:ext cx="633670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cap="all" dirty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Competenze sociali e civiche</a:t>
            </a: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96061271"/>
              </p:ext>
            </p:extLst>
          </p:nvPr>
        </p:nvGraphicFramePr>
        <p:xfrm>
          <a:off x="179512" y="1988840"/>
          <a:ext cx="4283525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9522741"/>
              </p:ext>
            </p:extLst>
          </p:nvPr>
        </p:nvGraphicFramePr>
        <p:xfrm>
          <a:off x="4788024" y="1988840"/>
          <a:ext cx="4184539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ttangolo 6"/>
          <p:cNvSpPr/>
          <p:nvPr/>
        </p:nvSpPr>
        <p:spPr>
          <a:xfrm rot="20319571">
            <a:off x="2317" y="166597"/>
            <a:ext cx="990977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 4 ANNI</a:t>
            </a:r>
            <a:endParaRPr lang="it-IT" sz="2000" b="1" dirty="0">
              <a:ln w="10541" cmpd="sng">
                <a:solidFill>
                  <a:srgbClr val="FF3399"/>
                </a:solidFill>
                <a:prstDash val="solid"/>
              </a:ln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564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67118" y="44624"/>
            <a:ext cx="232262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TUTTI I </a:t>
            </a:r>
            <a:r>
              <a:rPr lang="it-IT" sz="2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CAMPI</a:t>
            </a:r>
          </a:p>
          <a:p>
            <a:pPr algn="ctr"/>
            <a:r>
              <a:rPr lang="it-IT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INGRESSO</a:t>
            </a:r>
            <a:endParaRPr lang="it-IT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967954"/>
            <a:ext cx="9001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Spirito di iniziativa e imprenditorialità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2317" y="166597"/>
            <a:ext cx="990977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 4 ANNI</a:t>
            </a:r>
            <a:endParaRPr lang="it-IT" sz="2000" b="1" dirty="0">
              <a:ln w="10541" cmpd="sng">
                <a:solidFill>
                  <a:srgbClr val="FF3399"/>
                </a:solidFill>
                <a:prstDash val="solid"/>
              </a:ln>
              <a:solidFill>
                <a:srgbClr val="FF3399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20518727"/>
              </p:ext>
            </p:extLst>
          </p:nvPr>
        </p:nvGraphicFramePr>
        <p:xfrm>
          <a:off x="323590" y="1772816"/>
          <a:ext cx="4176910" cy="468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64270723"/>
              </p:ext>
            </p:extLst>
          </p:nvPr>
        </p:nvGraphicFramePr>
        <p:xfrm>
          <a:off x="4769180" y="1772817"/>
          <a:ext cx="4211960" cy="4684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696473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67119" y="44624"/>
            <a:ext cx="2322623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TUTTI I </a:t>
            </a:r>
            <a:r>
              <a:rPr lang="it-IT" sz="2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CAMPI</a:t>
            </a:r>
          </a:p>
          <a:p>
            <a:pPr algn="ctr"/>
            <a:r>
              <a:rPr lang="it-IT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1°QUADRIMESTRE</a:t>
            </a:r>
            <a:endParaRPr lang="it-IT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967954"/>
            <a:ext cx="9001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Spirito di iniziativa e imprenditorialità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2317" y="166597"/>
            <a:ext cx="990977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 4 ANNI</a:t>
            </a:r>
            <a:endParaRPr lang="it-IT" sz="2000" b="1" dirty="0">
              <a:ln w="10541" cmpd="sng">
                <a:solidFill>
                  <a:srgbClr val="FF3399"/>
                </a:solidFill>
                <a:prstDash val="solid"/>
              </a:ln>
              <a:solidFill>
                <a:srgbClr val="FF3399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3784871"/>
              </p:ext>
            </p:extLst>
          </p:nvPr>
        </p:nvGraphicFramePr>
        <p:xfrm>
          <a:off x="323590" y="1772816"/>
          <a:ext cx="4176910" cy="468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1135019"/>
              </p:ext>
            </p:extLst>
          </p:nvPr>
        </p:nvGraphicFramePr>
        <p:xfrm>
          <a:off x="4769180" y="1772817"/>
          <a:ext cx="4211960" cy="4684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397206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65579" y="-27384"/>
            <a:ext cx="4569713" cy="123110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CORPO E IL MOVIMENTO    </a:t>
            </a:r>
          </a:p>
          <a:p>
            <a:pPr algn="ctr"/>
            <a:r>
              <a:rPr lang="it-IT" sz="28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IMMAGINI, SUONI, </a:t>
            </a:r>
            <a:r>
              <a:rPr lang="it-IT" sz="2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COLORI</a:t>
            </a:r>
          </a:p>
          <a:p>
            <a:pPr algn="ctr"/>
            <a:r>
              <a:rPr lang="it-IT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INGRESSO</a:t>
            </a:r>
            <a:endParaRPr lang="it-IT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67544" y="1484784"/>
            <a:ext cx="84249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Consapevolezza ed espressione culturale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2317" y="166597"/>
            <a:ext cx="990977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 4 ANNI</a:t>
            </a:r>
            <a:endParaRPr lang="it-IT" sz="2000" b="1" dirty="0">
              <a:ln w="10541" cmpd="sng">
                <a:solidFill>
                  <a:srgbClr val="FF3399"/>
                </a:solidFill>
                <a:prstDash val="solid"/>
              </a:ln>
              <a:solidFill>
                <a:srgbClr val="FF3399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8131950"/>
              </p:ext>
            </p:extLst>
          </p:nvPr>
        </p:nvGraphicFramePr>
        <p:xfrm>
          <a:off x="467544" y="2069558"/>
          <a:ext cx="3948665" cy="4311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45358411"/>
              </p:ext>
            </p:extLst>
          </p:nvPr>
        </p:nvGraphicFramePr>
        <p:xfrm>
          <a:off x="4852992" y="2069558"/>
          <a:ext cx="3930034" cy="4311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620935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65577" y="0"/>
            <a:ext cx="4569713" cy="123110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CORPO E IL MOVIMENTO    </a:t>
            </a:r>
          </a:p>
          <a:p>
            <a:pPr algn="ctr"/>
            <a:r>
              <a:rPr lang="it-IT" sz="28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IMMAGINI, SUONI, </a:t>
            </a:r>
            <a:r>
              <a:rPr lang="it-IT" sz="2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COLORI</a:t>
            </a:r>
          </a:p>
          <a:p>
            <a:pPr algn="ctr"/>
            <a:r>
              <a:rPr lang="it-IT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1°QUADRIMESTRE</a:t>
            </a:r>
            <a:endParaRPr lang="it-IT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67544" y="1484784"/>
            <a:ext cx="84249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Consapevolezza ed espressione culturale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2317" y="166597"/>
            <a:ext cx="990977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 4 ANNI</a:t>
            </a:r>
            <a:endParaRPr lang="it-IT" sz="2000" b="1" dirty="0">
              <a:ln w="10541" cmpd="sng">
                <a:solidFill>
                  <a:srgbClr val="FF3399"/>
                </a:solidFill>
                <a:prstDash val="solid"/>
              </a:ln>
              <a:solidFill>
                <a:srgbClr val="FF3399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94741515"/>
              </p:ext>
            </p:extLst>
          </p:nvPr>
        </p:nvGraphicFramePr>
        <p:xfrm>
          <a:off x="467544" y="2069558"/>
          <a:ext cx="3948665" cy="4311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78015410"/>
              </p:ext>
            </p:extLst>
          </p:nvPr>
        </p:nvGraphicFramePr>
        <p:xfrm>
          <a:off x="4852992" y="2069558"/>
          <a:ext cx="3930034" cy="4311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902592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747814" y="-15190"/>
            <a:ext cx="3648370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cap="none" spc="0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 DISCORSI E LE PAROLE</a:t>
            </a:r>
          </a:p>
          <a:p>
            <a:pPr algn="ctr"/>
            <a:r>
              <a:rPr lang="it-IT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INGRESSO</a:t>
            </a:r>
            <a:endParaRPr lang="it-IT" b="1" cap="none" spc="0" dirty="0">
              <a:ln w="11430"/>
              <a:solidFill>
                <a:srgbClr val="CC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691680" y="692696"/>
            <a:ext cx="561662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 smtClean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Comunicazione nella madrelingua</a:t>
            </a:r>
            <a:endParaRPr lang="it-IT" sz="2400" b="1" cap="all" dirty="0">
              <a:ln w="10541" cmpd="sng">
                <a:solidFill>
                  <a:srgbClr val="FF7C80"/>
                </a:solidFill>
                <a:prstDash val="solid"/>
              </a:ln>
              <a:solidFill>
                <a:srgbClr val="FF7C8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656184" y="3645024"/>
            <a:ext cx="62281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Comunicazione nelle lingue straniere</a:t>
            </a:r>
          </a:p>
        </p:txBody>
      </p:sp>
      <p:sp>
        <p:nvSpPr>
          <p:cNvPr id="14" name="Rettangolo 13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5 ANNI</a:t>
            </a:r>
            <a:endParaRPr lang="it-IT" sz="2000" b="1" dirty="0">
              <a:ln w="10541" cmpd="sng">
                <a:solidFill>
                  <a:srgbClr val="FF7C80"/>
                </a:solidFill>
                <a:prstDash val="solid"/>
              </a:ln>
              <a:solidFill>
                <a:srgbClr val="FF7C80"/>
              </a:solidFill>
            </a:endParaRPr>
          </a:p>
        </p:txBody>
      </p:sp>
      <p:graphicFrame>
        <p:nvGraphicFramePr>
          <p:cNvPr id="15" name="Gra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92256546"/>
              </p:ext>
            </p:extLst>
          </p:nvPr>
        </p:nvGraphicFramePr>
        <p:xfrm>
          <a:off x="323528" y="1155996"/>
          <a:ext cx="4176464" cy="2466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Gra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62691862"/>
              </p:ext>
            </p:extLst>
          </p:nvPr>
        </p:nvGraphicFramePr>
        <p:xfrm>
          <a:off x="4770276" y="1144940"/>
          <a:ext cx="4097519" cy="2483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Gra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19848098"/>
              </p:ext>
            </p:extLst>
          </p:nvPr>
        </p:nvGraphicFramePr>
        <p:xfrm>
          <a:off x="323529" y="4074432"/>
          <a:ext cx="4176464" cy="2610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Gra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35800321"/>
              </p:ext>
            </p:extLst>
          </p:nvPr>
        </p:nvGraphicFramePr>
        <p:xfrm>
          <a:off x="4770276" y="4106689"/>
          <a:ext cx="4109240" cy="2579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251501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669664"/>
            <a:ext cx="8208912" cy="550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INGRESSO</a:t>
            </a:r>
            <a:endParaRPr lang="it-IT" sz="2400" b="1" dirty="0"/>
          </a:p>
          <a:p>
            <a:endParaRPr lang="it-IT" sz="2000" dirty="0" smtClean="0"/>
          </a:p>
          <a:p>
            <a:r>
              <a:rPr lang="it-IT" sz="2800" dirty="0" smtClean="0"/>
              <a:t>ANALIZZANDO I DATI RACCOLTI E TABULATI DEL MONITORAGGIO DEL PROCESSO DI APPRENDIMENTO D’INGRESSO DELLA </a:t>
            </a:r>
            <a:r>
              <a:rPr lang="it-IT" sz="2800" b="1" dirty="0" smtClean="0"/>
              <a:t>SCUOLA DELL’INFANZIA</a:t>
            </a:r>
            <a:r>
              <a:rPr lang="it-IT" sz="2800" dirty="0" smtClean="0"/>
              <a:t> SI ERA RILEVATO CHE:</a:t>
            </a:r>
            <a:br>
              <a:rPr lang="it-IT" sz="2800" dirty="0" smtClean="0"/>
            </a:br>
            <a:r>
              <a:rPr lang="it-IT" sz="2800" dirty="0" smtClean="0"/>
              <a:t>- LA MAGGIOR PARTE DEGLI ALUNNI DI </a:t>
            </a:r>
            <a:r>
              <a:rPr lang="it-IT" sz="2800" b="1" dirty="0" smtClean="0"/>
              <a:t>3 ANNI </a:t>
            </a:r>
            <a:r>
              <a:rPr lang="it-IT" sz="2800" dirty="0" smtClean="0"/>
              <a:t>POSSIEDE UN LIVELLO DI CONOSCENZE E ABILITA’ </a:t>
            </a:r>
            <a:r>
              <a:rPr lang="it-IT" sz="2800" b="1" dirty="0" smtClean="0"/>
              <a:t>INIZIALE.</a:t>
            </a:r>
            <a:r>
              <a:rPr lang="it-IT" sz="2800" dirty="0" smtClean="0"/>
              <a:t>GUIDATO E SUPPORTATO SVOLGE COMPITI SEMPLICI IN SITUAZIONE NUOVE.</a:t>
            </a:r>
          </a:p>
          <a:p>
            <a:r>
              <a:rPr lang="it-IT" sz="2800" dirty="0" smtClean="0"/>
              <a:t>-LA MAGGIOR PARTE DEGLI ALUNNI DI </a:t>
            </a:r>
            <a:r>
              <a:rPr lang="it-IT" sz="2800" b="1" dirty="0" smtClean="0"/>
              <a:t>4  </a:t>
            </a:r>
            <a:r>
              <a:rPr lang="it-IT" sz="2800" dirty="0" smtClean="0"/>
              <a:t>E</a:t>
            </a:r>
            <a:r>
              <a:rPr lang="it-IT" sz="2800" b="1" dirty="0" smtClean="0"/>
              <a:t> 5 ANNI </a:t>
            </a:r>
            <a:r>
              <a:rPr lang="it-IT" sz="2800" dirty="0" smtClean="0"/>
              <a:t>POSSIEDE</a:t>
            </a:r>
            <a:r>
              <a:rPr lang="it-IT" sz="2800" b="1" dirty="0" smtClean="0"/>
              <a:t> </a:t>
            </a:r>
            <a:r>
              <a:rPr lang="it-IT" sz="2800" dirty="0" smtClean="0"/>
              <a:t>UN LIVELLO DI CONOSCENZE E ABILITA’ DI </a:t>
            </a:r>
            <a:r>
              <a:rPr lang="it-IT" sz="2800" b="1" dirty="0" smtClean="0"/>
              <a:t>BASE.</a:t>
            </a:r>
            <a:endParaRPr lang="it-IT" b="1" dirty="0"/>
          </a:p>
        </p:txBody>
      </p:sp>
      <p:sp>
        <p:nvSpPr>
          <p:cNvPr id="4" name="Rettangolo 3"/>
          <p:cNvSpPr/>
          <p:nvPr/>
        </p:nvSpPr>
        <p:spPr>
          <a:xfrm>
            <a:off x="1998233" y="0"/>
            <a:ext cx="512986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ESITI MONITORAGGIO</a:t>
            </a:r>
            <a:endParaRPr lang="it-IT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8288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747814" y="-15190"/>
            <a:ext cx="3648370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cap="none" spc="0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 DISCORSI E LE PAROLE</a:t>
            </a:r>
          </a:p>
          <a:p>
            <a:pPr algn="ctr"/>
            <a:r>
              <a:rPr lang="it-IT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1°QUADRIMESTRE</a:t>
            </a:r>
            <a:endParaRPr lang="it-IT" b="1" cap="none" spc="0" dirty="0">
              <a:ln w="11430"/>
              <a:solidFill>
                <a:srgbClr val="CC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691680" y="692696"/>
            <a:ext cx="561662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 smtClean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Comunicazione nella madrelingua</a:t>
            </a:r>
            <a:endParaRPr lang="it-IT" sz="2400" b="1" cap="all" dirty="0">
              <a:ln w="10541" cmpd="sng">
                <a:solidFill>
                  <a:srgbClr val="FF7C80"/>
                </a:solidFill>
                <a:prstDash val="solid"/>
              </a:ln>
              <a:solidFill>
                <a:srgbClr val="FF7C8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656184" y="3645024"/>
            <a:ext cx="62281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Comunicazione nelle lingue straniere</a:t>
            </a:r>
          </a:p>
        </p:txBody>
      </p:sp>
      <p:sp>
        <p:nvSpPr>
          <p:cNvPr id="14" name="Rettangolo 13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5 ANNI</a:t>
            </a:r>
            <a:endParaRPr lang="it-IT" sz="2000" b="1" dirty="0">
              <a:ln w="10541" cmpd="sng">
                <a:solidFill>
                  <a:srgbClr val="FF7C80"/>
                </a:solidFill>
                <a:prstDash val="solid"/>
              </a:ln>
              <a:solidFill>
                <a:srgbClr val="FF7C80"/>
              </a:solidFill>
            </a:endParaRPr>
          </a:p>
        </p:txBody>
      </p:sp>
      <p:graphicFrame>
        <p:nvGraphicFramePr>
          <p:cNvPr id="15" name="Gra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22560734"/>
              </p:ext>
            </p:extLst>
          </p:nvPr>
        </p:nvGraphicFramePr>
        <p:xfrm>
          <a:off x="323528" y="1155996"/>
          <a:ext cx="4176464" cy="2466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Gra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509149"/>
              </p:ext>
            </p:extLst>
          </p:nvPr>
        </p:nvGraphicFramePr>
        <p:xfrm>
          <a:off x="4770276" y="1144940"/>
          <a:ext cx="4097519" cy="2483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Gra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10304449"/>
              </p:ext>
            </p:extLst>
          </p:nvPr>
        </p:nvGraphicFramePr>
        <p:xfrm>
          <a:off x="323529" y="4074432"/>
          <a:ext cx="4176464" cy="2610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Gra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95743829"/>
              </p:ext>
            </p:extLst>
          </p:nvPr>
        </p:nvGraphicFramePr>
        <p:xfrm>
          <a:off x="4770276" y="4106689"/>
          <a:ext cx="4109240" cy="2579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287103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384467" y="-15190"/>
            <a:ext cx="4684039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dirty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 CONOSCENZA DEL </a:t>
            </a:r>
            <a:r>
              <a:rPr lang="it-IT" sz="2800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MONDO</a:t>
            </a:r>
          </a:p>
          <a:p>
            <a:pPr algn="ctr"/>
            <a:r>
              <a:rPr lang="it-IT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INGRESSO</a:t>
            </a:r>
            <a:endParaRPr lang="it-IT" b="1" dirty="0">
              <a:ln w="11430"/>
              <a:solidFill>
                <a:srgbClr val="CC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691680" y="692696"/>
            <a:ext cx="561662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Competenze di base in matematica, scienze e tecnologia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5 ANNI</a:t>
            </a:r>
            <a:endParaRPr lang="it-IT" sz="2000" b="1" dirty="0">
              <a:ln w="10541" cmpd="sng">
                <a:solidFill>
                  <a:srgbClr val="FF7C80"/>
                </a:solidFill>
                <a:prstDash val="solid"/>
              </a:ln>
              <a:solidFill>
                <a:srgbClr val="FF7C80"/>
              </a:solidFill>
            </a:endParaRPr>
          </a:p>
        </p:txBody>
      </p:sp>
      <p:graphicFrame>
        <p:nvGraphicFramePr>
          <p:cNvPr id="15" name="Gra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37869493"/>
              </p:ext>
            </p:extLst>
          </p:nvPr>
        </p:nvGraphicFramePr>
        <p:xfrm>
          <a:off x="395536" y="1523693"/>
          <a:ext cx="4104456" cy="2336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a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33230045"/>
              </p:ext>
            </p:extLst>
          </p:nvPr>
        </p:nvGraphicFramePr>
        <p:xfrm>
          <a:off x="4726486" y="1523693"/>
          <a:ext cx="4009434" cy="2337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Gra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89039120"/>
              </p:ext>
            </p:extLst>
          </p:nvPr>
        </p:nvGraphicFramePr>
        <p:xfrm>
          <a:off x="395536" y="4005064"/>
          <a:ext cx="4104456" cy="2664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Gra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73910039"/>
              </p:ext>
            </p:extLst>
          </p:nvPr>
        </p:nvGraphicFramePr>
        <p:xfrm>
          <a:off x="4726486" y="4005064"/>
          <a:ext cx="4021978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31568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384467" y="-15190"/>
            <a:ext cx="4684039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dirty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 CONOSCENZA DEL </a:t>
            </a:r>
            <a:r>
              <a:rPr lang="it-IT" sz="2800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MONDO</a:t>
            </a:r>
          </a:p>
          <a:p>
            <a:pPr algn="ctr"/>
            <a:r>
              <a:rPr lang="it-IT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1°QUADRIMESTRE</a:t>
            </a:r>
            <a:endParaRPr lang="it-IT" b="1" dirty="0">
              <a:ln w="11430"/>
              <a:solidFill>
                <a:srgbClr val="CC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691680" y="692696"/>
            <a:ext cx="561662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Competenze di base in matematica, scienze e tecnologia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5 ANNI</a:t>
            </a:r>
            <a:endParaRPr lang="it-IT" sz="2000" b="1" dirty="0">
              <a:ln w="10541" cmpd="sng">
                <a:solidFill>
                  <a:srgbClr val="FF7C80"/>
                </a:solidFill>
                <a:prstDash val="solid"/>
              </a:ln>
              <a:solidFill>
                <a:srgbClr val="FF7C80"/>
              </a:solidFill>
            </a:endParaRPr>
          </a:p>
        </p:txBody>
      </p:sp>
      <p:graphicFrame>
        <p:nvGraphicFramePr>
          <p:cNvPr id="15" name="Gra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89964816"/>
              </p:ext>
            </p:extLst>
          </p:nvPr>
        </p:nvGraphicFramePr>
        <p:xfrm>
          <a:off x="395536" y="1523693"/>
          <a:ext cx="4104456" cy="2336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a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65609990"/>
              </p:ext>
            </p:extLst>
          </p:nvPr>
        </p:nvGraphicFramePr>
        <p:xfrm>
          <a:off x="4726486" y="1523693"/>
          <a:ext cx="4009434" cy="2337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Gra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98607960"/>
              </p:ext>
            </p:extLst>
          </p:nvPr>
        </p:nvGraphicFramePr>
        <p:xfrm>
          <a:off x="395536" y="4005064"/>
          <a:ext cx="4104456" cy="2664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Gra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82652247"/>
              </p:ext>
            </p:extLst>
          </p:nvPr>
        </p:nvGraphicFramePr>
        <p:xfrm>
          <a:off x="4726486" y="4005064"/>
          <a:ext cx="4021978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61053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410687" y="-15190"/>
            <a:ext cx="2322624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dirty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TUTTI I </a:t>
            </a:r>
            <a:r>
              <a:rPr lang="it-IT" sz="2800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CAMPI</a:t>
            </a:r>
          </a:p>
          <a:p>
            <a:pPr algn="ctr"/>
            <a:r>
              <a:rPr lang="it-IT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INGRESSO</a:t>
            </a:r>
            <a:endParaRPr lang="it-IT" b="1" dirty="0">
              <a:ln w="11430"/>
              <a:solidFill>
                <a:srgbClr val="CC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691680" y="620688"/>
            <a:ext cx="561662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Competenze digitali</a:t>
            </a:r>
          </a:p>
        </p:txBody>
      </p:sp>
      <p:sp>
        <p:nvSpPr>
          <p:cNvPr id="4" name="Rettangolo 3"/>
          <p:cNvSpPr/>
          <p:nvPr/>
        </p:nvSpPr>
        <p:spPr>
          <a:xfrm>
            <a:off x="1475656" y="3573016"/>
            <a:ext cx="62281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Imparare</a:t>
            </a:r>
            <a:r>
              <a:rPr lang="it-IT" sz="24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it-IT" sz="24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ad imparare</a:t>
            </a:r>
          </a:p>
        </p:txBody>
      </p:sp>
      <p:sp>
        <p:nvSpPr>
          <p:cNvPr id="14" name="Rettangolo 13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5 ANNI</a:t>
            </a:r>
            <a:endParaRPr lang="it-IT" sz="2000" b="1" dirty="0">
              <a:ln w="10541" cmpd="sng">
                <a:solidFill>
                  <a:srgbClr val="FF7C80"/>
                </a:solidFill>
                <a:prstDash val="solid"/>
              </a:ln>
              <a:solidFill>
                <a:srgbClr val="FF7C80"/>
              </a:solidFill>
            </a:endParaRPr>
          </a:p>
        </p:txBody>
      </p:sp>
      <p:graphicFrame>
        <p:nvGraphicFramePr>
          <p:cNvPr id="15" name="Gra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72173796"/>
              </p:ext>
            </p:extLst>
          </p:nvPr>
        </p:nvGraphicFramePr>
        <p:xfrm>
          <a:off x="323528" y="1082353"/>
          <a:ext cx="4104456" cy="2490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Gra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82901545"/>
              </p:ext>
            </p:extLst>
          </p:nvPr>
        </p:nvGraphicFramePr>
        <p:xfrm>
          <a:off x="4716016" y="1082353"/>
          <a:ext cx="4110959" cy="2490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Gra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3118733"/>
              </p:ext>
            </p:extLst>
          </p:nvPr>
        </p:nvGraphicFramePr>
        <p:xfrm>
          <a:off x="323528" y="4034681"/>
          <a:ext cx="4176464" cy="2706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Gra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12279339"/>
              </p:ext>
            </p:extLst>
          </p:nvPr>
        </p:nvGraphicFramePr>
        <p:xfrm>
          <a:off x="4716016" y="4034680"/>
          <a:ext cx="4176464" cy="2706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958611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410688" y="-15190"/>
            <a:ext cx="2322623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dirty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TUTTI I </a:t>
            </a:r>
            <a:r>
              <a:rPr lang="it-IT" sz="2800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CAMPI</a:t>
            </a:r>
          </a:p>
          <a:p>
            <a:pPr algn="ctr"/>
            <a:r>
              <a:rPr lang="it-IT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1°QUADRIMESTRE</a:t>
            </a:r>
            <a:endParaRPr lang="it-IT" b="1" dirty="0">
              <a:ln w="11430"/>
              <a:solidFill>
                <a:srgbClr val="CC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691680" y="620688"/>
            <a:ext cx="561662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Competenze digitali</a:t>
            </a:r>
          </a:p>
        </p:txBody>
      </p:sp>
      <p:sp>
        <p:nvSpPr>
          <p:cNvPr id="4" name="Rettangolo 3"/>
          <p:cNvSpPr/>
          <p:nvPr/>
        </p:nvSpPr>
        <p:spPr>
          <a:xfrm>
            <a:off x="1475656" y="3573016"/>
            <a:ext cx="62281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Imparare</a:t>
            </a:r>
            <a:r>
              <a:rPr lang="it-IT" sz="24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it-IT" sz="24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ad imparare</a:t>
            </a:r>
          </a:p>
        </p:txBody>
      </p:sp>
      <p:sp>
        <p:nvSpPr>
          <p:cNvPr id="14" name="Rettangolo 13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5 ANNI</a:t>
            </a:r>
            <a:endParaRPr lang="it-IT" sz="2000" b="1" dirty="0">
              <a:ln w="10541" cmpd="sng">
                <a:solidFill>
                  <a:srgbClr val="FF7C80"/>
                </a:solidFill>
                <a:prstDash val="solid"/>
              </a:ln>
              <a:solidFill>
                <a:srgbClr val="FF7C80"/>
              </a:solidFill>
            </a:endParaRPr>
          </a:p>
        </p:txBody>
      </p:sp>
      <p:graphicFrame>
        <p:nvGraphicFramePr>
          <p:cNvPr id="15" name="Gra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31519080"/>
              </p:ext>
            </p:extLst>
          </p:nvPr>
        </p:nvGraphicFramePr>
        <p:xfrm>
          <a:off x="323528" y="1082353"/>
          <a:ext cx="4104456" cy="2490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Gra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16618783"/>
              </p:ext>
            </p:extLst>
          </p:nvPr>
        </p:nvGraphicFramePr>
        <p:xfrm>
          <a:off x="4716016" y="1082353"/>
          <a:ext cx="4110959" cy="2490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Gra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58934463"/>
              </p:ext>
            </p:extLst>
          </p:nvPr>
        </p:nvGraphicFramePr>
        <p:xfrm>
          <a:off x="323528" y="4034681"/>
          <a:ext cx="4176464" cy="2706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Gra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48397545"/>
              </p:ext>
            </p:extLst>
          </p:nvPr>
        </p:nvGraphicFramePr>
        <p:xfrm>
          <a:off x="4716016" y="4034680"/>
          <a:ext cx="4176464" cy="2706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602687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476413" y="0"/>
            <a:ext cx="2479205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dirty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SE' E </a:t>
            </a:r>
            <a:r>
              <a:rPr lang="it-IT" sz="2800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L'ALTRO</a:t>
            </a:r>
          </a:p>
          <a:p>
            <a:pPr algn="ctr"/>
            <a:r>
              <a:rPr lang="it-IT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INGRESSO</a:t>
            </a:r>
            <a:endParaRPr lang="it-IT" b="1" dirty="0">
              <a:ln w="11430"/>
              <a:solidFill>
                <a:srgbClr val="CC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547664" y="980728"/>
            <a:ext cx="633670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Competenze</a:t>
            </a:r>
            <a:r>
              <a:rPr lang="it-IT" sz="24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 </a:t>
            </a:r>
            <a:r>
              <a:rPr lang="it-IT" sz="32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sociali e civiche</a:t>
            </a:r>
          </a:p>
        </p:txBody>
      </p:sp>
      <p:sp>
        <p:nvSpPr>
          <p:cNvPr id="7" name="Rettangolo 6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5 ANNI</a:t>
            </a:r>
            <a:endParaRPr lang="it-IT" sz="2000" b="1" dirty="0">
              <a:ln w="10541" cmpd="sng">
                <a:solidFill>
                  <a:srgbClr val="FF7C80"/>
                </a:solidFill>
                <a:prstDash val="solid"/>
              </a:ln>
              <a:solidFill>
                <a:srgbClr val="FF7C8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18549032"/>
              </p:ext>
            </p:extLst>
          </p:nvPr>
        </p:nvGraphicFramePr>
        <p:xfrm>
          <a:off x="272855" y="1565502"/>
          <a:ext cx="4227137" cy="4815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02181894"/>
              </p:ext>
            </p:extLst>
          </p:nvPr>
        </p:nvGraphicFramePr>
        <p:xfrm>
          <a:off x="4716016" y="1575418"/>
          <a:ext cx="4104457" cy="4805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889572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476415" y="0"/>
            <a:ext cx="2479205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dirty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SE' E </a:t>
            </a:r>
            <a:r>
              <a:rPr lang="it-IT" sz="2800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L'ALTRO</a:t>
            </a:r>
          </a:p>
          <a:p>
            <a:pPr algn="ctr"/>
            <a:r>
              <a:rPr lang="it-IT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1°QUADRIMESTRE</a:t>
            </a:r>
            <a:endParaRPr lang="it-IT" b="1" dirty="0">
              <a:ln w="11430"/>
              <a:solidFill>
                <a:srgbClr val="CC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547664" y="980728"/>
            <a:ext cx="633670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Competenze</a:t>
            </a:r>
            <a:r>
              <a:rPr lang="it-IT" sz="24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 </a:t>
            </a:r>
            <a:r>
              <a:rPr lang="it-IT" sz="32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sociali e civiche</a:t>
            </a:r>
          </a:p>
        </p:txBody>
      </p:sp>
      <p:sp>
        <p:nvSpPr>
          <p:cNvPr id="7" name="Rettangolo 6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5 ANNI</a:t>
            </a:r>
            <a:endParaRPr lang="it-IT" sz="2000" b="1" dirty="0">
              <a:ln w="10541" cmpd="sng">
                <a:solidFill>
                  <a:srgbClr val="FF7C80"/>
                </a:solidFill>
                <a:prstDash val="solid"/>
              </a:ln>
              <a:solidFill>
                <a:srgbClr val="FF7C8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04811"/>
              </p:ext>
            </p:extLst>
          </p:nvPr>
        </p:nvGraphicFramePr>
        <p:xfrm>
          <a:off x="272855" y="1565502"/>
          <a:ext cx="4227137" cy="4815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16935830"/>
              </p:ext>
            </p:extLst>
          </p:nvPr>
        </p:nvGraphicFramePr>
        <p:xfrm>
          <a:off x="4716016" y="1575418"/>
          <a:ext cx="4104457" cy="4805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243697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67118" y="44624"/>
            <a:ext cx="2322624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dirty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TUTTI I </a:t>
            </a:r>
            <a:r>
              <a:rPr lang="it-IT" sz="2800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CAMPI</a:t>
            </a:r>
          </a:p>
          <a:p>
            <a:pPr algn="ctr"/>
            <a:r>
              <a:rPr lang="it-IT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INGRESSO</a:t>
            </a:r>
            <a:endParaRPr lang="it-IT" b="1" dirty="0">
              <a:ln w="11430"/>
              <a:solidFill>
                <a:srgbClr val="CC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95536" y="980728"/>
            <a:ext cx="84249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Spirito di iniziativa e imprenditorialità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5 ANNI</a:t>
            </a:r>
            <a:endParaRPr lang="it-IT" sz="2000" b="1" dirty="0">
              <a:ln w="10541" cmpd="sng">
                <a:solidFill>
                  <a:srgbClr val="FF7C80"/>
                </a:solidFill>
                <a:prstDash val="solid"/>
              </a:ln>
              <a:solidFill>
                <a:srgbClr val="FF7C8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48415734"/>
              </p:ext>
            </p:extLst>
          </p:nvPr>
        </p:nvGraphicFramePr>
        <p:xfrm>
          <a:off x="507440" y="1571255"/>
          <a:ext cx="3920990" cy="5026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86780349"/>
              </p:ext>
            </p:extLst>
          </p:nvPr>
        </p:nvGraphicFramePr>
        <p:xfrm>
          <a:off x="4716016" y="1565503"/>
          <a:ext cx="3890374" cy="5031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258999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67121" y="44624"/>
            <a:ext cx="2322623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dirty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TUTTI I </a:t>
            </a:r>
            <a:r>
              <a:rPr lang="it-IT" sz="2800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CAMPI</a:t>
            </a:r>
          </a:p>
          <a:p>
            <a:pPr algn="ctr"/>
            <a:r>
              <a:rPr lang="it-IT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1°QUADRIMESTRE</a:t>
            </a:r>
          </a:p>
        </p:txBody>
      </p:sp>
      <p:sp>
        <p:nvSpPr>
          <p:cNvPr id="3" name="Rettangolo 2"/>
          <p:cNvSpPr/>
          <p:nvPr/>
        </p:nvSpPr>
        <p:spPr>
          <a:xfrm>
            <a:off x="395536" y="980728"/>
            <a:ext cx="84249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Spirito di iniziativa e imprenditorialità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5 ANNI</a:t>
            </a:r>
            <a:endParaRPr lang="it-IT" sz="2000" b="1" dirty="0">
              <a:ln w="10541" cmpd="sng">
                <a:solidFill>
                  <a:srgbClr val="FF7C80"/>
                </a:solidFill>
                <a:prstDash val="solid"/>
              </a:ln>
              <a:solidFill>
                <a:srgbClr val="FF7C8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71712737"/>
              </p:ext>
            </p:extLst>
          </p:nvPr>
        </p:nvGraphicFramePr>
        <p:xfrm>
          <a:off x="507440" y="1571255"/>
          <a:ext cx="3920990" cy="5026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14310214"/>
              </p:ext>
            </p:extLst>
          </p:nvPr>
        </p:nvGraphicFramePr>
        <p:xfrm>
          <a:off x="4716016" y="1565503"/>
          <a:ext cx="3890374" cy="5031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049158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65578" y="-27384"/>
            <a:ext cx="4569713" cy="123110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dirty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CORPO E IL MOVIMENTO    </a:t>
            </a:r>
          </a:p>
          <a:p>
            <a:pPr algn="ctr"/>
            <a:r>
              <a:rPr lang="it-IT" sz="2800" b="1" dirty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IMMAGINI, SUONI, </a:t>
            </a:r>
            <a:r>
              <a:rPr lang="it-IT" sz="2800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COLORI</a:t>
            </a:r>
          </a:p>
          <a:p>
            <a:pPr algn="ctr"/>
            <a:r>
              <a:rPr lang="it-IT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INGRESSO</a:t>
            </a:r>
            <a:endParaRPr lang="it-IT" b="1" dirty="0">
              <a:ln w="11430"/>
              <a:solidFill>
                <a:srgbClr val="CC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67544" y="1484784"/>
            <a:ext cx="84249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Consapevolezza ed espressione culturale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5 ANNI</a:t>
            </a:r>
            <a:endParaRPr lang="it-IT" sz="2000" b="1" dirty="0">
              <a:ln w="10541" cmpd="sng">
                <a:solidFill>
                  <a:srgbClr val="FF7C80"/>
                </a:solidFill>
                <a:prstDash val="solid"/>
              </a:ln>
              <a:solidFill>
                <a:srgbClr val="FF7C8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62539003"/>
              </p:ext>
            </p:extLst>
          </p:nvPr>
        </p:nvGraphicFramePr>
        <p:xfrm>
          <a:off x="460916" y="2052696"/>
          <a:ext cx="4111084" cy="447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1472882"/>
              </p:ext>
            </p:extLst>
          </p:nvPr>
        </p:nvGraphicFramePr>
        <p:xfrm>
          <a:off x="4850435" y="2069559"/>
          <a:ext cx="3899971" cy="4455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375952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58710" y="1056949"/>
            <a:ext cx="8208912" cy="54476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1°QUADRIMESTRE</a:t>
            </a:r>
            <a:endParaRPr lang="it-IT" sz="2400" b="1" dirty="0"/>
          </a:p>
          <a:p>
            <a:pPr>
              <a:lnSpc>
                <a:spcPct val="150000"/>
              </a:lnSpc>
            </a:pPr>
            <a:r>
              <a:rPr lang="it-IT" dirty="0" smtClean="0"/>
              <a:t>DAI DATI EMERSI DALLA  TABULAZIONE </a:t>
            </a:r>
            <a:r>
              <a:rPr lang="it-IT" dirty="0"/>
              <a:t>DEL MONITORAGGIO DEL PROCESSO DI APPRENDIMENTO </a:t>
            </a:r>
            <a:r>
              <a:rPr lang="it-IT" b="1" dirty="0" smtClean="0"/>
              <a:t>DEL 1° QUADRIMESTRE  </a:t>
            </a:r>
            <a:r>
              <a:rPr lang="it-IT" b="1" dirty="0"/>
              <a:t>DELLA SCUOLA DELL’INFANZIA </a:t>
            </a:r>
            <a:r>
              <a:rPr lang="it-IT" dirty="0" smtClean="0"/>
              <a:t> </a:t>
            </a:r>
            <a:r>
              <a:rPr lang="it-IT" dirty="0"/>
              <a:t>E’ </a:t>
            </a:r>
            <a:r>
              <a:rPr lang="it-IT" dirty="0" smtClean="0"/>
              <a:t>EMERSO QUANTO SEGUE: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- LA MAGGIOR PARTE DEGLI ALUNNI DI </a:t>
            </a:r>
            <a:r>
              <a:rPr lang="it-IT" b="1" dirty="0"/>
              <a:t>3 ANNI </a:t>
            </a:r>
            <a:r>
              <a:rPr lang="it-IT" dirty="0" smtClean="0"/>
              <a:t>PUR EVIDENZIANDO UN </a:t>
            </a:r>
            <a:r>
              <a:rPr lang="it-IT" dirty="0"/>
              <a:t>LIVELLO DI CONOSCENZE E ABILITA</a:t>
            </a:r>
            <a:r>
              <a:rPr lang="it-IT" dirty="0" smtClean="0"/>
              <a:t>’ </a:t>
            </a:r>
            <a:r>
              <a:rPr lang="it-IT" b="1" dirty="0" smtClean="0"/>
              <a:t>INIZIALE</a:t>
            </a:r>
            <a:r>
              <a:rPr lang="it-IT" dirty="0" smtClean="0"/>
              <a:t>,HA MOSTRATO MIGLIORAMENTI SUL PIANO DELL’AUTONOMIA E SUL PIANO  RELAZIONALE . HA MAGGIORE CONSAPEVOLEZZA DELLA PROPRIA IDENTITA’ .HA INSTAURATO RAPPORTI CON I DOCENTI E I COMPAGNI E INIZIA A COMUNICARE CON I DIVERSI LINGUAGGI.</a:t>
            </a:r>
          </a:p>
          <a:p>
            <a:pPr>
              <a:lnSpc>
                <a:spcPct val="150000"/>
              </a:lnSpc>
            </a:pPr>
            <a:r>
              <a:rPr lang="it-IT" dirty="0" smtClean="0"/>
              <a:t>-LA </a:t>
            </a:r>
            <a:r>
              <a:rPr lang="it-IT" dirty="0"/>
              <a:t>MAGGIOR PARTE DEGLI ALUNNI DI </a:t>
            </a:r>
            <a:r>
              <a:rPr lang="it-IT" b="1" dirty="0"/>
              <a:t>4  E 5 ANNI </a:t>
            </a:r>
            <a:r>
              <a:rPr lang="it-IT" dirty="0" smtClean="0"/>
              <a:t> HA MOSTRATO DI POSSEDERE </a:t>
            </a:r>
            <a:r>
              <a:rPr lang="it-IT" dirty="0"/>
              <a:t>UN LIVELLO DI CONOSCENZE E ABILITA’ DI </a:t>
            </a:r>
            <a:r>
              <a:rPr lang="it-IT" b="1" dirty="0" smtClean="0"/>
              <a:t>BASE,</a:t>
            </a:r>
            <a:r>
              <a:rPr lang="it-IT" dirty="0" smtClean="0"/>
              <a:t> RILEVANDO MIGLIORAMENTI SUL PIANO RELAZIONALE ,SULL’AUTONOMIA , SULL’UTILIZZO DEL LINGUAGGIO DEL CORPO E DEGLI ALTRI LINGUAGGI PER ESPRIMERSI</a:t>
            </a:r>
            <a:r>
              <a:rPr lang="it-IT" b="1" dirty="0" smtClean="0"/>
              <a:t>.</a:t>
            </a:r>
            <a:endParaRPr lang="it-IT" b="1" dirty="0"/>
          </a:p>
        </p:txBody>
      </p:sp>
      <p:sp>
        <p:nvSpPr>
          <p:cNvPr id="4" name="Rettangolo 3"/>
          <p:cNvSpPr/>
          <p:nvPr/>
        </p:nvSpPr>
        <p:spPr>
          <a:xfrm>
            <a:off x="1998233" y="190381"/>
            <a:ext cx="512986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ESITI MONITORAGGIO</a:t>
            </a:r>
            <a:endParaRPr lang="it-IT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7972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65578" y="-27384"/>
            <a:ext cx="4569713" cy="123110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dirty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CORPO E IL MOVIMENTO    </a:t>
            </a:r>
          </a:p>
          <a:p>
            <a:pPr algn="ctr"/>
            <a:r>
              <a:rPr lang="it-IT" sz="2800" b="1" dirty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IMMAGINI, SUONI, </a:t>
            </a:r>
            <a:r>
              <a:rPr lang="it-IT" sz="2800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COLORI</a:t>
            </a:r>
          </a:p>
          <a:p>
            <a:pPr algn="ctr"/>
            <a:r>
              <a:rPr lang="it-IT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1°QUADRIMESTRE</a:t>
            </a:r>
            <a:endParaRPr lang="it-IT" b="1" dirty="0">
              <a:ln w="11430"/>
              <a:solidFill>
                <a:srgbClr val="CC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67544" y="1484784"/>
            <a:ext cx="84249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Consapevolezza ed espressione culturale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5 ANNI</a:t>
            </a:r>
            <a:endParaRPr lang="it-IT" sz="2000" b="1" dirty="0">
              <a:ln w="10541" cmpd="sng">
                <a:solidFill>
                  <a:srgbClr val="FF7C80"/>
                </a:solidFill>
                <a:prstDash val="solid"/>
              </a:ln>
              <a:solidFill>
                <a:srgbClr val="FF7C8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59206464"/>
              </p:ext>
            </p:extLst>
          </p:nvPr>
        </p:nvGraphicFramePr>
        <p:xfrm>
          <a:off x="460916" y="2052696"/>
          <a:ext cx="4111084" cy="447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38606311"/>
              </p:ext>
            </p:extLst>
          </p:nvPr>
        </p:nvGraphicFramePr>
        <p:xfrm>
          <a:off x="4850435" y="2069559"/>
          <a:ext cx="3899971" cy="4455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10102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747814" y="-15190"/>
            <a:ext cx="3648370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 DISCORSI E LE PAROLE</a:t>
            </a:r>
          </a:p>
          <a:p>
            <a:pPr algn="ctr"/>
            <a:r>
              <a:rPr lang="it-IT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INGRESSO</a:t>
            </a:r>
            <a:endParaRPr lang="it-IT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691680" y="692696"/>
            <a:ext cx="561662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Comunicazione nella madrelingua</a:t>
            </a:r>
            <a:endParaRPr lang="it-IT" sz="2400" b="1" cap="al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656184" y="3759423"/>
            <a:ext cx="62281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Comunicazione nelle lingue straniere</a:t>
            </a:r>
            <a:endParaRPr lang="it-IT" sz="2400" b="1" cap="al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46660930"/>
              </p:ext>
            </p:extLst>
          </p:nvPr>
        </p:nvGraphicFramePr>
        <p:xfrm>
          <a:off x="611560" y="1162357"/>
          <a:ext cx="3701321" cy="2517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98774431"/>
              </p:ext>
            </p:extLst>
          </p:nvPr>
        </p:nvGraphicFramePr>
        <p:xfrm>
          <a:off x="5076056" y="1154361"/>
          <a:ext cx="3819959" cy="2532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46351856"/>
              </p:ext>
            </p:extLst>
          </p:nvPr>
        </p:nvGraphicFramePr>
        <p:xfrm>
          <a:off x="611560" y="4287491"/>
          <a:ext cx="3744416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11849965"/>
              </p:ext>
            </p:extLst>
          </p:nvPr>
        </p:nvGraphicFramePr>
        <p:xfrm>
          <a:off x="5076056" y="4272110"/>
          <a:ext cx="3717242" cy="2537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Rettangolo 13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 ANNI</a:t>
            </a:r>
            <a:endParaRPr lang="it-I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7050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747814" y="-15190"/>
            <a:ext cx="3648370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 DISCORSI E LE PAROLE</a:t>
            </a:r>
          </a:p>
          <a:p>
            <a:pPr algn="ctr"/>
            <a:r>
              <a:rPr lang="it-IT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1°QUADRIMESTRE</a:t>
            </a:r>
            <a:endParaRPr lang="it-IT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691680" y="692696"/>
            <a:ext cx="561662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Comunicazione nella madrelingua</a:t>
            </a:r>
            <a:endParaRPr lang="it-IT" sz="2400" b="1" cap="al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656184" y="3759423"/>
            <a:ext cx="62281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Comunicazione nelle lingue straniere</a:t>
            </a:r>
            <a:endParaRPr lang="it-IT" sz="2400" b="1" cap="al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71456591"/>
              </p:ext>
            </p:extLst>
          </p:nvPr>
        </p:nvGraphicFramePr>
        <p:xfrm>
          <a:off x="611560" y="1162357"/>
          <a:ext cx="3701321" cy="2517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892692"/>
              </p:ext>
            </p:extLst>
          </p:nvPr>
        </p:nvGraphicFramePr>
        <p:xfrm>
          <a:off x="5076056" y="1154361"/>
          <a:ext cx="3819959" cy="2532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5901390"/>
              </p:ext>
            </p:extLst>
          </p:nvPr>
        </p:nvGraphicFramePr>
        <p:xfrm>
          <a:off x="611560" y="4287491"/>
          <a:ext cx="3744416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83333356"/>
              </p:ext>
            </p:extLst>
          </p:nvPr>
        </p:nvGraphicFramePr>
        <p:xfrm>
          <a:off x="5076056" y="4272110"/>
          <a:ext cx="3717242" cy="2537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Rettangolo 13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 ANNI</a:t>
            </a:r>
            <a:endParaRPr lang="it-I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8732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384467" y="-15190"/>
            <a:ext cx="4684039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 CONOSCENZA DEL MONDO</a:t>
            </a:r>
          </a:p>
          <a:p>
            <a:pPr algn="ctr"/>
            <a:r>
              <a:rPr lang="it-IT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INGRESSO</a:t>
            </a:r>
            <a:endParaRPr lang="it-IT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691680" y="692696"/>
            <a:ext cx="561662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Competenze di base in matematica, scienze e tecnologia</a:t>
            </a:r>
            <a:endParaRPr lang="it-IT" sz="2400" b="1" cap="al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22701631"/>
              </p:ext>
            </p:extLst>
          </p:nvPr>
        </p:nvGraphicFramePr>
        <p:xfrm>
          <a:off x="652078" y="1628800"/>
          <a:ext cx="3847913" cy="2452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36570472"/>
              </p:ext>
            </p:extLst>
          </p:nvPr>
        </p:nvGraphicFramePr>
        <p:xfrm>
          <a:off x="4726486" y="1628801"/>
          <a:ext cx="3937996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3336355"/>
              </p:ext>
            </p:extLst>
          </p:nvPr>
        </p:nvGraphicFramePr>
        <p:xfrm>
          <a:off x="652078" y="4221088"/>
          <a:ext cx="3847913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57209440"/>
              </p:ext>
            </p:extLst>
          </p:nvPr>
        </p:nvGraphicFramePr>
        <p:xfrm>
          <a:off x="4726486" y="4221088"/>
          <a:ext cx="394997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Rettangolo 13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 ANNI</a:t>
            </a:r>
            <a:endParaRPr lang="it-I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548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384467" y="-15190"/>
            <a:ext cx="4684039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 CONOSCENZA DEL MONDO</a:t>
            </a:r>
          </a:p>
          <a:p>
            <a:pPr algn="ctr"/>
            <a:r>
              <a:rPr lang="it-IT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1°QUADRIMESTRE</a:t>
            </a:r>
            <a:endParaRPr lang="it-IT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691680" y="692696"/>
            <a:ext cx="561662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Competenze di base in matematica, scienze e tecnologia</a:t>
            </a:r>
            <a:endParaRPr lang="it-IT" sz="2400" b="1" cap="al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85058674"/>
              </p:ext>
            </p:extLst>
          </p:nvPr>
        </p:nvGraphicFramePr>
        <p:xfrm>
          <a:off x="652078" y="1628800"/>
          <a:ext cx="3847913" cy="2452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44033693"/>
              </p:ext>
            </p:extLst>
          </p:nvPr>
        </p:nvGraphicFramePr>
        <p:xfrm>
          <a:off x="4726486" y="1628801"/>
          <a:ext cx="3937996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2308081"/>
              </p:ext>
            </p:extLst>
          </p:nvPr>
        </p:nvGraphicFramePr>
        <p:xfrm>
          <a:off x="652078" y="4221088"/>
          <a:ext cx="3847913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36724267"/>
              </p:ext>
            </p:extLst>
          </p:nvPr>
        </p:nvGraphicFramePr>
        <p:xfrm>
          <a:off x="4726486" y="4221088"/>
          <a:ext cx="394997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Rettangolo 13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 ANNI</a:t>
            </a:r>
            <a:endParaRPr lang="it-I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9378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410687" y="-15190"/>
            <a:ext cx="2322624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TUTTI I CAMPI</a:t>
            </a:r>
          </a:p>
          <a:p>
            <a:pPr algn="ctr"/>
            <a:r>
              <a:rPr lang="it-IT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INGRESSO</a:t>
            </a:r>
            <a:endParaRPr lang="it-IT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691680" y="620688"/>
            <a:ext cx="561662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Competenze digitali</a:t>
            </a:r>
            <a:endParaRPr lang="it-IT" sz="2400" b="1" cap="al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475656" y="3573016"/>
            <a:ext cx="62281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Imparare ad imparare</a:t>
            </a:r>
            <a:endParaRPr lang="it-IT" sz="2400" b="1" cap="al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Rettangolo 8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 ANNI</a:t>
            </a:r>
            <a:endParaRPr lang="it-I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80900971"/>
              </p:ext>
            </p:extLst>
          </p:nvPr>
        </p:nvGraphicFramePr>
        <p:xfrm>
          <a:off x="507618" y="1082353"/>
          <a:ext cx="3992374" cy="2474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05627332"/>
              </p:ext>
            </p:extLst>
          </p:nvPr>
        </p:nvGraphicFramePr>
        <p:xfrm>
          <a:off x="4770276" y="1095107"/>
          <a:ext cx="4038222" cy="2490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62327941"/>
              </p:ext>
            </p:extLst>
          </p:nvPr>
        </p:nvGraphicFramePr>
        <p:xfrm>
          <a:off x="507440" y="4034680"/>
          <a:ext cx="4057156" cy="2634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53080991"/>
              </p:ext>
            </p:extLst>
          </p:nvPr>
        </p:nvGraphicFramePr>
        <p:xfrm>
          <a:off x="4788024" y="4034681"/>
          <a:ext cx="4032448" cy="2592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335</TotalTime>
  <Words>930</Words>
  <Application>Microsoft Office PowerPoint</Application>
  <PresentationFormat>Presentazione su schermo (4:3)</PresentationFormat>
  <Paragraphs>307</Paragraphs>
  <Slides>40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40</vt:i4>
      </vt:variant>
    </vt:vector>
  </HeadingPairs>
  <TitlesOfParts>
    <vt:vector size="41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gabriella colella</dc:creator>
  <cp:lastModifiedBy>enzo</cp:lastModifiedBy>
  <cp:revision>140</cp:revision>
  <dcterms:created xsi:type="dcterms:W3CDTF">2016-11-23T15:24:18Z</dcterms:created>
  <dcterms:modified xsi:type="dcterms:W3CDTF">2017-02-21T22:07:42Z</dcterms:modified>
</cp:coreProperties>
</file>