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8" r:id="rId2"/>
    <p:sldId id="277" r:id="rId3"/>
    <p:sldId id="27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19993766404199484"/>
          <c:y val="9.3366207368465057E-2"/>
          <c:w val="0.44726584524156715"/>
          <c:h val="0.8132675852630697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showVal val="1"/>
            <c:showLeaderLines val="1"/>
          </c:dLbls>
          <c:cat>
            <c:strRef>
              <c:f>Foglio1!$A$2:$A$5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0.62000000000000022</c:v>
                </c:pt>
                <c:pt idx="1">
                  <c:v>8.0000000000000029E-2</c:v>
                </c:pt>
                <c:pt idx="2">
                  <c:v>0.3000000000000001</c:v>
                </c:pt>
              </c:numCache>
            </c:numRef>
          </c:val>
        </c:ser>
        <c:dLbls/>
        <c:firstSliceAng val="0"/>
      </c:pieChart>
    </c:plotArea>
    <c:legend>
      <c:legendPos val="r"/>
      <c:legendEntry>
        <c:idx val="3"/>
        <c:delete val="1"/>
      </c:legendEntry>
      <c:layout/>
    </c:legend>
    <c:plotVisOnly val="1"/>
    <c:dispBlanksAs val="zero"/>
  </c:chart>
  <c:spPr>
    <a:solidFill>
      <a:schemeClr val="tx2">
        <a:lumMod val="40000"/>
        <a:lumOff val="60000"/>
      </a:schemeClr>
    </a:solidFill>
  </c:spPr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>
        <c:manualLayout>
          <c:layoutTarget val="inner"/>
          <c:xMode val="edge"/>
          <c:yMode val="edge"/>
          <c:x val="0.19376482453582194"/>
          <c:y val="9.8978272690254041E-2"/>
          <c:w val="0.44726584524156704"/>
          <c:h val="0.81326758526306975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showVal val="1"/>
            <c:showLeaderLines val="1"/>
          </c:dLbls>
          <c:cat>
            <c:strRef>
              <c:f>Foglio1!$A$2:$A$5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0.52</c:v>
                </c:pt>
                <c:pt idx="1">
                  <c:v>0.18000000000000005</c:v>
                </c:pt>
                <c:pt idx="2">
                  <c:v>0.3000000000000001</c:v>
                </c:pt>
              </c:numCache>
            </c:numRef>
          </c:val>
        </c:ser>
        <c:dLbls/>
        <c:firstSliceAng val="0"/>
      </c:pieChart>
    </c:plotArea>
    <c:legend>
      <c:legendPos val="r"/>
      <c:legendEntry>
        <c:idx val="3"/>
        <c:delete val="1"/>
      </c:legendEntry>
      <c:layout/>
    </c:legend>
    <c:plotVisOnly val="1"/>
    <c:dispBlanksAs val="zero"/>
  </c:chart>
  <c:spPr>
    <a:solidFill>
      <a:schemeClr val="accent1">
        <a:lumMod val="60000"/>
        <a:lumOff val="40000"/>
      </a:schemeClr>
    </a:solidFill>
  </c:spPr>
  <c:txPr>
    <a:bodyPr/>
    <a:lstStyle/>
    <a:p>
      <a:pPr>
        <a:defRPr sz="180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Lbls>
            <c:showVal val="1"/>
            <c:showLeaderLines val="1"/>
          </c:dLbls>
          <c:cat>
            <c:strRef>
              <c:f>Foglio1!$A$2:$A$5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0.4</c:v>
                </c:pt>
                <c:pt idx="1">
                  <c:v>0.4200000000000001</c:v>
                </c:pt>
                <c:pt idx="2">
                  <c:v>0.18000000000000005</c:v>
                </c:pt>
              </c:numCache>
            </c:numRef>
          </c:val>
        </c:ser>
        <c:dLbls/>
        <c:firstSliceAng val="0"/>
      </c:pieChart>
    </c:plotArea>
    <c:legend>
      <c:legendPos val="r"/>
      <c:legendEntry>
        <c:idx val="3"/>
        <c:delete val="1"/>
      </c:legendEntry>
      <c:layout/>
    </c:legend>
    <c:plotVisOnly val="1"/>
    <c:dispBlanksAs val="zero"/>
  </c:chart>
  <c:spPr>
    <a:solidFill>
      <a:schemeClr val="accent1">
        <a:lumMod val="60000"/>
        <a:lumOff val="40000"/>
      </a:schemeClr>
    </a:solidFill>
  </c:spPr>
  <c:txPr>
    <a:bodyPr/>
    <a:lstStyle/>
    <a:p>
      <a:pPr>
        <a:defRPr sz="1800"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showVal val="1"/>
            <c:showLeaderLines val="1"/>
          </c:dLbls>
          <c:cat>
            <c:strRef>
              <c:f>Foglio1!$A$2:$A$5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0.94000000000000017</c:v>
                </c:pt>
                <c:pt idx="1">
                  <c:v>2.0000000000000007E-2</c:v>
                </c:pt>
                <c:pt idx="2">
                  <c:v>4.0000000000000015E-2</c:v>
                </c:pt>
              </c:numCache>
            </c:numRef>
          </c:val>
        </c:ser>
        <c:dLbls/>
        <c:firstSliceAng val="0"/>
      </c:pieChart>
    </c:plotArea>
    <c:legend>
      <c:legendPos val="r"/>
      <c:legendEntry>
        <c:idx val="3"/>
        <c:delete val="1"/>
      </c:legendEntry>
      <c:layout/>
    </c:legend>
    <c:plotVisOnly val="1"/>
    <c:dispBlanksAs val="zero"/>
  </c:chart>
  <c:spPr>
    <a:solidFill>
      <a:schemeClr val="tx2">
        <a:lumMod val="40000"/>
        <a:lumOff val="60000"/>
      </a:schemeClr>
    </a:solidFill>
  </c:spPr>
  <c:txPr>
    <a:bodyPr/>
    <a:lstStyle/>
    <a:p>
      <a:pPr>
        <a:defRPr sz="1800"/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Lbls>
            <c:showVal val="1"/>
            <c:showLeaderLines val="1"/>
          </c:dLbls>
          <c:cat>
            <c:strRef>
              <c:f>Foglio1!$A$2:$A$5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0.9</c:v>
                </c:pt>
                <c:pt idx="1">
                  <c:v>6.0000000000000019E-2</c:v>
                </c:pt>
                <c:pt idx="2">
                  <c:v>2.0000000000000007E-2</c:v>
                </c:pt>
              </c:numCache>
            </c:numRef>
          </c:val>
        </c:ser>
        <c:dLbls/>
        <c:firstSliceAng val="0"/>
      </c:pieChart>
    </c:plotArea>
    <c:legend>
      <c:legendPos val="r"/>
      <c:legendEntry>
        <c:idx val="3"/>
        <c:delete val="1"/>
      </c:legendEntry>
      <c:layout/>
    </c:legend>
    <c:plotVisOnly val="1"/>
    <c:dispBlanksAs val="zero"/>
  </c:chart>
  <c:spPr>
    <a:solidFill>
      <a:schemeClr val="tx2">
        <a:lumMod val="40000"/>
        <a:lumOff val="60000"/>
      </a:schemeClr>
    </a:solidFill>
  </c:spPr>
  <c:txPr>
    <a:bodyPr/>
    <a:lstStyle/>
    <a:p>
      <a:pPr>
        <a:defRPr sz="1800"/>
      </a:pPr>
      <a:endParaRPr lang="it-IT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showVal val="1"/>
            <c:showLeaderLines val="1"/>
          </c:dLbls>
          <c:cat>
            <c:strRef>
              <c:f>Foglio1!$A$2:$A$5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0.3600000000000001</c:v>
                </c:pt>
                <c:pt idx="1">
                  <c:v>0.12000000000000002</c:v>
                </c:pt>
                <c:pt idx="2">
                  <c:v>0.52</c:v>
                </c:pt>
              </c:numCache>
            </c:numRef>
          </c:val>
        </c:ser>
        <c:dLbls/>
        <c:firstSliceAng val="0"/>
      </c:pieChart>
    </c:plotArea>
    <c:legend>
      <c:legendPos val="r"/>
      <c:legendEntry>
        <c:idx val="3"/>
        <c:delete val="1"/>
      </c:legendEntry>
      <c:layout/>
    </c:legend>
    <c:plotVisOnly val="1"/>
    <c:dispBlanksAs val="zero"/>
  </c:chart>
  <c:spPr>
    <a:solidFill>
      <a:schemeClr val="tx2">
        <a:lumMod val="60000"/>
        <a:lumOff val="40000"/>
      </a:schemeClr>
    </a:solidFill>
  </c:spPr>
  <c:txPr>
    <a:bodyPr/>
    <a:lstStyle/>
    <a:p>
      <a:pPr>
        <a:defRPr sz="1800"/>
      </a:pPr>
      <a:endParaRPr lang="it-IT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showVal val="1"/>
            <c:showLeaderLines val="1"/>
          </c:dLbls>
          <c:cat>
            <c:strRef>
              <c:f>Foglio1!$A$2:$A$5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0.34</c:v>
                </c:pt>
                <c:pt idx="1">
                  <c:v>0.34</c:v>
                </c:pt>
                <c:pt idx="2">
                  <c:v>0.32000000000000012</c:v>
                </c:pt>
              </c:numCache>
            </c:numRef>
          </c:val>
        </c:ser>
        <c:dLbls/>
        <c:firstSliceAng val="0"/>
      </c:pie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84096821230679542"/>
          <c:y val="0.44436222744198312"/>
          <c:w val="0.14359968892777294"/>
          <c:h val="0.23364596661528164"/>
        </c:manualLayout>
      </c:layout>
    </c:legend>
    <c:plotVisOnly val="1"/>
    <c:dispBlanksAs val="zero"/>
  </c:chart>
  <c:spPr>
    <a:solidFill>
      <a:schemeClr val="tx2">
        <a:lumMod val="60000"/>
        <a:lumOff val="40000"/>
      </a:schemeClr>
    </a:solidFill>
  </c:spPr>
  <c:txPr>
    <a:bodyPr/>
    <a:lstStyle/>
    <a:p>
      <a:pPr>
        <a:defRPr sz="1800"/>
      </a:pPr>
      <a:endParaRPr lang="it-I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showVal val="1"/>
            <c:showLeaderLines val="1"/>
          </c:dLbls>
          <c:cat>
            <c:strRef>
              <c:f>Foglio1!$A$2:$A$5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IN PARTE</c:v>
                </c:pt>
              </c:strCache>
            </c:strRef>
          </c:cat>
          <c:val>
            <c:numRef>
              <c:f>Foglio1!$B$2:$B$5</c:f>
              <c:numCache>
                <c:formatCode>0%</c:formatCode>
                <c:ptCount val="4"/>
                <c:pt idx="0">
                  <c:v>0.26</c:v>
                </c:pt>
                <c:pt idx="1">
                  <c:v>0.28000000000000008</c:v>
                </c:pt>
                <c:pt idx="2">
                  <c:v>0.46</c:v>
                </c:pt>
              </c:numCache>
            </c:numRef>
          </c:val>
        </c:ser>
        <c:dLbls/>
        <c:firstSliceAng val="0"/>
      </c:pieChart>
    </c:plotArea>
    <c:legend>
      <c:legendPos val="r"/>
      <c:legendEntry>
        <c:idx val="3"/>
        <c:delete val="1"/>
      </c:legendEntry>
      <c:layout/>
    </c:legend>
    <c:plotVisOnly val="1"/>
    <c:dispBlanksAs val="zero"/>
  </c:chart>
  <c:spPr>
    <a:solidFill>
      <a:schemeClr val="tx2">
        <a:lumMod val="60000"/>
        <a:lumOff val="40000"/>
      </a:schemeClr>
    </a:solidFill>
  </c:spPr>
  <c:txPr>
    <a:bodyPr/>
    <a:lstStyle/>
    <a:p>
      <a:pPr>
        <a:defRPr sz="1800"/>
      </a:pPr>
      <a:endParaRPr lang="it-IT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0F1C6-9405-488A-B450-C73F8F22EDE5}" type="datetimeFigureOut">
              <a:rPr lang="it-IT" smtClean="0"/>
              <a:pPr/>
              <a:t>08/01/2017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AF42D-30D0-43FC-AC66-53735859CAFA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14648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AF42D-30D0-43FC-AC66-53735859CAFA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800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C4EA-DBB1-4E47-A68E-899F8257EDB9}" type="datetimeFigureOut">
              <a:rPr lang="it-IT" smtClean="0"/>
              <a:pPr/>
              <a:t>08/01/2017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3E43-1044-4940-BE15-FB13605D811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8080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C4EA-DBB1-4E47-A68E-899F8257EDB9}" type="datetimeFigureOut">
              <a:rPr lang="it-IT" smtClean="0"/>
              <a:pPr/>
              <a:t>08/01/2017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3E43-1044-4940-BE15-FB13605D811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10403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C4EA-DBB1-4E47-A68E-899F8257EDB9}" type="datetimeFigureOut">
              <a:rPr lang="it-IT" smtClean="0"/>
              <a:pPr/>
              <a:t>08/01/2017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3E43-1044-4940-BE15-FB13605D811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80909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C4EA-DBB1-4E47-A68E-899F8257EDB9}" type="datetimeFigureOut">
              <a:rPr lang="it-IT" smtClean="0"/>
              <a:pPr/>
              <a:t>08/01/2017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3E43-1044-4940-BE15-FB13605D811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82813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C4EA-DBB1-4E47-A68E-899F8257EDB9}" type="datetimeFigureOut">
              <a:rPr lang="it-IT" smtClean="0"/>
              <a:pPr/>
              <a:t>08/01/2017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3E43-1044-4940-BE15-FB13605D811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6070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C4EA-DBB1-4E47-A68E-899F8257EDB9}" type="datetimeFigureOut">
              <a:rPr lang="it-IT" smtClean="0"/>
              <a:pPr/>
              <a:t>08/01/2017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3E43-1044-4940-BE15-FB13605D811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0085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C4EA-DBB1-4E47-A68E-899F8257EDB9}" type="datetimeFigureOut">
              <a:rPr lang="it-IT" smtClean="0"/>
              <a:pPr/>
              <a:t>08/01/2017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3E43-1044-4940-BE15-FB13605D811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48279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C4EA-DBB1-4E47-A68E-899F8257EDB9}" type="datetimeFigureOut">
              <a:rPr lang="it-IT" smtClean="0"/>
              <a:pPr/>
              <a:t>08/01/2017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3E43-1044-4940-BE15-FB13605D811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523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C4EA-DBB1-4E47-A68E-899F8257EDB9}" type="datetimeFigureOut">
              <a:rPr lang="it-IT" smtClean="0"/>
              <a:pPr/>
              <a:t>08/01/2017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3E43-1044-4940-BE15-FB13605D811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3343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C4EA-DBB1-4E47-A68E-899F8257EDB9}" type="datetimeFigureOut">
              <a:rPr lang="it-IT" smtClean="0"/>
              <a:pPr/>
              <a:t>08/01/2017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3E43-1044-4940-BE15-FB13605D811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55537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C4EA-DBB1-4E47-A68E-899F8257EDB9}" type="datetimeFigureOut">
              <a:rPr lang="it-IT" smtClean="0"/>
              <a:pPr/>
              <a:t>08/01/2017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63E43-1044-4940-BE15-FB13605D811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20315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0C4EA-DBB1-4E47-A68E-899F8257EDB9}" type="datetimeFigureOut">
              <a:rPr lang="it-IT" smtClean="0"/>
              <a:pPr/>
              <a:t>08/01/2017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63E43-1044-4940-BE15-FB13605D811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7035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it-IT" sz="2400" b="1" dirty="0" smtClean="0"/>
              <a:t>RISULTATI MONITORAGGIO QUESTIONARIO FORMAZIONE CLASSI</a:t>
            </a:r>
            <a:br>
              <a:rPr lang="it-IT" sz="2400" b="1" dirty="0" smtClean="0"/>
            </a:br>
            <a:r>
              <a:rPr lang="it-IT" sz="2400" b="1" dirty="0" smtClean="0"/>
              <a:t>PRIME SCUOLA PRIMARIA E SCUOLA SECONDARIA DI PRIMO GRADO</a:t>
            </a:r>
            <a:endParaRPr lang="it-IT" sz="2400" b="1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2185456"/>
            <a:ext cx="8229600" cy="3355450"/>
          </a:xfrm>
        </p:spPr>
      </p:pic>
    </p:spTree>
    <p:extLst>
      <p:ext uri="{BB962C8B-B14F-4D97-AF65-F5344CB8AC3E}">
        <p14:creationId xmlns:p14="http://schemas.microsoft.com/office/powerpoint/2010/main" xmlns="" val="2301826015"/>
      </p:ext>
    </p:extLst>
  </p:cSld>
  <p:clrMapOvr>
    <a:masterClrMapping/>
  </p:clrMapOvr>
  <p:transition spd="med" advClick="0" advTm="6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642918"/>
            <a:ext cx="8219256" cy="5483245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/>
              <a:t>IL </a:t>
            </a:r>
            <a:r>
              <a:rPr lang="it-IT" b="1" dirty="0"/>
              <a:t>94%</a:t>
            </a:r>
            <a:r>
              <a:rPr lang="it-IT" dirty="0"/>
              <a:t> DEI DOCENTI AFFERMA CHE  LA CLASSE PRIMA E’ OMOGENEA PER FASCE DI ETA</a:t>
            </a:r>
            <a:r>
              <a:rPr lang="it-IT" dirty="0" smtClean="0"/>
              <a:t>’.</a:t>
            </a:r>
          </a:p>
          <a:p>
            <a:pPr>
              <a:buNone/>
            </a:pPr>
            <a:endParaRPr lang="it-IT" dirty="0"/>
          </a:p>
          <a:p>
            <a:r>
              <a:rPr lang="it-IT" dirty="0"/>
              <a:t>IL </a:t>
            </a:r>
            <a:r>
              <a:rPr lang="it-IT" b="1" dirty="0"/>
              <a:t>2%</a:t>
            </a:r>
            <a:r>
              <a:rPr lang="it-IT" dirty="0"/>
              <a:t> DEI DOCENTI AFFERMA CHE  LA CLASSE PRIMA NON E’ OMOGENEA PER FASCE DI ETA</a:t>
            </a:r>
            <a:r>
              <a:rPr lang="it-IT" dirty="0" smtClean="0"/>
              <a:t>’.</a:t>
            </a:r>
          </a:p>
          <a:p>
            <a:pPr>
              <a:buNone/>
            </a:pPr>
            <a:endParaRPr lang="it-IT" dirty="0"/>
          </a:p>
          <a:p>
            <a:pPr algn="just"/>
            <a:r>
              <a:rPr lang="it-IT" dirty="0"/>
              <a:t>IL </a:t>
            </a:r>
            <a:r>
              <a:rPr lang="it-IT" b="1" dirty="0"/>
              <a:t>4%</a:t>
            </a:r>
            <a:r>
              <a:rPr lang="it-IT" dirty="0"/>
              <a:t> DEI DOCENTI AFFERMA CHE  LA CLASSE PRIMA E’ OMOGENEA PER FASCE DI ETA’ IN PARTE.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455348388"/>
      </p:ext>
    </p:extLst>
  </p:cSld>
  <p:clrMapOvr>
    <a:masterClrMapping/>
  </p:clrMapOvr>
  <p:transition spd="slow" advClick="0" advTm="10000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100" b="1" dirty="0"/>
              <a:t>PER LA VERIFICA DEI LIVELLI DI PARTENZA SONO STATE SOMMINISTRATE PROVE OGGETTIVE PARALLELE</a:t>
            </a:r>
            <a:r>
              <a:rPr lang="it-IT" dirty="0"/>
              <a:t>.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772023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95452923"/>
      </p:ext>
    </p:extLst>
  </p:cSld>
  <p:clrMapOvr>
    <a:masterClrMapping/>
  </p:clrMapOvr>
  <p:transition spd="slow" advClick="0" advTm="10000">
    <p:checke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618408"/>
            <a:ext cx="8229600" cy="545379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endParaRPr lang="it-IT" sz="4600" dirty="0" smtClean="0"/>
          </a:p>
          <a:p>
            <a:pPr algn="just"/>
            <a:r>
              <a:rPr lang="it-IT" sz="4600" dirty="0" smtClean="0"/>
              <a:t>IL </a:t>
            </a:r>
            <a:r>
              <a:rPr lang="it-IT" sz="4600" b="1" dirty="0" smtClean="0"/>
              <a:t>90%</a:t>
            </a:r>
            <a:r>
              <a:rPr lang="it-IT" sz="4600" dirty="0" smtClean="0"/>
              <a:t> DEI </a:t>
            </a:r>
            <a:r>
              <a:rPr lang="it-IT" sz="4600" dirty="0"/>
              <a:t>DOCENTI </a:t>
            </a:r>
            <a:r>
              <a:rPr lang="it-IT" sz="4600" dirty="0" smtClean="0"/>
              <a:t>AFFERMA CHE PER </a:t>
            </a:r>
            <a:r>
              <a:rPr lang="it-IT" sz="4600" dirty="0"/>
              <a:t>LA VERIFICA DEI LIVELLI DI PARTENZA SONO STATE SOMMINISTRATE PROVE OGGETTIVE </a:t>
            </a:r>
            <a:r>
              <a:rPr lang="it-IT" sz="4600" dirty="0" smtClean="0"/>
              <a:t>PARALLELE.</a:t>
            </a:r>
          </a:p>
          <a:p>
            <a:pPr algn="just">
              <a:buNone/>
            </a:pPr>
            <a:endParaRPr lang="it-IT" sz="4600" dirty="0" smtClean="0"/>
          </a:p>
          <a:p>
            <a:pPr algn="just"/>
            <a:r>
              <a:rPr lang="it-IT" sz="4600" dirty="0" smtClean="0"/>
              <a:t>IL </a:t>
            </a:r>
            <a:r>
              <a:rPr lang="it-IT" sz="4600" b="1" dirty="0" smtClean="0"/>
              <a:t>6% </a:t>
            </a:r>
            <a:r>
              <a:rPr lang="it-IT" sz="4600" dirty="0" smtClean="0"/>
              <a:t>DEI DOCENTI  AFFERMA CHE PER </a:t>
            </a:r>
            <a:r>
              <a:rPr lang="it-IT" sz="4600" dirty="0"/>
              <a:t>LA VERIFICA DEI LIVELLI DI PARTENZA </a:t>
            </a:r>
            <a:r>
              <a:rPr lang="it-IT" sz="4600" dirty="0" smtClean="0"/>
              <a:t>NON SONO </a:t>
            </a:r>
            <a:r>
              <a:rPr lang="it-IT" sz="4600" dirty="0"/>
              <a:t>STATE SOMMINISTRATE PROVE OGGETTIVE </a:t>
            </a:r>
            <a:r>
              <a:rPr lang="it-IT" sz="4600" dirty="0" smtClean="0"/>
              <a:t>PARALLELE.</a:t>
            </a:r>
          </a:p>
          <a:p>
            <a:pPr algn="just">
              <a:buNone/>
            </a:pPr>
            <a:endParaRPr lang="it-IT" sz="4600" dirty="0" smtClean="0"/>
          </a:p>
          <a:p>
            <a:pPr algn="just"/>
            <a:r>
              <a:rPr lang="it-IT" sz="4600" dirty="0"/>
              <a:t>IL </a:t>
            </a:r>
            <a:r>
              <a:rPr lang="it-IT" sz="4600" b="1" dirty="0" smtClean="0"/>
              <a:t>2%</a:t>
            </a:r>
            <a:r>
              <a:rPr lang="it-IT" sz="4600" dirty="0" smtClean="0"/>
              <a:t> </a:t>
            </a:r>
            <a:r>
              <a:rPr lang="it-IT" sz="4600" dirty="0"/>
              <a:t>DEI DOCENTI  AFFERMA CHE PER LA VERIFICA DEI LIVELLI DI PARTENZA </a:t>
            </a:r>
            <a:r>
              <a:rPr lang="it-IT" sz="4600" dirty="0" smtClean="0"/>
              <a:t> </a:t>
            </a:r>
            <a:r>
              <a:rPr lang="it-IT" sz="4600" dirty="0"/>
              <a:t>SONO STATE SOMMINISTRATE </a:t>
            </a:r>
            <a:r>
              <a:rPr lang="it-IT" sz="4600" dirty="0" smtClean="0"/>
              <a:t>SOLO IN PARTE PROVE </a:t>
            </a:r>
            <a:r>
              <a:rPr lang="it-IT" sz="4600" dirty="0"/>
              <a:t>OGGETTIVE PARALLELE</a:t>
            </a:r>
            <a:r>
              <a:rPr lang="it-IT" dirty="0"/>
              <a:t>.</a:t>
            </a:r>
          </a:p>
          <a:p>
            <a:pPr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897167962"/>
      </p:ext>
    </p:extLst>
  </p:cSld>
  <p:clrMapOvr>
    <a:masterClrMapping/>
  </p:clrMapOvr>
  <p:transition spd="slow" advClick="0" advTm="15000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2800" b="1" dirty="0"/>
              <a:t>I LIVELLI DI COMPETENZA DELLE PROVE DI INGRESSO SONO CONGRUENTI CON IL PROFILO IN USCITA </a:t>
            </a:r>
            <a:r>
              <a:rPr lang="it-IT" sz="2800" b="1" dirty="0" smtClean="0"/>
              <a:t>DELL'ALUNNO</a:t>
            </a:r>
            <a:r>
              <a:rPr lang="it-IT" sz="3200" dirty="0"/>
              <a:t>.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3015544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709776044"/>
      </p:ext>
    </p:extLst>
  </p:cSld>
  <p:clrMapOvr>
    <a:masterClrMapping/>
  </p:clrMapOvr>
  <p:transition spd="slow" advClick="0" advTm="10000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433467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it-IT" sz="2800" dirty="0" smtClean="0"/>
              <a:t>IL </a:t>
            </a:r>
            <a:r>
              <a:rPr lang="it-IT" sz="2800" b="1" dirty="0" smtClean="0"/>
              <a:t>36%</a:t>
            </a:r>
            <a:r>
              <a:rPr lang="it-IT" sz="2800" dirty="0" smtClean="0"/>
              <a:t>DEI DOCENTI AFFERMA CHE I LIVELLI DI COMPETENZA DELLE PROVE DI INGRESSO SONO CONGRUENTI CON IL PROFILO IN USCITA DELL' ALUNNO.</a:t>
            </a:r>
          </a:p>
          <a:p>
            <a:pPr algn="just"/>
            <a:r>
              <a:rPr lang="it-IT" sz="2800" dirty="0"/>
              <a:t>IL </a:t>
            </a:r>
            <a:r>
              <a:rPr lang="it-IT" sz="2800" b="1" dirty="0" smtClean="0"/>
              <a:t>12%</a:t>
            </a:r>
            <a:r>
              <a:rPr lang="it-IT" sz="2800" dirty="0" smtClean="0"/>
              <a:t>DEI </a:t>
            </a:r>
            <a:r>
              <a:rPr lang="it-IT" sz="2800" dirty="0"/>
              <a:t>DOCENTI AFFERMA CHE I LIVELLI DI COMPETENZA DELLE PROVE DI INGRESSO </a:t>
            </a:r>
            <a:r>
              <a:rPr lang="it-IT" sz="2800" dirty="0" smtClean="0"/>
              <a:t>NON SONO </a:t>
            </a:r>
            <a:r>
              <a:rPr lang="it-IT" sz="2800" dirty="0"/>
              <a:t>CONGRUENTI CON IL PROFILO IN USCITA DELL' </a:t>
            </a:r>
            <a:r>
              <a:rPr lang="it-IT" sz="2800" dirty="0" smtClean="0"/>
              <a:t>ALUNNO.</a:t>
            </a:r>
            <a:endParaRPr lang="it-IT" sz="2800" dirty="0"/>
          </a:p>
          <a:p>
            <a:pPr algn="just"/>
            <a:r>
              <a:rPr lang="it-IT" sz="2800" dirty="0"/>
              <a:t>IL </a:t>
            </a:r>
            <a:r>
              <a:rPr lang="it-IT" sz="2800" b="1" dirty="0" smtClean="0"/>
              <a:t>52% </a:t>
            </a:r>
            <a:r>
              <a:rPr lang="it-IT" sz="2800" dirty="0" smtClean="0"/>
              <a:t>DEI </a:t>
            </a:r>
            <a:r>
              <a:rPr lang="it-IT" sz="2800" dirty="0"/>
              <a:t>DOCENTI AFFERMA CHE I LIVELLI DI COMPETENZA DELLE PROVE DI INGRESSO SONO </a:t>
            </a:r>
            <a:r>
              <a:rPr lang="it-IT" sz="2800" dirty="0" smtClean="0"/>
              <a:t> IN PARTE CONGRUENTI </a:t>
            </a:r>
            <a:r>
              <a:rPr lang="it-IT" sz="2800" dirty="0"/>
              <a:t>CON IL PROFILO IN USCITA DELL' </a:t>
            </a:r>
            <a:r>
              <a:rPr lang="it-IT" sz="2800" dirty="0" smtClean="0"/>
              <a:t>ALUNNO.</a:t>
            </a:r>
            <a:endParaRPr lang="it-IT" sz="2800" dirty="0"/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xmlns="" val="1239544504"/>
      </p:ext>
    </p:extLst>
  </p:cSld>
  <p:clrMapOvr>
    <a:masterClrMapping/>
  </p:clrMapOvr>
  <p:transition spd="slow" advClick="0" advTm="15000">
    <p:pull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r>
              <a:rPr lang="it-IT" sz="3200" b="1" dirty="0" smtClean="0"/>
              <a:t/>
            </a:r>
            <a:br>
              <a:rPr lang="it-IT" sz="3200" b="1" dirty="0" smtClean="0"/>
            </a:br>
            <a:r>
              <a:rPr lang="it-IT" sz="3200" b="1" dirty="0" smtClean="0"/>
              <a:t>LA </a:t>
            </a:r>
            <a:r>
              <a:rPr lang="it-IT" sz="3200" b="1" dirty="0"/>
              <a:t>CLASSE E' ETEROGENEA PER FASCE DI LIVELLO</a:t>
            </a:r>
            <a:br>
              <a:rPr lang="it-IT" sz="3200" b="1" dirty="0"/>
            </a:br>
            <a:endParaRPr lang="it-IT" sz="3200" b="1" dirty="0"/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88323786"/>
              </p:ext>
            </p:extLst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903132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3000" y="564451"/>
            <a:ext cx="8435280" cy="5793507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 smtClean="0"/>
              <a:t>IL </a:t>
            </a:r>
            <a:r>
              <a:rPr lang="it-IT" b="1" dirty="0" smtClean="0"/>
              <a:t>34%</a:t>
            </a:r>
            <a:r>
              <a:rPr lang="it-IT" dirty="0" smtClean="0"/>
              <a:t> DEI DOCENTI AFFERMA CHE LA </a:t>
            </a:r>
            <a:r>
              <a:rPr lang="it-IT" dirty="0"/>
              <a:t>CLASSE E' ETEROGENEA PER FASCE DI </a:t>
            </a:r>
            <a:r>
              <a:rPr lang="it-IT" dirty="0" smtClean="0"/>
              <a:t>LIVELLO.</a:t>
            </a:r>
          </a:p>
          <a:p>
            <a:endParaRPr lang="it-IT" dirty="0" smtClean="0"/>
          </a:p>
          <a:p>
            <a:r>
              <a:rPr lang="it-IT" dirty="0"/>
              <a:t>IL </a:t>
            </a:r>
            <a:r>
              <a:rPr lang="it-IT" b="1" dirty="0"/>
              <a:t>34%</a:t>
            </a:r>
            <a:r>
              <a:rPr lang="it-IT" dirty="0"/>
              <a:t> DEI DOCENTI AFFERMA CHE LA CLASSE </a:t>
            </a:r>
            <a:r>
              <a:rPr lang="it-IT" dirty="0" smtClean="0"/>
              <a:t>NON E</a:t>
            </a:r>
            <a:r>
              <a:rPr lang="it-IT" dirty="0"/>
              <a:t>' ETEROGENEA PER FASCE DI LIVELLO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/>
              <a:t>IL </a:t>
            </a:r>
            <a:r>
              <a:rPr lang="it-IT" b="1" dirty="0" smtClean="0"/>
              <a:t>32%</a:t>
            </a:r>
            <a:r>
              <a:rPr lang="it-IT" dirty="0" smtClean="0"/>
              <a:t> </a:t>
            </a:r>
            <a:r>
              <a:rPr lang="it-IT" dirty="0"/>
              <a:t>DEI DOCENTI AFFERMA </a:t>
            </a:r>
            <a:r>
              <a:rPr lang="it-IT" dirty="0" smtClean="0"/>
              <a:t>CHE IN PARTE   </a:t>
            </a:r>
            <a:r>
              <a:rPr lang="it-IT" dirty="0"/>
              <a:t>LA CLASSE E' ETEROGENEA PER FASCE DI </a:t>
            </a:r>
            <a:r>
              <a:rPr lang="it-IT" dirty="0" smtClean="0"/>
              <a:t>LIVELLO.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469679498"/>
      </p:ext>
    </p:extLst>
  </p:cSld>
  <p:clrMapOvr>
    <a:masterClrMapping/>
  </p:clrMapOvr>
  <p:transition spd="slow" advClick="0" advTm="15000">
    <p:zoom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I CRITERI PER LA FORMAZIONE DELLE CLASSI SONO FUNZIONALI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190141"/>
              </p:ext>
            </p:extLst>
          </p:nvPr>
        </p:nvGraphicFramePr>
        <p:xfrm>
          <a:off x="467544" y="148478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17446819"/>
      </p:ext>
    </p:extLst>
  </p:cSld>
  <p:clrMapOvr>
    <a:masterClrMapping/>
  </p:clrMapOvr>
  <p:transition spd="slow" advClick="0" advTm="10000">
    <p:split orient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85804" y="671606"/>
            <a:ext cx="8229600" cy="5400600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it-IT" dirty="0" smtClean="0"/>
              <a:t>IL </a:t>
            </a:r>
            <a:r>
              <a:rPr lang="it-IT" b="1" dirty="0" smtClean="0"/>
              <a:t>26%</a:t>
            </a:r>
            <a:r>
              <a:rPr lang="it-IT" dirty="0" smtClean="0"/>
              <a:t> DEI DOCENTI AFFERMA CHE  I </a:t>
            </a:r>
            <a:r>
              <a:rPr lang="it-IT" dirty="0"/>
              <a:t>CRITERI PER LA FORMAZIONE DELLE CLASSI SONO </a:t>
            </a:r>
            <a:r>
              <a:rPr lang="it-IT" dirty="0" smtClean="0"/>
              <a:t>FUNZIONALI.</a:t>
            </a:r>
          </a:p>
          <a:p>
            <a:pPr algn="just"/>
            <a:r>
              <a:rPr lang="it-IT" dirty="0" smtClean="0"/>
              <a:t>IL </a:t>
            </a:r>
            <a:r>
              <a:rPr lang="it-IT" b="1" dirty="0" smtClean="0"/>
              <a:t>28%</a:t>
            </a:r>
            <a:r>
              <a:rPr lang="it-IT" dirty="0" smtClean="0"/>
              <a:t> DEI DOCENTI AFFERMA CHE I </a:t>
            </a:r>
            <a:r>
              <a:rPr lang="it-IT" dirty="0"/>
              <a:t>CRITERI PER LA FORMAZIONE DELLE CLASSI </a:t>
            </a:r>
            <a:r>
              <a:rPr lang="it-IT" dirty="0" smtClean="0"/>
              <a:t>NON SONO FUNZIONALI.</a:t>
            </a:r>
          </a:p>
          <a:p>
            <a:pPr algn="just"/>
            <a:r>
              <a:rPr lang="it-IT" dirty="0"/>
              <a:t>IL </a:t>
            </a:r>
            <a:r>
              <a:rPr lang="it-IT" b="1" dirty="0" smtClean="0"/>
              <a:t>46</a:t>
            </a:r>
            <a:r>
              <a:rPr lang="it-IT" b="1" dirty="0"/>
              <a:t>% </a:t>
            </a:r>
            <a:r>
              <a:rPr lang="it-IT" dirty="0"/>
              <a:t>DEI DOCENTI AFFERMA CHE  I CRITERI PER LA FORMAZIONE DELLE CLASSI </a:t>
            </a:r>
            <a:r>
              <a:rPr lang="it-IT" dirty="0" smtClean="0"/>
              <a:t>SONO IN PARTE FUNZIONALI.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617593401"/>
      </p:ext>
    </p:extLst>
  </p:cSld>
  <p:clrMapOvr>
    <a:masterClrMapping/>
  </p:clrMapOvr>
  <p:transition spd="slow" advClick="0" advTm="15000">
    <p:whee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357190"/>
          </a:xfrm>
        </p:spPr>
        <p:txBody>
          <a:bodyPr>
            <a:noAutofit/>
          </a:bodyPr>
          <a:lstStyle/>
          <a:p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600" b="1" dirty="0" smtClean="0"/>
              <a:t>PROPOSTE </a:t>
            </a:r>
            <a:r>
              <a:rPr lang="it-IT" sz="3600" b="1" dirty="0" err="1"/>
              <a:t>DI</a:t>
            </a:r>
            <a:r>
              <a:rPr lang="it-IT" sz="3600" b="1" dirty="0"/>
              <a:t> </a:t>
            </a:r>
            <a:r>
              <a:rPr lang="it-IT" sz="3600" b="1" dirty="0" smtClean="0"/>
              <a:t>MIGLIORAMENTO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4366" y="714356"/>
            <a:ext cx="8229600" cy="585789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it-IT" sz="2800" dirty="0"/>
              <a:t>Al fine di assicurare la formazioni di classi eterogenee e garantire a tutti ( alunni e insegnanti) pari opportunità , </a:t>
            </a:r>
            <a:r>
              <a:rPr lang="it-IT" sz="2800" dirty="0" smtClean="0"/>
              <a:t>i docenti propongono di individuare </a:t>
            </a:r>
            <a:r>
              <a:rPr lang="it-IT" sz="2800" dirty="0"/>
              <a:t>delle fasce di livello equilibrate, partendo dall'analisi della scheda di valutazione di uscita e seguire i consigli e le indicazioni delle insegnanti della scuola primaria inerenti il quadro socio-culturale e familiare dell'alunno e sul suo percorso formativo svolto nei cinque anni</a:t>
            </a:r>
            <a:r>
              <a:rPr lang="it-IT" sz="2800" dirty="0" smtClean="0"/>
              <a:t>.</a:t>
            </a:r>
          </a:p>
          <a:p>
            <a:pPr algn="just"/>
            <a:r>
              <a:rPr lang="it-IT" sz="2800" dirty="0" smtClean="0"/>
              <a:t>Equilibrare </a:t>
            </a:r>
            <a:r>
              <a:rPr lang="it-IT" sz="2800" dirty="0"/>
              <a:t>il bilanciamento degli alunni con cittadinanza non italiana. </a:t>
            </a:r>
          </a:p>
          <a:p>
            <a:pPr algn="just"/>
            <a:r>
              <a:rPr lang="it-IT" sz="2800" dirty="0" smtClean="0"/>
              <a:t>Equilibrare </a:t>
            </a:r>
            <a:r>
              <a:rPr lang="it-IT" sz="2800" dirty="0"/>
              <a:t>l'inserimento di alunni che presentano difficoltà relazionali o socio-culturali</a:t>
            </a:r>
            <a:r>
              <a:rPr lang="it-IT" sz="2800" dirty="0" smtClean="0"/>
              <a:t>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xmlns="" val="956963807"/>
      </p:ext>
    </p:extLst>
  </p:cSld>
  <p:clrMapOvr>
    <a:masterClrMapping/>
  </p:clrMapOvr>
  <p:transition spd="slow" advClick="0" advTm="15000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2910" y="428604"/>
            <a:ext cx="7715304" cy="578647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4000" dirty="0"/>
              <a:t>Ai </a:t>
            </a:r>
            <a:r>
              <a:rPr lang="it-IT" sz="4000" b="1" dirty="0"/>
              <a:t>67 </a:t>
            </a:r>
            <a:r>
              <a:rPr lang="it-IT" sz="4000" dirty="0"/>
              <a:t>docenti delle classi PRIME della scuola PRIMARIA e </a:t>
            </a:r>
            <a:r>
              <a:rPr lang="it-IT" sz="4000" dirty="0" smtClean="0"/>
              <a:t>SECONDARIA, dell'Istituto </a:t>
            </a:r>
            <a:r>
              <a:rPr lang="it-IT" sz="4000" dirty="0"/>
              <a:t>Comprensivo Matteotti - </a:t>
            </a:r>
            <a:r>
              <a:rPr lang="it-IT" sz="4000" dirty="0" smtClean="0"/>
              <a:t>Cirillo, è </a:t>
            </a:r>
            <a:r>
              <a:rPr lang="it-IT" sz="4000" dirty="0"/>
              <a:t>stato chiesto di esprimere  giudizi  sulla  formazione delle classi al fine di  migliorarne l'organizzazione.</a:t>
            </a:r>
          </a:p>
          <a:p>
            <a:pPr marL="0" indent="0" algn="ctr">
              <a:buNone/>
            </a:pPr>
            <a:r>
              <a:rPr lang="it-IT" sz="4000" b="1" dirty="0"/>
              <a:t>51</a:t>
            </a:r>
            <a:r>
              <a:rPr lang="it-IT" sz="4000" dirty="0"/>
              <a:t> docenti hanno risposto al questionario.</a:t>
            </a:r>
          </a:p>
        </p:txBody>
      </p:sp>
    </p:spTree>
    <p:extLst>
      <p:ext uri="{BB962C8B-B14F-4D97-AF65-F5344CB8AC3E}">
        <p14:creationId xmlns:p14="http://schemas.microsoft.com/office/powerpoint/2010/main" xmlns="" val="2248095534"/>
      </p:ext>
    </p:extLst>
  </p:cSld>
  <p:clrMapOvr>
    <a:masterClrMapping/>
  </p:clrMapOvr>
  <p:transition spd="med" advClick="0" advTm="9000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76673"/>
            <a:ext cx="8435280" cy="489654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just"/>
            <a:r>
              <a:rPr lang="it-IT" dirty="0"/>
              <a:t>Maggiore attenzione agli alunni segnalati dai docenti scuola primaria per comportamento </a:t>
            </a:r>
            <a:r>
              <a:rPr lang="it-IT" dirty="0" smtClean="0"/>
              <a:t>scorretto.</a:t>
            </a:r>
          </a:p>
          <a:p>
            <a:pPr algn="just"/>
            <a:r>
              <a:rPr lang="it-IT" dirty="0" smtClean="0"/>
              <a:t>Maggiore trasparenza di informazioni riguardo gli alunni in entrata.</a:t>
            </a:r>
          </a:p>
          <a:p>
            <a:pPr algn="just"/>
            <a:r>
              <a:rPr lang="it-IT" dirty="0" smtClean="0"/>
              <a:t>Somministrazione di prove d’ingresso prima della formazione classe in modo d’avere un quadro più completo della preparazione..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420370369"/>
      </p:ext>
    </p:extLst>
  </p:cSld>
  <p:clrMapOvr>
    <a:masterClrMapping/>
  </p:clrMapOvr>
  <p:transition spd="slow" advClick="0" advTm="15000">
    <p:cover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1570186"/>
          </a:xfrm>
        </p:spPr>
        <p:txBody>
          <a:bodyPr>
            <a:noAutofit/>
          </a:bodyPr>
          <a:lstStyle/>
          <a:p>
            <a:pPr algn="l"/>
            <a:r>
              <a:rPr lang="it-IT" sz="2000" dirty="0" smtClean="0"/>
              <a:t>DALL’ANALISI DEI RISULTATI DEI QUESTIONARI EMERGE QUANTO SEGUE:</a:t>
            </a:r>
            <a:br>
              <a:rPr lang="it-IT" sz="2000" dirty="0" smtClean="0"/>
            </a:br>
            <a:r>
              <a:rPr lang="it-IT" sz="1800" dirty="0"/>
              <a:t/>
            </a:r>
            <a:br>
              <a:rPr lang="it-IT" sz="1800" dirty="0"/>
            </a:br>
            <a:r>
              <a:rPr lang="it-IT" sz="1800" b="1" dirty="0" smtClean="0"/>
              <a:t>NELLE CLASSI PRIME  C'E</a:t>
            </a:r>
            <a:r>
              <a:rPr lang="it-IT" sz="1800" b="1" dirty="0"/>
              <a:t>' UN EQUILIBRIO NUMERICO TRA MASCHI E FEMMINE</a:t>
            </a:r>
            <a:r>
              <a:rPr lang="it-IT" sz="2000" b="1" dirty="0"/>
              <a:t>.</a:t>
            </a:r>
            <a:r>
              <a:rPr lang="it-IT" sz="2000" b="1" dirty="0" smtClean="0"/>
              <a:t/>
            </a:r>
            <a:br>
              <a:rPr lang="it-IT" sz="2000" b="1" dirty="0" smtClean="0"/>
            </a:br>
            <a:endParaRPr lang="it-IT" sz="20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90064456"/>
              </p:ext>
            </p:extLst>
          </p:nvPr>
        </p:nvGraphicFramePr>
        <p:xfrm>
          <a:off x="467544" y="141277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062833781"/>
      </p:ext>
    </p:extLst>
  </p:cSld>
  <p:clrMapOvr>
    <a:masterClrMapping/>
  </p:clrMapOvr>
  <p:transition spd="slow" advClick="0" advTm="7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505475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it-IT" sz="4000" dirty="0" smtClean="0"/>
              <a:t>IL </a:t>
            </a:r>
            <a:r>
              <a:rPr lang="it-IT" sz="4000" b="1" dirty="0" smtClean="0"/>
              <a:t>62%</a:t>
            </a:r>
            <a:r>
              <a:rPr lang="it-IT" sz="4000" dirty="0" smtClean="0"/>
              <a:t> DEI DOCENTI AFFERMA CHE NELLE CLASSI PRIME  C’E’UN EQUILIBRIO NUMERICO TRA MASCHI E FEMMINE. </a:t>
            </a:r>
          </a:p>
          <a:p>
            <a:r>
              <a:rPr lang="it-IT" sz="4000" dirty="0" smtClean="0"/>
              <a:t>L</a:t>
            </a:r>
            <a:r>
              <a:rPr lang="it-IT" sz="4000" dirty="0"/>
              <a:t>’</a:t>
            </a:r>
            <a:r>
              <a:rPr lang="it-IT" sz="4000" b="1" dirty="0"/>
              <a:t>8%</a:t>
            </a:r>
            <a:r>
              <a:rPr lang="it-IT" sz="4000" dirty="0"/>
              <a:t>DEI DOCENTI AFFERMA CHE NELLE CLASSI PRIME  </a:t>
            </a:r>
            <a:r>
              <a:rPr lang="it-IT" sz="4000" dirty="0" smtClean="0"/>
              <a:t>NON C’E’UN </a:t>
            </a:r>
            <a:r>
              <a:rPr lang="it-IT" sz="4000" dirty="0"/>
              <a:t>EQUILIBRIO NUMERICO TRA MASCHI E FEMMINE</a:t>
            </a:r>
            <a:r>
              <a:rPr lang="it-IT" sz="4000" b="1" dirty="0"/>
              <a:t>.</a:t>
            </a:r>
            <a:endParaRPr lang="it-IT" sz="4000" b="1" dirty="0" smtClean="0"/>
          </a:p>
          <a:p>
            <a:r>
              <a:rPr lang="it-IT" sz="4000" dirty="0" smtClean="0"/>
              <a:t>IL </a:t>
            </a:r>
            <a:r>
              <a:rPr lang="it-IT" sz="4000" b="1" dirty="0" smtClean="0"/>
              <a:t>30% </a:t>
            </a:r>
            <a:r>
              <a:rPr lang="it-IT" sz="4000" dirty="0" smtClean="0"/>
              <a:t>AFFERMA CHE L’EQUILIBRIO NUMERICO TRAMASCHI E FEMMINE E’ PRESENTE SOLO IN PARTE.</a:t>
            </a:r>
          </a:p>
        </p:txBody>
      </p:sp>
    </p:spTree>
    <p:extLst>
      <p:ext uri="{BB962C8B-B14F-4D97-AF65-F5344CB8AC3E}">
        <p14:creationId xmlns:p14="http://schemas.microsoft.com/office/powerpoint/2010/main" xmlns="" val="3123665452"/>
      </p:ext>
    </p:extLst>
  </p:cSld>
  <p:clrMapOvr>
    <a:masterClrMapping/>
  </p:clrMapOvr>
  <p:transition spd="slow" advClick="0" advTm="10000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1" y="188640"/>
            <a:ext cx="9139361" cy="1548805"/>
          </a:xfrm>
        </p:spPr>
        <p:txBody>
          <a:bodyPr>
            <a:normAutofit/>
          </a:bodyPr>
          <a:lstStyle/>
          <a:p>
            <a:r>
              <a:rPr lang="it-IT" sz="3200" b="1" dirty="0" smtClean="0"/>
              <a:t>NELLE CLASSI </a:t>
            </a:r>
            <a:r>
              <a:rPr lang="it-IT" sz="3200" b="1" dirty="0" err="1" smtClean="0"/>
              <a:t>C‘È</a:t>
            </a:r>
            <a:r>
              <a:rPr lang="it-IT" sz="3200" b="1" dirty="0" smtClean="0"/>
              <a:t> UN'EQUA DISTRIBUZIONE DI ALUNNI PORTATORI DI HANDICAP E SVANTAGGIO</a:t>
            </a:r>
            <a:r>
              <a:rPr lang="it-IT" dirty="0" smtClean="0"/>
              <a:t>.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7639393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299663270"/>
      </p:ext>
    </p:extLst>
  </p:cSld>
  <p:clrMapOvr>
    <a:masterClrMapping/>
  </p:clrMapOvr>
  <p:transition spd="slow" advClick="0" advTm="10000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472" y="785794"/>
            <a:ext cx="8229600" cy="4525963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IL </a:t>
            </a:r>
            <a:r>
              <a:rPr lang="it-IT" b="1" dirty="0" smtClean="0"/>
              <a:t>52%</a:t>
            </a:r>
            <a:r>
              <a:rPr lang="it-IT" dirty="0" smtClean="0"/>
              <a:t> DEI DOCENTI AFFERMA CHE NELLE CLASSI C'E' UN'EQUA DISTRIBUZIONE DI ALUNNI PORTATORI DI HANDICAP E </a:t>
            </a:r>
            <a:r>
              <a:rPr lang="it-IT" dirty="0" err="1" smtClean="0"/>
              <a:t>DI</a:t>
            </a:r>
            <a:r>
              <a:rPr lang="it-IT" dirty="0" smtClean="0"/>
              <a:t> SVANTAGGIO.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IL </a:t>
            </a:r>
            <a:r>
              <a:rPr lang="it-IT" b="1" dirty="0" smtClean="0"/>
              <a:t>18%</a:t>
            </a:r>
            <a:r>
              <a:rPr lang="it-IT" dirty="0" smtClean="0"/>
              <a:t> AFFERMA CHE NON VI E’ STATA UNA EQUA DISTRIBUZIONE DI ALUNNI PORTATORI DI HANDICAP E DI SVANTAGGIO.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IL </a:t>
            </a:r>
            <a:r>
              <a:rPr lang="it-IT" b="1" dirty="0" smtClean="0"/>
              <a:t>30%</a:t>
            </a:r>
            <a:r>
              <a:rPr lang="it-IT" dirty="0" smtClean="0"/>
              <a:t> AFFERMA CHE SOLO IN PARTE C’E’ STATA UN’EQUA DISTRIBUZIONE DI ALUNNI PORTATORI DI HANDICAP E DI SVANTAGGIO. </a:t>
            </a:r>
          </a:p>
        </p:txBody>
      </p:sp>
    </p:spTree>
    <p:extLst>
      <p:ext uri="{BB962C8B-B14F-4D97-AF65-F5344CB8AC3E}">
        <p14:creationId xmlns:p14="http://schemas.microsoft.com/office/powerpoint/2010/main" xmlns="" val="249613254"/>
      </p:ext>
    </p:extLst>
  </p:cSld>
  <p:clrMapOvr>
    <a:masterClrMapping/>
  </p:clrMapOvr>
  <p:transition spd="slow" advClick="0" advTm="10000">
    <p:split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/>
              <a:t>NELLE CLASSI C'E' UN' EQUA DISTRIBUZIONE DI ALUNNI PROVENIENTI DA CETI SOCIALI DIVERSI</a:t>
            </a:r>
            <a:endParaRPr lang="it-IT" sz="32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466517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947216378"/>
      </p:ext>
    </p:extLst>
  </p:cSld>
  <p:clrMapOvr>
    <a:masterClrMapping/>
  </p:clrMapOvr>
  <p:transition spd="slow" advClick="0" advTm="10000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158" y="285728"/>
            <a:ext cx="8429652" cy="6215082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it-IT" dirty="0" smtClean="0"/>
              <a:t>IL </a:t>
            </a:r>
            <a:r>
              <a:rPr lang="it-IT" b="1" dirty="0" smtClean="0"/>
              <a:t>40%</a:t>
            </a:r>
            <a:r>
              <a:rPr lang="it-IT" dirty="0" smtClean="0"/>
              <a:t> DEI DOCENTI AFFERMA CHE NELLE CLASSI C'E' UN' EQUA DISTRIBUZIONE DI ALUNNI PROVENIENTI DA CETI SOCIALI DIVERSI.</a:t>
            </a:r>
          </a:p>
          <a:p>
            <a:pPr algn="just">
              <a:buNone/>
            </a:pPr>
            <a:endParaRPr lang="it-IT" dirty="0" smtClean="0"/>
          </a:p>
          <a:p>
            <a:pPr algn="just"/>
            <a:r>
              <a:rPr lang="it-IT" dirty="0" smtClean="0"/>
              <a:t>IL </a:t>
            </a:r>
            <a:r>
              <a:rPr lang="it-IT" b="1" dirty="0" smtClean="0"/>
              <a:t>42 %</a:t>
            </a:r>
            <a:r>
              <a:rPr lang="it-IT" dirty="0" smtClean="0"/>
              <a:t> AFFERMA CHE NELLE CLASSI NON VI E’ STATA UN’EQUA DISTRIBUZIONE DI ALUNNI PROVENIENTI DA CETI SOCIALI DIVERSI.</a:t>
            </a:r>
          </a:p>
          <a:p>
            <a:pPr algn="just">
              <a:buNone/>
            </a:pPr>
            <a:endParaRPr lang="it-IT" dirty="0" smtClean="0"/>
          </a:p>
          <a:p>
            <a:pPr algn="just"/>
            <a:r>
              <a:rPr lang="it-IT" dirty="0" smtClean="0"/>
              <a:t>IL </a:t>
            </a:r>
            <a:r>
              <a:rPr lang="it-IT" b="1" dirty="0" smtClean="0"/>
              <a:t>18%</a:t>
            </a:r>
            <a:r>
              <a:rPr lang="it-IT" dirty="0" smtClean="0"/>
              <a:t> AFFERMA CHE SOLO IN PARTE VI E’STATA UN’EQUA DISTRIBUZIONE NELLE CLASSI DI ALUNNI PROVENIENTI DA CETI SOCIALI DIVERSI.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823018546"/>
      </p:ext>
    </p:extLst>
  </p:cSld>
  <p:clrMapOvr>
    <a:masterClrMapping/>
  </p:clrMapOvr>
  <p:transition spd="slow" advClick="0" advTm="14000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b="1" dirty="0" smtClean="0"/>
              <a:t>LA </a:t>
            </a:r>
            <a:r>
              <a:rPr lang="it-IT" b="1" dirty="0"/>
              <a:t>CLASSE E' OMOGENEA PER FASCE DI ETA</a:t>
            </a:r>
            <a:r>
              <a:rPr lang="it-IT" dirty="0"/>
              <a:t>'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53531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60257964"/>
      </p:ext>
    </p:extLst>
  </p:cSld>
  <p:clrMapOvr>
    <a:masterClrMapping/>
  </p:clrMapOvr>
  <p:transition spd="slow" advClick="0" advTm="11000">
    <p:cover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750</Words>
  <Application>Microsoft Office PowerPoint</Application>
  <PresentationFormat>Presentazione su schermo (4:3)</PresentationFormat>
  <Paragraphs>56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RISULTATI MONITORAGGIO QUESTIONARIO FORMAZIONE CLASSI PRIME SCUOLA PRIMARIA E SCUOLA SECONDARIA DI PRIMO GRADO</vt:lpstr>
      <vt:lpstr> .</vt:lpstr>
      <vt:lpstr>DALL’ANALISI DEI RISULTATI DEI QUESTIONARI EMERGE QUANTO SEGUE:  NELLE CLASSI PRIME  C'E' UN EQUILIBRIO NUMERICO TRA MASCHI E FEMMINE. </vt:lpstr>
      <vt:lpstr>Diapositiva 4</vt:lpstr>
      <vt:lpstr>NELLE CLASSI C‘È UN'EQUA DISTRIBUZIONE DI ALUNNI PORTATORI DI HANDICAP E SVANTAGGIO.</vt:lpstr>
      <vt:lpstr>Diapositiva 6</vt:lpstr>
      <vt:lpstr>NELLE CLASSI C'E' UN' EQUA DISTRIBUZIONE DI ALUNNI PROVENIENTI DA CETI SOCIALI DIVERSI</vt:lpstr>
      <vt:lpstr>Diapositiva 8</vt:lpstr>
      <vt:lpstr> LA CLASSE E' OMOGENEA PER FASCE DI ETA' </vt:lpstr>
      <vt:lpstr>Diapositiva 10</vt:lpstr>
      <vt:lpstr>PER LA VERIFICA DEI LIVELLI DI PARTENZA SONO STATE SOMMINISTRATE PROVE OGGETTIVE PARALLELE.</vt:lpstr>
      <vt:lpstr> </vt:lpstr>
      <vt:lpstr>I LIVELLI DI COMPETENZA DELLE PROVE DI INGRESSO SONO CONGRUENTI CON IL PROFILO IN USCITA DELL'ALUNNO.</vt:lpstr>
      <vt:lpstr>Diapositiva 14</vt:lpstr>
      <vt:lpstr> LA CLASSE E' ETEROGENEA PER FASCE DI LIVELLO </vt:lpstr>
      <vt:lpstr>Diapositiva 16</vt:lpstr>
      <vt:lpstr>I CRITERI PER LA FORMAZIONE DELLE CLASSI SONO FUNZIONALI</vt:lpstr>
      <vt:lpstr>Diapositiva 18</vt:lpstr>
      <vt:lpstr> PROPOSTE DI MIGLIORAMENTO</vt:lpstr>
      <vt:lpstr>Diapositiva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Giovanni</dc:creator>
  <cp:lastModifiedBy>enzo</cp:lastModifiedBy>
  <cp:revision>44</cp:revision>
  <dcterms:created xsi:type="dcterms:W3CDTF">2016-12-26T13:12:50Z</dcterms:created>
  <dcterms:modified xsi:type="dcterms:W3CDTF">2017-01-08T17:11:17Z</dcterms:modified>
</cp:coreProperties>
</file>