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sldIdLst>
    <p:sldId id="258" r:id="rId2"/>
    <p:sldId id="259" r:id="rId3"/>
    <p:sldId id="473" r:id="rId4"/>
    <p:sldId id="474" r:id="rId5"/>
    <p:sldId id="256" r:id="rId6"/>
    <p:sldId id="475" r:id="rId7"/>
    <p:sldId id="262" r:id="rId8"/>
    <p:sldId id="468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25" r:id="rId19"/>
    <p:sldId id="469" r:id="rId20"/>
    <p:sldId id="449" r:id="rId21"/>
    <p:sldId id="450" r:id="rId22"/>
    <p:sldId id="455" r:id="rId23"/>
    <p:sldId id="458" r:id="rId24"/>
    <p:sldId id="460" r:id="rId25"/>
    <p:sldId id="461" r:id="rId26"/>
    <p:sldId id="464" r:id="rId27"/>
    <p:sldId id="466" r:id="rId28"/>
    <p:sldId id="270" r:id="rId29"/>
    <p:sldId id="471" r:id="rId30"/>
    <p:sldId id="451" r:id="rId31"/>
    <p:sldId id="452" r:id="rId32"/>
    <p:sldId id="454" r:id="rId33"/>
    <p:sldId id="457" r:id="rId34"/>
    <p:sldId id="462" r:id="rId35"/>
    <p:sldId id="459" r:id="rId36"/>
    <p:sldId id="463" r:id="rId37"/>
    <p:sldId id="465" r:id="rId38"/>
    <p:sldId id="439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0BCAA2C-6618-4B9A-8795-B98464A5647C}">
          <p14:sldIdLst>
            <p14:sldId id="258"/>
            <p14:sldId id="259"/>
            <p14:sldId id="473"/>
            <p14:sldId id="474"/>
            <p14:sldId id="256"/>
            <p14:sldId id="475"/>
            <p14:sldId id="262"/>
            <p14:sldId id="468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25"/>
            <p14:sldId id="469"/>
            <p14:sldId id="449"/>
            <p14:sldId id="450"/>
            <p14:sldId id="455"/>
            <p14:sldId id="458"/>
            <p14:sldId id="460"/>
            <p14:sldId id="461"/>
            <p14:sldId id="464"/>
            <p14:sldId id="466"/>
            <p14:sldId id="270"/>
            <p14:sldId id="471"/>
            <p14:sldId id="451"/>
            <p14:sldId id="452"/>
            <p14:sldId id="454"/>
            <p14:sldId id="457"/>
            <p14:sldId id="462"/>
            <p14:sldId id="459"/>
            <p14:sldId id="463"/>
            <p14:sldId id="465"/>
          </p14:sldIdLst>
        </p14:section>
        <p14:section name="Sezione senza titolo" id="{6964B35C-1C35-4804-98F1-8827EAF45A35}">
          <p14:sldIdLst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71" autoAdjust="0"/>
  </p:normalViewPr>
  <p:slideViewPr>
    <p:cSldViewPr>
      <p:cViewPr>
        <p:scale>
          <a:sx n="72" d="100"/>
          <a:sy n="72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619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94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58</c:v>
                </c:pt>
                <c:pt idx="1">
                  <c:v>58</c:v>
                </c:pt>
              </c:numCache>
            </c:numRef>
          </c:val>
        </c:ser>
        <c:dLbls/>
        <c:axId val="163052160"/>
        <c:axId val="163320192"/>
      </c:barChart>
      <c:catAx>
        <c:axId val="163052160"/>
        <c:scaling>
          <c:orientation val="minMax"/>
        </c:scaling>
        <c:axPos val="b"/>
        <c:tickLblPos val="nextTo"/>
        <c:crossAx val="163320192"/>
        <c:crosses val="autoZero"/>
        <c:auto val="1"/>
        <c:lblAlgn val="ctr"/>
        <c:lblOffset val="100"/>
      </c:catAx>
      <c:valAx>
        <c:axId val="163320192"/>
        <c:scaling>
          <c:orientation val="minMax"/>
        </c:scaling>
        <c:axPos val="l"/>
        <c:majorGridlines/>
        <c:numFmt formatCode="General" sourceLinked="1"/>
        <c:tickLblPos val="nextTo"/>
        <c:crossAx val="163052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</c:ser>
        <c:dLbls/>
        <c:axId val="163949568"/>
        <c:axId val="163963648"/>
      </c:barChart>
      <c:catAx>
        <c:axId val="163949568"/>
        <c:scaling>
          <c:orientation val="minMax"/>
        </c:scaling>
        <c:axPos val="b"/>
        <c:tickLblPos val="nextTo"/>
        <c:crossAx val="163963648"/>
        <c:crosses val="autoZero"/>
        <c:auto val="1"/>
        <c:lblAlgn val="ctr"/>
        <c:lblOffset val="100"/>
      </c:catAx>
      <c:valAx>
        <c:axId val="163963648"/>
        <c:scaling>
          <c:orientation val="minMax"/>
        </c:scaling>
        <c:axPos val="l"/>
        <c:majorGridlines/>
        <c:numFmt formatCode="General" sourceLinked="1"/>
        <c:tickLblPos val="nextTo"/>
        <c:crossAx val="1639495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39</c:v>
                </c:pt>
                <c:pt idx="1">
                  <c:v>39</c:v>
                </c:pt>
              </c:numCache>
            </c:numRef>
          </c:val>
        </c:ser>
        <c:dLbls/>
        <c:axId val="164127104"/>
        <c:axId val="164128640"/>
      </c:barChart>
      <c:catAx>
        <c:axId val="164127104"/>
        <c:scaling>
          <c:orientation val="minMax"/>
        </c:scaling>
        <c:axPos val="b"/>
        <c:tickLblPos val="nextTo"/>
        <c:crossAx val="164128640"/>
        <c:crosses val="autoZero"/>
        <c:auto val="1"/>
        <c:lblAlgn val="ctr"/>
        <c:lblOffset val="100"/>
      </c:catAx>
      <c:valAx>
        <c:axId val="164128640"/>
        <c:scaling>
          <c:orientation val="minMax"/>
        </c:scaling>
        <c:axPos val="l"/>
        <c:majorGridlines/>
        <c:numFmt formatCode="General" sourceLinked="1"/>
        <c:tickLblPos val="nextTo"/>
        <c:crossAx val="1641271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dLblPos val="outEnd"/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29</c:v>
                </c:pt>
                <c:pt idx="1">
                  <c:v>29</c:v>
                </c:pt>
              </c:numCache>
            </c:numRef>
          </c:val>
        </c:ser>
        <c:dLbls/>
        <c:axId val="164201984"/>
        <c:axId val="164203520"/>
      </c:barChart>
      <c:catAx>
        <c:axId val="164201984"/>
        <c:scaling>
          <c:orientation val="minMax"/>
        </c:scaling>
        <c:axPos val="b"/>
        <c:tickLblPos val="nextTo"/>
        <c:crossAx val="164203520"/>
        <c:crosses val="autoZero"/>
        <c:auto val="1"/>
        <c:lblAlgn val="ctr"/>
        <c:lblOffset val="100"/>
      </c:catAx>
      <c:valAx>
        <c:axId val="164203520"/>
        <c:scaling>
          <c:orientation val="minMax"/>
        </c:scaling>
        <c:axPos val="l"/>
        <c:majorGridlines/>
        <c:numFmt formatCode="General" sourceLinked="1"/>
        <c:tickLblPos val="nextTo"/>
        <c:crossAx val="1642019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val>
        </c:ser>
        <c:dLbls/>
        <c:axId val="164301440"/>
        <c:axId val="164307328"/>
      </c:barChart>
      <c:catAx>
        <c:axId val="164301440"/>
        <c:scaling>
          <c:orientation val="minMax"/>
        </c:scaling>
        <c:axPos val="b"/>
        <c:tickLblPos val="nextTo"/>
        <c:crossAx val="164307328"/>
        <c:crosses val="autoZero"/>
        <c:auto val="1"/>
        <c:lblAlgn val="ctr"/>
        <c:lblOffset val="100"/>
      </c:catAx>
      <c:valAx>
        <c:axId val="164307328"/>
        <c:scaling>
          <c:orientation val="minMax"/>
        </c:scaling>
        <c:axPos val="l"/>
        <c:majorGridlines/>
        <c:numFmt formatCode="General" sourceLinked="1"/>
        <c:tickLblPos val="nextTo"/>
        <c:crossAx val="1643014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49</c:v>
                </c:pt>
                <c:pt idx="1">
                  <c:v>49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dLbls/>
        <c:axId val="163983360"/>
        <c:axId val="163984896"/>
      </c:barChart>
      <c:catAx>
        <c:axId val="163983360"/>
        <c:scaling>
          <c:orientation val="minMax"/>
        </c:scaling>
        <c:axPos val="b"/>
        <c:tickLblPos val="nextTo"/>
        <c:crossAx val="163984896"/>
        <c:crosses val="autoZero"/>
        <c:auto val="1"/>
        <c:lblAlgn val="ctr"/>
        <c:lblOffset val="100"/>
      </c:catAx>
      <c:valAx>
        <c:axId val="163984896"/>
        <c:scaling>
          <c:orientation val="minMax"/>
        </c:scaling>
        <c:axPos val="l"/>
        <c:majorGridlines/>
        <c:numFmt formatCode="General" sourceLinked="1"/>
        <c:tickLblPos val="nextTo"/>
        <c:crossAx val="1639833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dLbls/>
        <c:axId val="164508800"/>
        <c:axId val="164510336"/>
      </c:barChart>
      <c:catAx>
        <c:axId val="164508800"/>
        <c:scaling>
          <c:orientation val="minMax"/>
        </c:scaling>
        <c:axPos val="b"/>
        <c:tickLblPos val="nextTo"/>
        <c:crossAx val="164510336"/>
        <c:crosses val="autoZero"/>
        <c:auto val="1"/>
        <c:lblAlgn val="ctr"/>
        <c:lblOffset val="100"/>
      </c:catAx>
      <c:valAx>
        <c:axId val="164510336"/>
        <c:scaling>
          <c:orientation val="minMax"/>
        </c:scaling>
        <c:axPos val="l"/>
        <c:majorGridlines/>
        <c:numFmt formatCode="General" sourceLinked="1"/>
        <c:tickLblPos val="nextTo"/>
        <c:crossAx val="1645088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dLbls/>
        <c:axId val="164452608"/>
        <c:axId val="164470784"/>
      </c:barChart>
      <c:catAx>
        <c:axId val="164452608"/>
        <c:scaling>
          <c:orientation val="minMax"/>
        </c:scaling>
        <c:axPos val="b"/>
        <c:tickLblPos val="nextTo"/>
        <c:crossAx val="164470784"/>
        <c:crosses val="autoZero"/>
        <c:auto val="1"/>
        <c:lblAlgn val="ctr"/>
        <c:lblOffset val="100"/>
      </c:catAx>
      <c:valAx>
        <c:axId val="164470784"/>
        <c:scaling>
          <c:orientation val="minMax"/>
        </c:scaling>
        <c:axPos val="l"/>
        <c:majorGridlines/>
        <c:numFmt formatCode="General" sourceLinked="1"/>
        <c:tickLblPos val="nextTo"/>
        <c:crossAx val="1644526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dLbls/>
        <c:axId val="164625792"/>
        <c:axId val="164373632"/>
      </c:barChart>
      <c:catAx>
        <c:axId val="164625792"/>
        <c:scaling>
          <c:orientation val="minMax"/>
        </c:scaling>
        <c:axPos val="b"/>
        <c:tickLblPos val="nextTo"/>
        <c:crossAx val="164373632"/>
        <c:crosses val="autoZero"/>
        <c:auto val="1"/>
        <c:lblAlgn val="ctr"/>
        <c:lblOffset val="100"/>
      </c:catAx>
      <c:valAx>
        <c:axId val="164373632"/>
        <c:scaling>
          <c:orientation val="minMax"/>
        </c:scaling>
        <c:axPos val="l"/>
        <c:majorGridlines/>
        <c:numFmt formatCode="General" sourceLinked="1"/>
        <c:tickLblPos val="nextTo"/>
        <c:crossAx val="1646257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26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dLbls/>
        <c:axId val="164825344"/>
        <c:axId val="164835328"/>
      </c:barChart>
      <c:catAx>
        <c:axId val="164825344"/>
        <c:scaling>
          <c:orientation val="minMax"/>
        </c:scaling>
        <c:axPos val="b"/>
        <c:tickLblPos val="nextTo"/>
        <c:crossAx val="164835328"/>
        <c:crosses val="autoZero"/>
        <c:auto val="1"/>
        <c:lblAlgn val="ctr"/>
        <c:lblOffset val="100"/>
      </c:catAx>
      <c:valAx>
        <c:axId val="164835328"/>
        <c:scaling>
          <c:orientation val="minMax"/>
        </c:scaling>
        <c:axPos val="l"/>
        <c:majorGridlines/>
        <c:numFmt formatCode="General" sourceLinked="1"/>
        <c:tickLblPos val="nextTo"/>
        <c:crossAx val="1648253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19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dLbls/>
        <c:axId val="164892032"/>
        <c:axId val="164914304"/>
      </c:barChart>
      <c:catAx>
        <c:axId val="164892032"/>
        <c:scaling>
          <c:orientation val="minMax"/>
        </c:scaling>
        <c:axPos val="b"/>
        <c:tickLblPos val="nextTo"/>
        <c:crossAx val="164914304"/>
        <c:crosses val="autoZero"/>
        <c:auto val="1"/>
        <c:lblAlgn val="ctr"/>
        <c:lblOffset val="100"/>
      </c:catAx>
      <c:valAx>
        <c:axId val="164914304"/>
        <c:scaling>
          <c:orientation val="minMax"/>
        </c:scaling>
        <c:axPos val="l"/>
        <c:majorGridlines/>
        <c:numFmt formatCode="General" sourceLinked="1"/>
        <c:tickLblPos val="nextTo"/>
        <c:crossAx val="1648920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61</c:v>
                </c:pt>
                <c:pt idx="1">
                  <c:v>61</c:v>
                </c:pt>
              </c:numCache>
            </c:numRef>
          </c:val>
        </c:ser>
        <c:dLbls/>
        <c:axId val="163364864"/>
        <c:axId val="163366400"/>
      </c:barChart>
      <c:catAx>
        <c:axId val="163364864"/>
        <c:scaling>
          <c:orientation val="minMax"/>
        </c:scaling>
        <c:axPos val="b"/>
        <c:tickLblPos val="nextTo"/>
        <c:crossAx val="163366400"/>
        <c:crosses val="autoZero"/>
        <c:auto val="1"/>
        <c:lblAlgn val="ctr"/>
        <c:lblOffset val="100"/>
      </c:catAx>
      <c:valAx>
        <c:axId val="163366400"/>
        <c:scaling>
          <c:orientation val="minMax"/>
        </c:scaling>
        <c:axPos val="l"/>
        <c:majorGridlines/>
        <c:numFmt formatCode="General" sourceLinked="1"/>
        <c:tickLblPos val="nextTo"/>
        <c:crossAx val="1633648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23</c:v>
                </c:pt>
                <c:pt idx="1">
                  <c:v>23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7068416"/>
        <c:axId val="167069952"/>
      </c:barChart>
      <c:catAx>
        <c:axId val="167068416"/>
        <c:scaling>
          <c:orientation val="minMax"/>
        </c:scaling>
        <c:axPos val="b"/>
        <c:tickLblPos val="nextTo"/>
        <c:crossAx val="167069952"/>
        <c:crosses val="autoZero"/>
        <c:auto val="1"/>
        <c:lblAlgn val="ctr"/>
        <c:lblOffset val="100"/>
      </c:catAx>
      <c:valAx>
        <c:axId val="167069952"/>
        <c:scaling>
          <c:orientation val="minMax"/>
        </c:scaling>
        <c:axPos val="l"/>
        <c:majorGridlines/>
        <c:numFmt formatCode="General" sourceLinked="1"/>
        <c:tickLblPos val="nextTo"/>
        <c:crossAx val="1670684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/>
        <c:axId val="167155584"/>
        <c:axId val="167157120"/>
      </c:barChart>
      <c:catAx>
        <c:axId val="167155584"/>
        <c:scaling>
          <c:orientation val="minMax"/>
        </c:scaling>
        <c:axPos val="b"/>
        <c:tickLblPos val="nextTo"/>
        <c:crossAx val="167157120"/>
        <c:crosses val="autoZero"/>
        <c:auto val="1"/>
        <c:lblAlgn val="ctr"/>
        <c:lblOffset val="100"/>
      </c:catAx>
      <c:valAx>
        <c:axId val="167157120"/>
        <c:scaling>
          <c:orientation val="minMax"/>
        </c:scaling>
        <c:axPos val="l"/>
        <c:majorGridlines/>
        <c:numFmt formatCode="General" sourceLinked="1"/>
        <c:tickLblPos val="nextTo"/>
        <c:crossAx val="1671555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7234560"/>
        <c:axId val="167248640"/>
      </c:barChart>
      <c:catAx>
        <c:axId val="167234560"/>
        <c:scaling>
          <c:orientation val="minMax"/>
        </c:scaling>
        <c:axPos val="b"/>
        <c:tickLblPos val="nextTo"/>
        <c:crossAx val="167248640"/>
        <c:crosses val="autoZero"/>
        <c:auto val="1"/>
        <c:lblAlgn val="ctr"/>
        <c:lblOffset val="100"/>
      </c:catAx>
      <c:valAx>
        <c:axId val="167248640"/>
        <c:scaling>
          <c:orientation val="minMax"/>
        </c:scaling>
        <c:axPos val="l"/>
        <c:majorGridlines/>
        <c:numFmt formatCode="General" sourceLinked="1"/>
        <c:tickLblPos val="nextTo"/>
        <c:crossAx val="1672345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15</c:v>
                </c:pt>
                <c:pt idx="1">
                  <c:v>21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/>
        <c:axId val="167309696"/>
        <c:axId val="167311232"/>
      </c:barChart>
      <c:catAx>
        <c:axId val="167309696"/>
        <c:scaling>
          <c:orientation val="minMax"/>
        </c:scaling>
        <c:axPos val="b"/>
        <c:tickLblPos val="nextTo"/>
        <c:crossAx val="167311232"/>
        <c:crosses val="autoZero"/>
        <c:auto val="1"/>
        <c:lblAlgn val="ctr"/>
        <c:lblOffset val="100"/>
      </c:catAx>
      <c:valAx>
        <c:axId val="167311232"/>
        <c:scaling>
          <c:orientation val="minMax"/>
        </c:scaling>
        <c:axPos val="l"/>
        <c:majorGridlines/>
        <c:numFmt formatCode="General" sourceLinked="1"/>
        <c:tickLblPos val="nextTo"/>
        <c:crossAx val="1673096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7396864"/>
        <c:axId val="167398400"/>
      </c:barChart>
      <c:catAx>
        <c:axId val="167396864"/>
        <c:scaling>
          <c:orientation val="minMax"/>
        </c:scaling>
        <c:axPos val="b"/>
        <c:tickLblPos val="nextTo"/>
        <c:crossAx val="167398400"/>
        <c:crosses val="autoZero"/>
        <c:auto val="1"/>
        <c:lblAlgn val="ctr"/>
        <c:lblOffset val="100"/>
      </c:catAx>
      <c:valAx>
        <c:axId val="167398400"/>
        <c:scaling>
          <c:orientation val="minMax"/>
        </c:scaling>
        <c:axPos val="l"/>
        <c:majorGridlines/>
        <c:numFmt formatCode="General" sourceLinked="1"/>
        <c:tickLblPos val="nextTo"/>
        <c:crossAx val="1673968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7479936"/>
        <c:axId val="167502208"/>
      </c:barChart>
      <c:catAx>
        <c:axId val="167479936"/>
        <c:scaling>
          <c:orientation val="minMax"/>
        </c:scaling>
        <c:axPos val="b"/>
        <c:tickLblPos val="nextTo"/>
        <c:crossAx val="167502208"/>
        <c:crosses val="autoZero"/>
        <c:auto val="1"/>
        <c:lblAlgn val="ctr"/>
        <c:lblOffset val="100"/>
      </c:catAx>
      <c:valAx>
        <c:axId val="167502208"/>
        <c:scaling>
          <c:orientation val="minMax"/>
        </c:scaling>
        <c:axPos val="l"/>
        <c:majorGridlines/>
        <c:numFmt formatCode="General" sourceLinked="1"/>
        <c:tickLblPos val="nextTo"/>
        <c:crossAx val="1674799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</c:ser>
        <c:dLbls/>
        <c:axId val="163439744"/>
        <c:axId val="163441280"/>
      </c:barChart>
      <c:catAx>
        <c:axId val="163439744"/>
        <c:scaling>
          <c:orientation val="minMax"/>
        </c:scaling>
        <c:axPos val="b"/>
        <c:tickLblPos val="nextTo"/>
        <c:crossAx val="163441280"/>
        <c:crosses val="autoZero"/>
        <c:auto val="1"/>
        <c:lblAlgn val="ctr"/>
        <c:lblOffset val="100"/>
      </c:catAx>
      <c:valAx>
        <c:axId val="163441280"/>
        <c:scaling>
          <c:orientation val="minMax"/>
        </c:scaling>
        <c:axPos val="l"/>
        <c:majorGridlines/>
        <c:numFmt formatCode="General" sourceLinked="1"/>
        <c:tickLblPos val="nextTo"/>
        <c:crossAx val="1634397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</c:ser>
        <c:dLbls/>
        <c:axId val="163494144"/>
        <c:axId val="163512320"/>
      </c:barChart>
      <c:catAx>
        <c:axId val="163494144"/>
        <c:scaling>
          <c:orientation val="minMax"/>
        </c:scaling>
        <c:axPos val="b"/>
        <c:tickLblPos val="nextTo"/>
        <c:crossAx val="163512320"/>
        <c:crosses val="autoZero"/>
        <c:auto val="1"/>
        <c:lblAlgn val="ctr"/>
        <c:lblOffset val="100"/>
      </c:catAx>
      <c:valAx>
        <c:axId val="163512320"/>
        <c:scaling>
          <c:orientation val="minMax"/>
        </c:scaling>
        <c:axPos val="l"/>
        <c:majorGridlines/>
        <c:numFmt formatCode="General" sourceLinked="1"/>
        <c:tickLblPos val="nextTo"/>
        <c:crossAx val="1634941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40</c:v>
                </c:pt>
                <c:pt idx="1">
                  <c:v>50</c:v>
                </c:pt>
              </c:numCache>
            </c:numRef>
          </c:val>
        </c:ser>
        <c:dLbls/>
        <c:axId val="163605888"/>
        <c:axId val="163611776"/>
      </c:barChart>
      <c:catAx>
        <c:axId val="163605888"/>
        <c:scaling>
          <c:orientation val="minMax"/>
        </c:scaling>
        <c:axPos val="b"/>
        <c:tickLblPos val="nextTo"/>
        <c:crossAx val="163611776"/>
        <c:crosses val="autoZero"/>
        <c:auto val="1"/>
        <c:lblAlgn val="ctr"/>
        <c:lblOffset val="100"/>
      </c:catAx>
      <c:valAx>
        <c:axId val="163611776"/>
        <c:scaling>
          <c:orientation val="minMax"/>
        </c:scaling>
        <c:axPos val="l"/>
        <c:majorGridlines/>
        <c:numFmt formatCode="General" sourceLinked="1"/>
        <c:tickLblPos val="nextTo"/>
        <c:crossAx val="1636058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</c:ser>
        <c:dLbls/>
        <c:axId val="163672832"/>
        <c:axId val="163674368"/>
      </c:barChart>
      <c:catAx>
        <c:axId val="163672832"/>
        <c:scaling>
          <c:orientation val="minMax"/>
        </c:scaling>
        <c:axPos val="b"/>
        <c:tickLblPos val="nextTo"/>
        <c:crossAx val="163674368"/>
        <c:crosses val="autoZero"/>
        <c:auto val="1"/>
        <c:lblAlgn val="ctr"/>
        <c:lblOffset val="100"/>
      </c:catAx>
      <c:valAx>
        <c:axId val="163674368"/>
        <c:scaling>
          <c:orientation val="minMax"/>
        </c:scaling>
        <c:axPos val="l"/>
        <c:majorGridlines/>
        <c:numFmt formatCode="General" sourceLinked="1"/>
        <c:tickLblPos val="nextTo"/>
        <c:crossAx val="1636728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61</c:v>
                </c:pt>
                <c:pt idx="1">
                  <c:v>61</c:v>
                </c:pt>
              </c:numCache>
            </c:numRef>
          </c:val>
        </c:ser>
        <c:dLbls/>
        <c:axId val="163776384"/>
        <c:axId val="163777920"/>
      </c:barChart>
      <c:catAx>
        <c:axId val="163776384"/>
        <c:scaling>
          <c:orientation val="minMax"/>
        </c:scaling>
        <c:axPos val="b"/>
        <c:tickLblPos val="nextTo"/>
        <c:crossAx val="163777920"/>
        <c:crosses val="autoZero"/>
        <c:auto val="1"/>
        <c:lblAlgn val="ctr"/>
        <c:lblOffset val="100"/>
      </c:catAx>
      <c:valAx>
        <c:axId val="163777920"/>
        <c:scaling>
          <c:orientation val="minMax"/>
        </c:scaling>
        <c:axPos val="l"/>
        <c:majorGridlines/>
        <c:numFmt formatCode="General" sourceLinked="1"/>
        <c:tickLblPos val="nextTo"/>
        <c:crossAx val="1637763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</c:ser>
        <c:dLbls/>
        <c:axId val="163826688"/>
        <c:axId val="163848960"/>
      </c:barChart>
      <c:catAx>
        <c:axId val="163826688"/>
        <c:scaling>
          <c:orientation val="minMax"/>
        </c:scaling>
        <c:axPos val="b"/>
        <c:tickLblPos val="nextTo"/>
        <c:crossAx val="163848960"/>
        <c:crosses val="autoZero"/>
        <c:auto val="1"/>
        <c:lblAlgn val="ctr"/>
        <c:lblOffset val="100"/>
      </c:catAx>
      <c:valAx>
        <c:axId val="163848960"/>
        <c:scaling>
          <c:orientation val="minMax"/>
        </c:scaling>
        <c:axPos val="l"/>
        <c:majorGridlines/>
        <c:numFmt formatCode="General" sourceLinked="1"/>
        <c:tickLblPos val="nextTo"/>
        <c:crossAx val="1638266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</c:ser>
        <c:dLbls/>
        <c:axId val="163721600"/>
        <c:axId val="163723136"/>
      </c:barChart>
      <c:catAx>
        <c:axId val="163721600"/>
        <c:scaling>
          <c:orientation val="minMax"/>
        </c:scaling>
        <c:axPos val="b"/>
        <c:tickLblPos val="nextTo"/>
        <c:crossAx val="163723136"/>
        <c:crosses val="autoZero"/>
        <c:auto val="1"/>
        <c:lblAlgn val="ctr"/>
        <c:lblOffset val="100"/>
      </c:catAx>
      <c:valAx>
        <c:axId val="163723136"/>
        <c:scaling>
          <c:orientation val="minMax"/>
        </c:scaling>
        <c:axPos val="l"/>
        <c:majorGridlines/>
        <c:numFmt formatCode="General" sourceLinked="1"/>
        <c:tickLblPos val="nextTo"/>
        <c:crossAx val="1637216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INFANZIA a.s.2021/2022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 cura della Docente Maria </a:t>
          </a:r>
          <a:r>
            <a:rPr lang="it-IT" dirty="0" err="1" smtClean="0"/>
            <a:t>Puca</a:t>
          </a:r>
          <a:r>
            <a:rPr lang="it-IT" dirty="0" smtClean="0"/>
            <a:t> F. S. Area 2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 custLinFactNeighborX="-67444" custLinFactNeighborY="-964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0"/>
          <a:ext cx="3309803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INFANZIA a.s.2021/2022</a:t>
          </a:r>
          <a:endParaRPr lang="it-IT" sz="2000" kern="1200" dirty="0"/>
        </a:p>
      </dsp:txBody>
      <dsp:txXfrm>
        <a:off x="46406" y="46406"/>
        <a:ext cx="3216991" cy="857813"/>
      </dsp:txXfrm>
    </dsp:sp>
    <dsp:sp modelId="{BCFB97D4-2179-4C56-8DB2-47314618674C}">
      <dsp:nvSpPr>
        <dsp:cNvPr id="0" name=""/>
        <dsp:cNvSpPr/>
      </dsp:nvSpPr>
      <dsp:spPr>
        <a:xfrm>
          <a:off x="0" y="1046509"/>
          <a:ext cx="3309803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A cura della Docente Maria </a:t>
          </a:r>
          <a:r>
            <a:rPr lang="it-IT" sz="2500" kern="1200" dirty="0" err="1" smtClean="0"/>
            <a:t>Puca</a:t>
          </a:r>
          <a:r>
            <a:rPr lang="it-IT" sz="2500" kern="1200" dirty="0" smtClean="0"/>
            <a:t> F. S. Area 2</a:t>
          </a:r>
          <a:endParaRPr lang="it-IT" sz="2500" kern="1200" dirty="0"/>
        </a:p>
      </dsp:txBody>
      <dsp:txXfrm>
        <a:off x="46406" y="1092915"/>
        <a:ext cx="3216991" cy="85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A1A7-BEE9-4031-B1F9-54CB0368C243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02EC-1D4A-48EB-A9B1-C48AC1870910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27A3-4919-472D-B13B-5338A9DA8DA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EFB5D6-8245-4519-9CD8-191EEA49BEC7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4104456"/>
          </a:xfr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90536883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75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62645432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35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66246782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240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51844221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8291897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71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30223901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4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483879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05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in materia di consapevolezza ed </a:t>
            </a:r>
            <a:r>
              <a:rPr lang="it-IT" sz="3200"/>
              <a:t>espressione </a:t>
            </a:r>
            <a:r>
              <a:rPr lang="it-IT" sz="3200" smtClean="0"/>
              <a:t>culturale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46073034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00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/>
              <a:t>4  </a:t>
            </a:r>
            <a:r>
              <a:rPr lang="it-IT" dirty="0"/>
              <a:t> 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780" y="1776139"/>
            <a:ext cx="5477640" cy="391532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328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25285" cy="5563746"/>
          </a:xfrm>
          <a:ln w="762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gli alunni di 4 anni della scuola dell’infanzia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La competenza è essenziale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(livello base)e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si esprime attraverso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una basilare consapevolezza , padronanza ed una scarsa integrazione delle conoscenze e delle relative abilità.</a:t>
            </a:r>
            <a:b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 registra , tuttavia, un livello iniziale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nella competenza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multilinguistica e digitale 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 si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esprime solo attraverso l’intervento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dell’adulto.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76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28336521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8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4310837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3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3900606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37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38966135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21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1769417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32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92407828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76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840452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736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in materia di consapevolezza ed </a:t>
            </a:r>
            <a:r>
              <a:rPr lang="it-IT" sz="3200"/>
              <a:t>espressione </a:t>
            </a:r>
            <a:r>
              <a:rPr lang="it-IT" sz="3200" smtClean="0"/>
              <a:t>culturale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19744993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3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5 </a:t>
            </a:r>
            <a:r>
              <a:rPr lang="it-IT" dirty="0"/>
              <a:t>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780" y="1776139"/>
            <a:ext cx="5477640" cy="3915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8840"/>
            <a:ext cx="60483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19" cy="5544616"/>
          </a:xfrm>
          <a:ln w="762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Gli alunni di 5 anni della scuola dell’infanzia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hanno mostrato di possedere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livello intermedio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materia di consapevolezza ed espressione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nella competenza personale , sociale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capacità di imparare ad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imparare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.Hanno mostrato discreta autonomia nell’eseguire le consegne ,di saper riconoscere il proprio corpo e di sapersi esprimersi nei diversi linguaggi.</a:t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 ad un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livello iniziale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,invece, 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che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esprime solo attraverso l’intervento dell’adulto.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Tutte le altre competenze sono ad un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livello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essenziale :l’alunno si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esprime attraverso una basilare consapevolezza , padronanza ed una scarsa integrazione delle conoscenze e delle relative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abilità.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253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01688"/>
            <a:ext cx="835183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61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2930295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7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5921827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00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8852113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2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0561732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68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1099185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32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93804546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28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96543765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30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483190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88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484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59832" y="5877272"/>
            <a:ext cx="38884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/>
              <a:t>F.S.MARIA PUCA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1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623888"/>
            <a:ext cx="838835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07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 iniziali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2139746329"/>
              </p:ext>
            </p:extLst>
          </p:nvPr>
        </p:nvGraphicFramePr>
        <p:xfrm>
          <a:off x="4644008" y="3645024"/>
          <a:ext cx="33098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514350"/>
            <a:ext cx="8218487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34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3168" y="548680"/>
            <a:ext cx="6965245" cy="1202485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it-IT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it-IT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833" y="1709455"/>
            <a:ext cx="4715533" cy="404869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64287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gli alunni di 3 anni della scuola dell’infanzia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competenza si esprime solo con l’intervento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dell’adulto(livello iniziale),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che sollecita, in semplici situazioni familiari, un grado basilare di consapevolezza, padronanza e scarsa integrazione delle conoscenze e delle relative abilità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28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943901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9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3470</TotalTime>
  <Words>261</Words>
  <Application>Microsoft Office PowerPoint</Application>
  <PresentationFormat>Presentazione su schermo (4:3)</PresentationFormat>
  <Paragraphs>74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Universo</vt:lpstr>
      <vt:lpstr>Diapositiva 1</vt:lpstr>
      <vt:lpstr>DIRIGENTE SCOLASTICO PROF.SSA GIUSEPPINA NUGNES</vt:lpstr>
      <vt:lpstr>Diapositiva 3</vt:lpstr>
      <vt:lpstr>Diapositiva 4</vt:lpstr>
      <vt:lpstr>    Monitoraggio delle Competenze iniziali</vt:lpstr>
      <vt:lpstr>Diapositiva 6</vt:lpstr>
      <vt:lpstr>3 ANNI</vt:lpstr>
      <vt:lpstr> Per gli alunni di 3 anni della scuola dell’infanzia: La competenza si esprime solo con l’intervento dell’adulto(livello iniziale), che sollecita, in semplici situazioni familiari, un grado basilare di consapevolezza, padronanza e scarsa integrazione delle conoscenze e delle relative abilità. </vt:lpstr>
      <vt:lpstr>competenza alfabetica funzionale</vt:lpstr>
      <vt:lpstr>competenza multilinguistica</vt:lpstr>
      <vt:lpstr>competenza matematica e competenza di base in scienze e tecnologie</vt:lpstr>
      <vt:lpstr>competenza matematica e competenza di base in scienze e tecnologie</vt:lpstr>
      <vt:lpstr>Competenza digitale</vt:lpstr>
      <vt:lpstr>Competenza personale,sociale e capacità di imparare ad imparare</vt:lpstr>
      <vt:lpstr>Competenze sociali e civica in materia di cittadinanza</vt:lpstr>
      <vt:lpstr>competenza imprenditoriale</vt:lpstr>
      <vt:lpstr>competenza in materia di consapevolezza ed espressione culturale</vt:lpstr>
      <vt:lpstr>4   ANNI</vt:lpstr>
      <vt:lpstr>        Per gli alunni di 4 anni della scuola dell’infanzia: La competenza è essenziale (livello base)e si esprime attraverso una basilare consapevolezza , padronanza ed una scarsa integrazione delle conoscenze e delle relative abilità. Si registra , tuttavia, un livello iniziale  nella competenza multilinguistica e digitale  che si esprime solo attraverso l’intervento dell’adulto.</vt:lpstr>
      <vt:lpstr>competenza alfabetica funzionale</vt:lpstr>
      <vt:lpstr>competenza multilinguistica</vt:lpstr>
      <vt:lpstr>competenza matematica e competenza di base in scienze e tecnologie</vt:lpstr>
      <vt:lpstr>Competenza digitale</vt:lpstr>
      <vt:lpstr>Competenza personale,sociale e capacità di imparare ad imparare</vt:lpstr>
      <vt:lpstr>Competenze sociali e civica in materia di cittadinanza</vt:lpstr>
      <vt:lpstr>competenza imprenditoriale</vt:lpstr>
      <vt:lpstr>competenza in materia di consapevolezza ed espressione culturale</vt:lpstr>
      <vt:lpstr>5 ANNI</vt:lpstr>
      <vt:lpstr>Gli alunni di 5 anni della scuola dell’infanzia hanno mostrato di possedere un livello intermedio nella competenza in materia di consapevolezza ed espressione culturale e nella competenza personale , sociale e capacità di imparare ad imparare .Hanno mostrato discreta autonomia nell’eseguire le consegne ,di saper riconoscere il proprio corpo e di sapersi esprimersi nei diversi linguaggi. È  ad un livello iniziale ,invece, la competenza digitale che si esprime solo attraverso l’intervento dell’adulto. , Tutte le altre competenze sono ad un livello essenziale :l’alunno si esprime attraverso una basilare consapevolezza , padronanza ed una scarsa integrazione delle conoscenze e delle relative abilità.   </vt:lpstr>
      <vt:lpstr>competenza alfabetica funzionale</vt:lpstr>
      <vt:lpstr>competenza multilinguistica</vt:lpstr>
      <vt:lpstr>competenza matematica e competenza di base in scienze e tecnologie</vt:lpstr>
      <vt:lpstr>Competenza digitale</vt:lpstr>
      <vt:lpstr>Competenze sociali e civica in materia di cittadinanza</vt:lpstr>
      <vt:lpstr>Competenza personale,sociale e capacità di imparare ad imparare</vt:lpstr>
      <vt:lpstr>competenza imprenditoriale</vt:lpstr>
      <vt:lpstr>competenza in materia di consapevolezza ed espressione culturale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262</cp:revision>
  <dcterms:created xsi:type="dcterms:W3CDTF">2017-09-28T18:11:02Z</dcterms:created>
  <dcterms:modified xsi:type="dcterms:W3CDTF">2021-10-29T12:51:03Z</dcterms:modified>
</cp:coreProperties>
</file>