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61" r:id="rId4"/>
    <p:sldId id="302" r:id="rId5"/>
    <p:sldId id="290" r:id="rId6"/>
    <p:sldId id="299" r:id="rId7"/>
    <p:sldId id="265" r:id="rId8"/>
    <p:sldId id="264" r:id="rId9"/>
    <p:sldId id="260" r:id="rId10"/>
    <p:sldId id="262" r:id="rId11"/>
    <p:sldId id="303" r:id="rId12"/>
    <p:sldId id="306" r:id="rId13"/>
    <p:sldId id="300" r:id="rId14"/>
    <p:sldId id="258" r:id="rId15"/>
    <p:sldId id="259" r:id="rId16"/>
    <p:sldId id="263" r:id="rId17"/>
    <p:sldId id="266" r:id="rId18"/>
    <p:sldId id="304" r:id="rId19"/>
    <p:sldId id="307" r:id="rId20"/>
    <p:sldId id="301" r:id="rId21"/>
    <p:sldId id="269" r:id="rId22"/>
    <p:sldId id="267" r:id="rId23"/>
    <p:sldId id="268" r:id="rId24"/>
    <p:sldId id="305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250" autoAdjust="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Foglio_di_lavoro_di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oglio_di_lavoro_di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Foglio_di_lavoro_di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</c:v>
                </c:pt>
              </c:strCache>
            </c:strRef>
          </c:tx>
          <c:dLbls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16</c:v>
                </c:pt>
                <c:pt idx="1">
                  <c:v>3</c:v>
                </c:pt>
                <c:pt idx="2">
                  <c:v>19</c:v>
                </c:pt>
                <c:pt idx="3">
                  <c:v>33</c:v>
                </c:pt>
                <c:pt idx="4">
                  <c:v>40</c:v>
                </c:pt>
                <c:pt idx="5">
                  <c:v>30</c:v>
                </c:pt>
                <c:pt idx="6">
                  <c:v>21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ITALIANO</a:t>
            </a:r>
            <a:endParaRPr lang="it-IT" dirty="0"/>
          </a:p>
        </c:rich>
      </c:tx>
      <c:layout/>
    </c:title>
    <c:plotArea>
      <c:layout>
        <c:manualLayout>
          <c:layoutTarget val="inner"/>
          <c:xMode val="edge"/>
          <c:yMode val="edge"/>
          <c:x val="2.5194516487587994E-2"/>
          <c:y val="0.17669126004918675"/>
          <c:w val="0.96739533160429803"/>
          <c:h val="0.74744886023105384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10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16</c:v>
                </c:pt>
                <c:pt idx="3">
                  <c:v>8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9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4</c:v>
                </c:pt>
                <c:pt idx="5">
                  <c:v>5</c:v>
                </c:pt>
                <c:pt idx="6">
                  <c:v>2</c:v>
                </c:pt>
                <c:pt idx="7">
                  <c:v>5</c:v>
                </c:pt>
                <c:pt idx="8">
                  <c:v>3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8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0</c:v>
                </c:pt>
                <c:pt idx="1">
                  <c:v>4</c:v>
                </c:pt>
                <c:pt idx="2">
                  <c:v>1</c:v>
                </c:pt>
                <c:pt idx="3">
                  <c:v>5</c:v>
                </c:pt>
                <c:pt idx="4">
                  <c:v>9</c:v>
                </c:pt>
                <c:pt idx="5">
                  <c:v>7</c:v>
                </c:pt>
                <c:pt idx="6">
                  <c:v>7</c:v>
                </c:pt>
                <c:pt idx="7">
                  <c:v>5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7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5</c:v>
                </c:pt>
                <c:pt idx="1">
                  <c:v>13</c:v>
                </c:pt>
                <c:pt idx="2">
                  <c:v>2</c:v>
                </c:pt>
                <c:pt idx="3">
                  <c:v>1</c:v>
                </c:pt>
                <c:pt idx="4">
                  <c:v>8</c:v>
                </c:pt>
                <c:pt idx="5">
                  <c:v>6</c:v>
                </c:pt>
                <c:pt idx="6">
                  <c:v>1</c:v>
                </c:pt>
                <c:pt idx="7">
                  <c:v>8</c:v>
                </c:pt>
                <c:pt idx="8">
                  <c:v>4</c:v>
                </c:pt>
                <c:pt idx="9">
                  <c:v>0</c:v>
                </c:pt>
                <c:pt idx="10">
                  <c:v>1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6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15</c:v>
                </c:pt>
                <c:pt idx="1">
                  <c:v>4</c:v>
                </c:pt>
                <c:pt idx="2">
                  <c:v>0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3</c:v>
                </c:pt>
                <c:pt idx="9">
                  <c:v>4</c:v>
                </c:pt>
                <c:pt idx="10">
                  <c:v>6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5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3</c:v>
                </c:pt>
                <c:pt idx="10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4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dLbls>
          <c:showVal val="1"/>
        </c:dLbls>
        <c:overlap val="-25"/>
        <c:axId val="248899840"/>
        <c:axId val="248913920"/>
      </c:barChart>
      <c:catAx>
        <c:axId val="248899840"/>
        <c:scaling>
          <c:orientation val="minMax"/>
        </c:scaling>
        <c:axPos val="b"/>
        <c:majorTickMark val="none"/>
        <c:tickLblPos val="nextTo"/>
        <c:crossAx val="248913920"/>
        <c:crosses val="autoZero"/>
        <c:auto val="1"/>
        <c:lblAlgn val="ctr"/>
        <c:lblOffset val="100"/>
      </c:catAx>
      <c:valAx>
        <c:axId val="248913920"/>
        <c:scaling>
          <c:orientation val="minMax"/>
        </c:scaling>
        <c:delete val="1"/>
        <c:axPos val="l"/>
        <c:numFmt formatCode="General" sourceLinked="1"/>
        <c:tickLblPos val="nextTo"/>
        <c:crossAx val="248899840"/>
        <c:crosses val="autoZero"/>
        <c:crossBetween val="between"/>
      </c:valAx>
      <c:spPr>
        <a:ln w="76200">
          <a:solidFill>
            <a:schemeClr val="accent3">
              <a:lumMod val="75000"/>
            </a:schemeClr>
          </a:solidFill>
        </a:ln>
      </c:spPr>
    </c:plotArea>
    <c:legend>
      <c:legendPos val="t"/>
      <c:layout/>
      <c:txPr>
        <a:bodyPr/>
        <a:lstStyle/>
        <a:p>
          <a:pPr>
            <a:defRPr sz="2400">
              <a:solidFill>
                <a:schemeClr val="accent6">
                  <a:lumMod val="75000"/>
                </a:schemeClr>
              </a:solidFill>
            </a:defRPr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INGLESE</a:t>
            </a:r>
            <a:endParaRPr lang="it-IT" dirty="0"/>
          </a:p>
        </c:rich>
      </c:tx>
      <c:layout/>
    </c:title>
    <c:plotArea>
      <c:layout>
        <c:manualLayout>
          <c:layoutTarget val="inner"/>
          <c:xMode val="edge"/>
          <c:yMode val="edge"/>
          <c:x val="3.2604668395702113E-2"/>
          <c:y val="0.17669126004918675"/>
          <c:w val="0.96739533160429803"/>
          <c:h val="0.74744886023105384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10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1</c:v>
                </c:pt>
                <c:pt idx="1">
                  <c:v>14</c:v>
                </c:pt>
                <c:pt idx="2">
                  <c:v>3</c:v>
                </c:pt>
                <c:pt idx="3">
                  <c:v>8</c:v>
                </c:pt>
                <c:pt idx="4">
                  <c:v>4</c:v>
                </c:pt>
                <c:pt idx="5">
                  <c:v>1</c:v>
                </c:pt>
                <c:pt idx="6">
                  <c:v>4</c:v>
                </c:pt>
                <c:pt idx="7">
                  <c:v>4</c:v>
                </c:pt>
                <c:pt idx="8">
                  <c:v>6</c:v>
                </c:pt>
                <c:pt idx="9">
                  <c:v>0</c:v>
                </c:pt>
                <c:pt idx="10">
                  <c:v>6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9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7</c:v>
                </c:pt>
                <c:pt idx="1">
                  <c:v>4</c:v>
                </c:pt>
                <c:pt idx="2">
                  <c:v>1</c:v>
                </c:pt>
                <c:pt idx="3">
                  <c:v>4</c:v>
                </c:pt>
                <c:pt idx="4">
                  <c:v>5</c:v>
                </c:pt>
                <c:pt idx="5">
                  <c:v>3</c:v>
                </c:pt>
                <c:pt idx="6">
                  <c:v>3</c:v>
                </c:pt>
                <c:pt idx="7">
                  <c:v>6</c:v>
                </c:pt>
                <c:pt idx="8">
                  <c:v>3</c:v>
                </c:pt>
                <c:pt idx="9">
                  <c:v>0</c:v>
                </c:pt>
                <c:pt idx="10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8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5</c:v>
                </c:pt>
                <c:pt idx="1">
                  <c:v>3</c:v>
                </c:pt>
                <c:pt idx="2">
                  <c:v>4</c:v>
                </c:pt>
                <c:pt idx="3">
                  <c:v>1</c:v>
                </c:pt>
                <c:pt idx="4">
                  <c:v>3</c:v>
                </c:pt>
                <c:pt idx="5">
                  <c:v>7</c:v>
                </c:pt>
                <c:pt idx="6">
                  <c:v>2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7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5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3</c:v>
                </c:pt>
                <c:pt idx="5">
                  <c:v>7</c:v>
                </c:pt>
                <c:pt idx="6">
                  <c:v>0</c:v>
                </c:pt>
                <c:pt idx="7">
                  <c:v>4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6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3</c:v>
                </c:pt>
                <c:pt idx="1">
                  <c:v>1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5</c:v>
                </c:pt>
                <c:pt idx="7">
                  <c:v>3</c:v>
                </c:pt>
                <c:pt idx="8">
                  <c:v>1</c:v>
                </c:pt>
                <c:pt idx="9">
                  <c:v>3</c:v>
                </c:pt>
                <c:pt idx="10">
                  <c:v>1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5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4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5</c:v>
                </c:pt>
                <c:pt idx="10">
                  <c:v>0</c:v>
                </c:pt>
              </c:numCache>
            </c:numRef>
          </c:val>
        </c:ser>
        <c:dLbls>
          <c:showVal val="1"/>
        </c:dLbls>
        <c:overlap val="-25"/>
        <c:axId val="249007488"/>
        <c:axId val="249013376"/>
      </c:barChart>
      <c:catAx>
        <c:axId val="249007488"/>
        <c:scaling>
          <c:orientation val="minMax"/>
        </c:scaling>
        <c:axPos val="b"/>
        <c:majorTickMark val="none"/>
        <c:tickLblPos val="nextTo"/>
        <c:crossAx val="249013376"/>
        <c:crosses val="autoZero"/>
        <c:auto val="1"/>
        <c:lblAlgn val="ctr"/>
        <c:lblOffset val="100"/>
      </c:catAx>
      <c:valAx>
        <c:axId val="249013376"/>
        <c:scaling>
          <c:orientation val="minMax"/>
        </c:scaling>
        <c:delete val="1"/>
        <c:axPos val="l"/>
        <c:numFmt formatCode="General" sourceLinked="1"/>
        <c:tickLblPos val="nextTo"/>
        <c:crossAx val="249007488"/>
        <c:crosses val="autoZero"/>
        <c:crossBetween val="between"/>
      </c:valAx>
      <c:spPr>
        <a:ln w="76200">
          <a:solidFill>
            <a:schemeClr val="accent3">
              <a:lumMod val="75000"/>
            </a:schemeClr>
          </a:solidFill>
        </a:ln>
      </c:spPr>
    </c:plotArea>
    <c:legend>
      <c:legendPos val="t"/>
      <c:layout/>
      <c:txPr>
        <a:bodyPr/>
        <a:lstStyle/>
        <a:p>
          <a:pPr>
            <a:defRPr sz="2400">
              <a:solidFill>
                <a:schemeClr val="accent6">
                  <a:lumMod val="75000"/>
                </a:schemeClr>
              </a:solidFill>
            </a:defRPr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MATEMATICA</a:t>
            </a:r>
            <a:endParaRPr lang="it-IT" dirty="0"/>
          </a:p>
        </c:rich>
      </c:tx>
      <c:layout/>
    </c:title>
    <c:plotArea>
      <c:layout>
        <c:manualLayout>
          <c:layoutTarget val="inner"/>
          <c:xMode val="edge"/>
          <c:yMode val="edge"/>
          <c:x val="2.6676546869210827E-2"/>
          <c:y val="0.17669126004918675"/>
          <c:w val="0.96739533160429803"/>
          <c:h val="0.74744886023105384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10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9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1</c:v>
                </c:pt>
                <c:pt idx="1">
                  <c:v>5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  <c:pt idx="5">
                  <c:v>3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8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6</c:v>
                </c:pt>
                <c:pt idx="1">
                  <c:v>4</c:v>
                </c:pt>
                <c:pt idx="2">
                  <c:v>1</c:v>
                </c:pt>
                <c:pt idx="3">
                  <c:v>6</c:v>
                </c:pt>
                <c:pt idx="4">
                  <c:v>5</c:v>
                </c:pt>
                <c:pt idx="5">
                  <c:v>1</c:v>
                </c:pt>
                <c:pt idx="6">
                  <c:v>0</c:v>
                </c:pt>
                <c:pt idx="7">
                  <c:v>2</c:v>
                </c:pt>
                <c:pt idx="8">
                  <c:v>3</c:v>
                </c:pt>
                <c:pt idx="9">
                  <c:v>0</c:v>
                </c:pt>
                <c:pt idx="10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7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10</c:v>
                </c:pt>
                <c:pt idx="1">
                  <c:v>5</c:v>
                </c:pt>
                <c:pt idx="2">
                  <c:v>5</c:v>
                </c:pt>
                <c:pt idx="3">
                  <c:v>4</c:v>
                </c:pt>
                <c:pt idx="4">
                  <c:v>5</c:v>
                </c:pt>
                <c:pt idx="5">
                  <c:v>9</c:v>
                </c:pt>
                <c:pt idx="6">
                  <c:v>1</c:v>
                </c:pt>
                <c:pt idx="7">
                  <c:v>3</c:v>
                </c:pt>
                <c:pt idx="8">
                  <c:v>3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6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4</c:v>
                </c:pt>
                <c:pt idx="1">
                  <c:v>6</c:v>
                </c:pt>
                <c:pt idx="2">
                  <c:v>7</c:v>
                </c:pt>
                <c:pt idx="3">
                  <c:v>2</c:v>
                </c:pt>
                <c:pt idx="4">
                  <c:v>9</c:v>
                </c:pt>
                <c:pt idx="5">
                  <c:v>5</c:v>
                </c:pt>
                <c:pt idx="6">
                  <c:v>7</c:v>
                </c:pt>
                <c:pt idx="7">
                  <c:v>6</c:v>
                </c:pt>
                <c:pt idx="8">
                  <c:v>3</c:v>
                </c:pt>
                <c:pt idx="9">
                  <c:v>1</c:v>
                </c:pt>
                <c:pt idx="10">
                  <c:v>5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5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0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5</c:v>
                </c:pt>
                <c:pt idx="9">
                  <c:v>3</c:v>
                </c:pt>
                <c:pt idx="10">
                  <c:v>4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0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5</c:v>
                </c:pt>
                <c:pt idx="7">
                  <c:v>6</c:v>
                </c:pt>
                <c:pt idx="8">
                  <c:v>0</c:v>
                </c:pt>
                <c:pt idx="9">
                  <c:v>7</c:v>
                </c:pt>
                <c:pt idx="10">
                  <c:v>3</c:v>
                </c:pt>
              </c:numCache>
            </c:numRef>
          </c:val>
        </c:ser>
        <c:dLbls>
          <c:showVal val="1"/>
        </c:dLbls>
        <c:overlap val="-25"/>
        <c:axId val="249889152"/>
        <c:axId val="249890688"/>
      </c:barChart>
      <c:catAx>
        <c:axId val="249889152"/>
        <c:scaling>
          <c:orientation val="minMax"/>
        </c:scaling>
        <c:axPos val="b"/>
        <c:majorTickMark val="none"/>
        <c:tickLblPos val="nextTo"/>
        <c:crossAx val="249890688"/>
        <c:crosses val="autoZero"/>
        <c:auto val="1"/>
        <c:lblAlgn val="ctr"/>
        <c:lblOffset val="100"/>
      </c:catAx>
      <c:valAx>
        <c:axId val="249890688"/>
        <c:scaling>
          <c:orientation val="minMax"/>
        </c:scaling>
        <c:delete val="1"/>
        <c:axPos val="l"/>
        <c:numFmt formatCode="General" sourceLinked="1"/>
        <c:tickLblPos val="nextTo"/>
        <c:crossAx val="249889152"/>
        <c:crosses val="autoZero"/>
        <c:crossBetween val="between"/>
      </c:valAx>
      <c:spPr>
        <a:ln w="76200">
          <a:solidFill>
            <a:schemeClr val="accent3">
              <a:lumMod val="75000"/>
            </a:schemeClr>
          </a:solidFill>
        </a:ln>
      </c:spPr>
    </c:plotArea>
    <c:legend>
      <c:legendPos val="t"/>
      <c:layout/>
      <c:txPr>
        <a:bodyPr/>
        <a:lstStyle/>
        <a:p>
          <a:pPr>
            <a:defRPr sz="2400">
              <a:solidFill>
                <a:schemeClr val="accent6">
                  <a:lumMod val="75000"/>
                </a:schemeClr>
              </a:solidFill>
            </a:defRPr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</c:v>
                </c:pt>
              </c:strCache>
            </c:strRef>
          </c:tx>
          <c:dLbls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8</c:v>
                </c:pt>
                <c:pt idx="1">
                  <c:v>36</c:v>
                </c:pt>
                <c:pt idx="2">
                  <c:v>39</c:v>
                </c:pt>
                <c:pt idx="3">
                  <c:v>36</c:v>
                </c:pt>
                <c:pt idx="4">
                  <c:v>29</c:v>
                </c:pt>
                <c:pt idx="5">
                  <c:v>27</c:v>
                </c:pt>
                <c:pt idx="6">
                  <c:v>10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inglese</c:v>
                </c:pt>
              </c:strCache>
            </c:strRef>
          </c:tx>
          <c:explosion val="2"/>
          <c:dLbls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63</c:v>
                </c:pt>
                <c:pt idx="1">
                  <c:v>42</c:v>
                </c:pt>
                <c:pt idx="2">
                  <c:v>35</c:v>
                </c:pt>
                <c:pt idx="3">
                  <c:v>12</c:v>
                </c:pt>
                <c:pt idx="4">
                  <c:v>15</c:v>
                </c:pt>
                <c:pt idx="5">
                  <c:v>9</c:v>
                </c:pt>
                <c:pt idx="6">
                  <c:v>5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9</c:v>
                </c:pt>
                <c:pt idx="1">
                  <c:v>19</c:v>
                </c:pt>
                <c:pt idx="2">
                  <c:v>28</c:v>
                </c:pt>
                <c:pt idx="3">
                  <c:v>39</c:v>
                </c:pt>
                <c:pt idx="4">
                  <c:v>30</c:v>
                </c:pt>
                <c:pt idx="5">
                  <c:v>27</c:v>
                </c:pt>
                <c:pt idx="6">
                  <c:v>36</c:v>
                </c:pt>
              </c:numCache>
            </c:numRef>
          </c:val>
        </c:ser>
        <c:dLbls/>
        <c:firstSliceAng val="0"/>
      </c:pieChart>
      <c:spPr>
        <a:ln>
          <a:noFill/>
        </a:ln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ITALIANO</a:t>
            </a:r>
            <a:endParaRPr lang="it-IT" dirty="0"/>
          </a:p>
        </c:rich>
      </c:tx>
    </c:title>
    <c:plotArea>
      <c:layout>
        <c:manualLayout>
          <c:layoutTarget val="inner"/>
          <c:xMode val="edge"/>
          <c:yMode val="edge"/>
          <c:x val="2.5194516487587994E-2"/>
          <c:y val="0.18509021018042043"/>
          <c:w val="0.96739533160429803"/>
          <c:h val="0.74744886023105384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10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0</c:v>
                </c:pt>
                <c:pt idx="1">
                  <c:v>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9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7</c:v>
                </c:pt>
                <c:pt idx="1">
                  <c:v>9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6</c:v>
                </c:pt>
                <c:pt idx="6">
                  <c:v>1</c:v>
                </c:pt>
                <c:pt idx="7">
                  <c:v>3</c:v>
                </c:pt>
                <c:pt idx="8">
                  <c:v>1</c:v>
                </c:pt>
                <c:pt idx="9">
                  <c:v>0</c:v>
                </c:pt>
                <c:pt idx="10">
                  <c:v>4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8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6</c:v>
                </c:pt>
                <c:pt idx="1">
                  <c:v>1</c:v>
                </c:pt>
                <c:pt idx="2">
                  <c:v>9</c:v>
                </c:pt>
                <c:pt idx="3">
                  <c:v>5</c:v>
                </c:pt>
                <c:pt idx="4">
                  <c:v>3</c:v>
                </c:pt>
                <c:pt idx="5">
                  <c:v>7</c:v>
                </c:pt>
                <c:pt idx="6">
                  <c:v>2</c:v>
                </c:pt>
                <c:pt idx="7">
                  <c:v>1</c:v>
                </c:pt>
                <c:pt idx="8">
                  <c:v>3</c:v>
                </c:pt>
                <c:pt idx="9">
                  <c:v>0</c:v>
                </c:pt>
                <c:pt idx="10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7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4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2</c:v>
                </c:pt>
                <c:pt idx="8">
                  <c:v>6</c:v>
                </c:pt>
                <c:pt idx="9">
                  <c:v>3</c:v>
                </c:pt>
                <c:pt idx="10">
                  <c:v>3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6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6</c:v>
                </c:pt>
                <c:pt idx="5">
                  <c:v>3</c:v>
                </c:pt>
                <c:pt idx="6">
                  <c:v>4</c:v>
                </c:pt>
                <c:pt idx="7">
                  <c:v>3</c:v>
                </c:pt>
                <c:pt idx="8">
                  <c:v>1</c:v>
                </c:pt>
                <c:pt idx="9">
                  <c:v>3</c:v>
                </c:pt>
                <c:pt idx="10">
                  <c:v>2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5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0</c:v>
                </c:pt>
                <c:pt idx="2">
                  <c:v>4</c:v>
                </c:pt>
                <c:pt idx="3">
                  <c:v>6</c:v>
                </c:pt>
                <c:pt idx="4">
                  <c:v>4</c:v>
                </c:pt>
                <c:pt idx="5">
                  <c:v>1</c:v>
                </c:pt>
                <c:pt idx="6">
                  <c:v>3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1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4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6">
                  <c:v>0</c:v>
                </c:pt>
                <c:pt idx="7">
                  <c:v>3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</c:ser>
        <c:dLbls>
          <c:showVal val="1"/>
        </c:dLbls>
        <c:overlap val="-25"/>
        <c:axId val="249791232"/>
        <c:axId val="249792768"/>
      </c:barChart>
      <c:catAx>
        <c:axId val="249791232"/>
        <c:scaling>
          <c:orientation val="minMax"/>
        </c:scaling>
        <c:axPos val="b"/>
        <c:majorTickMark val="none"/>
        <c:tickLblPos val="nextTo"/>
        <c:crossAx val="249792768"/>
        <c:crosses val="autoZero"/>
        <c:auto val="1"/>
        <c:lblAlgn val="ctr"/>
        <c:lblOffset val="100"/>
      </c:catAx>
      <c:valAx>
        <c:axId val="249792768"/>
        <c:scaling>
          <c:orientation val="minMax"/>
        </c:scaling>
        <c:delete val="1"/>
        <c:axPos val="l"/>
        <c:numFmt formatCode="General" sourceLinked="1"/>
        <c:tickLblPos val="nextTo"/>
        <c:crossAx val="249791232"/>
        <c:crosses val="autoZero"/>
        <c:crossBetween val="between"/>
      </c:valAx>
      <c:spPr>
        <a:ln w="76200">
          <a:solidFill>
            <a:schemeClr val="accent3">
              <a:lumMod val="75000"/>
            </a:schemeClr>
          </a:solidFill>
        </a:ln>
      </c:spPr>
    </c:plotArea>
    <c:legend>
      <c:legendPos val="t"/>
      <c:txPr>
        <a:bodyPr/>
        <a:lstStyle/>
        <a:p>
          <a:pPr>
            <a:defRPr sz="2400">
              <a:solidFill>
                <a:schemeClr val="accent6">
                  <a:lumMod val="75000"/>
                </a:schemeClr>
              </a:solidFill>
            </a:defRPr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INGLESE</a:t>
            </a:r>
            <a:endParaRPr lang="it-IT" dirty="0"/>
          </a:p>
        </c:rich>
      </c:tx>
    </c:title>
    <c:plotArea>
      <c:layout>
        <c:manualLayout>
          <c:layoutTarget val="inner"/>
          <c:xMode val="edge"/>
          <c:yMode val="edge"/>
          <c:x val="3.2604668395702113E-2"/>
          <c:y val="0.17669126004918675"/>
          <c:w val="0.96739533160429803"/>
          <c:h val="0.74744886023105384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10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11</c:v>
                </c:pt>
                <c:pt idx="1">
                  <c:v>15</c:v>
                </c:pt>
                <c:pt idx="2">
                  <c:v>3</c:v>
                </c:pt>
                <c:pt idx="3">
                  <c:v>5</c:v>
                </c:pt>
                <c:pt idx="4">
                  <c:v>10</c:v>
                </c:pt>
                <c:pt idx="5">
                  <c:v>4</c:v>
                </c:pt>
                <c:pt idx="6">
                  <c:v>3</c:v>
                </c:pt>
                <c:pt idx="7">
                  <c:v>1</c:v>
                </c:pt>
                <c:pt idx="8">
                  <c:v>5</c:v>
                </c:pt>
                <c:pt idx="9">
                  <c:v>0</c:v>
                </c:pt>
                <c:pt idx="10">
                  <c:v>6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9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3</c:v>
                </c:pt>
                <c:pt idx="1">
                  <c:v>2</c:v>
                </c:pt>
                <c:pt idx="2">
                  <c:v>8</c:v>
                </c:pt>
                <c:pt idx="3">
                  <c:v>7</c:v>
                </c:pt>
                <c:pt idx="4">
                  <c:v>5</c:v>
                </c:pt>
                <c:pt idx="5">
                  <c:v>8</c:v>
                </c:pt>
                <c:pt idx="6">
                  <c:v>2</c:v>
                </c:pt>
                <c:pt idx="7">
                  <c:v>0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8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3</c:v>
                </c:pt>
                <c:pt idx="1">
                  <c:v>1</c:v>
                </c:pt>
                <c:pt idx="2">
                  <c:v>5</c:v>
                </c:pt>
                <c:pt idx="3">
                  <c:v>0</c:v>
                </c:pt>
                <c:pt idx="4">
                  <c:v>3</c:v>
                </c:pt>
                <c:pt idx="5">
                  <c:v>2</c:v>
                </c:pt>
                <c:pt idx="6">
                  <c:v>4</c:v>
                </c:pt>
                <c:pt idx="7">
                  <c:v>7</c:v>
                </c:pt>
                <c:pt idx="8">
                  <c:v>6</c:v>
                </c:pt>
                <c:pt idx="9">
                  <c:v>2</c:v>
                </c:pt>
                <c:pt idx="10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7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0</c:v>
                </c:pt>
                <c:pt idx="5">
                  <c:v>3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6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0</c:v>
                </c:pt>
                <c:pt idx="5">
                  <c:v>3</c:v>
                </c:pt>
                <c:pt idx="6">
                  <c:v>4</c:v>
                </c:pt>
                <c:pt idx="7">
                  <c:v>1</c:v>
                </c:pt>
                <c:pt idx="8">
                  <c:v>0</c:v>
                </c:pt>
                <c:pt idx="9">
                  <c:v>2</c:v>
                </c:pt>
                <c:pt idx="10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5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</c:v>
                </c:pt>
                <c:pt idx="8">
                  <c:v>0</c:v>
                </c:pt>
                <c:pt idx="9">
                  <c:v>2</c:v>
                </c:pt>
                <c:pt idx="10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0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</c:ser>
        <c:dLbls>
          <c:showVal val="1"/>
        </c:dLbls>
        <c:overlap val="-25"/>
        <c:axId val="249487360"/>
        <c:axId val="249488896"/>
      </c:barChart>
      <c:catAx>
        <c:axId val="249487360"/>
        <c:scaling>
          <c:orientation val="minMax"/>
        </c:scaling>
        <c:axPos val="b"/>
        <c:majorTickMark val="none"/>
        <c:tickLblPos val="nextTo"/>
        <c:crossAx val="249488896"/>
        <c:crosses val="autoZero"/>
        <c:auto val="1"/>
        <c:lblAlgn val="ctr"/>
        <c:lblOffset val="100"/>
      </c:catAx>
      <c:valAx>
        <c:axId val="249488896"/>
        <c:scaling>
          <c:orientation val="minMax"/>
        </c:scaling>
        <c:delete val="1"/>
        <c:axPos val="l"/>
        <c:numFmt formatCode="General" sourceLinked="1"/>
        <c:tickLblPos val="nextTo"/>
        <c:crossAx val="249487360"/>
        <c:crosses val="autoZero"/>
        <c:crossBetween val="between"/>
      </c:valAx>
      <c:spPr>
        <a:ln w="76200">
          <a:solidFill>
            <a:schemeClr val="accent3">
              <a:lumMod val="75000"/>
            </a:schemeClr>
          </a:solidFill>
        </a:ln>
      </c:spPr>
    </c:plotArea>
    <c:legend>
      <c:legendPos val="t"/>
      <c:txPr>
        <a:bodyPr/>
        <a:lstStyle/>
        <a:p>
          <a:pPr>
            <a:defRPr sz="2400">
              <a:solidFill>
                <a:schemeClr val="accent6">
                  <a:lumMod val="75000"/>
                </a:schemeClr>
              </a:solidFill>
            </a:defRPr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MATEMATICA</a:t>
            </a:r>
            <a:endParaRPr lang="it-IT" dirty="0"/>
          </a:p>
        </c:rich>
      </c:tx>
    </c:title>
    <c:plotArea>
      <c:layout>
        <c:manualLayout>
          <c:layoutTarget val="inner"/>
          <c:xMode val="edge"/>
          <c:yMode val="edge"/>
          <c:x val="2.5194516487587994E-2"/>
          <c:y val="0.17669126004918675"/>
          <c:w val="0.96739533160429803"/>
          <c:h val="0.74744886023105384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10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9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dLbls>
            <c:dLbl>
              <c:idx val="0"/>
              <c:showVal val="1"/>
              <c:separator>
</c:separator>
            </c:dLbl>
            <c:showSerName val="1"/>
            <c:separator>
</c:separator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5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3</c:v>
                </c:pt>
                <c:pt idx="9">
                  <c:v>0</c:v>
                </c:pt>
                <c:pt idx="10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8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4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4</c:v>
                </c:pt>
                <c:pt idx="6">
                  <c:v>0</c:v>
                </c:pt>
                <c:pt idx="7">
                  <c:v>6</c:v>
                </c:pt>
                <c:pt idx="8">
                  <c:v>1</c:v>
                </c:pt>
                <c:pt idx="9">
                  <c:v>0</c:v>
                </c:pt>
                <c:pt idx="10">
                  <c:v>6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7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4</c:v>
                </c:pt>
                <c:pt idx="1">
                  <c:v>8</c:v>
                </c:pt>
                <c:pt idx="2">
                  <c:v>7</c:v>
                </c:pt>
                <c:pt idx="3">
                  <c:v>2</c:v>
                </c:pt>
                <c:pt idx="4">
                  <c:v>9</c:v>
                </c:pt>
                <c:pt idx="5">
                  <c:v>4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  <c:pt idx="10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6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2</c:v>
                </c:pt>
                <c:pt idx="1">
                  <c:v>2</c:v>
                </c:pt>
                <c:pt idx="2">
                  <c:v>5</c:v>
                </c:pt>
                <c:pt idx="3">
                  <c:v>3</c:v>
                </c:pt>
                <c:pt idx="4">
                  <c:v>2</c:v>
                </c:pt>
                <c:pt idx="5">
                  <c:v>4</c:v>
                </c:pt>
                <c:pt idx="6">
                  <c:v>5</c:v>
                </c:pt>
                <c:pt idx="7">
                  <c:v>2</c:v>
                </c:pt>
                <c:pt idx="8">
                  <c:v>4</c:v>
                </c:pt>
                <c:pt idx="9">
                  <c:v>0</c:v>
                </c:pt>
                <c:pt idx="10">
                  <c:v>1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5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2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4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8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6</c:v>
                </c:pt>
                <c:pt idx="8">
                  <c:v>0</c:v>
                </c:pt>
                <c:pt idx="9">
                  <c:v>12</c:v>
                </c:pt>
                <c:pt idx="10">
                  <c:v>0</c:v>
                </c:pt>
              </c:numCache>
            </c:numRef>
          </c:val>
        </c:ser>
        <c:dLbls>
          <c:showVal val="1"/>
        </c:dLbls>
        <c:overlap val="-25"/>
        <c:axId val="250029568"/>
        <c:axId val="250031104"/>
      </c:barChart>
      <c:catAx>
        <c:axId val="250029568"/>
        <c:scaling>
          <c:orientation val="minMax"/>
        </c:scaling>
        <c:axPos val="b"/>
        <c:majorTickMark val="none"/>
        <c:tickLblPos val="nextTo"/>
        <c:crossAx val="250031104"/>
        <c:crosses val="autoZero"/>
        <c:auto val="1"/>
        <c:lblAlgn val="ctr"/>
        <c:lblOffset val="100"/>
      </c:catAx>
      <c:valAx>
        <c:axId val="250031104"/>
        <c:scaling>
          <c:orientation val="minMax"/>
        </c:scaling>
        <c:delete val="1"/>
        <c:axPos val="l"/>
        <c:numFmt formatCode="General" sourceLinked="1"/>
        <c:tickLblPos val="nextTo"/>
        <c:crossAx val="250029568"/>
        <c:crosses val="autoZero"/>
        <c:crossBetween val="between"/>
      </c:valAx>
      <c:spPr>
        <a:ln w="76200">
          <a:solidFill>
            <a:schemeClr val="accent3">
              <a:lumMod val="75000"/>
            </a:schemeClr>
          </a:solidFill>
        </a:ln>
      </c:spPr>
    </c:plotArea>
    <c:legend>
      <c:legendPos val="t"/>
      <c:txPr>
        <a:bodyPr/>
        <a:lstStyle/>
        <a:p>
          <a:pPr>
            <a:defRPr sz="2400">
              <a:solidFill>
                <a:schemeClr val="accent6">
                  <a:lumMod val="75000"/>
                </a:schemeClr>
              </a:solidFill>
            </a:defRPr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inglese</c:v>
                </c:pt>
              </c:strCache>
            </c:strRef>
          </c:tx>
          <c:explosion val="2"/>
          <c:dLbls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52</c:v>
                </c:pt>
                <c:pt idx="1">
                  <c:v>57</c:v>
                </c:pt>
                <c:pt idx="2">
                  <c:v>33</c:v>
                </c:pt>
                <c:pt idx="3">
                  <c:v>7</c:v>
                </c:pt>
                <c:pt idx="4">
                  <c:v>9</c:v>
                </c:pt>
                <c:pt idx="5">
                  <c:v>4</c:v>
                </c:pt>
                <c:pt idx="6">
                  <c:v>2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5</c:v>
                </c:pt>
                <c:pt idx="1">
                  <c:v>8</c:v>
                </c:pt>
                <c:pt idx="2">
                  <c:v>25</c:v>
                </c:pt>
                <c:pt idx="3">
                  <c:v>30</c:v>
                </c:pt>
                <c:pt idx="4">
                  <c:v>28</c:v>
                </c:pt>
                <c:pt idx="5">
                  <c:v>41</c:v>
                </c:pt>
                <c:pt idx="6">
                  <c:v>26</c:v>
                </c:pt>
              </c:numCache>
            </c:numRef>
          </c:val>
        </c:ser>
        <c:dLbls/>
        <c:firstSliceAng val="0"/>
      </c:pieChart>
      <c:spPr>
        <a:ln>
          <a:noFill/>
        </a:ln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ITALIANO</a:t>
            </a:r>
            <a:endParaRPr lang="it-IT" dirty="0"/>
          </a:p>
        </c:rich>
      </c:tx>
      <c:layout/>
    </c:title>
    <c:plotArea>
      <c:layout>
        <c:manualLayout>
          <c:layoutTarget val="inner"/>
          <c:xMode val="edge"/>
          <c:yMode val="edge"/>
          <c:x val="2.5194516487587994E-2"/>
          <c:y val="0.17669126004918675"/>
          <c:w val="0.96739533160429803"/>
          <c:h val="0.74744886023105384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10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9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8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dLbls>
            <c:showVal val="1"/>
            <c:showSerName val="1"/>
            <c:separator>
</c:separator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5</c:v>
                </c:pt>
                <c:pt idx="6">
                  <c:v>0</c:v>
                </c:pt>
                <c:pt idx="7">
                  <c:v>3</c:v>
                </c:pt>
                <c:pt idx="8">
                  <c:v>1</c:v>
                </c:pt>
                <c:pt idx="9">
                  <c:v>2</c:v>
                </c:pt>
                <c:pt idx="10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7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4</c:v>
                </c:pt>
                <c:pt idx="10">
                  <c:v>4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6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8</c:v>
                </c:pt>
                <c:pt idx="4">
                  <c:v>0</c:v>
                </c:pt>
                <c:pt idx="5">
                  <c:v>7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3</c:v>
                </c:pt>
                <c:pt idx="10">
                  <c:v>3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5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4</c:v>
                </c:pt>
                <c:pt idx="1">
                  <c:v>4</c:v>
                </c:pt>
                <c:pt idx="2">
                  <c:v>8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4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3</c:v>
                </c:pt>
                <c:pt idx="7">
                  <c:v>2</c:v>
                </c:pt>
                <c:pt idx="8">
                  <c:v>4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dLbls>
          <c:showVal val="1"/>
        </c:dLbls>
        <c:overlap val="-25"/>
        <c:axId val="246069120"/>
        <c:axId val="246070656"/>
      </c:barChart>
      <c:catAx>
        <c:axId val="246069120"/>
        <c:scaling>
          <c:orientation val="minMax"/>
        </c:scaling>
        <c:axPos val="b"/>
        <c:majorTickMark val="none"/>
        <c:tickLblPos val="nextTo"/>
        <c:crossAx val="246070656"/>
        <c:crosses val="autoZero"/>
        <c:auto val="1"/>
        <c:lblAlgn val="ctr"/>
        <c:lblOffset val="100"/>
      </c:catAx>
      <c:valAx>
        <c:axId val="246070656"/>
        <c:scaling>
          <c:orientation val="minMax"/>
        </c:scaling>
        <c:delete val="1"/>
        <c:axPos val="l"/>
        <c:numFmt formatCode="General" sourceLinked="1"/>
        <c:tickLblPos val="nextTo"/>
        <c:crossAx val="246069120"/>
        <c:crosses val="autoZero"/>
        <c:crossBetween val="between"/>
      </c:valAx>
      <c:spPr>
        <a:ln w="76200">
          <a:solidFill>
            <a:schemeClr val="accent3">
              <a:lumMod val="75000"/>
            </a:schemeClr>
          </a:solidFill>
        </a:ln>
      </c:spPr>
    </c:plotArea>
    <c:legend>
      <c:legendPos val="t"/>
      <c:layout/>
      <c:txPr>
        <a:bodyPr/>
        <a:lstStyle/>
        <a:p>
          <a:pPr>
            <a:defRPr sz="2400">
              <a:solidFill>
                <a:schemeClr val="accent6">
                  <a:lumMod val="75000"/>
                </a:schemeClr>
              </a:solidFill>
            </a:defRPr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INGLESE</a:t>
            </a:r>
            <a:endParaRPr lang="it-IT" dirty="0"/>
          </a:p>
        </c:rich>
      </c:tx>
      <c:layout/>
    </c:title>
    <c:plotArea>
      <c:layout>
        <c:manualLayout>
          <c:layoutTarget val="inner"/>
          <c:xMode val="edge"/>
          <c:yMode val="edge"/>
          <c:x val="3.2604668395702113E-2"/>
          <c:y val="0.17669126004918675"/>
          <c:w val="0.96739533160429803"/>
          <c:h val="0.74744886023105384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10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7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7</c:v>
                </c:pt>
                <c:pt idx="7">
                  <c:v>6</c:v>
                </c:pt>
                <c:pt idx="8">
                  <c:v>7</c:v>
                </c:pt>
                <c:pt idx="9">
                  <c:v>3</c:v>
                </c:pt>
                <c:pt idx="10">
                  <c:v>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9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7</c:v>
                </c:pt>
                <c:pt idx="1">
                  <c:v>7</c:v>
                </c:pt>
                <c:pt idx="2">
                  <c:v>9</c:v>
                </c:pt>
                <c:pt idx="3">
                  <c:v>8</c:v>
                </c:pt>
                <c:pt idx="4">
                  <c:v>7</c:v>
                </c:pt>
                <c:pt idx="5">
                  <c:v>5</c:v>
                </c:pt>
                <c:pt idx="6">
                  <c:v>2</c:v>
                </c:pt>
                <c:pt idx="7">
                  <c:v>5</c:v>
                </c:pt>
                <c:pt idx="8">
                  <c:v>4</c:v>
                </c:pt>
                <c:pt idx="9">
                  <c:v>1</c:v>
                </c:pt>
                <c:pt idx="10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8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2</c:v>
                </c:pt>
                <c:pt idx="1">
                  <c:v>5</c:v>
                </c:pt>
                <c:pt idx="2">
                  <c:v>3</c:v>
                </c:pt>
                <c:pt idx="3">
                  <c:v>3</c:v>
                </c:pt>
                <c:pt idx="4">
                  <c:v>5</c:v>
                </c:pt>
                <c:pt idx="5">
                  <c:v>5</c:v>
                </c:pt>
                <c:pt idx="6">
                  <c:v>1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7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6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3</c:v>
                </c:pt>
                <c:pt idx="10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5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4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dLbls>
          <c:showVal val="1"/>
        </c:dLbls>
        <c:overlap val="-25"/>
        <c:axId val="247877632"/>
        <c:axId val="247879168"/>
      </c:barChart>
      <c:catAx>
        <c:axId val="247877632"/>
        <c:scaling>
          <c:orientation val="minMax"/>
        </c:scaling>
        <c:axPos val="b"/>
        <c:majorTickMark val="none"/>
        <c:tickLblPos val="nextTo"/>
        <c:crossAx val="247879168"/>
        <c:crosses val="autoZero"/>
        <c:auto val="1"/>
        <c:lblAlgn val="ctr"/>
        <c:lblOffset val="100"/>
      </c:catAx>
      <c:valAx>
        <c:axId val="247879168"/>
        <c:scaling>
          <c:orientation val="minMax"/>
        </c:scaling>
        <c:delete val="1"/>
        <c:axPos val="l"/>
        <c:numFmt formatCode="General" sourceLinked="1"/>
        <c:tickLblPos val="nextTo"/>
        <c:crossAx val="247877632"/>
        <c:crosses val="autoZero"/>
        <c:crossBetween val="between"/>
      </c:valAx>
      <c:spPr>
        <a:ln w="76200">
          <a:solidFill>
            <a:schemeClr val="accent3">
              <a:lumMod val="75000"/>
            </a:schemeClr>
          </a:solidFill>
        </a:ln>
      </c:spPr>
    </c:plotArea>
    <c:legend>
      <c:legendPos val="t"/>
      <c:layout/>
      <c:txPr>
        <a:bodyPr/>
        <a:lstStyle/>
        <a:p>
          <a:pPr>
            <a:defRPr sz="2400">
              <a:solidFill>
                <a:schemeClr val="accent6">
                  <a:lumMod val="75000"/>
                </a:schemeClr>
              </a:solidFill>
            </a:defRPr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MATEMATICA</a:t>
            </a:r>
            <a:endParaRPr lang="it-IT" dirty="0"/>
          </a:p>
        </c:rich>
      </c:tx>
      <c:layout/>
    </c:title>
    <c:plotArea>
      <c:layout>
        <c:manualLayout>
          <c:layoutTarget val="inner"/>
          <c:xMode val="edge"/>
          <c:yMode val="edge"/>
          <c:x val="2.5194516487587994E-2"/>
          <c:y val="0.17669126004918675"/>
          <c:w val="0.96739533160429803"/>
          <c:h val="0.74744886023105384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10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9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8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4</c:v>
                </c:pt>
                <c:pt idx="7">
                  <c:v>5</c:v>
                </c:pt>
                <c:pt idx="8">
                  <c:v>0</c:v>
                </c:pt>
                <c:pt idx="9">
                  <c:v>2</c:v>
                </c:pt>
                <c:pt idx="10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7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4</c:v>
                </c:pt>
                <c:pt idx="1">
                  <c:v>2</c:v>
                </c:pt>
                <c:pt idx="2">
                  <c:v>5</c:v>
                </c:pt>
                <c:pt idx="3">
                  <c:v>1</c:v>
                </c:pt>
                <c:pt idx="4">
                  <c:v>6</c:v>
                </c:pt>
                <c:pt idx="5">
                  <c:v>5</c:v>
                </c:pt>
                <c:pt idx="6">
                  <c:v>1</c:v>
                </c:pt>
                <c:pt idx="7">
                  <c:v>1</c:v>
                </c:pt>
                <c:pt idx="8">
                  <c:v>5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6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4</c:v>
                </c:pt>
                <c:pt idx="5">
                  <c:v>5</c:v>
                </c:pt>
                <c:pt idx="6">
                  <c:v>2</c:v>
                </c:pt>
                <c:pt idx="7">
                  <c:v>5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5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5</c:v>
                </c:pt>
                <c:pt idx="1">
                  <c:v>6</c:v>
                </c:pt>
                <c:pt idx="2">
                  <c:v>2</c:v>
                </c:pt>
                <c:pt idx="3">
                  <c:v>8</c:v>
                </c:pt>
                <c:pt idx="4">
                  <c:v>6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8</c:v>
                </c:pt>
                <c:pt idx="9">
                  <c:v>1</c:v>
                </c:pt>
                <c:pt idx="10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4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  <c:pt idx="6">
                  <c:v>4</c:v>
                </c:pt>
                <c:pt idx="7">
                  <c:v>1</c:v>
                </c:pt>
                <c:pt idx="8">
                  <c:v>0</c:v>
                </c:pt>
                <c:pt idx="9">
                  <c:v>7</c:v>
                </c:pt>
                <c:pt idx="10">
                  <c:v>1</c:v>
                </c:pt>
              </c:numCache>
            </c:numRef>
          </c:val>
        </c:ser>
        <c:dLbls>
          <c:showVal val="1"/>
        </c:dLbls>
        <c:overlap val="-25"/>
        <c:axId val="248124160"/>
        <c:axId val="248125696"/>
      </c:barChart>
      <c:catAx>
        <c:axId val="248124160"/>
        <c:scaling>
          <c:orientation val="minMax"/>
        </c:scaling>
        <c:axPos val="b"/>
        <c:majorTickMark val="none"/>
        <c:tickLblPos val="nextTo"/>
        <c:crossAx val="248125696"/>
        <c:crosses val="autoZero"/>
        <c:auto val="1"/>
        <c:lblAlgn val="ctr"/>
        <c:lblOffset val="100"/>
      </c:catAx>
      <c:valAx>
        <c:axId val="248125696"/>
        <c:scaling>
          <c:orientation val="minMax"/>
        </c:scaling>
        <c:delete val="1"/>
        <c:axPos val="l"/>
        <c:numFmt formatCode="General" sourceLinked="1"/>
        <c:tickLblPos val="nextTo"/>
        <c:crossAx val="248124160"/>
        <c:crosses val="autoZero"/>
        <c:crossBetween val="between"/>
      </c:valAx>
      <c:spPr>
        <a:ln w="76200">
          <a:solidFill>
            <a:schemeClr val="accent3">
              <a:lumMod val="75000"/>
            </a:schemeClr>
          </a:solidFill>
        </a:ln>
      </c:spPr>
    </c:plotArea>
    <c:legend>
      <c:legendPos val="t"/>
      <c:layout/>
      <c:txPr>
        <a:bodyPr/>
        <a:lstStyle/>
        <a:p>
          <a:pPr>
            <a:defRPr sz="2400">
              <a:solidFill>
                <a:schemeClr val="accent6">
                  <a:lumMod val="75000"/>
                </a:schemeClr>
              </a:solidFill>
            </a:defRPr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</c:v>
                </c:pt>
              </c:strCache>
            </c:strRef>
          </c:tx>
          <c:dLbls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25</c:v>
                </c:pt>
                <c:pt idx="1">
                  <c:v>23</c:v>
                </c:pt>
                <c:pt idx="2">
                  <c:v>47</c:v>
                </c:pt>
                <c:pt idx="3">
                  <c:v>49</c:v>
                </c:pt>
                <c:pt idx="4">
                  <c:v>38</c:v>
                </c:pt>
                <c:pt idx="5">
                  <c:v>9</c:v>
                </c:pt>
                <c:pt idx="6">
                  <c:v>6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inglese</c:v>
                </c:pt>
              </c:strCache>
            </c:strRef>
          </c:tx>
          <c:explosion val="2"/>
          <c:dLbls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51</c:v>
                </c:pt>
                <c:pt idx="1">
                  <c:v>39</c:v>
                </c:pt>
                <c:pt idx="2">
                  <c:v>27</c:v>
                </c:pt>
                <c:pt idx="3">
                  <c:v>31</c:v>
                </c:pt>
                <c:pt idx="4">
                  <c:v>23</c:v>
                </c:pt>
                <c:pt idx="5">
                  <c:v>13</c:v>
                </c:pt>
                <c:pt idx="6">
                  <c:v>16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5</c:v>
                </c:pt>
                <c:pt idx="1">
                  <c:v>14</c:v>
                </c:pt>
                <c:pt idx="2">
                  <c:v>29</c:v>
                </c:pt>
                <c:pt idx="3">
                  <c:v>46</c:v>
                </c:pt>
                <c:pt idx="4">
                  <c:v>55</c:v>
                </c:pt>
                <c:pt idx="5">
                  <c:v>28</c:v>
                </c:pt>
                <c:pt idx="6">
                  <c:v>24</c:v>
                </c:pt>
              </c:numCache>
            </c:numRef>
          </c:val>
        </c:ser>
        <c:dLbls/>
        <c:firstSliceAng val="0"/>
      </c:pieChart>
      <c:spPr>
        <a:ln>
          <a:noFill/>
        </a:ln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0.73946</cdr:x>
      <cdr:y>0.03572</cdr:y>
    </cdr:from>
    <cdr:to>
      <cdr:x>0.97475</cdr:x>
      <cdr:y>0.08334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6336704" y="216024"/>
          <a:ext cx="201622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 dirty="0" smtClean="0"/>
            <a:t>INIZIALI</a:t>
          </a:r>
          <a:endParaRPr lang="it-IT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0.70593</cdr:x>
      <cdr:y>0.03579</cdr:y>
    </cdr:from>
    <cdr:to>
      <cdr:x>0.96643</cdr:x>
      <cdr:y>0.08341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6049367" y="216446"/>
          <a:ext cx="223224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 dirty="0" smtClean="0"/>
            <a:t>INIZIALE</a:t>
          </a:r>
          <a:endParaRPr lang="it-IT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0.76475</cdr:x>
      <cdr:y>0.02388</cdr:y>
    </cdr:from>
    <cdr:to>
      <cdr:x>0.97483</cdr:x>
      <cdr:y>0.10722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6553423" y="144438"/>
          <a:ext cx="180020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0.77316</cdr:x>
      <cdr:y>0.03579</cdr:y>
    </cdr:from>
    <cdr:to>
      <cdr:x>0.96643</cdr:x>
      <cdr:y>0.0715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6625431" y="216446"/>
          <a:ext cx="165618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 dirty="0" smtClean="0"/>
            <a:t>INIZIALE</a:t>
          </a:r>
          <a:endParaRPr lang="it-IT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EF520-62E7-404A-B07F-15D373BE600F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A8768-0347-4689-8243-4644AEDEA9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61054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A8768-0347-4689-8243-4644AEDEA9EB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92175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A8768-0347-4689-8243-4644AEDEA9EB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0548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50BB0C4D-B5FA-49C4-8CEC-5BFE5B52DB0B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9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5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sz="4800" dirty="0" smtClean="0"/>
              <a:t>PROVE OGGETTIVE PARALLELE</a:t>
            </a:r>
            <a:br>
              <a:rPr lang="it-IT" sz="4800" dirty="0" smtClean="0"/>
            </a:br>
            <a:r>
              <a:rPr lang="it-IT" sz="4800" dirty="0" smtClean="0"/>
              <a:t>a.s.2021-2022</a:t>
            </a:r>
            <a:endParaRPr lang="it-IT" sz="4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it-IT" b="1" dirty="0" smtClean="0"/>
              <a:t>SCUOLA SECONDARIA DI 1°GRADO</a:t>
            </a:r>
          </a:p>
          <a:p>
            <a:r>
              <a:rPr lang="it-IT" b="1" dirty="0" smtClean="0"/>
              <a:t>I.C.MATTEOTTI-CIRILLO G.NEVANO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882128093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CLASSI SECONDE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/>
              <a:t>SCUOLA SECONDARIA</a:t>
            </a: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xmlns="" val="234745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783320735"/>
              </p:ext>
            </p:extLst>
          </p:nvPr>
        </p:nvGraphicFramePr>
        <p:xfrm>
          <a:off x="179512" y="1340769"/>
          <a:ext cx="280831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xmlns="" val="2993840084"/>
              </p:ext>
            </p:extLst>
          </p:nvPr>
        </p:nvGraphicFramePr>
        <p:xfrm>
          <a:off x="3059832" y="1340768"/>
          <a:ext cx="273630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661248"/>
            <a:ext cx="369092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Grafico 8"/>
          <p:cNvGraphicFramePr/>
          <p:nvPr>
            <p:extLst>
              <p:ext uri="{D42A27DB-BD31-4B8C-83A1-F6EECF244321}">
                <p14:modId xmlns:p14="http://schemas.microsoft.com/office/powerpoint/2010/main" xmlns="" val="3385494166"/>
              </p:ext>
            </p:extLst>
          </p:nvPr>
        </p:nvGraphicFramePr>
        <p:xfrm>
          <a:off x="5868144" y="1340768"/>
          <a:ext cx="302433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2555776" y="620688"/>
            <a:ext cx="396044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CLASSI SECONDE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2621834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836712"/>
            <a:ext cx="6781800" cy="533548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 smtClean="0">
                <a:latin typeface="+mn-lt"/>
              </a:rPr>
              <a:t>Esaminati gli </a:t>
            </a:r>
            <a:r>
              <a:rPr lang="it-IT" sz="2800" dirty="0">
                <a:latin typeface="+mn-lt"/>
              </a:rPr>
              <a:t>esiti delle prove </a:t>
            </a:r>
            <a:r>
              <a:rPr lang="it-IT" sz="2800" dirty="0" smtClean="0">
                <a:latin typeface="+mn-lt"/>
              </a:rPr>
              <a:t>oggettive , </a:t>
            </a:r>
            <a:r>
              <a:rPr lang="it-IT" sz="2800" dirty="0">
                <a:latin typeface="+mn-lt"/>
              </a:rPr>
              <a:t>dalla loro comparazione si evidenzia che </a:t>
            </a:r>
            <a:r>
              <a:rPr lang="it-IT" sz="2800" dirty="0" smtClean="0">
                <a:latin typeface="+mn-lt"/>
              </a:rPr>
              <a:t>nelle </a:t>
            </a:r>
            <a:r>
              <a:rPr lang="it-IT" sz="2800" b="1" dirty="0">
                <a:latin typeface="+mn-lt"/>
              </a:rPr>
              <a:t>classi </a:t>
            </a:r>
            <a:r>
              <a:rPr lang="it-IT" sz="2800" b="1" dirty="0" smtClean="0">
                <a:latin typeface="+mn-lt"/>
              </a:rPr>
              <a:t>seconde </a:t>
            </a:r>
            <a:r>
              <a:rPr lang="it-IT" sz="2800" dirty="0" smtClean="0">
                <a:latin typeface="+mn-lt"/>
              </a:rPr>
              <a:t>sono </a:t>
            </a:r>
            <a:r>
              <a:rPr lang="it-IT" sz="2800" dirty="0">
                <a:latin typeface="+mn-lt"/>
              </a:rPr>
              <a:t>presenti </a:t>
            </a:r>
            <a:r>
              <a:rPr lang="it-IT" sz="2800" dirty="0" smtClean="0">
                <a:latin typeface="+mn-lt"/>
              </a:rPr>
              <a:t> alunni che mostrano di possedere conoscenze e abilità non sufficienti e precisamente:</a:t>
            </a:r>
            <a:br>
              <a:rPr lang="it-IT" sz="2800" dirty="0" smtClean="0">
                <a:latin typeface="+mn-lt"/>
              </a:rPr>
            </a:br>
            <a:r>
              <a:rPr lang="it-IT" sz="2800" dirty="0" smtClean="0">
                <a:latin typeface="+mn-lt"/>
              </a:rPr>
              <a:t>-il  7%  in italiano</a:t>
            </a: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>
                <a:latin typeface="+mn-lt"/>
              </a:rPr>
              <a:t>-il  </a:t>
            </a:r>
            <a:r>
              <a:rPr lang="it-IT" sz="2800" dirty="0" smtClean="0">
                <a:latin typeface="+mn-lt"/>
              </a:rPr>
              <a:t>15  % in inglese</a:t>
            </a: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>-</a:t>
            </a:r>
            <a:r>
              <a:rPr lang="it-IT" sz="2800" dirty="0">
                <a:latin typeface="+mn-lt"/>
              </a:rPr>
              <a:t>il </a:t>
            </a:r>
            <a:r>
              <a:rPr lang="it-IT" sz="2800" dirty="0" smtClean="0">
                <a:latin typeface="+mn-lt"/>
              </a:rPr>
              <a:t>26% </a:t>
            </a:r>
            <a:r>
              <a:rPr lang="it-IT" sz="2800" dirty="0">
                <a:latin typeface="+mn-lt"/>
              </a:rPr>
              <a:t>in </a:t>
            </a:r>
            <a:r>
              <a:rPr lang="it-IT" sz="2800" dirty="0" smtClean="0">
                <a:latin typeface="+mn-lt"/>
              </a:rPr>
              <a:t>matematica</a:t>
            </a:r>
            <a:br>
              <a:rPr lang="it-IT" sz="2800" dirty="0" smtClean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266369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40622293"/>
              </p:ext>
            </p:extLst>
          </p:nvPr>
        </p:nvGraphicFramePr>
        <p:xfrm>
          <a:off x="467544" y="692696"/>
          <a:ext cx="7920887" cy="6108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008112"/>
                <a:gridCol w="936104"/>
                <a:gridCol w="864096"/>
                <a:gridCol w="792088"/>
                <a:gridCol w="936105"/>
                <a:gridCol w="864097"/>
                <a:gridCol w="792093"/>
              </a:tblGrid>
              <a:tr h="899265">
                <a:tc gridSpan="8"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CLASSI SECONDE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15018">
                <a:tc rowSpan="2"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ITALIANO</a:t>
                      </a:r>
                    </a:p>
                    <a:p>
                      <a:r>
                        <a:rPr lang="it-IT" dirty="0" smtClean="0"/>
                        <a:t>N.ALUNNI</a:t>
                      </a:r>
                    </a:p>
                    <a:p>
                      <a:r>
                        <a:rPr lang="it-IT" dirty="0" smtClean="0"/>
                        <a:t>197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45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25</a:t>
                      </a:r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265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MATEMATICA</a:t>
                      </a:r>
                    </a:p>
                    <a:p>
                      <a:r>
                        <a:rPr lang="it-IT" dirty="0" smtClean="0"/>
                        <a:t>N.ALUNNI</a:t>
                      </a:r>
                    </a:p>
                    <a:p>
                      <a:r>
                        <a:rPr lang="it-IT" dirty="0" smtClean="0"/>
                        <a:t>201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</a:t>
                      </a:r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 smtClean="0"/>
                        <a:t>55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483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INGLESE</a:t>
                      </a:r>
                    </a:p>
                    <a:p>
                      <a:r>
                        <a:rPr lang="it-IT" dirty="0" smtClean="0"/>
                        <a:t>N.ALUNNI</a:t>
                      </a:r>
                    </a:p>
                    <a:p>
                      <a:r>
                        <a:rPr lang="it-IT" dirty="0" smtClean="0"/>
                        <a:t>200</a:t>
                      </a:r>
                    </a:p>
                    <a:p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79733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89140212"/>
              </p:ext>
            </p:extLst>
          </p:nvPr>
        </p:nvGraphicFramePr>
        <p:xfrm>
          <a:off x="250825" y="476250"/>
          <a:ext cx="8569325" cy="604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6804248" y="620688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INIZIALE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xmlns="" val="91062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16169280"/>
              </p:ext>
            </p:extLst>
          </p:nvPr>
        </p:nvGraphicFramePr>
        <p:xfrm>
          <a:off x="250825" y="476250"/>
          <a:ext cx="8569325" cy="604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6012160" y="54868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INIZIALE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47618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50065312"/>
              </p:ext>
            </p:extLst>
          </p:nvPr>
        </p:nvGraphicFramePr>
        <p:xfrm>
          <a:off x="250825" y="476250"/>
          <a:ext cx="8569325" cy="604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69139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CLASSI TERZE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/>
              <a:t>SCUOLA SECONDARIA</a:t>
            </a: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xmlns="" val="7743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590251252"/>
              </p:ext>
            </p:extLst>
          </p:nvPr>
        </p:nvGraphicFramePr>
        <p:xfrm>
          <a:off x="179512" y="1340769"/>
          <a:ext cx="280831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xmlns="" val="976452991"/>
              </p:ext>
            </p:extLst>
          </p:nvPr>
        </p:nvGraphicFramePr>
        <p:xfrm>
          <a:off x="3059832" y="1340768"/>
          <a:ext cx="273630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661248"/>
            <a:ext cx="369092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Grafico 8"/>
          <p:cNvGraphicFramePr/>
          <p:nvPr>
            <p:extLst>
              <p:ext uri="{D42A27DB-BD31-4B8C-83A1-F6EECF244321}">
                <p14:modId xmlns:p14="http://schemas.microsoft.com/office/powerpoint/2010/main" xmlns="" val="2983182476"/>
              </p:ext>
            </p:extLst>
          </p:nvPr>
        </p:nvGraphicFramePr>
        <p:xfrm>
          <a:off x="5868144" y="1340768"/>
          <a:ext cx="302433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2555776" y="620688"/>
            <a:ext cx="396044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CLASSI TERZE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3436225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836712"/>
            <a:ext cx="6781800" cy="533548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 smtClean="0">
                <a:latin typeface="+mn-lt"/>
              </a:rPr>
              <a:t>Esaminati gli </a:t>
            </a:r>
            <a:r>
              <a:rPr lang="it-IT" sz="2800" dirty="0">
                <a:latin typeface="+mn-lt"/>
              </a:rPr>
              <a:t>esiti delle prove </a:t>
            </a:r>
            <a:r>
              <a:rPr lang="it-IT" sz="2800" dirty="0" smtClean="0">
                <a:latin typeface="+mn-lt"/>
              </a:rPr>
              <a:t>oggettive , </a:t>
            </a:r>
            <a:r>
              <a:rPr lang="it-IT" sz="2800" dirty="0">
                <a:latin typeface="+mn-lt"/>
              </a:rPr>
              <a:t>dalla loro comparazione si evidenzia che </a:t>
            </a:r>
            <a:r>
              <a:rPr lang="it-IT" sz="2800" dirty="0" smtClean="0">
                <a:latin typeface="+mn-lt"/>
              </a:rPr>
              <a:t>nelle </a:t>
            </a:r>
            <a:r>
              <a:rPr lang="it-IT" sz="2800" b="1" dirty="0">
                <a:latin typeface="+mn-lt"/>
              </a:rPr>
              <a:t>classi </a:t>
            </a:r>
            <a:r>
              <a:rPr lang="it-IT" sz="2800" b="1" dirty="0" smtClean="0">
                <a:latin typeface="+mn-lt"/>
              </a:rPr>
              <a:t>terze </a:t>
            </a:r>
            <a:r>
              <a:rPr lang="it-IT" sz="2800" dirty="0" smtClean="0">
                <a:latin typeface="+mn-lt"/>
              </a:rPr>
              <a:t>sono </a:t>
            </a:r>
            <a:r>
              <a:rPr lang="it-IT" sz="2800" dirty="0">
                <a:latin typeface="+mn-lt"/>
              </a:rPr>
              <a:t>presenti </a:t>
            </a:r>
            <a:r>
              <a:rPr lang="it-IT" sz="2800" dirty="0" smtClean="0">
                <a:latin typeface="+mn-lt"/>
              </a:rPr>
              <a:t> alunni che mostrano di possedere conoscenze e abilità non sufficienti e precisamente:</a:t>
            </a:r>
            <a:br>
              <a:rPr lang="it-IT" sz="2800" dirty="0" smtClean="0">
                <a:latin typeface="+mn-lt"/>
              </a:rPr>
            </a:br>
            <a:r>
              <a:rPr lang="it-IT" sz="2800" dirty="0" smtClean="0">
                <a:latin typeface="+mn-lt"/>
              </a:rPr>
              <a:t>-il 20%  in italiano</a:t>
            </a: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>-l ‘ 8 % in inglese</a:t>
            </a: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>-il 33% </a:t>
            </a:r>
            <a:r>
              <a:rPr lang="it-IT" sz="2800" dirty="0">
                <a:latin typeface="+mn-lt"/>
              </a:rPr>
              <a:t>in </a:t>
            </a:r>
            <a:r>
              <a:rPr lang="it-IT" sz="2800" dirty="0" smtClean="0">
                <a:latin typeface="+mn-lt"/>
              </a:rPr>
              <a:t>matematica</a:t>
            </a:r>
            <a:br>
              <a:rPr lang="it-IT" sz="2800" dirty="0" smtClean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96004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2204864"/>
            <a:ext cx="7344816" cy="16002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DIRIGENTE SCOLASTICO</a:t>
            </a:r>
            <a:br>
              <a:rPr lang="it-IT" dirty="0" smtClean="0"/>
            </a:br>
            <a:r>
              <a:rPr lang="it-IT" sz="4900" dirty="0" smtClean="0"/>
              <a:t>PROF.SSA GIUSEPPINA NUGNES</a:t>
            </a:r>
            <a:endParaRPr lang="it-IT" sz="4900" dirty="0"/>
          </a:p>
        </p:txBody>
      </p:sp>
    </p:spTree>
    <p:extLst>
      <p:ext uri="{BB962C8B-B14F-4D97-AF65-F5344CB8AC3E}">
        <p14:creationId xmlns:p14="http://schemas.microsoft.com/office/powerpoint/2010/main" xmlns="" val="40394668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00354560"/>
              </p:ext>
            </p:extLst>
          </p:nvPr>
        </p:nvGraphicFramePr>
        <p:xfrm>
          <a:off x="467544" y="692696"/>
          <a:ext cx="7920887" cy="5834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008112"/>
                <a:gridCol w="936104"/>
                <a:gridCol w="864096"/>
                <a:gridCol w="792088"/>
                <a:gridCol w="936105"/>
                <a:gridCol w="864097"/>
                <a:gridCol w="792093"/>
              </a:tblGrid>
              <a:tr h="899265">
                <a:tc gridSpan="8"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CLASSI TERZE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15018">
                <a:tc rowSpan="2"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ITALIANO</a:t>
                      </a:r>
                    </a:p>
                    <a:p>
                      <a:r>
                        <a:rPr lang="it-IT" dirty="0" smtClean="0"/>
                        <a:t>N.ALUNNI</a:t>
                      </a:r>
                    </a:p>
                    <a:p>
                      <a:r>
                        <a:rPr lang="it-IT" dirty="0" smtClean="0"/>
                        <a:t>185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45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8</a:t>
                      </a:r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 smtClean="0"/>
                        <a:t>36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265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MATEMATICA</a:t>
                      </a:r>
                    </a:p>
                    <a:p>
                      <a:r>
                        <a:rPr lang="it-IT" dirty="0" smtClean="0"/>
                        <a:t>N.ALUNNI</a:t>
                      </a:r>
                    </a:p>
                    <a:p>
                      <a:r>
                        <a:rPr lang="it-IT" dirty="0" smtClean="0"/>
                        <a:t>188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9</a:t>
                      </a:r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 smtClean="0"/>
                        <a:t>27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483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INGLESE</a:t>
                      </a:r>
                    </a:p>
                    <a:p>
                      <a:r>
                        <a:rPr lang="it-IT" dirty="0" smtClean="0"/>
                        <a:t>N.ALUNNI</a:t>
                      </a:r>
                    </a:p>
                    <a:p>
                      <a:r>
                        <a:rPr lang="it-IT" dirty="0" smtClean="0"/>
                        <a:t>181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63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34446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11900028"/>
              </p:ext>
            </p:extLst>
          </p:nvPr>
        </p:nvGraphicFramePr>
        <p:xfrm>
          <a:off x="250825" y="476250"/>
          <a:ext cx="8569325" cy="604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6372200" y="404664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INIZIALE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xmlns="" val="369085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17204102"/>
              </p:ext>
            </p:extLst>
          </p:nvPr>
        </p:nvGraphicFramePr>
        <p:xfrm>
          <a:off x="323528" y="548680"/>
          <a:ext cx="8569325" cy="604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6516216" y="69269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INIZIALE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xmlns="" val="188633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41737676"/>
              </p:ext>
            </p:extLst>
          </p:nvPr>
        </p:nvGraphicFramePr>
        <p:xfrm>
          <a:off x="250825" y="476250"/>
          <a:ext cx="8569325" cy="604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6948264" y="620688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INIZIALE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xmlns="" val="15130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64704"/>
            <a:ext cx="6391275" cy="46863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3155567" y="5780809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 smtClean="0"/>
              <a:t>F.S.MARIA PUCA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388305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CLASSI PRIME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/>
              <a:t>SCUOLA SECONDARIA</a:t>
            </a: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xmlns="" val="19319649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502263345"/>
              </p:ext>
            </p:extLst>
          </p:nvPr>
        </p:nvGraphicFramePr>
        <p:xfrm>
          <a:off x="179512" y="1340769"/>
          <a:ext cx="280831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xmlns="" val="816839476"/>
              </p:ext>
            </p:extLst>
          </p:nvPr>
        </p:nvGraphicFramePr>
        <p:xfrm>
          <a:off x="3059832" y="1340768"/>
          <a:ext cx="273630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661248"/>
            <a:ext cx="369092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Grafico 8"/>
          <p:cNvGraphicFramePr/>
          <p:nvPr>
            <p:extLst>
              <p:ext uri="{D42A27DB-BD31-4B8C-83A1-F6EECF244321}">
                <p14:modId xmlns:p14="http://schemas.microsoft.com/office/powerpoint/2010/main" xmlns="" val="2229395915"/>
              </p:ext>
            </p:extLst>
          </p:nvPr>
        </p:nvGraphicFramePr>
        <p:xfrm>
          <a:off x="5868144" y="1340768"/>
          <a:ext cx="302433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2555776" y="620688"/>
            <a:ext cx="396044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CLASSI PRIME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1275823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836712"/>
            <a:ext cx="6781800" cy="533548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 smtClean="0">
                <a:latin typeface="+mn-lt"/>
              </a:rPr>
              <a:t>Esaminati gli </a:t>
            </a:r>
            <a:r>
              <a:rPr lang="it-IT" sz="2800" dirty="0">
                <a:latin typeface="+mn-lt"/>
              </a:rPr>
              <a:t>esiti delle prove </a:t>
            </a:r>
            <a:r>
              <a:rPr lang="it-IT" sz="2800" dirty="0" smtClean="0">
                <a:latin typeface="+mn-lt"/>
              </a:rPr>
              <a:t>oggettive , </a:t>
            </a:r>
            <a:r>
              <a:rPr lang="it-IT" sz="2800" dirty="0">
                <a:latin typeface="+mn-lt"/>
              </a:rPr>
              <a:t>dalla loro comparazione si evidenzia che </a:t>
            </a:r>
            <a:r>
              <a:rPr lang="it-IT" sz="2800" dirty="0" smtClean="0">
                <a:latin typeface="+mn-lt"/>
              </a:rPr>
              <a:t>nelle </a:t>
            </a:r>
            <a:r>
              <a:rPr lang="it-IT" sz="2800" b="1" dirty="0">
                <a:latin typeface="+mn-lt"/>
              </a:rPr>
              <a:t>classi </a:t>
            </a:r>
            <a:r>
              <a:rPr lang="it-IT" sz="2800" b="1" dirty="0" smtClean="0">
                <a:latin typeface="+mn-lt"/>
              </a:rPr>
              <a:t>prime </a:t>
            </a:r>
            <a:r>
              <a:rPr lang="it-IT" sz="2800" dirty="0" smtClean="0">
                <a:latin typeface="+mn-lt"/>
              </a:rPr>
              <a:t>sono </a:t>
            </a:r>
            <a:r>
              <a:rPr lang="it-IT" sz="2800" dirty="0">
                <a:latin typeface="+mn-lt"/>
              </a:rPr>
              <a:t>presenti </a:t>
            </a:r>
            <a:r>
              <a:rPr lang="it-IT" sz="2800" dirty="0" smtClean="0">
                <a:latin typeface="+mn-lt"/>
              </a:rPr>
              <a:t> alunni che mostrano di possedere conoscenze e abilità non sufficienti e precisamente:</a:t>
            </a:r>
            <a:br>
              <a:rPr lang="it-IT" sz="2800" dirty="0" smtClean="0">
                <a:latin typeface="+mn-lt"/>
              </a:rPr>
            </a:br>
            <a:r>
              <a:rPr lang="it-IT" sz="2800" dirty="0" smtClean="0">
                <a:latin typeface="+mn-lt"/>
              </a:rPr>
              <a:t>-il   31  %  in italiano</a:t>
            </a: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>
                <a:latin typeface="+mn-lt"/>
              </a:rPr>
              <a:t>-il  </a:t>
            </a:r>
            <a:r>
              <a:rPr lang="it-IT" sz="2800" dirty="0" smtClean="0">
                <a:latin typeface="+mn-lt"/>
              </a:rPr>
              <a:t>5   % in inglese</a:t>
            </a: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>-</a:t>
            </a:r>
            <a:r>
              <a:rPr lang="it-IT" sz="2800" dirty="0">
                <a:latin typeface="+mn-lt"/>
              </a:rPr>
              <a:t>il  </a:t>
            </a:r>
            <a:r>
              <a:rPr lang="it-IT" sz="2800" dirty="0" smtClean="0">
                <a:latin typeface="+mn-lt"/>
              </a:rPr>
              <a:t>41 % </a:t>
            </a:r>
            <a:r>
              <a:rPr lang="it-IT" sz="2800" dirty="0">
                <a:latin typeface="+mn-lt"/>
              </a:rPr>
              <a:t>in </a:t>
            </a:r>
            <a:r>
              <a:rPr lang="it-IT" sz="2800" dirty="0" smtClean="0">
                <a:latin typeface="+mn-lt"/>
              </a:rPr>
              <a:t>matematica</a:t>
            </a:r>
            <a:br>
              <a:rPr lang="it-IT" sz="2800" dirty="0" smtClean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307833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11435561"/>
              </p:ext>
            </p:extLst>
          </p:nvPr>
        </p:nvGraphicFramePr>
        <p:xfrm>
          <a:off x="395536" y="692696"/>
          <a:ext cx="8208911" cy="5834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1034"/>
                <a:gridCol w="1044770"/>
                <a:gridCol w="970143"/>
                <a:gridCol w="895516"/>
                <a:gridCol w="820891"/>
                <a:gridCol w="970144"/>
                <a:gridCol w="895517"/>
                <a:gridCol w="820896"/>
              </a:tblGrid>
              <a:tr h="899265">
                <a:tc gridSpan="8"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CLASSI PRIME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15018">
                <a:tc rowSpan="2"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ITALIANO</a:t>
                      </a:r>
                    </a:p>
                    <a:p>
                      <a:r>
                        <a:rPr lang="it-IT" dirty="0" smtClean="0"/>
                        <a:t>n. Alunni </a:t>
                      </a:r>
                    </a:p>
                    <a:p>
                      <a:r>
                        <a:rPr lang="it-IT" dirty="0" smtClean="0"/>
                        <a:t>163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45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16</a:t>
                      </a:r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 smtClean="0"/>
                        <a:t>33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265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MATEMATICA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dirty="0" smtClean="0"/>
                        <a:t>174</a:t>
                      </a:r>
                    </a:p>
                    <a:p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</a:t>
                      </a:r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483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INGLESE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dirty="0" smtClean="0"/>
                        <a:t>169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41369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9637075"/>
              </p:ext>
            </p:extLst>
          </p:nvPr>
        </p:nvGraphicFramePr>
        <p:xfrm>
          <a:off x="251520" y="620688"/>
          <a:ext cx="8569325" cy="604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846127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40057376"/>
              </p:ext>
            </p:extLst>
          </p:nvPr>
        </p:nvGraphicFramePr>
        <p:xfrm>
          <a:off x="250825" y="476250"/>
          <a:ext cx="8569325" cy="604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26551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92313580"/>
              </p:ext>
            </p:extLst>
          </p:nvPr>
        </p:nvGraphicFramePr>
        <p:xfrm>
          <a:off x="250825" y="476250"/>
          <a:ext cx="8569325" cy="604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6228184" y="54868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INIZIALE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xmlns="" val="119767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Composi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855</TotalTime>
  <Words>189</Words>
  <Application>Microsoft Office PowerPoint</Application>
  <PresentationFormat>Presentazione su schermo (4:3)</PresentationFormat>
  <Paragraphs>248</Paragraphs>
  <Slides>24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NewsPrint</vt:lpstr>
      <vt:lpstr>PROVE OGGETTIVE PARALLELE a.s.2021-2022</vt:lpstr>
      <vt:lpstr>DIRIGENTE SCOLASTICO PROF.SSA GIUSEPPINA NUGNES</vt:lpstr>
      <vt:lpstr>CLASSI PRIME</vt:lpstr>
      <vt:lpstr>Diapositiva 4</vt:lpstr>
      <vt:lpstr>         Esaminati gli esiti delle prove oggettive , dalla loro comparazione si evidenzia che nelle classi prime sono presenti  alunni che mostrano di possedere conoscenze e abilità non sufficienti e precisamente: -il   31  %  in italiano -il  5   % in inglese -il  41 % in matematica  </vt:lpstr>
      <vt:lpstr>Diapositiva 6</vt:lpstr>
      <vt:lpstr>Diapositiva 7</vt:lpstr>
      <vt:lpstr>Diapositiva 8</vt:lpstr>
      <vt:lpstr>Diapositiva 9</vt:lpstr>
      <vt:lpstr>CLASSI SECONDE</vt:lpstr>
      <vt:lpstr>Diapositiva 11</vt:lpstr>
      <vt:lpstr>         Esaminati gli esiti delle prove oggettive , dalla loro comparazione si evidenzia che nelle classi seconde sono presenti  alunni che mostrano di possedere conoscenze e abilità non sufficienti e precisamente: -il  7%  in italiano -il  15  % in inglese -il 26% in matematica  </vt:lpstr>
      <vt:lpstr>Diapositiva 13</vt:lpstr>
      <vt:lpstr>Diapositiva 14</vt:lpstr>
      <vt:lpstr>Diapositiva 15</vt:lpstr>
      <vt:lpstr>Diapositiva 16</vt:lpstr>
      <vt:lpstr>CLASSI TERZE</vt:lpstr>
      <vt:lpstr>Diapositiva 18</vt:lpstr>
      <vt:lpstr>         Esaminati gli esiti delle prove oggettive , dalla loro comparazione si evidenzia che nelle classi terze sono presenti  alunni che mostrano di possedere conoscenze e abilità non sufficienti e precisamente: -il 20%  in italiano -l ‘ 8 % in inglese -il 33% in matematica  </vt:lpstr>
      <vt:lpstr>Diapositiva 20</vt:lpstr>
      <vt:lpstr>Diapositiva 21</vt:lpstr>
      <vt:lpstr>Diapositiva 22</vt:lpstr>
      <vt:lpstr>Diapositiva 23</vt:lpstr>
      <vt:lpstr>Diapositiva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PROVE OGGETTIVE PARALLELE a.s.2020-2021</dc:title>
  <dc:creator>Giovanni</dc:creator>
  <cp:lastModifiedBy>Nugnes</cp:lastModifiedBy>
  <cp:revision>115</cp:revision>
  <dcterms:created xsi:type="dcterms:W3CDTF">2021-02-15T17:01:30Z</dcterms:created>
  <dcterms:modified xsi:type="dcterms:W3CDTF">2021-10-26T21:09:50Z</dcterms:modified>
</cp:coreProperties>
</file>