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charts/chart28.xml" ContentType="application/vnd.openxmlformats-officedocument.drawingml.char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chart17.xml" ContentType="application/vnd.openxmlformats-officedocument.drawingml.chart+xml"/>
  <Override PartName="/ppt/charts/chart26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hart24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22.xml" ContentType="application/vnd.openxmlformats-officedocument.drawingml.chart+xml"/>
  <Override PartName="/ppt/notesSlides/notesSlide14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20.xml" ContentType="application/vnd.openxmlformats-officedocument.drawingml.chart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9.xml" ContentType="application/vnd.openxmlformats-officedocument.drawingml.char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8.xml" ContentType="application/vnd.openxmlformats-officedocument.drawingml.chart+xml"/>
  <Override PartName="/ppt/charts/chart27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charts/chart16.xml" ContentType="application/vnd.openxmlformats-officedocument.drawingml.chart+xml"/>
  <Override PartName="/ppt/charts/chart25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ppt/charts/chart23.xml" ContentType="application/vnd.openxmlformats-officedocument.drawingml.char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hart21.xml" ContentType="application/vnd.openxmlformats-officedocument.drawingml.chart+xml"/>
  <Override PartName="/ppt/notesSlides/notesSlide13.xml" ContentType="application/vnd.openxmlformats-officedocument.presentationml.notesSlide+xml"/>
  <Override PartName="/ppt/charts/chart30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charts/chart19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256" r:id="rId2"/>
    <p:sldId id="289" r:id="rId3"/>
    <p:sldId id="260" r:id="rId4"/>
    <p:sldId id="284" r:id="rId5"/>
    <p:sldId id="261" r:id="rId6"/>
    <p:sldId id="279" r:id="rId7"/>
    <p:sldId id="257" r:id="rId8"/>
    <p:sldId id="258" r:id="rId9"/>
    <p:sldId id="259" r:id="rId10"/>
    <p:sldId id="285" r:id="rId11"/>
    <p:sldId id="290" r:id="rId12"/>
    <p:sldId id="280" r:id="rId13"/>
    <p:sldId id="262" r:id="rId14"/>
    <p:sldId id="264" r:id="rId15"/>
    <p:sldId id="263" r:id="rId16"/>
    <p:sldId id="286" r:id="rId17"/>
    <p:sldId id="291" r:id="rId18"/>
    <p:sldId id="281" r:id="rId19"/>
    <p:sldId id="266" r:id="rId20"/>
    <p:sldId id="267" r:id="rId21"/>
    <p:sldId id="268" r:id="rId22"/>
    <p:sldId id="287" r:id="rId23"/>
    <p:sldId id="292" r:id="rId24"/>
    <p:sldId id="282" r:id="rId25"/>
    <p:sldId id="270" r:id="rId26"/>
    <p:sldId id="271" r:id="rId27"/>
    <p:sldId id="272" r:id="rId28"/>
    <p:sldId id="288" r:id="rId29"/>
    <p:sldId id="293" r:id="rId30"/>
    <p:sldId id="283" r:id="rId31"/>
    <p:sldId id="274" r:id="rId32"/>
    <p:sldId id="275" r:id="rId33"/>
    <p:sldId id="276" r:id="rId34"/>
    <p:sldId id="294" r:id="rId3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1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2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3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4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5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6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7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8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9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0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1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2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3.xlsx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4.xlsx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5.xlsx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6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7.xlsx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8.xlsx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9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3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0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14</c:v>
                </c:pt>
                <c:pt idx="3">
                  <c:v>25</c:v>
                </c:pt>
                <c:pt idx="4">
                  <c:v>15</c:v>
                </c:pt>
                <c:pt idx="5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4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7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289362688"/>
        <c:axId val="289364224"/>
        <c:axId val="0"/>
      </c:bar3DChart>
      <c:catAx>
        <c:axId val="289362688"/>
        <c:scaling>
          <c:orientation val="minMax"/>
        </c:scaling>
        <c:axPos val="b"/>
        <c:numFmt formatCode="General" sourceLinked="1"/>
        <c:tickLblPos val="nextTo"/>
        <c:crossAx val="289364224"/>
        <c:crosses val="autoZero"/>
        <c:auto val="1"/>
        <c:lblAlgn val="ctr"/>
        <c:lblOffset val="100"/>
      </c:catAx>
      <c:valAx>
        <c:axId val="289364224"/>
        <c:scaling>
          <c:orientation val="minMax"/>
        </c:scaling>
        <c:axPos val="l"/>
        <c:majorGridlines/>
        <c:numFmt formatCode="General" sourceLinked="1"/>
        <c:tickLblPos val="nextTo"/>
        <c:crossAx val="28936268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9</c:v>
                </c:pt>
                <c:pt idx="2">
                  <c:v>0</c:v>
                </c:pt>
                <c:pt idx="3">
                  <c:v>7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10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5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3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289421184"/>
        <c:axId val="289422720"/>
        <c:axId val="0"/>
      </c:bar3DChart>
      <c:catAx>
        <c:axId val="289421184"/>
        <c:scaling>
          <c:orientation val="minMax"/>
        </c:scaling>
        <c:axPos val="b"/>
        <c:numFmt formatCode="General" sourceLinked="1"/>
        <c:tickLblPos val="nextTo"/>
        <c:crossAx val="289422720"/>
        <c:crosses val="autoZero"/>
        <c:auto val="1"/>
        <c:lblAlgn val="ctr"/>
        <c:lblOffset val="100"/>
      </c:catAx>
      <c:valAx>
        <c:axId val="289422720"/>
        <c:scaling>
          <c:orientation val="minMax"/>
        </c:scaling>
        <c:axPos val="l"/>
        <c:majorGridlines/>
        <c:numFmt formatCode="General" sourceLinked="1"/>
        <c:tickLblPos val="nextTo"/>
        <c:crossAx val="289421184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10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9</c:v>
                </c:pt>
                <c:pt idx="3">
                  <c:v>6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289516544"/>
        <c:axId val="289530624"/>
        <c:axId val="0"/>
      </c:bar3DChart>
      <c:catAx>
        <c:axId val="289516544"/>
        <c:scaling>
          <c:orientation val="minMax"/>
        </c:scaling>
        <c:axPos val="b"/>
        <c:numFmt formatCode="General" sourceLinked="1"/>
        <c:tickLblPos val="nextTo"/>
        <c:crossAx val="289530624"/>
        <c:crosses val="autoZero"/>
        <c:auto val="1"/>
        <c:lblAlgn val="ctr"/>
        <c:lblOffset val="100"/>
      </c:catAx>
      <c:valAx>
        <c:axId val="289530624"/>
        <c:scaling>
          <c:orientation val="minMax"/>
        </c:scaling>
        <c:axPos val="l"/>
        <c:majorGridlines/>
        <c:numFmt formatCode="General" sourceLinked="1"/>
        <c:tickLblPos val="nextTo"/>
        <c:crossAx val="289516544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44</c:v>
                </c:pt>
                <c:pt idx="2">
                  <c:v>8</c:v>
                </c:pt>
                <c:pt idx="3">
                  <c:v>21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14</c:v>
                </c:pt>
                <c:pt idx="2">
                  <c:v>23</c:v>
                </c:pt>
                <c:pt idx="3">
                  <c:v>25</c:v>
                </c:pt>
                <c:pt idx="4">
                  <c:v>19</c:v>
                </c:pt>
                <c:pt idx="5">
                  <c:v>4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20</c:v>
                </c:pt>
                <c:pt idx="2">
                  <c:v>22</c:v>
                </c:pt>
                <c:pt idx="3">
                  <c:v>22</c:v>
                </c:pt>
                <c:pt idx="4">
                  <c:v>12</c:v>
                </c:pt>
                <c:pt idx="5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12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8</c:v>
                </c:pt>
                <c:pt idx="3">
                  <c:v>8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10</c:v>
                </c:pt>
                <c:pt idx="5">
                  <c:v>4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8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cylinder"/>
        <c:axId val="289931648"/>
        <c:axId val="289933184"/>
        <c:axId val="0"/>
      </c:bar3DChart>
      <c:catAx>
        <c:axId val="289931648"/>
        <c:scaling>
          <c:orientation val="minMax"/>
        </c:scaling>
        <c:axPos val="b"/>
        <c:numFmt formatCode="General" sourceLinked="1"/>
        <c:tickLblPos val="nextTo"/>
        <c:crossAx val="289933184"/>
        <c:crosses val="autoZero"/>
        <c:auto val="1"/>
        <c:lblAlgn val="ctr"/>
        <c:lblOffset val="100"/>
      </c:catAx>
      <c:valAx>
        <c:axId val="289933184"/>
        <c:scaling>
          <c:orientation val="minMax"/>
        </c:scaling>
        <c:axPos val="l"/>
        <c:majorGridlines/>
        <c:numFmt formatCode="General" sourceLinked="1"/>
        <c:tickLblPos val="nextTo"/>
        <c:crossAx val="28993164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20</c:v>
                </c:pt>
                <c:pt idx="2">
                  <c:v>0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22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4</c:v>
                </c:pt>
                <c:pt idx="3">
                  <c:v>12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cylinder"/>
        <c:axId val="290059776"/>
        <c:axId val="290061312"/>
        <c:axId val="0"/>
      </c:bar3DChart>
      <c:catAx>
        <c:axId val="290059776"/>
        <c:scaling>
          <c:orientation val="minMax"/>
        </c:scaling>
        <c:axPos val="b"/>
        <c:numFmt formatCode="General" sourceLinked="1"/>
        <c:tickLblPos val="nextTo"/>
        <c:crossAx val="290061312"/>
        <c:crosses val="autoZero"/>
        <c:auto val="1"/>
        <c:lblAlgn val="ctr"/>
        <c:lblOffset val="100"/>
      </c:catAx>
      <c:valAx>
        <c:axId val="290061312"/>
        <c:scaling>
          <c:orientation val="minMax"/>
        </c:scaling>
        <c:axPos val="l"/>
        <c:majorGridlines/>
        <c:numFmt formatCode="General" sourceLinked="1"/>
        <c:tickLblPos val="nextTo"/>
        <c:crossAx val="29005977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10</c:v>
                </c:pt>
                <c:pt idx="2">
                  <c:v>6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10</c:v>
                </c:pt>
                <c:pt idx="3">
                  <c:v>5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6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7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dLbls/>
        <c:shape val="cylinder"/>
        <c:axId val="290126464"/>
        <c:axId val="290132352"/>
        <c:axId val="0"/>
      </c:bar3DChart>
      <c:catAx>
        <c:axId val="290126464"/>
        <c:scaling>
          <c:orientation val="minMax"/>
        </c:scaling>
        <c:axPos val="b"/>
        <c:numFmt formatCode="General" sourceLinked="1"/>
        <c:tickLblPos val="nextTo"/>
        <c:crossAx val="290132352"/>
        <c:crosses val="autoZero"/>
        <c:auto val="1"/>
        <c:lblAlgn val="ctr"/>
        <c:lblOffset val="100"/>
      </c:catAx>
      <c:valAx>
        <c:axId val="290132352"/>
        <c:scaling>
          <c:orientation val="minMax"/>
        </c:scaling>
        <c:axPos val="l"/>
        <c:majorGridlines/>
        <c:numFmt formatCode="General" sourceLinked="1"/>
        <c:tickLblPos val="nextTo"/>
        <c:crossAx val="290126464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9</c:v>
                </c:pt>
                <c:pt idx="1">
                  <c:v>19</c:v>
                </c:pt>
                <c:pt idx="2">
                  <c:v>11</c:v>
                </c:pt>
                <c:pt idx="3">
                  <c:v>13</c:v>
                </c:pt>
                <c:pt idx="4">
                  <c:v>5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19</c:v>
                </c:pt>
                <c:pt idx="3">
                  <c:v>23</c:v>
                </c:pt>
                <c:pt idx="4">
                  <c:v>15</c:v>
                </c:pt>
                <c:pt idx="5">
                  <c:v>6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8</c:v>
                </c:pt>
                <c:pt idx="1">
                  <c:v>17</c:v>
                </c:pt>
                <c:pt idx="2">
                  <c:v>10</c:v>
                </c:pt>
                <c:pt idx="3">
                  <c:v>21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9.9495821816264762E-3"/>
                  <c:y val="1.4920008887901355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9</c:v>
                </c:pt>
                <c:pt idx="1">
                  <c:v>13</c:v>
                </c:pt>
                <c:pt idx="2">
                  <c:v>11</c:v>
                </c:pt>
                <c:pt idx="3">
                  <c:v>19</c:v>
                </c:pt>
                <c:pt idx="4">
                  <c:v>4</c:v>
                </c:pt>
                <c:pt idx="5">
                  <c:v>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3</c:v>
                </c:pt>
                <c:pt idx="1">
                  <c:v>8</c:v>
                </c:pt>
                <c:pt idx="2">
                  <c:v>3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8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dLbls/>
        <c:shape val="cylinder"/>
        <c:axId val="290496512"/>
        <c:axId val="290498048"/>
        <c:axId val="0"/>
      </c:bar3DChart>
      <c:catAx>
        <c:axId val="290496512"/>
        <c:scaling>
          <c:orientation val="minMax"/>
        </c:scaling>
        <c:axPos val="b"/>
        <c:numFmt formatCode="General" sourceLinked="1"/>
        <c:tickLblPos val="nextTo"/>
        <c:crossAx val="290498048"/>
        <c:crosses val="autoZero"/>
        <c:auto val="1"/>
        <c:lblAlgn val="ctr"/>
        <c:lblOffset val="100"/>
      </c:catAx>
      <c:valAx>
        <c:axId val="290498048"/>
        <c:scaling>
          <c:orientation val="minMax"/>
        </c:scaling>
        <c:axPos val="l"/>
        <c:majorGridlines/>
        <c:numFmt formatCode="General" sourceLinked="1"/>
        <c:tickLblPos val="nextTo"/>
        <c:crossAx val="29049651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4</c:v>
                </c:pt>
                <c:pt idx="1">
                  <c:v>10</c:v>
                </c:pt>
                <c:pt idx="2">
                  <c:v>5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/>
        <c:shape val="cylinder"/>
        <c:axId val="279258240"/>
        <c:axId val="279259776"/>
        <c:axId val="0"/>
      </c:bar3DChart>
      <c:catAx>
        <c:axId val="279258240"/>
        <c:scaling>
          <c:orientation val="minMax"/>
        </c:scaling>
        <c:axPos val="b"/>
        <c:numFmt formatCode="General" sourceLinked="1"/>
        <c:tickLblPos val="nextTo"/>
        <c:crossAx val="279259776"/>
        <c:crosses val="autoZero"/>
        <c:auto val="1"/>
        <c:lblAlgn val="ctr"/>
        <c:lblOffset val="100"/>
      </c:catAx>
      <c:valAx>
        <c:axId val="279259776"/>
        <c:scaling>
          <c:orientation val="minMax"/>
        </c:scaling>
        <c:axPos val="l"/>
        <c:majorGridlines/>
        <c:numFmt formatCode="General" sourceLinked="1"/>
        <c:tickLblPos val="nextTo"/>
        <c:crossAx val="27925824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5</c:v>
                </c:pt>
                <c:pt idx="4">
                  <c:v>2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5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1</c:v>
                </c:pt>
                <c:pt idx="1">
                  <c:v>3</c:v>
                </c:pt>
                <c:pt idx="2">
                  <c:v>0</c:v>
                </c:pt>
                <c:pt idx="3">
                  <c:v>6</c:v>
                </c:pt>
                <c:pt idx="4">
                  <c:v>2</c:v>
                </c:pt>
                <c:pt idx="5">
                  <c:v>2</c:v>
                </c:pt>
              </c:numCache>
            </c:numRef>
          </c:val>
        </c:ser>
        <c:dLbls/>
        <c:shape val="cylinder"/>
        <c:axId val="290679040"/>
        <c:axId val="290705408"/>
        <c:axId val="0"/>
      </c:bar3DChart>
      <c:catAx>
        <c:axId val="290679040"/>
        <c:scaling>
          <c:orientation val="minMax"/>
        </c:scaling>
        <c:axPos val="b"/>
        <c:numFmt formatCode="General" sourceLinked="1"/>
        <c:tickLblPos val="nextTo"/>
        <c:crossAx val="290705408"/>
        <c:crosses val="autoZero"/>
        <c:auto val="1"/>
        <c:lblAlgn val="ctr"/>
        <c:lblOffset val="100"/>
      </c:catAx>
      <c:valAx>
        <c:axId val="290705408"/>
        <c:scaling>
          <c:orientation val="minMax"/>
        </c:scaling>
        <c:axPos val="l"/>
        <c:majorGridlines/>
        <c:numFmt formatCode="General" sourceLinked="1"/>
        <c:tickLblPos val="nextTo"/>
        <c:crossAx val="29067904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18</c:v>
                </c:pt>
                <c:pt idx="2">
                  <c:v>13</c:v>
                </c:pt>
                <c:pt idx="3">
                  <c:v>17</c:v>
                </c:pt>
                <c:pt idx="4">
                  <c:v>13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</c:v>
                </c:pt>
                <c:pt idx="1">
                  <c:v>15</c:v>
                </c:pt>
                <c:pt idx="2">
                  <c:v>15</c:v>
                </c:pt>
                <c:pt idx="3">
                  <c:v>20</c:v>
                </c:pt>
                <c:pt idx="4">
                  <c:v>12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6</c:v>
                </c:pt>
                <c:pt idx="1">
                  <c:v>22</c:v>
                </c:pt>
                <c:pt idx="2">
                  <c:v>10</c:v>
                </c:pt>
                <c:pt idx="3">
                  <c:v>17</c:v>
                </c:pt>
                <c:pt idx="4">
                  <c:v>10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>
        <c:manualLayout>
          <c:layoutTarget val="inner"/>
          <c:xMode val="edge"/>
          <c:yMode val="edge"/>
          <c:x val="6.3252527461845065E-2"/>
          <c:y val="5.8891555233659666E-2"/>
          <c:w val="0.87258372217361735"/>
          <c:h val="0.59059364824679306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0</c:v>
                </c:pt>
                <c:pt idx="3">
                  <c:v>6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3</c:v>
                </c:pt>
                <c:pt idx="3">
                  <c:v>6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3</c:v>
                </c:pt>
                <c:pt idx="3">
                  <c:v>6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dLbls/>
        <c:shape val="cylinder"/>
        <c:axId val="291122560"/>
        <c:axId val="291136640"/>
        <c:axId val="0"/>
      </c:bar3DChart>
      <c:catAx>
        <c:axId val="291122560"/>
        <c:scaling>
          <c:orientation val="minMax"/>
        </c:scaling>
        <c:axPos val="b"/>
        <c:numFmt formatCode="General" sourceLinked="1"/>
        <c:tickLblPos val="nextTo"/>
        <c:crossAx val="291136640"/>
        <c:crosses val="autoZero"/>
        <c:auto val="1"/>
        <c:lblAlgn val="ctr"/>
        <c:lblOffset val="100"/>
      </c:catAx>
      <c:valAx>
        <c:axId val="291136640"/>
        <c:scaling>
          <c:orientation val="minMax"/>
        </c:scaling>
        <c:axPos val="l"/>
        <c:majorGridlines/>
        <c:numFmt formatCode="General" sourceLinked="1"/>
        <c:tickLblPos val="nextTo"/>
        <c:crossAx val="291122560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5</c:v>
                </c:pt>
                <c:pt idx="1">
                  <c:v>3</c:v>
                </c:pt>
                <c:pt idx="2">
                  <c:v>0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8</c:v>
                </c:pt>
                <c:pt idx="2">
                  <c:v>2</c:v>
                </c:pt>
                <c:pt idx="3">
                  <c:v>4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9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2</c:v>
                </c:pt>
                <c:pt idx="2">
                  <c:v>2</c:v>
                </c:pt>
                <c:pt idx="3">
                  <c:v>7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dLbls/>
        <c:shape val="cylinder"/>
        <c:axId val="291263232"/>
        <c:axId val="291264768"/>
        <c:axId val="0"/>
      </c:bar3DChart>
      <c:catAx>
        <c:axId val="291263232"/>
        <c:scaling>
          <c:orientation val="minMax"/>
        </c:scaling>
        <c:axPos val="b"/>
        <c:numFmt formatCode="General" sourceLinked="1"/>
        <c:tickLblPos val="nextTo"/>
        <c:crossAx val="291264768"/>
        <c:crosses val="autoZero"/>
        <c:auto val="1"/>
        <c:lblAlgn val="ctr"/>
        <c:lblOffset val="100"/>
      </c:catAx>
      <c:valAx>
        <c:axId val="291264768"/>
        <c:scaling>
          <c:orientation val="minMax"/>
        </c:scaling>
        <c:axPos val="l"/>
        <c:majorGridlines/>
        <c:numFmt formatCode="General" sourceLinked="1"/>
        <c:tickLblPos val="nextTo"/>
        <c:crossAx val="291263232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4</c:v>
                </c:pt>
                <c:pt idx="2">
                  <c:v>19</c:v>
                </c:pt>
                <c:pt idx="3">
                  <c:v>21</c:v>
                </c:pt>
                <c:pt idx="4">
                  <c:v>17</c:v>
                </c:pt>
                <c:pt idx="5">
                  <c:v>5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6</c:v>
                </c:pt>
                <c:pt idx="1">
                  <c:v>2</c:v>
                </c:pt>
                <c:pt idx="2">
                  <c:v>0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8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7</c:v>
                </c:pt>
                <c:pt idx="2">
                  <c:v>7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5</c:v>
                </c:pt>
                <c:pt idx="2">
                  <c:v>1</c:v>
                </c:pt>
                <c:pt idx="3">
                  <c:v>7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</c:ser>
        <c:dLbls/>
        <c:shape val="cylinder"/>
        <c:axId val="291325824"/>
        <c:axId val="291327360"/>
        <c:axId val="0"/>
      </c:bar3DChart>
      <c:catAx>
        <c:axId val="291325824"/>
        <c:scaling>
          <c:orientation val="minMax"/>
        </c:scaling>
        <c:axPos val="b"/>
        <c:numFmt formatCode="General" sourceLinked="1"/>
        <c:tickLblPos val="nextTo"/>
        <c:crossAx val="291327360"/>
        <c:crosses val="autoZero"/>
        <c:auto val="1"/>
        <c:lblAlgn val="ctr"/>
        <c:lblOffset val="100"/>
      </c:catAx>
      <c:valAx>
        <c:axId val="291327360"/>
        <c:scaling>
          <c:orientation val="minMax"/>
        </c:scaling>
        <c:axPos val="l"/>
        <c:majorGridlines/>
        <c:numFmt formatCode="General" sourceLinked="1"/>
        <c:tickLblPos val="nextTo"/>
        <c:crossAx val="291325824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>
        <c:manualLayout>
          <c:layoutTarget val="inner"/>
          <c:xMode val="edge"/>
          <c:yMode val="edge"/>
          <c:x val="7.3226645280451058E-2"/>
          <c:y val="3.0831228624714799E-2"/>
          <c:w val="0.90693921940313038"/>
          <c:h val="0.7198479086108307"/>
        </c:manualLayout>
      </c:layout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5</c:v>
                </c:pt>
                <c:pt idx="4">
                  <c:v>10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/>
        <c:shape val="cylinder"/>
        <c:axId val="279869696"/>
        <c:axId val="279875584"/>
        <c:axId val="0"/>
      </c:bar3DChart>
      <c:catAx>
        <c:axId val="279869696"/>
        <c:scaling>
          <c:orientation val="minMax"/>
        </c:scaling>
        <c:axPos val="b"/>
        <c:numFmt formatCode="General" sourceLinked="1"/>
        <c:tickLblPos val="nextTo"/>
        <c:crossAx val="279875584"/>
        <c:crosses val="autoZero"/>
        <c:auto val="1"/>
        <c:lblAlgn val="ctr"/>
        <c:lblOffset val="100"/>
      </c:catAx>
      <c:valAx>
        <c:axId val="279875584"/>
        <c:scaling>
          <c:orientation val="minMax"/>
        </c:scaling>
        <c:axPos val="l"/>
        <c:majorGridlines/>
        <c:numFmt formatCode="General" sourceLinked="1"/>
        <c:tickLblPos val="nextTo"/>
        <c:crossAx val="27986969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7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9</c:v>
                </c:pt>
                <c:pt idx="4">
                  <c:v>3</c:v>
                </c:pt>
                <c:pt idx="5">
                  <c:v>1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11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6</c:v>
                </c:pt>
                <c:pt idx="2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/>
        <c:shape val="cylinder"/>
        <c:axId val="288901376"/>
        <c:axId val="288911360"/>
        <c:axId val="0"/>
      </c:bar3DChart>
      <c:catAx>
        <c:axId val="288901376"/>
        <c:scaling>
          <c:orientation val="minMax"/>
        </c:scaling>
        <c:axPos val="b"/>
        <c:numFmt formatCode="General" sourceLinked="1"/>
        <c:tickLblPos val="nextTo"/>
        <c:crossAx val="288911360"/>
        <c:crosses val="autoZero"/>
        <c:auto val="1"/>
        <c:lblAlgn val="ctr"/>
        <c:lblOffset val="100"/>
      </c:catAx>
      <c:valAx>
        <c:axId val="288911360"/>
        <c:scaling>
          <c:orientation val="minMax"/>
        </c:scaling>
        <c:axPos val="l"/>
        <c:majorGridlines/>
        <c:numFmt formatCode="General" sourceLinked="1"/>
        <c:tickLblPos val="nextTo"/>
        <c:crossAx val="288901376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view3D>
      <c:perspective val="30"/>
    </c:view3D>
    <c:plotArea>
      <c:layout/>
      <c:bar3DChart>
        <c:barDir val="col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A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8</c:v>
                </c:pt>
                <c:pt idx="3">
                  <c:v>7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B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Foglio1!$C$2:$C$7</c:f>
              <c:numCache>
                <c:formatCode>General</c:formatCode>
                <c:ptCount val="6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8</c:v>
                </c:pt>
                <c:pt idx="4">
                  <c:v>5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C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Foglio1!$D$2:$D$7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4</c:v>
                </c:pt>
                <c:pt idx="4">
                  <c:v>11</c:v>
                </c:pt>
                <c:pt idx="5">
                  <c:v>3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D</c:v>
                </c:pt>
              </c:strCache>
            </c:strRef>
          </c:tx>
          <c:dLbls>
            <c:showVal val="1"/>
            <c:showSerName val="1"/>
            <c:separator>
</c:separator>
          </c:dLbls>
          <c:cat>
            <c:strRef>
              <c:f>Foglio1!$A$2:$A$7</c:f>
              <c:strCache>
                <c:ptCount val="6"/>
                <c:pt idx="0">
                  <c:v>livello altissimo</c:v>
                </c:pt>
                <c:pt idx="1">
                  <c:v>livello alto </c:v>
                </c:pt>
                <c:pt idx="2">
                  <c:v>livello medio alto</c:v>
                </c:pt>
                <c:pt idx="3">
                  <c:v>livello medio</c:v>
                </c:pt>
                <c:pt idx="4">
                  <c:v>livello basso</c:v>
                </c:pt>
                <c:pt idx="5">
                  <c:v>livello molto basso</c:v>
                </c:pt>
              </c:strCache>
            </c:strRef>
          </c:cat>
          <c:val>
            <c:numRef>
              <c:f>Foglio1!$E$2:$E$7</c:f>
              <c:numCache>
                <c:formatCode>General</c:formatCode>
                <c:ptCount val="6"/>
                <c:pt idx="0">
                  <c:v>0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1</c:v>
                </c:pt>
                <c:pt idx="5">
                  <c:v>2</c:v>
                </c:pt>
              </c:numCache>
            </c:numRef>
          </c:val>
        </c:ser>
        <c:dLbls/>
        <c:shape val="cylinder"/>
        <c:axId val="288943488"/>
        <c:axId val="288961664"/>
        <c:axId val="0"/>
      </c:bar3DChart>
      <c:catAx>
        <c:axId val="288943488"/>
        <c:scaling>
          <c:orientation val="minMax"/>
        </c:scaling>
        <c:axPos val="b"/>
        <c:numFmt formatCode="General" sourceLinked="1"/>
        <c:tickLblPos val="nextTo"/>
        <c:crossAx val="288961664"/>
        <c:crosses val="autoZero"/>
        <c:auto val="1"/>
        <c:lblAlgn val="ctr"/>
        <c:lblOffset val="100"/>
      </c:catAx>
      <c:valAx>
        <c:axId val="288961664"/>
        <c:scaling>
          <c:orientation val="minMax"/>
        </c:scaling>
        <c:axPos val="l"/>
        <c:majorGridlines/>
        <c:numFmt formatCode="General" sourceLinked="1"/>
        <c:tickLblPos val="nextTo"/>
        <c:crossAx val="288943488"/>
        <c:crosses val="autoZero"/>
        <c:crossBetween val="between"/>
      </c:valAx>
      <c:spPr>
        <a:ln>
          <a:solidFill>
            <a:schemeClr val="accent1"/>
          </a:solidFill>
        </a:ln>
      </c:spPr>
    </c:plotArea>
    <c:plotVisOnly val="1"/>
    <c:dispBlanksAs val="zero"/>
  </c:chart>
  <c:txPr>
    <a:bodyPr/>
    <a:lstStyle/>
    <a:p>
      <a:pPr>
        <a:defRPr sz="1800"/>
      </a:pPr>
      <a:endParaRPr lang="it-IT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 sz="1400"/>
            </a:pPr>
            <a:r>
              <a:rPr lang="en-US" sz="1400" dirty="0" smtClean="0"/>
              <a:t>INGLESE</a:t>
            </a:r>
            <a:endParaRPr lang="en-US" sz="1400" dirty="0"/>
          </a:p>
        </c:rich>
      </c:tx>
      <c:layout>
        <c:manualLayout>
          <c:xMode val="edge"/>
          <c:yMode val="edge"/>
          <c:x val="0.12670998773984113"/>
          <c:y val="0.89674786701704345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INGLESE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Pt>
            <c:idx val="3"/>
            <c:explosion val="2"/>
          </c:dPt>
          <c:dLbls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16</c:v>
                </c:pt>
                <c:pt idx="2">
                  <c:v>15</c:v>
                </c:pt>
                <c:pt idx="3">
                  <c:v>24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>
        <c:manualLayout>
          <c:xMode val="edge"/>
          <c:yMode val="edge"/>
          <c:x val="0.10543797385030769"/>
          <c:y val="0.89487134531348389"/>
        </c:manualLayout>
      </c:layout>
      <c:txPr>
        <a:bodyPr/>
        <a:lstStyle/>
        <a:p>
          <a:pPr>
            <a:defRPr sz="1400"/>
          </a:pPr>
          <a:endParaRPr lang="it-IT"/>
        </a:p>
      </c:txPr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ITALIANO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0.161204129542628"/>
                  <c:y val="-7.6057232066807409E-2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05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4</c:v>
                </c:pt>
                <c:pt idx="1">
                  <c:v>12</c:v>
                </c:pt>
                <c:pt idx="2">
                  <c:v>19</c:v>
                </c:pt>
                <c:pt idx="3">
                  <c:v>26</c:v>
                </c:pt>
                <c:pt idx="4">
                  <c:v>8</c:v>
                </c:pt>
                <c:pt idx="5">
                  <c:v>1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tx>
        <c:rich>
          <a:bodyPr/>
          <a:lstStyle/>
          <a:p>
            <a:pPr>
              <a:defRPr/>
            </a:pPr>
            <a:r>
              <a:rPr lang="en-US" sz="1400" dirty="0" smtClean="0"/>
              <a:t>MATEMATICA</a:t>
            </a:r>
            <a:endParaRPr lang="en-US" sz="1400" dirty="0"/>
          </a:p>
        </c:rich>
      </c:tx>
      <c:layout>
        <c:manualLayout>
          <c:xMode val="edge"/>
          <c:yMode val="edge"/>
          <c:x val="8.0923729578744732E-2"/>
          <c:y val="0.88084003738146754"/>
        </c:manualLayout>
      </c:layout>
    </c:title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MATEMATICA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dLbls>
            <c:dLbl>
              <c:idx val="0"/>
              <c:layout>
                <c:manualLayout>
                  <c:x val="3.3471343980007638E-2"/>
                  <c:y val="-1.1038495722697481E-2"/>
                </c:manualLayout>
              </c:layout>
              <c:showCatName val="1"/>
              <c:showPercent val="1"/>
              <c:separator>
</c:separator>
            </c:dLbl>
            <c:dLbl>
              <c:idx val="5"/>
              <c:layout>
                <c:manualLayout>
                  <c:x val="-0.1750027670090962"/>
                  <c:y val="8.1036747550925717E-4"/>
                </c:manualLayout>
              </c:layout>
              <c:showCatName val="1"/>
              <c:showPercent val="1"/>
              <c:separator>
</c:separator>
            </c:dLbl>
            <c:spPr>
              <a:ln>
                <a:solidFill>
                  <a:schemeClr val="accent1"/>
                </a:solidFill>
              </a:ln>
            </c:spPr>
            <c:txPr>
              <a:bodyPr/>
              <a:lstStyle/>
              <a:p>
                <a:pPr>
                  <a:defRPr sz="1200"/>
                </a:pPr>
                <a:endParaRPr lang="it-IT"/>
              </a:p>
            </c:txPr>
            <c:showCatName val="1"/>
            <c:showPercent val="1"/>
            <c:separator>
</c:separator>
            <c:showLeaderLines val="1"/>
          </c:dLbls>
          <c:cat>
            <c:strRef>
              <c:f>Foglio1!$A$2:$A$7</c:f>
              <c:strCache>
                <c:ptCount val="6"/>
                <c:pt idx="0">
                  <c:v>L.ALTISSIMO</c:v>
                </c:pt>
                <c:pt idx="1">
                  <c:v>L.ALTO</c:v>
                </c:pt>
                <c:pt idx="2">
                  <c:v>L.MEDIO ALTO</c:v>
                </c:pt>
                <c:pt idx="3">
                  <c:v>L.MEDIO</c:v>
                </c:pt>
                <c:pt idx="4">
                  <c:v>L.BASSO</c:v>
                </c:pt>
                <c:pt idx="5">
                  <c:v>L.MOLTO BASSO</c:v>
                </c:pt>
              </c:strCache>
            </c:strRef>
          </c:cat>
          <c:val>
            <c:numRef>
              <c:f>Foglio1!$B$2:$B$7</c:f>
              <c:numCache>
                <c:formatCode>General</c:formatCode>
                <c:ptCount val="6"/>
                <c:pt idx="0">
                  <c:v>7</c:v>
                </c:pt>
                <c:pt idx="1">
                  <c:v>8</c:v>
                </c:pt>
                <c:pt idx="2">
                  <c:v>17</c:v>
                </c:pt>
                <c:pt idx="3">
                  <c:v>26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</c:ser>
        <c:dLbls/>
        <c:firstSliceAng val="0"/>
      </c:pieChart>
    </c:plotArea>
    <c:plotVisOnly val="1"/>
    <c:dispBlanksAs val="zero"/>
  </c:chart>
  <c:spPr>
    <a:ln>
      <a:solidFill>
        <a:schemeClr val="accent1"/>
      </a:solidFill>
    </a:ln>
  </c:spPr>
  <c:txPr>
    <a:bodyPr/>
    <a:lstStyle/>
    <a:p>
      <a:pPr>
        <a:defRPr sz="1800"/>
      </a:pPr>
      <a:endParaRPr lang="it-IT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A50B4B-7E02-4D7B-86EB-E0DDE0FF4EA6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0DBAE-0CA4-40F5-BF88-B0D513441B2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76232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0DBAE-0CA4-40F5-BF88-B0D513441B22}" type="slidenum">
              <a:rPr lang="it-IT" smtClean="0"/>
              <a:pPr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789553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68030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368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36232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3569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06647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66445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12192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65816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12316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18638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868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5F6C5-ADB7-446A-8F24-28099A5E5940}" type="datetimeFigureOut">
              <a:rPr lang="it-IT" smtClean="0"/>
              <a:pPr/>
              <a:t>26/10/2021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8AEA8-6FFE-443C-AB06-979A43B62F58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260745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2907754"/>
          </a:xfrm>
          <a:ln w="76200">
            <a:solidFill>
              <a:srgbClr val="92D050"/>
            </a:solidFill>
          </a:ln>
        </p:spPr>
        <p:txBody>
          <a:bodyPr>
            <a:normAutofit/>
          </a:bodyPr>
          <a:lstStyle/>
          <a:p>
            <a:r>
              <a:rPr lang="it-IT" dirty="0" smtClean="0"/>
              <a:t>RISULTATI PROVE OGGETTIVE PARALLELE INIZIALI</a:t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dirty="0" err="1" smtClean="0"/>
              <a:t>a.s.</a:t>
            </a:r>
            <a:r>
              <a:rPr lang="it-IT" dirty="0" smtClean="0"/>
              <a:t> 2021/2022</a:t>
            </a:r>
            <a:br>
              <a:rPr lang="it-IT" dirty="0" smtClean="0"/>
            </a:b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ln w="76200">
            <a:solidFill>
              <a:srgbClr val="92D050"/>
            </a:solidFill>
          </a:ln>
        </p:spPr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SCUOLA PRIMARIA</a:t>
            </a: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8692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SECONDE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07178430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118696073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739038231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930395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In media il  35% degli alunni delle </a:t>
            </a:r>
            <a:r>
              <a:rPr lang="it-IT" sz="2300" b="1" dirty="0" smtClean="0"/>
              <a:t>classi seconde </a:t>
            </a:r>
            <a:r>
              <a:rPr lang="it-IT" sz="2300" dirty="0" smtClean="0"/>
              <a:t>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</a:t>
            </a:r>
            <a:r>
              <a:rPr lang="it-IT" sz="2300" dirty="0"/>
              <a:t>un’assimilazione adeguatamente </a:t>
            </a:r>
            <a:r>
              <a:rPr lang="it-IT" sz="2300" dirty="0" smtClean="0"/>
              <a:t>autonoma delle </a:t>
            </a:r>
            <a:r>
              <a:rPr lang="it-IT" sz="2300" dirty="0"/>
              <a:t>conoscenze .</a:t>
            </a:r>
            <a:br>
              <a:rPr lang="it-IT" sz="2300" dirty="0"/>
            </a:br>
            <a:r>
              <a:rPr lang="it-IT" sz="2300" dirty="0"/>
              <a:t>L’8/10 % si colloca nella fascia di livello </a:t>
            </a:r>
            <a:r>
              <a:rPr lang="it-IT" sz="2300" b="1" dirty="0"/>
              <a:t>ALTISSIMA</a:t>
            </a:r>
            <a:r>
              <a:rPr lang="it-IT" sz="2300" dirty="0"/>
              <a:t>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/>
              <a:t>Il 20%si colloca nella fascia di livello </a:t>
            </a:r>
            <a:r>
              <a:rPr lang="it-IT" sz="2300" b="1" dirty="0"/>
              <a:t>ALTA</a:t>
            </a:r>
            <a:r>
              <a:rPr lang="it-IT" sz="2300" dirty="0"/>
              <a:t> </a:t>
            </a:r>
            <a:r>
              <a:rPr lang="it-IT" sz="2300" dirty="0" smtClean="0"/>
              <a:t>:ha </a:t>
            </a:r>
            <a:r>
              <a:rPr lang="it-IT" sz="2300" dirty="0"/>
              <a:t>rielaborazione ed applicazione delle conoscenze in situazioni nuove corretta ed esauriente</a:t>
            </a:r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Il 25% si colloca nella fascia di livello </a:t>
            </a:r>
            <a:r>
              <a:rPr lang="it-IT" sz="2300" b="1" dirty="0" smtClean="0"/>
              <a:t>MEDIA ALTA</a:t>
            </a:r>
            <a:r>
              <a:rPr lang="it-IT" sz="2300" dirty="0" smtClean="0"/>
              <a:t>: ha rielaborazione ed applicazione delle conoscenze in situazioni nuove globalmente corretta.</a:t>
            </a:r>
            <a:br>
              <a:rPr lang="it-IT" sz="2300" dirty="0" smtClean="0"/>
            </a:br>
            <a:r>
              <a:rPr lang="it-IT" sz="2300" dirty="0" smtClean="0"/>
              <a:t>Il12% si colloca nella fascia di livello </a:t>
            </a:r>
            <a:r>
              <a:rPr lang="it-IT" sz="2300" b="1" dirty="0" smtClean="0"/>
              <a:t> BASSA </a:t>
            </a:r>
            <a:r>
              <a:rPr lang="it-IT" sz="2300" dirty="0" smtClean="0"/>
              <a:t>:ha un’acquisizione mnemonica e incerta.</a:t>
            </a:r>
            <a:br>
              <a:rPr lang="it-IT" sz="2300" dirty="0" smtClean="0"/>
            </a:br>
            <a:r>
              <a:rPr lang="it-IT" sz="2300" dirty="0" smtClean="0"/>
              <a:t>Solol1/2% si colloca nella fascia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3970981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119722"/>
              </p:ext>
            </p:extLst>
          </p:nvPr>
        </p:nvGraphicFramePr>
        <p:xfrm>
          <a:off x="395536" y="476673"/>
          <a:ext cx="7920880" cy="5630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SECONDE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70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68</a:t>
                      </a:r>
                      <a:endParaRPr lang="it-IT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7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26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24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5220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SECONDE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002745037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0365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SECONDE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83898244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793188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SECONDE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59382123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9167359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TERZE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9671270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060809009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38621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96750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In media gli alunni delle </a:t>
            </a:r>
            <a:r>
              <a:rPr lang="it-IT" sz="2300" b="1" dirty="0" smtClean="0"/>
              <a:t>classi terze </a:t>
            </a:r>
            <a:r>
              <a:rPr lang="it-IT" sz="2300" dirty="0"/>
              <a:t>si </a:t>
            </a:r>
            <a:r>
              <a:rPr lang="it-IT" sz="2300" dirty="0" smtClean="0"/>
              <a:t>collocano:</a:t>
            </a:r>
            <a:r>
              <a:rPr lang="it-IT" sz="2300" dirty="0"/>
              <a:t/>
            </a:r>
            <a:br>
              <a:rPr lang="it-IT" sz="2300" dirty="0"/>
            </a:br>
            <a:r>
              <a:rPr lang="it-IT" sz="2300" dirty="0"/>
              <a:t>Il 5 </a:t>
            </a:r>
            <a:r>
              <a:rPr lang="it-IT" sz="2300" dirty="0" smtClean="0"/>
              <a:t>%</a:t>
            </a:r>
            <a:r>
              <a:rPr lang="it-IT" sz="2300" dirty="0"/>
              <a:t> </a:t>
            </a:r>
            <a:r>
              <a:rPr lang="it-IT" sz="2300" dirty="0" smtClean="0"/>
              <a:t>nella </a:t>
            </a:r>
            <a:r>
              <a:rPr lang="it-IT" sz="2300" dirty="0"/>
              <a:t>fascia di livello </a:t>
            </a:r>
            <a:r>
              <a:rPr lang="it-IT" sz="2300" b="1" dirty="0"/>
              <a:t>ALTISSIM</a:t>
            </a:r>
            <a:r>
              <a:rPr lang="it-IT" sz="2300" dirty="0"/>
              <a:t>A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/>
              <a:t>Il 20%(in italiano e matematica)e il 51% (in inglese)si colloca nella fascia di livello </a:t>
            </a:r>
            <a:r>
              <a:rPr lang="it-IT" sz="2300" b="1" dirty="0" smtClean="0"/>
              <a:t>ALTA: </a:t>
            </a:r>
            <a:r>
              <a:rPr lang="it-IT" sz="2300" dirty="0"/>
              <a:t>ha rielaborazione ed applicazione delle conoscenze in situazioni nuove corretta ed esauriente</a:t>
            </a:r>
            <a:br>
              <a:rPr lang="it-IT" sz="2300" dirty="0"/>
            </a:br>
            <a:r>
              <a:rPr lang="it-IT" sz="2300" dirty="0"/>
              <a:t>Il 25%( in italiano e matematica)e il 9 % (in inglese)si colloca nella fascia di livello </a:t>
            </a:r>
            <a:r>
              <a:rPr lang="it-IT" sz="2300" b="1" dirty="0"/>
              <a:t>MEDIA ALTA</a:t>
            </a:r>
            <a:r>
              <a:rPr lang="it-IT" sz="2300" dirty="0"/>
              <a:t>: ha rielaborazione ed applicazione delle conoscenze in situazioni nuove globalmente corretta</a:t>
            </a:r>
            <a:br>
              <a:rPr lang="it-IT" sz="2300" dirty="0"/>
            </a:br>
            <a:r>
              <a:rPr lang="it-IT" sz="2300" dirty="0" smtClean="0"/>
              <a:t>il  </a:t>
            </a:r>
            <a:r>
              <a:rPr lang="it-IT" sz="2300" dirty="0"/>
              <a:t>25% nella </a:t>
            </a:r>
            <a:r>
              <a:rPr lang="it-IT" sz="2300" dirty="0" smtClean="0"/>
              <a:t>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</a:t>
            </a:r>
            <a:r>
              <a:rPr lang="it-IT" sz="2300" dirty="0"/>
              <a:t>un’assimilazione adeguatamente </a:t>
            </a:r>
            <a:r>
              <a:rPr lang="it-IT" sz="2300" dirty="0" smtClean="0"/>
              <a:t>autonoma delle conoscenze .</a:t>
            </a:r>
            <a:br>
              <a:rPr lang="it-IT" sz="2300" dirty="0" smtClean="0"/>
            </a:br>
            <a:r>
              <a:rPr lang="it-IT" sz="2300" dirty="0" smtClean="0"/>
              <a:t>Il20 % (in italiano e matematica)e solo il 9%(in inglese) si colloca nella fascia di livello </a:t>
            </a:r>
            <a:r>
              <a:rPr lang="it-IT" sz="2300" b="1" dirty="0" smtClean="0"/>
              <a:t> BASSA </a:t>
            </a:r>
            <a:r>
              <a:rPr lang="it-IT" sz="2300" dirty="0" smtClean="0"/>
              <a:t>:ha un’acquisizione mnemonica e incerta.</a:t>
            </a:r>
            <a:br>
              <a:rPr lang="it-IT" sz="2300" dirty="0" smtClean="0"/>
            </a:br>
            <a:r>
              <a:rPr lang="it-IT" sz="2300" dirty="0" smtClean="0"/>
              <a:t>Solo il 5 % si colloca nella fascia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19734984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46922511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TERZE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89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87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20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87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205210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TERZE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998343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311436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3"/>
            <a:ext cx="8640960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977181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TERZE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44124422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690485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TERZE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5370379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9649700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QUARTE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52403887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619826045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43427409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458170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/>
              <a:t>In </a:t>
            </a:r>
            <a:r>
              <a:rPr lang="it-IT" sz="2300" dirty="0" smtClean="0"/>
              <a:t>media Il 15 % </a:t>
            </a:r>
            <a:r>
              <a:rPr lang="it-IT" sz="2300" b="1" dirty="0" smtClean="0"/>
              <a:t>delle </a:t>
            </a:r>
            <a:r>
              <a:rPr lang="it-IT" sz="2300" b="1" dirty="0"/>
              <a:t>classi </a:t>
            </a:r>
            <a:r>
              <a:rPr lang="it-IT" sz="2300" b="1" dirty="0" smtClean="0"/>
              <a:t>quarte </a:t>
            </a:r>
            <a:r>
              <a:rPr lang="it-IT" sz="2300" dirty="0"/>
              <a:t>si colloca nella fascia di livello </a:t>
            </a:r>
            <a:r>
              <a:rPr lang="it-IT" sz="2300" b="1" dirty="0"/>
              <a:t>ALTISSIM</a:t>
            </a:r>
            <a:r>
              <a:rPr lang="it-IT" sz="2300" dirty="0"/>
              <a:t>A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 smtClean="0"/>
              <a:t> il  30% degli alunni 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un’assimilazione adeguatamente autonoma delle conoscenze .</a:t>
            </a:r>
            <a:br>
              <a:rPr lang="it-IT" sz="2300" dirty="0" smtClean="0"/>
            </a:br>
            <a:r>
              <a:rPr lang="it-IT" sz="2300" dirty="0" smtClean="0"/>
              <a:t>Il 25% si colloca </a:t>
            </a:r>
            <a:r>
              <a:rPr lang="it-IT" sz="2300" dirty="0"/>
              <a:t>nella fascia di livello </a:t>
            </a:r>
            <a:r>
              <a:rPr lang="it-IT" sz="2300" b="1" dirty="0"/>
              <a:t>ALTA </a:t>
            </a:r>
            <a:r>
              <a:rPr lang="it-IT" sz="2300" dirty="0"/>
              <a:t>ha rielaborazione ed applicazione delle conoscenze in situazioni nuove </a:t>
            </a:r>
            <a:r>
              <a:rPr lang="it-IT" sz="2300" dirty="0" smtClean="0"/>
              <a:t>corretta ed </a:t>
            </a:r>
            <a:r>
              <a:rPr lang="it-IT" sz="2300" dirty="0"/>
              <a:t>esauriente</a:t>
            </a:r>
            <a:r>
              <a:rPr lang="it-IT" sz="2300" dirty="0" smtClean="0"/>
              <a:t>.</a:t>
            </a:r>
            <a:br>
              <a:rPr lang="it-IT" sz="2300" dirty="0" smtClean="0"/>
            </a:br>
            <a:r>
              <a:rPr lang="it-IT" sz="2300" dirty="0" smtClean="0"/>
              <a:t>Il20% si colloca nella fascia di livello </a:t>
            </a:r>
            <a:r>
              <a:rPr lang="it-IT" sz="2300" b="1" dirty="0" smtClean="0"/>
              <a:t>MEDIA ALTA</a:t>
            </a:r>
            <a:r>
              <a:rPr lang="it-IT" sz="2300" dirty="0" smtClean="0"/>
              <a:t>: ha rielaborazione ed applicazione delle conoscenze in situazioni nuove globalmente corretta</a:t>
            </a:r>
            <a:br>
              <a:rPr lang="it-IT" sz="2300" dirty="0" smtClean="0"/>
            </a:br>
            <a:r>
              <a:rPr lang="it-IT" sz="2300" dirty="0" smtClean="0"/>
              <a:t>Solo il 3° e il 7 % si colloca nella fascia </a:t>
            </a:r>
            <a:r>
              <a:rPr lang="it-IT" sz="2300" b="1" dirty="0" smtClean="0"/>
              <a:t>BASSA</a:t>
            </a:r>
            <a:r>
              <a:rPr lang="it-IT" sz="2300" dirty="0" smtClean="0"/>
              <a:t> e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2240059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58201106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QUARTE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60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8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smtClean="0"/>
                    </a:p>
                    <a:p>
                      <a:r>
                        <a:rPr lang="it-IT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58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58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254712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QUARTE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88075075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611394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QUARTE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77035286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064296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QUARTE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43909859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2871232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496944" cy="562074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lang="it-IT" sz="2400" b="1" dirty="0" smtClean="0"/>
              <a:t>CLASSI QUINTE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35600903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869451058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6880269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663336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/>
              <a:t>In </a:t>
            </a:r>
            <a:r>
              <a:rPr lang="it-IT" sz="2300" dirty="0" smtClean="0"/>
              <a:t>media Il 5 % </a:t>
            </a:r>
            <a:r>
              <a:rPr lang="it-IT" sz="2300" b="1" dirty="0" smtClean="0"/>
              <a:t>delle </a:t>
            </a:r>
            <a:r>
              <a:rPr lang="it-IT" sz="2300" b="1" dirty="0"/>
              <a:t>classi </a:t>
            </a:r>
            <a:r>
              <a:rPr lang="it-IT" sz="2300" b="1" dirty="0" smtClean="0"/>
              <a:t>quinte </a:t>
            </a:r>
            <a:r>
              <a:rPr lang="it-IT" sz="2300" dirty="0"/>
              <a:t>si colloca nella fascia di livello </a:t>
            </a:r>
            <a:r>
              <a:rPr lang="it-IT" sz="2300" b="1" dirty="0"/>
              <a:t>ALTISSIM</a:t>
            </a:r>
            <a:r>
              <a:rPr lang="it-IT" sz="2300" dirty="0"/>
              <a:t>A :ha rielaborazione ed applicazione delle conoscenze in situazioni nuove piena ed approfondita.</a:t>
            </a:r>
            <a:br>
              <a:rPr lang="it-IT" sz="2300" dirty="0"/>
            </a:br>
            <a:r>
              <a:rPr lang="it-IT" sz="2300" dirty="0"/>
              <a:t>Il 25% si colloca nella fascia di livello </a:t>
            </a:r>
            <a:r>
              <a:rPr lang="it-IT" sz="2300" b="1" dirty="0"/>
              <a:t>ALTA</a:t>
            </a:r>
            <a:r>
              <a:rPr lang="it-IT" sz="2300" dirty="0"/>
              <a:t> ha rielaborazione ed applicazione delle conoscenze in situazioni nuove corretta ed </a:t>
            </a:r>
            <a:r>
              <a:rPr lang="it-IT" sz="2300" dirty="0" smtClean="0"/>
              <a:t>esauriente.</a:t>
            </a:r>
            <a:r>
              <a:rPr lang="it-IT" sz="2300" dirty="0"/>
              <a:t/>
            </a:r>
            <a:br>
              <a:rPr lang="it-IT" sz="2300" dirty="0"/>
            </a:br>
            <a:r>
              <a:rPr lang="it-IT" sz="2300" dirty="0"/>
              <a:t>Il20% si colloca nella fascia di livello </a:t>
            </a:r>
            <a:r>
              <a:rPr lang="it-IT" sz="2300" b="1" dirty="0"/>
              <a:t>MEDIA ALTA</a:t>
            </a:r>
            <a:r>
              <a:rPr lang="it-IT" sz="2300" dirty="0"/>
              <a:t>: ha rielaborazione ed applicazione delle conoscenze in situazioni nuove globalmente </a:t>
            </a:r>
            <a:r>
              <a:rPr lang="it-IT" sz="2300" dirty="0" smtClean="0"/>
              <a:t>corretta.</a:t>
            </a:r>
            <a:r>
              <a:rPr lang="it-IT" sz="2300" dirty="0"/>
              <a:t/>
            </a:r>
            <a:br>
              <a:rPr lang="it-IT" sz="2300" dirty="0"/>
            </a:br>
            <a:r>
              <a:rPr lang="it-IT" sz="2300" dirty="0"/>
              <a:t>I</a:t>
            </a:r>
            <a:r>
              <a:rPr lang="it-IT" sz="2300" dirty="0" smtClean="0"/>
              <a:t>l  25% degli alunni 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un’assimilazione adeguatamente autonoma delle conoscenze .</a:t>
            </a:r>
            <a:br>
              <a:rPr lang="it-IT" sz="2300" dirty="0" smtClean="0"/>
            </a:br>
            <a:r>
              <a:rPr lang="it-IT" sz="2300" dirty="0" smtClean="0"/>
              <a:t>Il 18% </a:t>
            </a:r>
            <a:r>
              <a:rPr lang="it-IT" sz="2300" dirty="0"/>
              <a:t>si colloca nella fascia </a:t>
            </a:r>
            <a:r>
              <a:rPr lang="it-IT" sz="2300" b="1" dirty="0" smtClean="0"/>
              <a:t>BASSA </a:t>
            </a:r>
            <a:r>
              <a:rPr lang="it-IT" sz="2300" dirty="0" smtClean="0"/>
              <a:t>ha </a:t>
            </a:r>
            <a:r>
              <a:rPr lang="it-IT" sz="2300" dirty="0"/>
              <a:t>un’acquisizione mnemonica e incerta.</a:t>
            </a:r>
            <a:br>
              <a:rPr lang="it-IT" sz="2300" dirty="0"/>
            </a:br>
            <a:r>
              <a:rPr lang="it-IT" sz="2300" dirty="0" smtClean="0"/>
              <a:t>Solol1/2</a:t>
            </a:r>
            <a:r>
              <a:rPr lang="it-IT" sz="2300" dirty="0"/>
              <a:t>% si colloca nella fascia </a:t>
            </a:r>
            <a:r>
              <a:rPr lang="it-IT" sz="2300" b="1" dirty="0"/>
              <a:t>MOLTO BASSA</a:t>
            </a:r>
            <a:r>
              <a:rPr lang="it-IT" sz="2300" dirty="0"/>
              <a:t>: ha un’acquisizione frammentaria e difficoltà nell’applicazione.</a:t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2682181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95536" y="836713"/>
            <a:ext cx="7848872" cy="3970318"/>
          </a:xfrm>
          <a:prstGeom prst="rect">
            <a:avLst/>
          </a:prstGeom>
          <a:ln w="76200"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it-IT" sz="2800" dirty="0" smtClean="0"/>
              <a:t>Come previsto dal RAV e dal PDM dell’Istituto, quest’anno sono state formulate e somministrate agli alunni della nostra Scuola le prove oggettive parallele iniziali di Italiano, Matematica ed Inglese, dalla 1^ classe di Scuola Primaria alla classe 3^ di Scuola Secondaria di I Grado. Le prove, concordate in sede di interclasse e Dipartimenti Disciplinari, sono state somministrate il 14 e il 15 ottobre 2021. </a:t>
            </a:r>
          </a:p>
          <a:p>
            <a:r>
              <a:rPr lang="it-IT" sz="2800" dirty="0" smtClean="0"/>
              <a:t>Dai risultati emersi, si evidenzia quanto segue</a:t>
            </a:r>
            <a:r>
              <a:rPr lang="it-IT" sz="2400" dirty="0" smtClean="0"/>
              <a:t>: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39092799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961646688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QUINTE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66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3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66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22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18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13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92136061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QUINTE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52081178"/>
              </p:ext>
            </p:extLst>
          </p:nvPr>
        </p:nvGraphicFramePr>
        <p:xfrm>
          <a:off x="395536" y="1700808"/>
          <a:ext cx="8229600" cy="47419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16164433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QUINTE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3067453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7413889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QUINTE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29944829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224540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r>
              <a:rPr lang="it-IT" dirty="0" smtClean="0"/>
              <a:t>GRAZIE MILLE PER LA COLLABORAZIONE </a:t>
            </a:r>
            <a:br>
              <a:rPr lang="it-IT" dirty="0" smtClean="0"/>
            </a:br>
            <a:r>
              <a:rPr lang="it-IT" dirty="0" smtClean="0"/>
              <a:t>F.S. Maria </a:t>
            </a:r>
            <a:r>
              <a:rPr lang="it-IT" dirty="0" err="1" smtClean="0"/>
              <a:t>Puca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a.s.2021/2022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9597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562074"/>
          </a:xfrm>
        </p:spPr>
        <p:txBody>
          <a:bodyPr>
            <a:normAutofit/>
          </a:bodyPr>
          <a:lstStyle/>
          <a:p>
            <a:r>
              <a:rPr lang="it-IT" sz="2400" b="1" dirty="0" smtClean="0"/>
              <a:t>CLASSI PRIME</a:t>
            </a:r>
            <a:endParaRPr lang="it-IT" sz="24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5361811"/>
              </p:ext>
            </p:extLst>
          </p:nvPr>
        </p:nvGraphicFramePr>
        <p:xfrm>
          <a:off x="2987824" y="764704"/>
          <a:ext cx="2890664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29190084"/>
              </p:ext>
            </p:extLst>
          </p:nvPr>
        </p:nvGraphicFramePr>
        <p:xfrm>
          <a:off x="179512" y="764704"/>
          <a:ext cx="2746648" cy="3456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egnaposto contenut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716173717"/>
              </p:ext>
            </p:extLst>
          </p:nvPr>
        </p:nvGraphicFramePr>
        <p:xfrm>
          <a:off x="6012160" y="692696"/>
          <a:ext cx="2746648" cy="36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67744" y="5085184"/>
            <a:ext cx="3960440" cy="15144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36956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algn="l"/>
            <a:r>
              <a:rPr lang="it-IT" sz="2300" dirty="0" smtClean="0"/>
              <a:t>Dalla lettura dei grafici emerge una certa uniformità fra le varie </a:t>
            </a:r>
            <a:r>
              <a:rPr lang="it-IT" sz="2300" b="1" dirty="0" smtClean="0"/>
              <a:t>classi prime </a:t>
            </a:r>
            <a:r>
              <a:rPr lang="it-IT" sz="2300" dirty="0" smtClean="0"/>
              <a:t>in riferimento alle fasce di livello degli alunni; in particolar modo si può notare l’assoluta assenza di varianza in riferimento alla percentuale di alunni che hanno riportato esiti riferibili al </a:t>
            </a:r>
            <a:r>
              <a:rPr lang="it-IT" sz="2300" b="1" dirty="0" smtClean="0"/>
              <a:t>livello altissimo </a:t>
            </a:r>
            <a:r>
              <a:rPr lang="it-IT" sz="2300" dirty="0" smtClean="0"/>
              <a:t>e in quello </a:t>
            </a:r>
            <a:r>
              <a:rPr lang="it-IT" sz="2300" b="1" dirty="0" smtClean="0"/>
              <a:t>molto basso</a:t>
            </a:r>
            <a:r>
              <a:rPr lang="it-IT" sz="2300" dirty="0" smtClean="0"/>
              <a:t>, sia nella prova di Italiano che in quella di Matematica e inglese.</a:t>
            </a:r>
            <a:br>
              <a:rPr lang="it-IT" sz="2300" dirty="0" smtClean="0"/>
            </a:br>
            <a:r>
              <a:rPr lang="it-IT" sz="2300" dirty="0" smtClean="0"/>
              <a:t/>
            </a:r>
            <a:br>
              <a:rPr lang="it-IT" sz="2300" dirty="0" smtClean="0"/>
            </a:br>
            <a:r>
              <a:rPr lang="it-IT" sz="2300" dirty="0" smtClean="0"/>
              <a:t>In media il  35% degli alunni si colloca nella fascia di livello </a:t>
            </a:r>
            <a:r>
              <a:rPr lang="it-IT" sz="2300" b="1" dirty="0" smtClean="0"/>
              <a:t>MEDIA:</a:t>
            </a:r>
            <a:r>
              <a:rPr lang="it-IT" sz="2300" dirty="0" smtClean="0"/>
              <a:t> ha </a:t>
            </a:r>
            <a:r>
              <a:rPr lang="it-IT" sz="2300" dirty="0"/>
              <a:t>un’assimilazione adeguatamente </a:t>
            </a:r>
            <a:r>
              <a:rPr lang="it-IT" sz="2300" dirty="0" smtClean="0"/>
              <a:t>autonoma delle conoscenze .</a:t>
            </a:r>
            <a:br>
              <a:rPr lang="it-IT" sz="2300" dirty="0" smtClean="0"/>
            </a:br>
            <a:r>
              <a:rPr lang="it-IT" sz="2300" dirty="0" smtClean="0"/>
              <a:t>Il 25% si colloca nella fascia di livello </a:t>
            </a:r>
            <a:r>
              <a:rPr lang="it-IT" sz="2300" b="1" dirty="0" smtClean="0"/>
              <a:t>MEDIA ALTA</a:t>
            </a:r>
            <a:r>
              <a:rPr lang="it-IT" sz="2300" dirty="0" smtClean="0"/>
              <a:t>: ha rielaborazione ed applicazione delle conoscenze in situazioni nuove globalmente corretta.</a:t>
            </a:r>
            <a:br>
              <a:rPr lang="it-IT" sz="2300" dirty="0" smtClean="0"/>
            </a:br>
            <a:r>
              <a:rPr lang="it-IT" sz="2300" dirty="0" smtClean="0"/>
              <a:t>Il 25% si colloca nella fascia di livello </a:t>
            </a:r>
            <a:r>
              <a:rPr lang="it-IT" sz="2300" b="1" dirty="0" smtClean="0"/>
              <a:t> BASSA </a:t>
            </a:r>
            <a:r>
              <a:rPr lang="it-IT" sz="2300" dirty="0" smtClean="0"/>
              <a:t>:ha un’acquisizione mnemonica e incerta.</a:t>
            </a:r>
            <a:br>
              <a:rPr lang="it-IT" sz="2300" dirty="0" smtClean="0"/>
            </a:br>
            <a:r>
              <a:rPr lang="it-IT" sz="2300" dirty="0" smtClean="0"/>
              <a:t>Solol8% si colloca nella fascia </a:t>
            </a:r>
            <a:r>
              <a:rPr lang="it-IT" sz="2300" b="1" dirty="0" smtClean="0"/>
              <a:t>MOLTO BASSA: </a:t>
            </a:r>
            <a:r>
              <a:rPr lang="it-IT" sz="2300" dirty="0" smtClean="0"/>
              <a:t>ha </a:t>
            </a:r>
            <a:r>
              <a:rPr lang="it-IT" sz="2300" dirty="0"/>
              <a:t>un’acquisizione </a:t>
            </a:r>
            <a:r>
              <a:rPr lang="it-IT" sz="2300" dirty="0" smtClean="0"/>
              <a:t>frammentaria e difficoltà nell’applicazione.</a:t>
            </a:r>
            <a:r>
              <a:rPr lang="it-IT" sz="2300" dirty="0"/>
              <a:t/>
            </a:r>
            <a:br>
              <a:rPr lang="it-IT" sz="2300" dirty="0"/>
            </a:br>
            <a:endParaRPr lang="it-IT" sz="2300" dirty="0"/>
          </a:p>
        </p:txBody>
      </p:sp>
    </p:spTree>
    <p:extLst>
      <p:ext uri="{BB962C8B-B14F-4D97-AF65-F5344CB8AC3E}">
        <p14:creationId xmlns:p14="http://schemas.microsoft.com/office/powerpoint/2010/main" xmlns="" val="25269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86691302"/>
              </p:ext>
            </p:extLst>
          </p:nvPr>
        </p:nvGraphicFramePr>
        <p:xfrm>
          <a:off x="395536" y="476673"/>
          <a:ext cx="7920880" cy="5840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20213"/>
                <a:gridCol w="1120125"/>
                <a:gridCol w="1040115"/>
                <a:gridCol w="960106"/>
                <a:gridCol w="880098"/>
                <a:gridCol w="1040116"/>
                <a:gridCol w="960107"/>
              </a:tblGrid>
              <a:tr h="910685">
                <a:tc gridSpan="7">
                  <a:txBody>
                    <a:bodyPr/>
                    <a:lstStyle/>
                    <a:p>
                      <a:pPr algn="ctr"/>
                      <a:r>
                        <a:rPr lang="it-IT" sz="1800" dirty="0" smtClean="0">
                          <a:solidFill>
                            <a:schemeClr val="tx1"/>
                          </a:solidFill>
                        </a:rPr>
                        <a:t>CLASSI PRIME</a:t>
                      </a:r>
                      <a:endParaRPr lang="it-IT" sz="18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481850">
                <a:tc rowSpan="2"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ITALIANO</a:t>
                      </a:r>
                    </a:p>
                    <a:p>
                      <a:r>
                        <a:rPr lang="it-IT" dirty="0" smtClean="0"/>
                        <a:t>n. Alunni </a:t>
                      </a:r>
                    </a:p>
                    <a:p>
                      <a:r>
                        <a:rPr lang="it-IT" b="1" dirty="0" smtClean="0"/>
                        <a:t>67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L.ALTISSIMO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 ALTO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L.MEDIO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it-IT" sz="1200" b="1" dirty="0" smtClean="0"/>
                        <a:t>L.MOLTO</a:t>
                      </a:r>
                    </a:p>
                    <a:p>
                      <a:r>
                        <a:rPr lang="it-IT" sz="1200" b="1" dirty="0" smtClean="0"/>
                        <a:t>BASSO</a:t>
                      </a:r>
                      <a:endParaRPr lang="it-IT" sz="12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23</a:t>
                      </a:r>
                      <a:endParaRPr lang="it-IT" dirty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2811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MATEMATICA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66</a:t>
                      </a:r>
                    </a:p>
                    <a:p>
                      <a:endParaRPr lang="it-IT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</a:p>
                    <a:p>
                      <a:endParaRPr lang="it-IT" dirty="0" smtClean="0"/>
                    </a:p>
                    <a:p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19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21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2093"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INGLESE</a:t>
                      </a:r>
                    </a:p>
                    <a:p>
                      <a:r>
                        <a:rPr lang="it-IT" dirty="0" smtClean="0"/>
                        <a:t>n. Alunni</a:t>
                      </a:r>
                    </a:p>
                    <a:p>
                      <a:r>
                        <a:rPr lang="it-IT" b="1" dirty="0" smtClean="0"/>
                        <a:t>67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0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7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14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25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15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it-IT" dirty="0" smtClean="0"/>
                    </a:p>
                    <a:p>
                      <a:endParaRPr lang="it-IT" dirty="0" smtClean="0"/>
                    </a:p>
                    <a:p>
                      <a:r>
                        <a:rPr lang="it-IT" dirty="0" smtClean="0"/>
                        <a:t>6</a:t>
                      </a:r>
                      <a:endParaRPr lang="it-IT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29434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PRIME</a:t>
            </a:r>
            <a:br>
              <a:rPr lang="it-IT" dirty="0" smtClean="0"/>
            </a:br>
            <a:r>
              <a:rPr lang="it-IT" dirty="0" smtClean="0"/>
              <a:t>ITALIANO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7321288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899976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PRIME</a:t>
            </a:r>
            <a:br>
              <a:rPr lang="it-IT" dirty="0" smtClean="0"/>
            </a:br>
            <a:r>
              <a:rPr lang="it-IT" dirty="0" smtClean="0"/>
              <a:t>INGLESE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636417960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2019833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 w="76200"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lang="it-IT" dirty="0" smtClean="0"/>
              <a:t>Prove oggettive classi PRIME</a:t>
            </a:r>
            <a:br>
              <a:rPr lang="it-IT" dirty="0" smtClean="0"/>
            </a:br>
            <a:r>
              <a:rPr lang="it-IT" dirty="0" smtClean="0"/>
              <a:t>MATEMATICA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75695360"/>
              </p:ext>
            </p:extLst>
          </p:nvPr>
        </p:nvGraphicFramePr>
        <p:xfrm>
          <a:off x="395536" y="1916832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6648289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494</Words>
  <Application>Microsoft Office PowerPoint</Application>
  <PresentationFormat>Presentazione su schermo (4:3)</PresentationFormat>
  <Paragraphs>420</Paragraphs>
  <Slides>34</Slides>
  <Notes>15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34</vt:i4>
      </vt:variant>
    </vt:vector>
  </HeadingPairs>
  <TitlesOfParts>
    <vt:vector size="35" baseType="lpstr">
      <vt:lpstr>Tema di Office</vt:lpstr>
      <vt:lpstr>RISULTATI PROVE OGGETTIVE PARALLELE INIZIALI  a.s. 2021/2022 </vt:lpstr>
      <vt:lpstr>Diapositiva 2</vt:lpstr>
      <vt:lpstr>Diapositiva 3</vt:lpstr>
      <vt:lpstr>CLASSI PRIME</vt:lpstr>
      <vt:lpstr>Dalla lettura dei grafici emerge una certa uniformità fra le varie classi prime in riferimento alle fasce di livello degli alunni; in particolar modo si può notare l’assoluta assenza di varianza in riferimento alla percentuale di alunni che hanno riportato esiti riferibili al livello altissimo e in quello molto basso, sia nella prova di Italiano che in quella di Matematica e inglese.  In media il  35% degli alunni si colloca nella fascia di livello MEDIA: ha un’assimilazione adeguatamente autonoma delle conoscenze . Il 25% si colloca nella fascia di livello MEDIA ALTA: ha rielaborazione ed applicazione delle conoscenze in situazioni nuove globalmente corretta. Il 25% si colloca nella fascia di livello  BASSA :ha un’acquisizione mnemonica e incerta. Solol8% si colloca nella fascia MOLTO BASSA: ha un’acquisizione frammentaria e difficoltà nell’applicazione. </vt:lpstr>
      <vt:lpstr>Diapositiva 6</vt:lpstr>
      <vt:lpstr>Prove oggettive classi PRIME ITALIANO</vt:lpstr>
      <vt:lpstr>Prove oggettive classi PRIME INGLESE</vt:lpstr>
      <vt:lpstr>Prove oggettive classi PRIME MATEMATICA</vt:lpstr>
      <vt:lpstr>CLASSI SECONDE</vt:lpstr>
      <vt:lpstr>  In media il  35% degli alunni delle classi seconde si colloca nella fascia di livello MEDIA: ha un’assimilazione adeguatamente autonoma delle conoscenze . L’8/10 % si colloca nella fascia di livello ALTISSIMA :ha rielaborazione ed applicazione delle conoscenze in situazioni nuove piena ed approfondita. Il 20%si colloca nella fascia di livello ALTA :ha rielaborazione ed applicazione delle conoscenze in situazioni nuove corretta ed esauriente Il 25% si colloca nella fascia di livello MEDIA ALTA: ha rielaborazione ed applicazione delle conoscenze in situazioni nuove globalmente corretta. Il12% si colloca nella fascia di livello  BASSA :ha un’acquisizione mnemonica e incerta. Solol1/2% si colloca nella fascia MOLTO BASSA: ha un’acquisizione frammentaria e difficoltà nell’applicazione. </vt:lpstr>
      <vt:lpstr>Diapositiva 12</vt:lpstr>
      <vt:lpstr>Prove oggettive classi SECONDE ITALIANO</vt:lpstr>
      <vt:lpstr>Prove oggettive classi SECONDE INGLESE</vt:lpstr>
      <vt:lpstr>Prove oggettive classi SECONDE MATEMATICA</vt:lpstr>
      <vt:lpstr>CLASSI TERZE</vt:lpstr>
      <vt:lpstr> In media gli alunni delle classi terze si collocano: Il 5 % nella fascia di livello ALTISSIMA :ha rielaborazione ed applicazione delle conoscenze in situazioni nuove piena ed approfondita. Il 20%(in italiano e matematica)e il 51% (in inglese)si colloca nella fascia di livello ALTA: ha rielaborazione ed applicazione delle conoscenze in situazioni nuove corretta ed esauriente Il 25%( in italiano e matematica)e il 9 % (in inglese)si colloca nella fascia di livello MEDIA ALTA: ha rielaborazione ed applicazione delle conoscenze in situazioni nuove globalmente corretta il  25% nella fascia di livello MEDIA: ha un’assimilazione adeguatamente autonoma delle conoscenze . Il20 % (in italiano e matematica)e solo il 9%(in inglese) si colloca nella fascia di livello  BASSA :ha un’acquisizione mnemonica e incerta. Solo il 5 % si colloca nella fascia MOLTO BASSA: ha un’acquisizione frammentaria e difficoltà nell’applicazione. </vt:lpstr>
      <vt:lpstr>Diapositiva 18</vt:lpstr>
      <vt:lpstr>Prove oggettive classi TERZE ITALIANO</vt:lpstr>
      <vt:lpstr>Prove oggettive classi TERZE INGLESE</vt:lpstr>
      <vt:lpstr>Prove oggettive classi TERZE MATEMATICA</vt:lpstr>
      <vt:lpstr>CLASSI QUARTE</vt:lpstr>
      <vt:lpstr> In media Il 15 % delle classi quarte si colloca nella fascia di livello ALTISSIMA :ha rielaborazione ed applicazione delle conoscenze in situazioni nuove piena ed approfondita.  il  30% degli alunni si colloca nella fascia di livello MEDIA: ha un’assimilazione adeguatamente autonoma delle conoscenze . Il 25% si colloca nella fascia di livello ALTA ha rielaborazione ed applicazione delle conoscenze in situazioni nuove corretta ed esauriente. Il20% si colloca nella fascia di livello MEDIA ALTA: ha rielaborazione ed applicazione delle conoscenze in situazioni nuove globalmente corretta Solo il 3° e il 7 % si colloca nella fascia BASSA e MOLTO BASSA: ha un’acquisizione frammentaria e difficoltà nell’applicazione. </vt:lpstr>
      <vt:lpstr>Diapositiva 24</vt:lpstr>
      <vt:lpstr>Prove oggettive classi QUARTE ITALIANO</vt:lpstr>
      <vt:lpstr>Prove oggettive classi QUARTE INGLESE</vt:lpstr>
      <vt:lpstr>Prove oggettive classi QUARTE MATEMATICA</vt:lpstr>
      <vt:lpstr>CLASSI QUINTE</vt:lpstr>
      <vt:lpstr> In media Il 5 % delle classi quinte si colloca nella fascia di livello ALTISSIMA :ha rielaborazione ed applicazione delle conoscenze in situazioni nuove piena ed approfondita. Il 25% si colloca nella fascia di livello ALTA ha rielaborazione ed applicazione delle conoscenze in situazioni nuove corretta ed esauriente. Il20% si colloca nella fascia di livello MEDIA ALTA: ha rielaborazione ed applicazione delle conoscenze in situazioni nuove globalmente corretta. Il  25% degli alunni si colloca nella fascia di livello MEDIA: ha un’assimilazione adeguatamente autonoma delle conoscenze . Il 18% si colloca nella fascia BASSA ha un’acquisizione mnemonica e incerta. Solol1/2% si colloca nella fascia MOLTO BASSA: ha un’acquisizione frammentaria e difficoltà nell’applicazione. </vt:lpstr>
      <vt:lpstr>Diapositiva 30</vt:lpstr>
      <vt:lpstr>Prove oggettive classi QUINTE ITALIANO</vt:lpstr>
      <vt:lpstr>Prove oggettive classi QUINTE INGLESE</vt:lpstr>
      <vt:lpstr>Prove oggettive classi QUINTE MATEMATICA</vt:lpstr>
      <vt:lpstr>GRAZIE MILLE PER LA COLLABORAZIONE  F.S. Maria Puca a.s.2021/2022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Giovanni</dc:creator>
  <cp:lastModifiedBy>Nugnes</cp:lastModifiedBy>
  <cp:revision>41</cp:revision>
  <dcterms:created xsi:type="dcterms:W3CDTF">2021-10-17T15:00:28Z</dcterms:created>
  <dcterms:modified xsi:type="dcterms:W3CDTF">2021-10-26T21:10:26Z</dcterms:modified>
</cp:coreProperties>
</file>