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7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notesSlides/notesSlide8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notesSlides/notesSlide9.xml" ContentType="application/vnd.openxmlformats-officedocument.presentationml.notesSlide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10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11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notesSlides/notesSlide12.xml" ContentType="application/vnd.openxmlformats-officedocument.presentationml.notesSlide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13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14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notesSlides/notesSlide15.xml" ContentType="application/vnd.openxmlformats-officedocument.presentationml.notesSlide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0.xml" ContentType="application/vnd.openxmlformats-officedocument.drawingml.chart+xml"/>
  <Override PartName="/ppt/charts/chart111.xml" ContentType="application/vnd.openxmlformats-officedocument.drawingml.chart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notesSlides/notesSlide16.xml" ContentType="application/vnd.openxmlformats-officedocument.presentationml.notesSlide+xml"/>
  <Override PartName="/ppt/charts/chart115.xml" ContentType="application/vnd.openxmlformats-officedocument.drawingml.chart+xml"/>
  <Override PartName="/ppt/charts/chart116.xml" ContentType="application/vnd.openxmlformats-officedocument.drawingml.chart+xml"/>
  <Override PartName="/ppt/charts/chart117.xml" ContentType="application/vnd.openxmlformats-officedocument.drawingml.chart+xml"/>
  <Override PartName="/ppt/charts/chart118.xml" ContentType="application/vnd.openxmlformats-officedocument.drawingml.chart+xml"/>
  <Override PartName="/ppt/charts/chart119.xml" ContentType="application/vnd.openxmlformats-officedocument.drawingml.chart+xml"/>
  <Override PartName="/ppt/charts/chart120.xml" ContentType="application/vnd.openxmlformats-officedocument.drawingml.chart+xml"/>
  <Override PartName="/ppt/charts/chart121.xml" ContentType="application/vnd.openxmlformats-officedocument.drawingml.chart+xml"/>
  <Override PartName="/ppt/charts/chart122.xml" ContentType="application/vnd.openxmlformats-officedocument.drawingml.chart+xml"/>
  <Override PartName="/ppt/charts/chart1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2"/>
  </p:notesMasterIdLst>
  <p:sldIdLst>
    <p:sldId id="258" r:id="rId2"/>
    <p:sldId id="259" r:id="rId3"/>
    <p:sldId id="256" r:id="rId4"/>
    <p:sldId id="261" r:id="rId5"/>
    <p:sldId id="288" r:id="rId6"/>
    <p:sldId id="262" r:id="rId7"/>
    <p:sldId id="296" r:id="rId8"/>
    <p:sldId id="324" r:id="rId9"/>
    <p:sldId id="325" r:id="rId10"/>
    <p:sldId id="329" r:id="rId11"/>
    <p:sldId id="271" r:id="rId12"/>
    <p:sldId id="299" r:id="rId13"/>
    <p:sldId id="263" r:id="rId14"/>
    <p:sldId id="300" r:id="rId15"/>
    <p:sldId id="264" r:id="rId16"/>
    <p:sldId id="301" r:id="rId17"/>
    <p:sldId id="289" r:id="rId18"/>
    <p:sldId id="302" r:id="rId19"/>
    <p:sldId id="266" r:id="rId20"/>
    <p:sldId id="304" r:id="rId21"/>
    <p:sldId id="268" r:id="rId22"/>
    <p:sldId id="269" r:id="rId23"/>
    <p:sldId id="265" r:id="rId24"/>
    <p:sldId id="303" r:id="rId25"/>
    <p:sldId id="270" r:id="rId26"/>
    <p:sldId id="295" r:id="rId27"/>
    <p:sldId id="326" r:id="rId28"/>
    <p:sldId id="330" r:id="rId29"/>
    <p:sldId id="308" r:id="rId30"/>
    <p:sldId id="309" r:id="rId31"/>
    <p:sldId id="282" r:id="rId32"/>
    <p:sldId id="310" r:id="rId33"/>
    <p:sldId id="290" r:id="rId34"/>
    <p:sldId id="311" r:id="rId35"/>
    <p:sldId id="284" r:id="rId36"/>
    <p:sldId id="312" r:id="rId37"/>
    <p:sldId id="286" r:id="rId38"/>
    <p:sldId id="315" r:id="rId39"/>
    <p:sldId id="278" r:id="rId40"/>
    <p:sldId id="279" r:id="rId41"/>
    <p:sldId id="298" r:id="rId42"/>
    <p:sldId id="327" r:id="rId43"/>
    <p:sldId id="331" r:id="rId44"/>
    <p:sldId id="260" r:id="rId45"/>
    <p:sldId id="316" r:id="rId46"/>
    <p:sldId id="272" r:id="rId47"/>
    <p:sldId id="317" r:id="rId48"/>
    <p:sldId id="273" r:id="rId49"/>
    <p:sldId id="318" r:id="rId50"/>
    <p:sldId id="275" r:id="rId51"/>
    <p:sldId id="319" r:id="rId52"/>
    <p:sldId id="276" r:id="rId53"/>
    <p:sldId id="320" r:id="rId54"/>
    <p:sldId id="277" r:id="rId55"/>
    <p:sldId id="321" r:id="rId56"/>
    <p:sldId id="287" r:id="rId57"/>
    <p:sldId id="322" r:id="rId58"/>
    <p:sldId id="294" r:id="rId59"/>
    <p:sldId id="323" r:id="rId60"/>
    <p:sldId id="328" r:id="rId6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72" autoAdjust="0"/>
  </p:normalViewPr>
  <p:slideViewPr>
    <p:cSldViewPr>
      <p:cViewPr>
        <p:scale>
          <a:sx n="64" d="100"/>
          <a:sy n="64" d="100"/>
        </p:scale>
        <p:origin x="-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7621467119847"/>
          <c:y val="6.1109139800793119E-2"/>
          <c:w val="0.76966096627186642"/>
          <c:h val="0.8813008872030090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8645467963879E-2"/>
          <c:y val="0.16501598571144147"/>
          <c:w val="0.75060980327582649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32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1"/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21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29</c:v>
                </c:pt>
                <c:pt idx="2">
                  <c:v>26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39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8645467963879E-2"/>
          <c:y val="0.16501598571144147"/>
          <c:w val="0.75060980327582649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31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22</c:v>
                </c:pt>
                <c:pt idx="1">
                  <c:v>34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22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32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40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33</c:v>
                </c:pt>
                <c:pt idx="2">
                  <c:v>26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33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50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49</c:v>
                </c:pt>
                <c:pt idx="2">
                  <c:v>10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8645467963879E-2"/>
          <c:y val="0.16501598571144147"/>
          <c:w val="0.75060980327582649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13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28</c:v>
                </c:pt>
                <c:pt idx="1">
                  <c:v>27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18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24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35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30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67519839676"/>
          <c:y val="4.1277919474668301E-2"/>
          <c:w val="0.77352895695579293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22</c:v>
                </c:pt>
                <c:pt idx="2">
                  <c:v>16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17</c:v>
                </c:pt>
                <c:pt idx="2">
                  <c:v>22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27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21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67519839676"/>
          <c:y val="4.1277919474668301E-2"/>
          <c:w val="0.77352895695579293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27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427078061285367E-2"/>
          <c:y val="0.12221732307521388"/>
          <c:w val="0.80314584387742927"/>
          <c:h val="0.774462063738949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27</c:v>
                </c:pt>
                <c:pt idx="2">
                  <c:v>22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33</c:v>
                </c:pt>
                <c:pt idx="2">
                  <c:v>8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67519839676"/>
          <c:y val="4.1277919474668301E-2"/>
          <c:w val="0.77352895695579293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28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29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22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130075574205021E-2"/>
          <c:y val="0.15425212814885295"/>
          <c:w val="0.69865051230400155"/>
          <c:h val="0.6914955127019030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20</c:v>
                </c:pt>
                <c:pt idx="2">
                  <c:v>16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67519839676"/>
          <c:y val="4.1277919474668301E-2"/>
          <c:w val="0.77352895695579293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24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4"/>
          <c:dPt>
            <c:idx val="1"/>
            <c:bubble3D val="0"/>
          </c:dPt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32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4"/>
          <c:dPt>
            <c:idx val="1"/>
            <c:bubble3D val="0"/>
          </c:dPt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23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26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48180564232293E-2"/>
          <c:y val="6.1205619881890438E-2"/>
          <c:w val="0.68805314496724834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25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4067519839676"/>
          <c:y val="4.1277919474668301E-2"/>
          <c:w val="0.77352895695579293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18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48180564232293E-2"/>
          <c:y val="6.1205619881890438E-2"/>
          <c:w val="0.68805314496724834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17</c:v>
                </c:pt>
                <c:pt idx="2">
                  <c:v>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5"/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  <c:pt idx="2">
                  <c:v>25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33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29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31548472015345E-2"/>
          <c:y val="0.18108841815929919"/>
          <c:w val="0.69476578873533812"/>
          <c:h val="0.7590959543589805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3"/>
            <c:bubble3D val="0"/>
            <c:explosion val="2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FF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26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35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19</c:v>
                </c:pt>
                <c:pt idx="2">
                  <c:v>35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10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44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8645467963879E-2"/>
          <c:y val="0.16501598571144147"/>
          <c:w val="0.75060980327582649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11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layout>
                <c:manualLayout>
                  <c:x val="-0.20035577644150651"/>
                  <c:y val="-3.0353378785420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38</c:v>
                </c:pt>
                <c:pt idx="2">
                  <c:v>20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layout>
                <c:manualLayout>
                  <c:x val="-0.20035577644150651"/>
                  <c:y val="-3.035337878542037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28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21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26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19</c:v>
                </c:pt>
                <c:pt idx="1">
                  <c:v>1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42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08645467963879E-2"/>
          <c:y val="0.16501598571144147"/>
          <c:w val="0.75060980327582649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ln>
          <a:noFill/>
        </a:ln>
      </c:spPr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40</c:v>
                </c:pt>
                <c:pt idx="1">
                  <c:v>14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49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26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1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13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8"/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25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8"/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Lbls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DELL’INFANZIA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1" custLinFactNeighborX="-4424" custLinFactNeighborY="5357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95020"/>
          <a:ext cx="3255144" cy="1233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kern="1200" dirty="0" smtClean="0"/>
            <a:t>SCUOLA DELL’INFANZIA</a:t>
          </a:r>
          <a:endParaRPr lang="it-IT" sz="3100" kern="1200" dirty="0"/>
        </a:p>
      </dsp:txBody>
      <dsp:txXfrm>
        <a:off x="60199" y="355219"/>
        <a:ext cx="3134746" cy="111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06D7-BBF3-4E5F-BE34-06C0C5433CA4}" type="datetimeFigureOut">
              <a:rPr lang="it-IT" smtClean="0"/>
              <a:t>20/06/2019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432-6F50-40F8-B279-7BF3374D30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3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027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62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625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824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116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606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565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3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5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0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0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0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99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75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C29A-7646-447E-B3E8-9D765CBE8C4B}" type="datetime1">
              <a:rPr lang="it-IT" smtClean="0"/>
              <a:t>20/06/2019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5DF7-CC88-4F3F-89B4-CD4F75506558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8967-FC88-458C-9101-3A0495AC9B0E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AB037C-D2F5-4784-BD07-93EF32B9CF83}" type="datetime1">
              <a:rPr lang="it-IT" smtClean="0"/>
              <a:t>20/06/2019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E20-44C2-45D6-B6B7-8D98B15BBCC3}" type="datetime1">
              <a:rPr lang="it-IT" smtClean="0"/>
              <a:t>20/06/2019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A60-7205-460F-8FE8-F1783B88B4B4}" type="datetime1">
              <a:rPr lang="it-IT" smtClean="0"/>
              <a:t>20/06/2019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5853-F2E3-4CB4-9354-0EA7D5D518B8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622-04BD-4B3C-8A6D-A637C641CBF7}" type="datetime1">
              <a:rPr lang="it-IT" smtClean="0"/>
              <a:t>20/06/2019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10E-1586-4454-A60E-6567C58649AD}" type="datetime1">
              <a:rPr lang="it-IT" smtClean="0"/>
              <a:t>20/06/2019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5DD21-2A7E-4B3F-AE89-1E3C33B20F98}" type="datetime1">
              <a:rPr lang="it-IT" smtClean="0"/>
              <a:t>20/06/2019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57F-48DE-45CF-988C-F3896C783253}" type="datetime1">
              <a:rPr lang="it-IT" smtClean="0"/>
              <a:t>20/06/2019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2BFEAE-0F37-4897-B0C7-95FC39A6F9DD}" type="datetime1">
              <a:rPr lang="it-IT" smtClean="0"/>
              <a:t>20/06/2019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EF9CF6-BB36-47A8-A46B-0FC3EBA12A9F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78.xml"/><Relationship Id="rId4" Type="http://schemas.openxmlformats.org/officeDocument/2006/relationships/chart" Target="../charts/chart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1.xml"/><Relationship Id="rId4" Type="http://schemas.openxmlformats.org/officeDocument/2006/relationships/chart" Target="../charts/chart8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7.xml"/><Relationship Id="rId4" Type="http://schemas.openxmlformats.org/officeDocument/2006/relationships/chart" Target="../charts/chart11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21575" cy="446449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8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MONITORAGGIO FINALE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Dal monitoraggio FINALE è emerso un miglioramento del livello delle competenze degli alunni di 3 anni della </a:t>
            </a:r>
            <a:r>
              <a:rPr lang="it-IT" dirty="0" err="1" smtClean="0">
                <a:solidFill>
                  <a:schemeClr val="bg2"/>
                </a:solidFill>
              </a:rPr>
              <a:t>sc.dell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Infanzia.La</a:t>
            </a:r>
            <a:r>
              <a:rPr lang="it-IT" dirty="0" smtClean="0">
                <a:solidFill>
                  <a:schemeClr val="bg2"/>
                </a:solidFill>
              </a:rPr>
              <a:t> maggior parte degli alunni ha mostrato di possedere un livello </a:t>
            </a:r>
            <a:r>
              <a:rPr lang="it-IT" dirty="0" smtClean="0">
                <a:solidFill>
                  <a:srgbClr val="FF0000"/>
                </a:solidFill>
              </a:rPr>
              <a:t>INTERMEDIO.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1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484784"/>
            <a:ext cx="2376264" cy="5760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393080"/>
              </p:ext>
            </p:extLst>
          </p:nvPr>
        </p:nvGraphicFramePr>
        <p:xfrm>
          <a:off x="107504" y="2132856"/>
          <a:ext cx="2520280" cy="216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4687713"/>
              </p:ext>
            </p:extLst>
          </p:nvPr>
        </p:nvGraphicFramePr>
        <p:xfrm>
          <a:off x="2627784" y="2132856"/>
          <a:ext cx="25202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88641"/>
            <a:ext cx="8229600" cy="115212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3059832" y="1340768"/>
            <a:ext cx="2664296" cy="792088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926177"/>
              </p:ext>
            </p:extLst>
          </p:nvPr>
        </p:nvGraphicFramePr>
        <p:xfrm>
          <a:off x="5192452" y="2132856"/>
          <a:ext cx="403244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5876528" y="1340768"/>
            <a:ext cx="2664296" cy="792088"/>
          </a:xfrm>
          <a:prstGeom prst="rect">
            <a:avLst/>
          </a:prstGeom>
          <a:noFill/>
          <a:ln w="25400" cap="rnd" cmpd="sng" algn="ctr">
            <a:solidFill>
              <a:srgbClr val="FF0000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1944216" cy="720080"/>
          </a:xfrm>
          <a:ln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it-IT" dirty="0">
                <a:solidFill>
                  <a:srgbClr val="002060"/>
                </a:solidFill>
              </a:rPr>
              <a:t>Ascolto </a:t>
            </a:r>
            <a:r>
              <a:rPr lang="it-IT" dirty="0" smtClean="0">
                <a:solidFill>
                  <a:srgbClr val="002060"/>
                </a:solidFill>
              </a:rPr>
              <a:t>e comprensione (INIZIALE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1285667"/>
              </p:ext>
            </p:extLst>
          </p:nvPr>
        </p:nvGraphicFramePr>
        <p:xfrm>
          <a:off x="2771800" y="2204864"/>
          <a:ext cx="27363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771800" y="1556792"/>
            <a:ext cx="2808312" cy="6196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Ascolto 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775860"/>
              </p:ext>
            </p:extLst>
          </p:nvPr>
        </p:nvGraphicFramePr>
        <p:xfrm>
          <a:off x="26944" y="2204864"/>
          <a:ext cx="274485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25848"/>
              </p:ext>
            </p:extLst>
          </p:nvPr>
        </p:nvGraphicFramePr>
        <p:xfrm>
          <a:off x="5508104" y="2204864"/>
          <a:ext cx="36358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580112" y="1634554"/>
            <a:ext cx="2808312" cy="61964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endParaRPr lang="it-IT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Ascolto 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268760"/>
            <a:ext cx="280831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0883325"/>
              </p:ext>
            </p:extLst>
          </p:nvPr>
        </p:nvGraphicFramePr>
        <p:xfrm>
          <a:off x="0" y="2204864"/>
          <a:ext cx="31169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62072517"/>
              </p:ext>
            </p:extLst>
          </p:nvPr>
        </p:nvGraphicFramePr>
        <p:xfrm>
          <a:off x="3131840" y="2204864"/>
          <a:ext cx="26642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3203849" y="1412776"/>
            <a:ext cx="2808312" cy="6646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6012160" y="1480282"/>
            <a:ext cx="2993143" cy="66461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42279"/>
              </p:ext>
            </p:extLst>
          </p:nvPr>
        </p:nvGraphicFramePr>
        <p:xfrm>
          <a:off x="5868144" y="2221718"/>
          <a:ext cx="3096344" cy="437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735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2520280" cy="7191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Comunicazione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</a:t>
            </a:r>
            <a:r>
              <a:rPr lang="it-IT" sz="1600" dirty="0">
                <a:solidFill>
                  <a:srgbClr val="002060"/>
                </a:solidFill>
              </a:rPr>
              <a:t>I</a:t>
            </a:r>
            <a:r>
              <a:rPr lang="it-IT" sz="1600" dirty="0" smtClean="0">
                <a:solidFill>
                  <a:srgbClr val="002060"/>
                </a:solidFill>
              </a:rPr>
              <a:t>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212049"/>
              </p:ext>
            </p:extLst>
          </p:nvPr>
        </p:nvGraphicFramePr>
        <p:xfrm>
          <a:off x="0" y="2204865"/>
          <a:ext cx="291581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81179709"/>
              </p:ext>
            </p:extLst>
          </p:nvPr>
        </p:nvGraphicFramePr>
        <p:xfrm>
          <a:off x="2843808" y="2162308"/>
          <a:ext cx="2728977" cy="277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87824" y="1412776"/>
            <a:ext cx="288032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(Intermedie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2987824" y="1412776"/>
            <a:ext cx="3024336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2000" smtClean="0">
                <a:solidFill>
                  <a:srgbClr val="002060"/>
                </a:solidFill>
              </a:rPr>
              <a:t>(Intermedie</a:t>
            </a:r>
            <a:r>
              <a:rPr lang="it-IT" sz="140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1" name="Segnaposto testo 4"/>
          <p:cNvSpPr txBox="1">
            <a:spLocks/>
          </p:cNvSpPr>
          <p:nvPr/>
        </p:nvSpPr>
        <p:spPr>
          <a:xfrm>
            <a:off x="2987824" y="1412776"/>
            <a:ext cx="2664296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(Intermedie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2" name="Segnaposto testo 4"/>
          <p:cNvSpPr txBox="1">
            <a:spLocks/>
          </p:cNvSpPr>
          <p:nvPr/>
        </p:nvSpPr>
        <p:spPr>
          <a:xfrm>
            <a:off x="5781819" y="1412776"/>
            <a:ext cx="2664296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3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79368"/>
              </p:ext>
            </p:extLst>
          </p:nvPr>
        </p:nvGraphicFramePr>
        <p:xfrm>
          <a:off x="5508104" y="2143270"/>
          <a:ext cx="3635895" cy="431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72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2304256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Raggruppare e </a:t>
            </a:r>
            <a:r>
              <a:rPr lang="it-IT" sz="1600" dirty="0" smtClean="0">
                <a:solidFill>
                  <a:srgbClr val="002060"/>
                </a:solidFill>
              </a:rPr>
              <a:t>classificare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1953146"/>
              </p:ext>
            </p:extLst>
          </p:nvPr>
        </p:nvGraphicFramePr>
        <p:xfrm>
          <a:off x="0" y="2276872"/>
          <a:ext cx="26997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11510603"/>
              </p:ext>
            </p:extLst>
          </p:nvPr>
        </p:nvGraphicFramePr>
        <p:xfrm>
          <a:off x="2699792" y="2124547"/>
          <a:ext cx="2880320" cy="281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843808" y="1340768"/>
            <a:ext cx="2880320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600" dirty="0" smtClean="0">
              <a:solidFill>
                <a:srgbClr val="002060"/>
              </a:solidFill>
            </a:endParaRP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Raggruppare e 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classificare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724128" y="1268760"/>
            <a:ext cx="3419872" cy="855786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Raggruppare e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classificare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928455"/>
              </p:ext>
            </p:extLst>
          </p:nvPr>
        </p:nvGraphicFramePr>
        <p:xfrm>
          <a:off x="5580112" y="2124546"/>
          <a:ext cx="3419872" cy="47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97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288032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600" dirty="0" smtClean="0">
              <a:solidFill>
                <a:srgbClr val="002060"/>
              </a:solidFill>
            </a:endParaRPr>
          </a:p>
          <a:p>
            <a:pPr lvl="0"/>
            <a:endParaRPr lang="it-IT" sz="1600" dirty="0">
              <a:solidFill>
                <a:srgbClr val="002060"/>
              </a:solidFill>
            </a:endParaRP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Orientamento spazio-tempo(INIZIALE)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300280"/>
              </p:ext>
            </p:extLst>
          </p:nvPr>
        </p:nvGraphicFramePr>
        <p:xfrm>
          <a:off x="5724128" y="2204864"/>
          <a:ext cx="32403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97005331"/>
              </p:ext>
            </p:extLst>
          </p:nvPr>
        </p:nvGraphicFramePr>
        <p:xfrm>
          <a:off x="2915816" y="2204864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30566" y="1484784"/>
            <a:ext cx="2952328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Orientamento spazio-tempo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54145"/>
              </p:ext>
            </p:extLst>
          </p:nvPr>
        </p:nvGraphicFramePr>
        <p:xfrm>
          <a:off x="34762" y="2204864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ttangolo 5"/>
          <p:cNvSpPr/>
          <p:nvPr/>
        </p:nvSpPr>
        <p:spPr>
          <a:xfrm>
            <a:off x="4406730" y="324433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</a:t>
            </a:r>
            <a:endParaRPr lang="it-IT" dirty="0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5796136" y="1484784"/>
            <a:ext cx="3096344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Orientamento spazio-tempo(FINALE)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06730" y="3244334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2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237626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Motivazione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(INIZIALE)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1176566"/>
              </p:ext>
            </p:extLst>
          </p:nvPr>
        </p:nvGraphicFramePr>
        <p:xfrm>
          <a:off x="21610" y="2276872"/>
          <a:ext cx="30328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0564634"/>
              </p:ext>
            </p:extLst>
          </p:nvPr>
        </p:nvGraphicFramePr>
        <p:xfrm>
          <a:off x="5940152" y="2132856"/>
          <a:ext cx="29523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555776" y="1412776"/>
            <a:ext cx="223224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Motivazione</a:t>
            </a: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(INTERMEDIO)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515468"/>
              </p:ext>
            </p:extLst>
          </p:nvPr>
        </p:nvGraphicFramePr>
        <p:xfrm>
          <a:off x="3059832" y="2204864"/>
          <a:ext cx="28083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5706056" y="1532290"/>
            <a:ext cx="3042408" cy="57606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Motivazione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70584" cy="556171"/>
          </a:xfrm>
        </p:spPr>
        <p:txBody>
          <a:bodyPr/>
          <a:lstStyle/>
          <a:p>
            <a:fld id="{C8EF9CF6-BB36-47A8-A46B-0FC3EBA12A9F}" type="slidenum">
              <a:rPr lang="it-IT" smtClean="0"/>
              <a:t>18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201622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(iniziale)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9627354"/>
              </p:ext>
            </p:extLst>
          </p:nvPr>
        </p:nvGraphicFramePr>
        <p:xfrm>
          <a:off x="0" y="1988841"/>
          <a:ext cx="2627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05909230"/>
              </p:ext>
            </p:extLst>
          </p:nvPr>
        </p:nvGraphicFramePr>
        <p:xfrm>
          <a:off x="2627784" y="1988840"/>
          <a:ext cx="2376264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268760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(intermedio)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964125"/>
              </p:ext>
            </p:extLst>
          </p:nvPr>
        </p:nvGraphicFramePr>
        <p:xfrm>
          <a:off x="5148064" y="1916832"/>
          <a:ext cx="3995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5180374" y="1268760"/>
            <a:ext cx="3352066" cy="63976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3960440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(iniziale</a:t>
            </a:r>
            <a:r>
              <a:rPr lang="it-IT" sz="1800" dirty="0" smtClean="0">
                <a:solidFill>
                  <a:srgbClr val="002060"/>
                </a:solidFill>
              </a:rPr>
              <a:t>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9965643"/>
              </p:ext>
            </p:extLst>
          </p:nvPr>
        </p:nvGraphicFramePr>
        <p:xfrm>
          <a:off x="0" y="2204864"/>
          <a:ext cx="248376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8723090"/>
              </p:ext>
            </p:extLst>
          </p:nvPr>
        </p:nvGraphicFramePr>
        <p:xfrm>
          <a:off x="2483768" y="2204864"/>
          <a:ext cx="25202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83768" y="1484784"/>
            <a:ext cx="252028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Ascolto</a:t>
            </a: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(intermedio)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046593"/>
              </p:ext>
            </p:extLst>
          </p:nvPr>
        </p:nvGraphicFramePr>
        <p:xfrm>
          <a:off x="5076056" y="2132856"/>
          <a:ext cx="37444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171270" y="1484784"/>
            <a:ext cx="3649202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412777"/>
            <a:ext cx="7344815" cy="28501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00576" cy="309634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DIRIGENTE SCOLASTICO </a:t>
            </a:r>
          </a:p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PROF.SSA GIUSEPPINA NUGNES</a:t>
            </a:r>
            <a:endParaRPr lang="it-IT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6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2016224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2887123"/>
              </p:ext>
            </p:extLst>
          </p:nvPr>
        </p:nvGraphicFramePr>
        <p:xfrm>
          <a:off x="179512" y="2132857"/>
          <a:ext cx="252028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5440362"/>
              </p:ext>
            </p:extLst>
          </p:nvPr>
        </p:nvGraphicFramePr>
        <p:xfrm>
          <a:off x="2627784" y="2132856"/>
          <a:ext cx="26642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484784"/>
            <a:ext cx="309634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283342"/>
              </p:ext>
            </p:extLst>
          </p:nvPr>
        </p:nvGraphicFramePr>
        <p:xfrm>
          <a:off x="5220072" y="2132856"/>
          <a:ext cx="36724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5364088" y="1535509"/>
            <a:ext cx="3096344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10445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405208"/>
              </p:ext>
            </p:extLst>
          </p:nvPr>
        </p:nvGraphicFramePr>
        <p:xfrm>
          <a:off x="-15266" y="2060848"/>
          <a:ext cx="300309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9820809"/>
              </p:ext>
            </p:extLst>
          </p:nvPr>
        </p:nvGraphicFramePr>
        <p:xfrm>
          <a:off x="2987824" y="2060849"/>
          <a:ext cx="273630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15816" y="1340768"/>
            <a:ext cx="2808312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88380"/>
              </p:ext>
            </p:extLst>
          </p:nvPr>
        </p:nvGraphicFramePr>
        <p:xfrm>
          <a:off x="5652120" y="2060848"/>
          <a:ext cx="3491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871760" y="1268760"/>
            <a:ext cx="2808312" cy="71177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Confronto con 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2233305"/>
              </p:ext>
            </p:extLst>
          </p:nvPr>
        </p:nvGraphicFramePr>
        <p:xfrm>
          <a:off x="5792" y="2132857"/>
          <a:ext cx="305404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40961543"/>
              </p:ext>
            </p:extLst>
          </p:nvPr>
        </p:nvGraphicFramePr>
        <p:xfrm>
          <a:off x="3059832" y="2060849"/>
          <a:ext cx="2880320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5796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3059832" y="1268760"/>
            <a:ext cx="2808312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051817"/>
              </p:ext>
            </p:extLst>
          </p:nvPr>
        </p:nvGraphicFramePr>
        <p:xfrm>
          <a:off x="5940152" y="2132856"/>
          <a:ext cx="32038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6020544" y="1373284"/>
            <a:ext cx="2808312" cy="71177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Prendere 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226774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4401649"/>
              </p:ext>
            </p:extLst>
          </p:nvPr>
        </p:nvGraphicFramePr>
        <p:xfrm>
          <a:off x="2849" y="2132856"/>
          <a:ext cx="2696943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666989"/>
              </p:ext>
            </p:extLst>
          </p:nvPr>
        </p:nvGraphicFramePr>
        <p:xfrm>
          <a:off x="2699792" y="2132856"/>
          <a:ext cx="259228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412776"/>
            <a:ext cx="252028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72472" y="1565176"/>
            <a:ext cx="3375992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Il linguaggio  del  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727075"/>
              </p:ext>
            </p:extLst>
          </p:nvPr>
        </p:nvGraphicFramePr>
        <p:xfrm>
          <a:off x="5372472" y="2133000"/>
          <a:ext cx="3771528" cy="453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286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12776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Utilizzo 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97012807"/>
              </p:ext>
            </p:extLst>
          </p:nvPr>
        </p:nvGraphicFramePr>
        <p:xfrm>
          <a:off x="0" y="2204864"/>
          <a:ext cx="248376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8817380"/>
              </p:ext>
            </p:extLst>
          </p:nvPr>
        </p:nvGraphicFramePr>
        <p:xfrm>
          <a:off x="2483768" y="2132857"/>
          <a:ext cx="25922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11760" y="1340768"/>
            <a:ext cx="273630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Utilizzo </a:t>
            </a:r>
            <a:r>
              <a:rPr lang="it-IT" sz="1600" dirty="0">
                <a:solidFill>
                  <a:srgbClr val="002060"/>
                </a:solidFill>
              </a:rPr>
              <a:t>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800592"/>
              </p:ext>
            </p:extLst>
          </p:nvPr>
        </p:nvGraphicFramePr>
        <p:xfrm>
          <a:off x="5076056" y="2204864"/>
          <a:ext cx="396044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egnaposto testo 4"/>
          <p:cNvSpPr txBox="1">
            <a:spLocks/>
          </p:cNvSpPr>
          <p:nvPr/>
        </p:nvSpPr>
        <p:spPr>
          <a:xfrm>
            <a:off x="5148064" y="1340768"/>
            <a:ext cx="3816424" cy="792088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Utilizzo di altri 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" y="1933313"/>
            <a:ext cx="7868749" cy="3753374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25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it-IT" sz="8000" b="1" dirty="0" smtClean="0"/>
              <a:t>4   ANNI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33855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26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M</a:t>
            </a:r>
            <a:r>
              <a:rPr lang="it-IT" sz="3200" dirty="0" smtClean="0">
                <a:solidFill>
                  <a:srgbClr val="FF0000"/>
                </a:solidFill>
              </a:rPr>
              <a:t>ONITORAGGIO INIZIALE</a:t>
            </a:r>
            <a:r>
              <a:rPr lang="it-IT" sz="3200" dirty="0" smtClean="0">
                <a:solidFill>
                  <a:schemeClr val="bg1"/>
                </a:solidFill>
              </a:rPr>
              <a:t/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smtClean="0">
                <a:solidFill>
                  <a:schemeClr val="bg1"/>
                </a:solidFill>
              </a:rPr>
              <a:t>La maggior parte degli alunni </a:t>
            </a:r>
            <a:r>
              <a:rPr lang="it-IT" sz="3200" b="1" dirty="0" smtClean="0">
                <a:solidFill>
                  <a:srgbClr val="FF0000"/>
                </a:solidFill>
              </a:rPr>
              <a:t>di 4 anni della </a:t>
            </a:r>
            <a:r>
              <a:rPr lang="it-IT" sz="3200" b="1" dirty="0" err="1" smtClean="0">
                <a:solidFill>
                  <a:srgbClr val="FF0000"/>
                </a:solidFill>
              </a:rPr>
              <a:t>sc.dell’infanzia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>
                <a:solidFill>
                  <a:schemeClr val="bg1"/>
                </a:solidFill>
              </a:rPr>
              <a:t>ha mostrato di possedere un </a:t>
            </a:r>
            <a:r>
              <a:rPr lang="it-IT" sz="3200" dirty="0">
                <a:solidFill>
                  <a:schemeClr val="bg1"/>
                </a:solidFill>
              </a:rPr>
              <a:t>livello </a:t>
            </a:r>
            <a:r>
              <a:rPr lang="it-IT" sz="3200" dirty="0" smtClean="0">
                <a:solidFill>
                  <a:schemeClr val="bg1"/>
                </a:solidFill>
              </a:rPr>
              <a:t>di competenza </a:t>
            </a:r>
            <a:r>
              <a:rPr lang="it-IT" sz="3200" b="1" dirty="0" smtClean="0">
                <a:solidFill>
                  <a:srgbClr val="FF0000"/>
                </a:solidFill>
              </a:rPr>
              <a:t>BASE</a:t>
            </a:r>
            <a:r>
              <a:rPr lang="it-IT" sz="3200" dirty="0" smtClean="0">
                <a:solidFill>
                  <a:srgbClr val="FF0000"/>
                </a:solidFill>
              </a:rPr>
              <a:t>.</a:t>
            </a:r>
            <a:r>
              <a:rPr lang="it-IT" sz="3200" dirty="0" smtClean="0">
                <a:solidFill>
                  <a:schemeClr val="bg1"/>
                </a:solidFill>
              </a:rPr>
              <a:t/>
            </a:r>
            <a:br>
              <a:rPr lang="it-IT" sz="3200" dirty="0" smtClean="0">
                <a:solidFill>
                  <a:schemeClr val="bg1"/>
                </a:solidFill>
              </a:rPr>
            </a:br>
            <a:r>
              <a:rPr lang="it-IT" sz="3200" dirty="0" smtClean="0">
                <a:solidFill>
                  <a:schemeClr val="bg1"/>
                </a:solidFill>
              </a:rPr>
              <a:t>L’alunno/a </a:t>
            </a:r>
            <a:r>
              <a:rPr lang="it-IT" sz="3200" dirty="0">
                <a:solidFill>
                  <a:schemeClr val="bg1"/>
                </a:solidFill>
              </a:rPr>
              <a:t>L’alunno/a svolge compiti semplici   anche in situazioni nuove, mostrando di possedere conoscenze e abilità fondamentali e di saper applicare basilari regole e procedure apprese</a:t>
            </a:r>
            <a:r>
              <a:rPr lang="it-IT" sz="3200" dirty="0" smtClean="0">
                <a:solidFill>
                  <a:schemeClr val="bg1"/>
                </a:solidFill>
              </a:rPr>
              <a:t>.</a:t>
            </a:r>
            <a:br>
              <a:rPr lang="it-IT" sz="3200" dirty="0" smtClean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27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MONITORAGGIO INTERMEDIO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La maggior parte degli alunni </a:t>
            </a:r>
            <a:r>
              <a:rPr lang="it-IT" sz="2800" b="1" dirty="0" smtClean="0">
                <a:solidFill>
                  <a:srgbClr val="FF0000"/>
                </a:solidFill>
              </a:rPr>
              <a:t>di 4 anni della </a:t>
            </a:r>
            <a:r>
              <a:rPr lang="it-IT" sz="2800" b="1" dirty="0" err="1" smtClean="0">
                <a:solidFill>
                  <a:srgbClr val="FF0000"/>
                </a:solidFill>
              </a:rPr>
              <a:t>sc.dell’infanzia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ha confermato  di possedere un </a:t>
            </a:r>
            <a:r>
              <a:rPr lang="it-IT" sz="2800" dirty="0">
                <a:solidFill>
                  <a:schemeClr val="bg1"/>
                </a:solidFill>
              </a:rPr>
              <a:t>livello </a:t>
            </a:r>
            <a:r>
              <a:rPr lang="it-IT" sz="2800" dirty="0" smtClean="0">
                <a:solidFill>
                  <a:schemeClr val="bg1"/>
                </a:solidFill>
              </a:rPr>
              <a:t>di competenza </a:t>
            </a:r>
            <a:r>
              <a:rPr lang="it-IT" sz="2800" b="1" dirty="0" smtClean="0">
                <a:solidFill>
                  <a:srgbClr val="FF0000"/>
                </a:solidFill>
              </a:rPr>
              <a:t>BASE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err="1" smtClean="0">
                <a:solidFill>
                  <a:schemeClr val="bg1"/>
                </a:solidFill>
              </a:rPr>
              <a:t>Tuttavia,si</a:t>
            </a:r>
            <a:r>
              <a:rPr lang="it-IT" sz="2800" dirty="0" smtClean="0">
                <a:solidFill>
                  <a:schemeClr val="bg1"/>
                </a:solidFill>
              </a:rPr>
              <a:t> registrano lievi miglioramenti nelle seguenti competenze: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-nell’esplorazione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-nell’ascolto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L’alunno/a </a:t>
            </a:r>
            <a:r>
              <a:rPr lang="it-IT" sz="2800" dirty="0">
                <a:solidFill>
                  <a:schemeClr val="bg1"/>
                </a:solidFill>
              </a:rPr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2800" dirty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28</a:t>
            </a:fld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fontAlgn="ctr">
              <a:spcBef>
                <a:spcPts val="0"/>
              </a:spcBef>
            </a:pPr>
            <a:r>
              <a:rPr lang="it-IT" sz="2800" dirty="0" smtClean="0">
                <a:solidFill>
                  <a:srgbClr val="FF0000"/>
                </a:solidFill>
              </a:rPr>
              <a:t>MONITORAGGIO FINALE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Dal monitoraggio finale  è emerso un miglioramento  del livello di alcune competenze  degli alunni di 4 anni  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Si registrano miglioramenti nella :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_ comunicazione della madrelingua  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 -comunicazione nella lingua straniera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-competenza digitale.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Gli alunni ,nelle suddette competenze ,hanno mostrato </a:t>
            </a:r>
            <a:r>
              <a:rPr lang="it-IT" sz="2800" dirty="0" smtClean="0">
                <a:solidFill>
                  <a:schemeClr val="dk1"/>
                </a:solidFill>
              </a:rPr>
              <a:t>di </a:t>
            </a:r>
            <a:r>
              <a:rPr lang="it-IT" sz="2800" dirty="0">
                <a:solidFill>
                  <a:schemeClr val="dk1"/>
                </a:solidFill>
              </a:rPr>
              <a:t>saper utilizzare le conoscenze e le abilità </a:t>
            </a:r>
            <a:r>
              <a:rPr lang="it-IT" sz="2800" dirty="0" smtClean="0">
                <a:solidFill>
                  <a:schemeClr val="dk1"/>
                </a:solidFill>
              </a:rPr>
              <a:t>acquisite .</a:t>
            </a:r>
            <a:br>
              <a:rPr lang="it-IT" sz="2800" dirty="0" smtClean="0">
                <a:solidFill>
                  <a:schemeClr val="dk1"/>
                </a:solidFill>
              </a:rPr>
            </a:br>
            <a:r>
              <a:rPr lang="it-IT" sz="2800" dirty="0">
                <a:solidFill>
                  <a:schemeClr val="dk1"/>
                </a:solidFill>
              </a:rPr>
              <a:t/>
            </a:r>
            <a:br>
              <a:rPr lang="it-IT" sz="2800" dirty="0">
                <a:solidFill>
                  <a:schemeClr val="dk1"/>
                </a:solidFill>
              </a:rPr>
            </a:br>
            <a:r>
              <a:rPr lang="it-IT" sz="2800" dirty="0"/>
              <a:t/>
            </a:r>
            <a:br>
              <a:rPr lang="it-IT" sz="2800" dirty="0"/>
            </a:b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2232248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E </a:t>
            </a:r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08010445"/>
              </p:ext>
            </p:extLst>
          </p:nvPr>
        </p:nvGraphicFramePr>
        <p:xfrm>
          <a:off x="0" y="2132857"/>
          <a:ext cx="298782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96714795"/>
              </p:ext>
            </p:extLst>
          </p:nvPr>
        </p:nvGraphicFramePr>
        <p:xfrm>
          <a:off x="2987824" y="2060849"/>
          <a:ext cx="26642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87824" y="1340768"/>
            <a:ext cx="2736304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7" name="Segnaposto testo 4"/>
          <p:cNvSpPr txBox="1">
            <a:spLocks/>
          </p:cNvSpPr>
          <p:nvPr/>
        </p:nvSpPr>
        <p:spPr>
          <a:xfrm>
            <a:off x="5652120" y="1268760"/>
            <a:ext cx="2736304" cy="783778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284176"/>
              </p:ext>
            </p:extLst>
          </p:nvPr>
        </p:nvGraphicFramePr>
        <p:xfrm>
          <a:off x="5652120" y="2052538"/>
          <a:ext cx="3491880" cy="468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86105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543800" cy="41764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/>
              <a:t>MONITORAGGIO </a:t>
            </a:r>
            <a:r>
              <a:rPr lang="it-IT" sz="4000" b="1" dirty="0"/>
              <a:t>DEL PROCESSO </a:t>
            </a:r>
            <a:br>
              <a:rPr lang="it-IT" sz="4000" b="1" dirty="0"/>
            </a:br>
            <a:r>
              <a:rPr lang="it-IT" sz="4000" b="1" dirty="0" smtClean="0"/>
              <a:t> FINALE</a:t>
            </a:r>
            <a:br>
              <a:rPr lang="it-IT" sz="4000" b="1" dirty="0" smtClean="0"/>
            </a:br>
            <a:r>
              <a:rPr lang="it-IT" sz="4000" b="1" dirty="0" smtClean="0"/>
              <a:t>a.s.2018 -2019</a:t>
            </a:r>
            <a:br>
              <a:rPr lang="it-IT" sz="4000" b="1" dirty="0" smtClean="0"/>
            </a:b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625947135"/>
              </p:ext>
            </p:extLst>
          </p:nvPr>
        </p:nvGraphicFramePr>
        <p:xfrm>
          <a:off x="4788024" y="4421080"/>
          <a:ext cx="3255144" cy="152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64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12776"/>
            <a:ext cx="2376263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                   COMUNICAZIONE 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       (iniziali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4007300"/>
              </p:ext>
            </p:extLst>
          </p:nvPr>
        </p:nvGraphicFramePr>
        <p:xfrm>
          <a:off x="1" y="2204864"/>
          <a:ext cx="26277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9084327"/>
              </p:ext>
            </p:extLst>
          </p:nvPr>
        </p:nvGraphicFramePr>
        <p:xfrm>
          <a:off x="2627784" y="2247663"/>
          <a:ext cx="309634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0805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5796136" y="1412776"/>
            <a:ext cx="266429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                               </a:t>
            </a: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 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2727227" y="1535509"/>
            <a:ext cx="2664296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                               </a:t>
            </a: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 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671405"/>
              </p:ext>
            </p:extLst>
          </p:nvPr>
        </p:nvGraphicFramePr>
        <p:xfrm>
          <a:off x="5652120" y="2233080"/>
          <a:ext cx="3491880" cy="4220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37429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537" y="1340768"/>
            <a:ext cx="194421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RAGGRUPPARE E CLASSIFICARE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                     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5933785"/>
              </p:ext>
            </p:extLst>
          </p:nvPr>
        </p:nvGraphicFramePr>
        <p:xfrm>
          <a:off x="-1656" y="2132856"/>
          <a:ext cx="26294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57759386"/>
              </p:ext>
            </p:extLst>
          </p:nvPr>
        </p:nvGraphicFramePr>
        <p:xfrm>
          <a:off x="2699792" y="2204865"/>
          <a:ext cx="2736304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340768"/>
            <a:ext cx="266429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                RAGGRUPPARE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CLASSIFICARE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                               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46500"/>
              </p:ext>
            </p:extLst>
          </p:nvPr>
        </p:nvGraphicFramePr>
        <p:xfrm>
          <a:off x="5436096" y="2204864"/>
          <a:ext cx="35638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516488" y="1457339"/>
            <a:ext cx="3520008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                 RAGGRUPPARE E CLASSIFICARE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                               (finale)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1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226774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Collocazione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spazio-tempo(iniziali)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7895746"/>
              </p:ext>
            </p:extLst>
          </p:nvPr>
        </p:nvGraphicFramePr>
        <p:xfrm>
          <a:off x="18391" y="2132856"/>
          <a:ext cx="275341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9578526"/>
              </p:ext>
            </p:extLst>
          </p:nvPr>
        </p:nvGraphicFramePr>
        <p:xfrm>
          <a:off x="2771800" y="2132856"/>
          <a:ext cx="28083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484784"/>
            <a:ext cx="288032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800" dirty="0" smtClean="0">
              <a:solidFill>
                <a:srgbClr val="002060"/>
              </a:solidFill>
            </a:endParaRPr>
          </a:p>
          <a:p>
            <a:pPr lvl="0"/>
            <a:r>
              <a:rPr lang="it-IT" sz="1600" dirty="0">
                <a:solidFill>
                  <a:srgbClr val="002060"/>
                </a:solidFill>
              </a:rPr>
              <a:t>Collocazione</a:t>
            </a:r>
          </a:p>
          <a:p>
            <a:pPr lvl="0"/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spazio-tempo(intermedi)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69106"/>
              </p:ext>
            </p:extLst>
          </p:nvPr>
        </p:nvGraphicFramePr>
        <p:xfrm>
          <a:off x="5508104" y="2276872"/>
          <a:ext cx="36358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5580112" y="1484784"/>
            <a:ext cx="3384376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800" dirty="0" smtClean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Collocazione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 spazio-tempo(finali)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07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05172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36208447"/>
              </p:ext>
            </p:extLst>
          </p:nvPr>
        </p:nvGraphicFramePr>
        <p:xfrm>
          <a:off x="0" y="2132857"/>
          <a:ext cx="27718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8050325"/>
              </p:ext>
            </p:extLst>
          </p:nvPr>
        </p:nvGraphicFramePr>
        <p:xfrm>
          <a:off x="2699792" y="2132856"/>
          <a:ext cx="29523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771801" y="1412776"/>
            <a:ext cx="252028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                               </a:t>
            </a:r>
            <a:r>
              <a:rPr lang="it-IT" sz="1800" dirty="0" smtClean="0">
                <a:solidFill>
                  <a:srgbClr val="002060"/>
                </a:solidFill>
              </a:rPr>
              <a:t>OSSERVAZIONE </a:t>
            </a:r>
          </a:p>
          <a:p>
            <a:pPr lvl="0"/>
            <a:r>
              <a:rPr lang="it-IT" sz="1800" dirty="0">
                <a:solidFill>
                  <a:srgbClr val="002060"/>
                </a:solidFill>
              </a:rPr>
              <a:t>(</a:t>
            </a:r>
            <a:r>
              <a:rPr lang="it-IT" sz="1800" dirty="0" smtClean="0">
                <a:solidFill>
                  <a:srgbClr val="002060"/>
                </a:solidFill>
              </a:rPr>
              <a:t>INTERMEDI)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113144"/>
              </p:ext>
            </p:extLst>
          </p:nvPr>
        </p:nvGraphicFramePr>
        <p:xfrm>
          <a:off x="5652120" y="2204864"/>
          <a:ext cx="3491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652120" y="1412776"/>
            <a:ext cx="3384376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OSSERVAZIONE 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67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248376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0525864"/>
              </p:ext>
            </p:extLst>
          </p:nvPr>
        </p:nvGraphicFramePr>
        <p:xfrm>
          <a:off x="0" y="2132856"/>
          <a:ext cx="284380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80620159"/>
              </p:ext>
            </p:extLst>
          </p:nvPr>
        </p:nvGraphicFramePr>
        <p:xfrm>
          <a:off x="2843808" y="2132856"/>
          <a:ext cx="2736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771800" y="1412776"/>
            <a:ext cx="25922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713495"/>
              </p:ext>
            </p:extLst>
          </p:nvPr>
        </p:nvGraphicFramePr>
        <p:xfrm>
          <a:off x="5508104" y="2132856"/>
          <a:ext cx="3635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5533316" y="1412776"/>
            <a:ext cx="3610683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</a:t>
            </a:r>
            <a:r>
              <a:rPr lang="it-IT" sz="1200" dirty="0" smtClean="0">
                <a:solidFill>
                  <a:srgbClr val="002060"/>
                </a:solidFill>
              </a:rPr>
              <a:t>FINALE)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639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92" y="1196752"/>
            <a:ext cx="2333960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Ascolto </a:t>
            </a:r>
            <a:r>
              <a:rPr lang="it-IT" sz="1800" dirty="0" smtClean="0">
                <a:solidFill>
                  <a:srgbClr val="002060"/>
                </a:solidFill>
              </a:rPr>
              <a:t>–comprensione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5890197"/>
              </p:ext>
            </p:extLst>
          </p:nvPr>
        </p:nvGraphicFramePr>
        <p:xfrm>
          <a:off x="0" y="2132857"/>
          <a:ext cx="26997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59506093"/>
              </p:ext>
            </p:extLst>
          </p:nvPr>
        </p:nvGraphicFramePr>
        <p:xfrm>
          <a:off x="2699792" y="2132856"/>
          <a:ext cx="26642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11760" y="1268760"/>
            <a:ext cx="30243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Ascolto </a:t>
            </a:r>
            <a:r>
              <a:rPr lang="it-IT" sz="1800" dirty="0" smtClean="0">
                <a:solidFill>
                  <a:srgbClr val="002060"/>
                </a:solidFill>
              </a:rPr>
              <a:t>–comprensione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</a:t>
            </a:r>
            <a:r>
              <a:rPr lang="it-IT" sz="1400" dirty="0" smtClean="0">
                <a:solidFill>
                  <a:srgbClr val="002060"/>
                </a:solidFill>
              </a:rPr>
              <a:t>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712144"/>
              </p:ext>
            </p:extLst>
          </p:nvPr>
        </p:nvGraphicFramePr>
        <p:xfrm>
          <a:off x="5436096" y="2204864"/>
          <a:ext cx="35283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5619318" y="1340768"/>
            <a:ext cx="3345170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Ascolto –comprensione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</a:t>
            </a:r>
            <a:r>
              <a:rPr lang="it-IT" sz="1400" dirty="0" smtClean="0">
                <a:solidFill>
                  <a:srgbClr val="002060"/>
                </a:solidFill>
              </a:rPr>
              <a:t>FINALI)</a:t>
            </a:r>
            <a:endParaRPr lang="it-IT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09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190770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3975140"/>
              </p:ext>
            </p:extLst>
          </p:nvPr>
        </p:nvGraphicFramePr>
        <p:xfrm>
          <a:off x="0" y="2132395"/>
          <a:ext cx="2555776" cy="266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27810192"/>
              </p:ext>
            </p:extLst>
          </p:nvPr>
        </p:nvGraphicFramePr>
        <p:xfrm>
          <a:off x="2483768" y="2132857"/>
          <a:ext cx="3312368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341784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555776" y="1484784"/>
            <a:ext cx="230425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633536"/>
              </p:ext>
            </p:extLst>
          </p:nvPr>
        </p:nvGraphicFramePr>
        <p:xfrm>
          <a:off x="5831632" y="2204864"/>
          <a:ext cx="33123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egnaposto testo 4"/>
          <p:cNvSpPr txBox="1">
            <a:spLocks/>
          </p:cNvSpPr>
          <p:nvPr/>
        </p:nvSpPr>
        <p:spPr>
          <a:xfrm>
            <a:off x="5796136" y="1610460"/>
            <a:ext cx="3347864" cy="57606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672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37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8189310"/>
              </p:ext>
            </p:extLst>
          </p:nvPr>
        </p:nvGraphicFramePr>
        <p:xfrm>
          <a:off x="1" y="2132856"/>
          <a:ext cx="26997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05593801"/>
              </p:ext>
            </p:extLst>
          </p:nvPr>
        </p:nvGraphicFramePr>
        <p:xfrm>
          <a:off x="2699792" y="2146213"/>
          <a:ext cx="2808312" cy="2566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440571"/>
            <a:ext cx="2664296" cy="6799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Confronto con 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Altri(intermedi)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7544" y="1440571"/>
            <a:ext cx="2016224" cy="6922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Confronto con 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Altri(iniziali)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86622"/>
              </p:ext>
            </p:extLst>
          </p:nvPr>
        </p:nvGraphicFramePr>
        <p:xfrm>
          <a:off x="5507596" y="2135546"/>
          <a:ext cx="3636404" cy="431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>
            <a:spLocks noGrp="1"/>
          </p:cNvSpPr>
          <p:nvPr>
            <p:ph type="body" idx="3"/>
          </p:nvPr>
        </p:nvSpPr>
        <p:spPr>
          <a:xfrm>
            <a:off x="5508104" y="1452895"/>
            <a:ext cx="3528392" cy="67996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Confronto con 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Altri(FINALE)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59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248376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Identità </a:t>
            </a:r>
            <a:r>
              <a:rPr lang="it-IT" sz="1800" dirty="0" smtClean="0">
                <a:solidFill>
                  <a:srgbClr val="002060"/>
                </a:solidFill>
              </a:rPr>
              <a:t>personale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9005289"/>
              </p:ext>
            </p:extLst>
          </p:nvPr>
        </p:nvGraphicFramePr>
        <p:xfrm>
          <a:off x="0" y="2132856"/>
          <a:ext cx="284380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3301752"/>
              </p:ext>
            </p:extLst>
          </p:nvPr>
        </p:nvGraphicFramePr>
        <p:xfrm>
          <a:off x="2771800" y="2132856"/>
          <a:ext cx="28803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15816" y="1412776"/>
            <a:ext cx="266429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742735" y="1466444"/>
            <a:ext cx="2664296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1789"/>
              </p:ext>
            </p:extLst>
          </p:nvPr>
        </p:nvGraphicFramePr>
        <p:xfrm>
          <a:off x="5742734" y="2186524"/>
          <a:ext cx="3401265" cy="467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13568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39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226774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Prendere </a:t>
            </a:r>
            <a:r>
              <a:rPr lang="it-IT" sz="18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459500"/>
              </p:ext>
            </p:extLst>
          </p:nvPr>
        </p:nvGraphicFramePr>
        <p:xfrm>
          <a:off x="-59961" y="2060849"/>
          <a:ext cx="261573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77890725"/>
              </p:ext>
            </p:extLst>
          </p:nvPr>
        </p:nvGraphicFramePr>
        <p:xfrm>
          <a:off x="2555776" y="2060848"/>
          <a:ext cx="28803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196752"/>
            <a:ext cx="273630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Prendere </a:t>
            </a:r>
            <a:r>
              <a:rPr lang="it-IT" sz="18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16488" y="1196752"/>
            <a:ext cx="2736304" cy="864096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Prendere decisioni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503083"/>
              </p:ext>
            </p:extLst>
          </p:nvPr>
        </p:nvGraphicFramePr>
        <p:xfrm>
          <a:off x="5483012" y="2089194"/>
          <a:ext cx="3553483" cy="458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6888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7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671" cy="381642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40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5 ANNI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608166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41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800" dirty="0" smtClean="0">
                <a:solidFill>
                  <a:srgbClr val="FF0000"/>
                </a:solidFill>
              </a:rPr>
              <a:t>MONITORAGGIO INIZIALE </a:t>
            </a:r>
            <a:r>
              <a:rPr lang="it-IT" sz="3800" dirty="0" smtClean="0">
                <a:solidFill>
                  <a:schemeClr val="bg1"/>
                </a:solidFill>
              </a:rPr>
              <a:t/>
            </a:r>
            <a:br>
              <a:rPr lang="it-IT" sz="3800" dirty="0" smtClean="0">
                <a:solidFill>
                  <a:schemeClr val="bg1"/>
                </a:solidFill>
              </a:rPr>
            </a:br>
            <a:r>
              <a:rPr lang="it-IT" sz="3800" dirty="0" smtClean="0">
                <a:solidFill>
                  <a:schemeClr val="bg1"/>
                </a:solidFill>
              </a:rPr>
              <a:t>La maggior parte degli alunni </a:t>
            </a:r>
            <a:r>
              <a:rPr lang="it-IT" sz="3800" b="1" dirty="0" smtClean="0">
                <a:solidFill>
                  <a:srgbClr val="FF0000"/>
                </a:solidFill>
              </a:rPr>
              <a:t>di 5 anni della </a:t>
            </a:r>
            <a:r>
              <a:rPr lang="it-IT" sz="3800" b="1" dirty="0" err="1" smtClean="0">
                <a:solidFill>
                  <a:srgbClr val="FF0000"/>
                </a:solidFill>
              </a:rPr>
              <a:t>sc.dell’infanzia</a:t>
            </a:r>
            <a:r>
              <a:rPr lang="it-IT" sz="3800" b="1" dirty="0" smtClean="0">
                <a:solidFill>
                  <a:srgbClr val="FF0000"/>
                </a:solidFill>
              </a:rPr>
              <a:t> </a:t>
            </a:r>
            <a:r>
              <a:rPr lang="it-IT" sz="3800" dirty="0" smtClean="0">
                <a:solidFill>
                  <a:schemeClr val="bg1"/>
                </a:solidFill>
              </a:rPr>
              <a:t>ha mostrato di possedere un </a:t>
            </a:r>
            <a:r>
              <a:rPr lang="it-IT" sz="3800" dirty="0">
                <a:solidFill>
                  <a:schemeClr val="bg1"/>
                </a:solidFill>
              </a:rPr>
              <a:t>livello </a:t>
            </a:r>
            <a:r>
              <a:rPr lang="it-IT" sz="3800" dirty="0" smtClean="0">
                <a:solidFill>
                  <a:schemeClr val="bg1"/>
                </a:solidFill>
              </a:rPr>
              <a:t>di competenza </a:t>
            </a:r>
            <a:r>
              <a:rPr lang="it-IT" sz="3800" b="1" dirty="0" smtClean="0">
                <a:solidFill>
                  <a:schemeClr val="bg1"/>
                </a:solidFill>
              </a:rPr>
              <a:t>BASE</a:t>
            </a:r>
            <a:r>
              <a:rPr lang="it-IT" sz="3800" dirty="0" smtClean="0">
                <a:solidFill>
                  <a:schemeClr val="bg1"/>
                </a:solidFill>
              </a:rPr>
              <a:t>.</a:t>
            </a:r>
            <a:br>
              <a:rPr lang="it-IT" sz="3800" dirty="0" smtClean="0">
                <a:solidFill>
                  <a:schemeClr val="bg1"/>
                </a:solidFill>
              </a:rPr>
            </a:br>
            <a:r>
              <a:rPr lang="it-IT" sz="3800" dirty="0" smtClean="0">
                <a:solidFill>
                  <a:schemeClr val="bg1"/>
                </a:solidFill>
              </a:rPr>
              <a:t>L’alunno/a </a:t>
            </a:r>
            <a:r>
              <a:rPr lang="it-IT" sz="3800" dirty="0">
                <a:solidFill>
                  <a:schemeClr val="bg1"/>
                </a:solidFill>
              </a:rPr>
              <a:t>L’alunno/a svolge compiti semplici   anche in situazioni nuove, mostrando di possedere conoscenze e abilità fondamentali e di saper applicare basilari regole e procedure apprese</a:t>
            </a:r>
            <a:r>
              <a:rPr lang="it-IT" sz="3800" dirty="0" smtClean="0">
                <a:solidFill>
                  <a:schemeClr val="bg1"/>
                </a:solidFill>
              </a:rPr>
              <a:t>.</a:t>
            </a:r>
            <a:endParaRPr lang="it-IT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9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42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MONITORAGGIO INTERMEDIO 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Dal monitoraggio è emerso </a:t>
            </a:r>
            <a:r>
              <a:rPr lang="it-IT" sz="2800" dirty="0" smtClean="0">
                <a:solidFill>
                  <a:srgbClr val="FF0000"/>
                </a:solidFill>
              </a:rPr>
              <a:t>un miglioramento del livello delle competenze degli alunni di 5 anni.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La maggior parte degli alunni : 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Gioca </a:t>
            </a:r>
            <a:r>
              <a:rPr lang="it-IT" sz="2800" dirty="0">
                <a:solidFill>
                  <a:schemeClr val="bg1"/>
                </a:solidFill>
              </a:rPr>
              <a:t>e </a:t>
            </a:r>
            <a:r>
              <a:rPr lang="it-IT" sz="2800" dirty="0" smtClean="0">
                <a:solidFill>
                  <a:schemeClr val="bg1"/>
                </a:solidFill>
              </a:rPr>
              <a:t>lavora in </a:t>
            </a:r>
            <a:r>
              <a:rPr lang="it-IT" sz="2800" dirty="0">
                <a:solidFill>
                  <a:schemeClr val="bg1"/>
                </a:solidFill>
              </a:rPr>
              <a:t>modo costruttivo con gli altri bambini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Si confrontarsi </a:t>
            </a:r>
            <a:r>
              <a:rPr lang="it-IT" sz="2800" dirty="0">
                <a:solidFill>
                  <a:schemeClr val="bg1"/>
                </a:solidFill>
              </a:rPr>
              <a:t>con i pari e gli adulti 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Sa </a:t>
            </a:r>
            <a:r>
              <a:rPr lang="it-IT" sz="2800" dirty="0">
                <a:solidFill>
                  <a:schemeClr val="bg1"/>
                </a:solidFill>
              </a:rPr>
              <a:t>assumere regole di </a:t>
            </a:r>
            <a:r>
              <a:rPr lang="it-IT" sz="2800" dirty="0" smtClean="0">
                <a:solidFill>
                  <a:schemeClr val="bg1"/>
                </a:solidFill>
              </a:rPr>
              <a:t>comportamento.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 Riflette, si confronta </a:t>
            </a:r>
            <a:r>
              <a:rPr lang="it-IT" sz="2800" dirty="0">
                <a:solidFill>
                  <a:schemeClr val="bg1"/>
                </a:solidFill>
              </a:rPr>
              <a:t>e </a:t>
            </a:r>
            <a:r>
              <a:rPr lang="it-IT" sz="2800" dirty="0" smtClean="0">
                <a:solidFill>
                  <a:schemeClr val="bg1"/>
                </a:solidFill>
              </a:rPr>
              <a:t>discute con </a:t>
            </a:r>
            <a:r>
              <a:rPr lang="it-IT" sz="2800" dirty="0">
                <a:solidFill>
                  <a:schemeClr val="bg1"/>
                </a:solidFill>
              </a:rPr>
              <a:t>gli adulti e con i pari.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Ha una </a:t>
            </a:r>
            <a:r>
              <a:rPr lang="it-IT" sz="2800" dirty="0">
                <a:solidFill>
                  <a:schemeClr val="bg1"/>
                </a:solidFill>
              </a:rPr>
              <a:t>buona autonomia personale </a:t>
            </a:r>
            <a:r>
              <a:rPr lang="it-IT" sz="2800" dirty="0" smtClean="0">
                <a:solidFill>
                  <a:schemeClr val="bg1"/>
                </a:solidFill>
              </a:rPr>
              <a:t>.</a:t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 Conoscere </a:t>
            </a:r>
            <a:r>
              <a:rPr lang="it-IT" sz="2800" dirty="0">
                <a:solidFill>
                  <a:schemeClr val="bg1"/>
                </a:solidFill>
              </a:rPr>
              <a:t>il proprio corpo.</a:t>
            </a:r>
            <a:br>
              <a:rPr lang="it-IT" sz="2800" dirty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bg1"/>
                </a:solidFill>
              </a:rPr>
              <a:t>Si interessa a macchine e strumenti </a:t>
            </a:r>
            <a:r>
              <a:rPr lang="it-IT" sz="2800" dirty="0" smtClean="0">
                <a:solidFill>
                  <a:schemeClr val="bg1"/>
                </a:solidFill>
              </a:rPr>
              <a:t>tecnologici e ne sta scoprendo  </a:t>
            </a:r>
            <a:r>
              <a:rPr lang="it-IT" sz="2800" dirty="0">
                <a:solidFill>
                  <a:schemeClr val="bg1"/>
                </a:solidFill>
              </a:rPr>
              <a:t>le funzioni e i possibili </a:t>
            </a:r>
            <a:r>
              <a:rPr lang="it-IT" sz="2800" dirty="0" smtClean="0">
                <a:solidFill>
                  <a:schemeClr val="bg1"/>
                </a:solidFill>
              </a:rPr>
              <a:t>usi.</a:t>
            </a:r>
            <a:br>
              <a:rPr lang="it-IT" sz="2800" dirty="0" smtClean="0">
                <a:solidFill>
                  <a:schemeClr val="bg1"/>
                </a:solidFill>
              </a:rPr>
            </a:b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0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43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MONITORAGGIO FINALE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Dal monitoraggio è emerso </a:t>
            </a:r>
            <a:r>
              <a:rPr lang="it-IT" sz="2800" dirty="0" smtClean="0">
                <a:solidFill>
                  <a:srgbClr val="FF0000"/>
                </a:solidFill>
              </a:rPr>
              <a:t>un miglioramento del livello delle competenze degli alunni di 5 anni.</a:t>
            </a: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>La maggior parte degli alunni 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ha mostrato di possedere  un livello </a:t>
            </a:r>
            <a:r>
              <a:rPr lang="it-IT" sz="2800" dirty="0" smtClean="0">
                <a:solidFill>
                  <a:srgbClr val="FF0000"/>
                </a:solidFill>
              </a:rPr>
              <a:t>intermedio.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chemeClr val="bg1"/>
                </a:solidFill>
              </a:rPr>
              <a:t/>
            </a:r>
            <a:br>
              <a:rPr lang="it-IT" sz="2800" dirty="0" smtClean="0">
                <a:solidFill>
                  <a:schemeClr val="bg1"/>
                </a:solidFill>
              </a:rPr>
            </a:br>
            <a:r>
              <a:rPr lang="it-IT" sz="28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</a:t>
            </a:r>
            <a:r>
              <a:rPr lang="it-IT" sz="2800" dirty="0" smtClean="0">
                <a:solidFill>
                  <a:schemeClr val="dk1"/>
                </a:solidFill>
              </a:rPr>
              <a:t>acquisite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549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2160240" cy="504056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1619812"/>
              </p:ext>
            </p:extLst>
          </p:nvPr>
        </p:nvGraphicFramePr>
        <p:xfrm>
          <a:off x="0" y="2132857"/>
          <a:ext cx="27718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9701965"/>
              </p:ext>
            </p:extLst>
          </p:nvPr>
        </p:nvGraphicFramePr>
        <p:xfrm>
          <a:off x="2771800" y="2132857"/>
          <a:ext cx="2808312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15816" y="1484784"/>
            <a:ext cx="2304256" cy="57606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18592"/>
              </p:ext>
            </p:extLst>
          </p:nvPr>
        </p:nvGraphicFramePr>
        <p:xfrm>
          <a:off x="5652120" y="2132856"/>
          <a:ext cx="3491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652120" y="1550499"/>
            <a:ext cx="3384376" cy="576065"/>
          </a:xfrm>
          <a:prstGeom prst="rect">
            <a:avLst/>
          </a:prstGeom>
          <a:noFill/>
          <a:ln w="25400" cap="rnd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61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196752"/>
            <a:ext cx="2664296" cy="855786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Ascolto e </a:t>
            </a:r>
            <a:r>
              <a:rPr lang="it-IT" sz="1800" dirty="0" smtClean="0">
                <a:solidFill>
                  <a:srgbClr val="002060"/>
                </a:solidFill>
              </a:rPr>
              <a:t>comprensione 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6300853"/>
              </p:ext>
            </p:extLst>
          </p:nvPr>
        </p:nvGraphicFramePr>
        <p:xfrm>
          <a:off x="0" y="2132856"/>
          <a:ext cx="26277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1652919"/>
              </p:ext>
            </p:extLst>
          </p:nvPr>
        </p:nvGraphicFramePr>
        <p:xfrm>
          <a:off x="2627784" y="2132856"/>
          <a:ext cx="29523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196752"/>
            <a:ext cx="2952328" cy="93610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Ascolto e </a:t>
            </a:r>
            <a:r>
              <a:rPr lang="it-IT" sz="18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80112" y="1346522"/>
            <a:ext cx="2952328" cy="639762"/>
          </a:xfrm>
          <a:prstGeom prst="rect">
            <a:avLst/>
          </a:prstGeom>
          <a:noFill/>
          <a:ln w="25400" cap="rnd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FINALE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14982"/>
              </p:ext>
            </p:extLst>
          </p:nvPr>
        </p:nvGraphicFramePr>
        <p:xfrm>
          <a:off x="5580112" y="2204864"/>
          <a:ext cx="35638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32821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195735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Ascolto 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9361841"/>
              </p:ext>
            </p:extLst>
          </p:nvPr>
        </p:nvGraphicFramePr>
        <p:xfrm>
          <a:off x="-31361" y="2204865"/>
          <a:ext cx="265914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33080593"/>
              </p:ext>
            </p:extLst>
          </p:nvPr>
        </p:nvGraphicFramePr>
        <p:xfrm>
          <a:off x="2627784" y="2204864"/>
          <a:ext cx="273630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5881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412776"/>
            <a:ext cx="23762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</a:t>
            </a:r>
            <a:r>
              <a:rPr lang="it-IT" sz="1600" dirty="0" smtClean="0">
                <a:solidFill>
                  <a:srgbClr val="002060"/>
                </a:solidFill>
              </a:rPr>
              <a:t>e comprensione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426449"/>
              </p:ext>
            </p:extLst>
          </p:nvPr>
        </p:nvGraphicFramePr>
        <p:xfrm>
          <a:off x="5364088" y="2132856"/>
          <a:ext cx="3779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436096" y="1412776"/>
            <a:ext cx="3707904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22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237626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(inizio)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9632559"/>
              </p:ext>
            </p:extLst>
          </p:nvPr>
        </p:nvGraphicFramePr>
        <p:xfrm>
          <a:off x="0" y="2060848"/>
          <a:ext cx="271616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51494660"/>
              </p:ext>
            </p:extLst>
          </p:nvPr>
        </p:nvGraphicFramePr>
        <p:xfrm>
          <a:off x="2771800" y="2060848"/>
          <a:ext cx="27363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771800" y="1412776"/>
            <a:ext cx="252028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460588" y="1565176"/>
            <a:ext cx="2520280" cy="57606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135232"/>
              </p:ext>
            </p:extLst>
          </p:nvPr>
        </p:nvGraphicFramePr>
        <p:xfrm>
          <a:off x="5580112" y="2169586"/>
          <a:ext cx="3563888" cy="4688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732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196752"/>
            <a:ext cx="2267744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Raggruppare e </a:t>
            </a:r>
            <a:r>
              <a:rPr lang="it-IT" sz="1800" dirty="0" smtClean="0">
                <a:solidFill>
                  <a:srgbClr val="002060"/>
                </a:solidFill>
              </a:rPr>
              <a:t>classificare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1014115"/>
              </p:ext>
            </p:extLst>
          </p:nvPr>
        </p:nvGraphicFramePr>
        <p:xfrm>
          <a:off x="0" y="2132856"/>
          <a:ext cx="241176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300792"/>
              </p:ext>
            </p:extLst>
          </p:nvPr>
        </p:nvGraphicFramePr>
        <p:xfrm>
          <a:off x="2411760" y="2132856"/>
          <a:ext cx="28083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11761" y="1196752"/>
            <a:ext cx="280831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Raggruppare </a:t>
            </a:r>
            <a:r>
              <a:rPr lang="it-IT" sz="1800" dirty="0">
                <a:solidFill>
                  <a:srgbClr val="002060"/>
                </a:solidFill>
              </a:rPr>
              <a:t>e </a:t>
            </a:r>
            <a:r>
              <a:rPr lang="it-IT" sz="1800" dirty="0" smtClean="0">
                <a:solidFill>
                  <a:srgbClr val="002060"/>
                </a:solidFill>
              </a:rPr>
              <a:t>classificare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19836"/>
              </p:ext>
            </p:extLst>
          </p:nvPr>
        </p:nvGraphicFramePr>
        <p:xfrm>
          <a:off x="5220072" y="2132856"/>
          <a:ext cx="392392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362264" y="1289229"/>
            <a:ext cx="3781736" cy="792088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Raggruppare e classificare(finale)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21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49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2051720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5494515"/>
              </p:ext>
            </p:extLst>
          </p:nvPr>
        </p:nvGraphicFramePr>
        <p:xfrm>
          <a:off x="-27590" y="2204864"/>
          <a:ext cx="22953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30626"/>
              </p:ext>
            </p:extLst>
          </p:nvPr>
        </p:nvGraphicFramePr>
        <p:xfrm>
          <a:off x="2267744" y="2204864"/>
          <a:ext cx="24482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267744" y="1268760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868416" y="1268760"/>
            <a:ext cx="3808040" cy="63976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Collocazione spazio-tempo(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6657125"/>
              </p:ext>
            </p:extLst>
          </p:nvPr>
        </p:nvGraphicFramePr>
        <p:xfrm>
          <a:off x="4716016" y="2204864"/>
          <a:ext cx="4427984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7363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696743" cy="3743848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6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50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412776"/>
            <a:ext cx="201622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01918"/>
              </p:ext>
            </p:extLst>
          </p:nvPr>
        </p:nvGraphicFramePr>
        <p:xfrm>
          <a:off x="-5980" y="2204864"/>
          <a:ext cx="26642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53476225"/>
              </p:ext>
            </p:extLst>
          </p:nvPr>
        </p:nvGraphicFramePr>
        <p:xfrm>
          <a:off x="2627784" y="2132856"/>
          <a:ext cx="31683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484784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Uso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456578"/>
              </p:ext>
            </p:extLst>
          </p:nvPr>
        </p:nvGraphicFramePr>
        <p:xfrm>
          <a:off x="5796136" y="2132856"/>
          <a:ext cx="316835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796136" y="1535509"/>
            <a:ext cx="2160240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 (finale)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130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 </a:t>
            </a:r>
            <a:r>
              <a:rPr lang="it-IT" sz="1800" dirty="0" smtClean="0">
                <a:solidFill>
                  <a:srgbClr val="002060"/>
                </a:solidFill>
              </a:rPr>
              <a:t>Conoscenze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(iniziali)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3752829"/>
              </p:ext>
            </p:extLst>
          </p:nvPr>
        </p:nvGraphicFramePr>
        <p:xfrm>
          <a:off x="14896" y="2204864"/>
          <a:ext cx="268489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4017802"/>
              </p:ext>
            </p:extLst>
          </p:nvPr>
        </p:nvGraphicFramePr>
        <p:xfrm>
          <a:off x="2627784" y="2132856"/>
          <a:ext cx="266429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99792" y="1340768"/>
            <a:ext cx="223224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Conoscenze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088501" y="1397379"/>
            <a:ext cx="2232248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Conoscenze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4880823"/>
              </p:ext>
            </p:extLst>
          </p:nvPr>
        </p:nvGraphicFramePr>
        <p:xfrm>
          <a:off x="5364088" y="2204864"/>
          <a:ext cx="3779912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0355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340768"/>
            <a:ext cx="233975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1160961"/>
              </p:ext>
            </p:extLst>
          </p:nvPr>
        </p:nvGraphicFramePr>
        <p:xfrm>
          <a:off x="-1932" y="2132856"/>
          <a:ext cx="29897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18303073"/>
              </p:ext>
            </p:extLst>
          </p:nvPr>
        </p:nvGraphicFramePr>
        <p:xfrm>
          <a:off x="2915816" y="2132856"/>
          <a:ext cx="30963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843808" y="1412776"/>
            <a:ext cx="252028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748601"/>
              </p:ext>
            </p:extLst>
          </p:nvPr>
        </p:nvGraphicFramePr>
        <p:xfrm>
          <a:off x="6047656" y="2132856"/>
          <a:ext cx="3096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940152" y="1340768"/>
            <a:ext cx="3203848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Ricavare informazioni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(finali)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4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0935996"/>
              </p:ext>
            </p:extLst>
          </p:nvPr>
        </p:nvGraphicFramePr>
        <p:xfrm>
          <a:off x="0" y="2132857"/>
          <a:ext cx="2699792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90034160"/>
              </p:ext>
            </p:extLst>
          </p:nvPr>
        </p:nvGraphicFramePr>
        <p:xfrm>
          <a:off x="2627784" y="2132857"/>
          <a:ext cx="2664296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83768" y="1412776"/>
            <a:ext cx="280831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292080" y="1481434"/>
            <a:ext cx="2808312" cy="720080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Motivare le 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864467"/>
              </p:ext>
            </p:extLst>
          </p:nvPr>
        </p:nvGraphicFramePr>
        <p:xfrm>
          <a:off x="5364088" y="2199474"/>
          <a:ext cx="3779912" cy="454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71785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268760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9042891"/>
              </p:ext>
            </p:extLst>
          </p:nvPr>
        </p:nvGraphicFramePr>
        <p:xfrm>
          <a:off x="26391" y="2132856"/>
          <a:ext cx="288942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0875541"/>
              </p:ext>
            </p:extLst>
          </p:nvPr>
        </p:nvGraphicFramePr>
        <p:xfrm>
          <a:off x="2915816" y="2132856"/>
          <a:ext cx="28083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915816" y="1340768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Identità personale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531085"/>
              </p:ext>
            </p:extLst>
          </p:nvPr>
        </p:nvGraphicFramePr>
        <p:xfrm>
          <a:off x="5796136" y="2204864"/>
          <a:ext cx="324036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724128" y="1340768"/>
            <a:ext cx="3312368" cy="792088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8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(finale)</a:t>
            </a:r>
          </a:p>
        </p:txBody>
      </p:sp>
    </p:spTree>
    <p:extLst>
      <p:ext uri="{BB962C8B-B14F-4D97-AF65-F5344CB8AC3E}">
        <p14:creationId xmlns:p14="http://schemas.microsoft.com/office/powerpoint/2010/main" val="34745746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55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2483769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>
                <a:solidFill>
                  <a:srgbClr val="002060"/>
                </a:solidFill>
              </a:rPr>
              <a:t>Confronto con </a:t>
            </a:r>
            <a:r>
              <a:rPr lang="it-IT" sz="18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627097"/>
              </p:ext>
            </p:extLst>
          </p:nvPr>
        </p:nvGraphicFramePr>
        <p:xfrm>
          <a:off x="0" y="2060848"/>
          <a:ext cx="26277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3323178"/>
              </p:ext>
            </p:extLst>
          </p:nvPr>
        </p:nvGraphicFramePr>
        <p:xfrm>
          <a:off x="2699792" y="2132857"/>
          <a:ext cx="2592288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65771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411760" y="1196752"/>
            <a:ext cx="288032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>
                <a:solidFill>
                  <a:srgbClr val="002060"/>
                </a:solidFill>
              </a:rPr>
              <a:t>Confronto con </a:t>
            </a:r>
            <a:r>
              <a:rPr lang="it-IT" sz="18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148064" y="137764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Confronto con altri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(finali)</a:t>
            </a:r>
            <a:endParaRPr lang="it-IT" dirty="0"/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153941"/>
              </p:ext>
            </p:extLst>
          </p:nvPr>
        </p:nvGraphicFramePr>
        <p:xfrm>
          <a:off x="5292080" y="2204864"/>
          <a:ext cx="385192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35886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25751" y="1340768"/>
            <a:ext cx="2339753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3621960"/>
              </p:ext>
            </p:extLst>
          </p:nvPr>
        </p:nvGraphicFramePr>
        <p:xfrm>
          <a:off x="0" y="2132856"/>
          <a:ext cx="25557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2611300"/>
              </p:ext>
            </p:extLst>
          </p:nvPr>
        </p:nvGraphicFramePr>
        <p:xfrm>
          <a:off x="2627784" y="2132856"/>
          <a:ext cx="259228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627784" y="1340768"/>
            <a:ext cx="266429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444480" y="1493168"/>
            <a:ext cx="2664296" cy="648072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Prendere 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651391"/>
              </p:ext>
            </p:extLst>
          </p:nvPr>
        </p:nvGraphicFramePr>
        <p:xfrm>
          <a:off x="5292080" y="2139606"/>
          <a:ext cx="3851920" cy="471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1893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219573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3635012"/>
              </p:ext>
            </p:extLst>
          </p:nvPr>
        </p:nvGraphicFramePr>
        <p:xfrm>
          <a:off x="14438" y="2132856"/>
          <a:ext cx="275736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0797378"/>
              </p:ext>
            </p:extLst>
          </p:nvPr>
        </p:nvGraphicFramePr>
        <p:xfrm>
          <a:off x="2843808" y="2132857"/>
          <a:ext cx="280831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3"/>
          </p:nvPr>
        </p:nvSpPr>
        <p:spPr>
          <a:xfrm>
            <a:off x="2843808" y="1412776"/>
            <a:ext cx="244827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502616" y="1565176"/>
            <a:ext cx="3641384" cy="576064"/>
          </a:xfrm>
          <a:prstGeom prst="rect">
            <a:avLst/>
          </a:prstGeom>
          <a:noFill/>
          <a:ln w="25400" cap="rnd" cmpd="sng" algn="ctr">
            <a:solidFill>
              <a:schemeClr val="tx1"/>
            </a:solidFill>
            <a:prstDash val="solid"/>
          </a:ln>
          <a:effectLst>
            <a:softEdge rad="63500"/>
          </a:effectLst>
        </p:spPr>
        <p:txBody>
          <a:bodyPr vert="horz" lIns="91440" tIns="45720" rIns="91440" bIns="4572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Motivare le 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029417"/>
              </p:ext>
            </p:extLst>
          </p:nvPr>
        </p:nvGraphicFramePr>
        <p:xfrm>
          <a:off x="5652120" y="2124616"/>
          <a:ext cx="3491880" cy="473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668161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58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99792" y="1412776"/>
            <a:ext cx="266429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</a:t>
            </a:r>
            <a:r>
              <a:rPr lang="it-IT" sz="1600" dirty="0" smtClean="0">
                <a:solidFill>
                  <a:srgbClr val="002060"/>
                </a:solidFill>
              </a:rPr>
              <a:t>l linguaggio del 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1157326"/>
              </p:ext>
            </p:extLst>
          </p:nvPr>
        </p:nvGraphicFramePr>
        <p:xfrm>
          <a:off x="0" y="2204864"/>
          <a:ext cx="2699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33268143"/>
              </p:ext>
            </p:extLst>
          </p:nvPr>
        </p:nvGraphicFramePr>
        <p:xfrm>
          <a:off x="2699792" y="2132857"/>
          <a:ext cx="266429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0" y="1340768"/>
            <a:ext cx="2339752" cy="8640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Il linguaggio del 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10" name="Segnaposto testo 2"/>
          <p:cNvSpPr>
            <a:spLocks noGrp="1"/>
          </p:cNvSpPr>
          <p:nvPr>
            <p:ph type="body" idx="1"/>
          </p:nvPr>
        </p:nvSpPr>
        <p:spPr>
          <a:xfrm>
            <a:off x="5580112" y="1412776"/>
            <a:ext cx="266429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</a:t>
            </a:r>
            <a:r>
              <a:rPr lang="it-IT" sz="1600" dirty="0" smtClean="0">
                <a:solidFill>
                  <a:srgbClr val="002060"/>
                </a:solidFill>
              </a:rPr>
              <a:t>l linguaggio del 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86109"/>
              </p:ext>
            </p:extLst>
          </p:nvPr>
        </p:nvGraphicFramePr>
        <p:xfrm>
          <a:off x="5364088" y="2204864"/>
          <a:ext cx="3779912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7461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59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677" y="1372263"/>
            <a:ext cx="2328075" cy="72008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UTILIZZO 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765498"/>
              </p:ext>
            </p:extLst>
          </p:nvPr>
        </p:nvGraphicFramePr>
        <p:xfrm>
          <a:off x="-34027" y="2132856"/>
          <a:ext cx="287783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4169530"/>
              </p:ext>
            </p:extLst>
          </p:nvPr>
        </p:nvGraphicFramePr>
        <p:xfrm>
          <a:off x="2915816" y="2132856"/>
          <a:ext cx="2736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840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2987824" y="1393897"/>
            <a:ext cx="2808312" cy="731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UTILIZZO DI ALTRI   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11" name="Segnaposto testo 2"/>
          <p:cNvSpPr txBox="1">
            <a:spLocks/>
          </p:cNvSpPr>
          <p:nvPr/>
        </p:nvSpPr>
        <p:spPr>
          <a:xfrm>
            <a:off x="5580112" y="1306266"/>
            <a:ext cx="2808312" cy="731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UTILIZZO DI ALTRI   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(finale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64801"/>
              </p:ext>
            </p:extLst>
          </p:nvPr>
        </p:nvGraphicFramePr>
        <p:xfrm>
          <a:off x="5711942" y="2125266"/>
          <a:ext cx="3432057" cy="483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2850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99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98" y="4569501"/>
            <a:ext cx="7141840" cy="1600200"/>
          </a:xfrm>
          <a:solidFill>
            <a:srgbClr val="66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ANNI</a:t>
            </a:r>
            <a:endParaRPr lang="it-IT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363589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FSS.MARIA PUCA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GRAZIE </a:t>
            </a:r>
            <a:br>
              <a:rPr lang="it-IT" dirty="0" smtClean="0"/>
            </a:br>
            <a:r>
              <a:rPr lang="it-IT" dirty="0" smtClean="0"/>
              <a:t>PER LA COLLABORAZIONE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8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7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MONITORAGGIO INIZIALE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La maggior parte degli alunni di </a:t>
            </a:r>
            <a:r>
              <a:rPr lang="it-IT" b="1" dirty="0" smtClean="0">
                <a:solidFill>
                  <a:srgbClr val="FF0000"/>
                </a:solidFill>
              </a:rPr>
              <a:t>3 anni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della </a:t>
            </a:r>
            <a:r>
              <a:rPr lang="it-IT" b="1" dirty="0" err="1" smtClean="0">
                <a:solidFill>
                  <a:srgbClr val="FF0000"/>
                </a:solidFill>
              </a:rPr>
              <a:t>sc.dell’infanzia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chemeClr val="bg2"/>
                </a:solidFill>
              </a:rPr>
              <a:t>ha mostrato di possedere un livello(D) </a:t>
            </a:r>
            <a:r>
              <a:rPr lang="it-IT" b="1" dirty="0" smtClean="0">
                <a:solidFill>
                  <a:srgbClr val="FF0000"/>
                </a:solidFill>
              </a:rPr>
              <a:t>INIZIALE</a:t>
            </a:r>
            <a:r>
              <a:rPr lang="it-IT" dirty="0" smtClean="0">
                <a:solidFill>
                  <a:schemeClr val="bg2"/>
                </a:solidFill>
              </a:rPr>
              <a:t> delle competenze</a:t>
            </a:r>
            <a:r>
              <a:rPr lang="it-IT" dirty="0">
                <a:solidFill>
                  <a:schemeClr val="bg2"/>
                </a:solidFill>
              </a:rPr>
              <a:t>. </a:t>
            </a:r>
            <a:br>
              <a:rPr lang="it-IT" dirty="0">
                <a:solidFill>
                  <a:schemeClr val="bg2"/>
                </a:solidFill>
              </a:rPr>
            </a:br>
            <a:r>
              <a:rPr lang="it-IT" dirty="0">
                <a:solidFill>
                  <a:schemeClr val="bg2"/>
                </a:solidFill>
              </a:rPr>
              <a:t>L’alunno/a, se opportunamente guidato/a, svolge compiti semplici in situazioni note.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7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8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FF0000"/>
                </a:solidFill>
              </a:rPr>
              <a:t>MONITORAGGIO INTERMEDIO</a:t>
            </a:r>
            <a:r>
              <a:rPr lang="it-IT" dirty="0" smtClean="0">
                <a:solidFill>
                  <a:schemeClr val="bg2"/>
                </a:solidFill>
              </a:rPr>
              <a:t/>
            </a:r>
            <a:br>
              <a:rPr lang="it-IT" dirty="0" smtClean="0">
                <a:solidFill>
                  <a:schemeClr val="bg2"/>
                </a:solidFill>
              </a:rPr>
            </a:br>
            <a:r>
              <a:rPr lang="it-IT" dirty="0" smtClean="0">
                <a:solidFill>
                  <a:schemeClr val="bg2"/>
                </a:solidFill>
              </a:rPr>
              <a:t>Dal monitoraggio intermedio è emerso un miglioramento del livello delle competenze degli alunni di 3 anni della </a:t>
            </a:r>
            <a:r>
              <a:rPr lang="it-IT" dirty="0" err="1" smtClean="0">
                <a:solidFill>
                  <a:schemeClr val="bg2"/>
                </a:solidFill>
              </a:rPr>
              <a:t>sc.dell</a:t>
            </a:r>
            <a:r>
              <a:rPr lang="it-IT" dirty="0" smtClean="0">
                <a:solidFill>
                  <a:schemeClr val="bg2"/>
                </a:solidFill>
              </a:rPr>
              <a:t> </a:t>
            </a:r>
            <a:r>
              <a:rPr lang="it-IT" dirty="0" err="1" smtClean="0">
                <a:solidFill>
                  <a:schemeClr val="bg2"/>
                </a:solidFill>
              </a:rPr>
              <a:t>Infanzia.La</a:t>
            </a:r>
            <a:r>
              <a:rPr lang="it-IT" dirty="0" smtClean="0">
                <a:solidFill>
                  <a:schemeClr val="bg2"/>
                </a:solidFill>
              </a:rPr>
              <a:t> maggior parte degli alunni ha mostrato di possedere un livello </a:t>
            </a:r>
            <a:r>
              <a:rPr lang="it-IT" dirty="0" smtClean="0">
                <a:solidFill>
                  <a:srgbClr val="FF0000"/>
                </a:solidFill>
              </a:rPr>
              <a:t>BASE.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t>9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03468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sz="3100" dirty="0" smtClean="0">
                <a:solidFill>
                  <a:schemeClr val="bg1"/>
                </a:solidFill>
              </a:rPr>
              <a:t>L’alunno ha superato il distacco con la famiglia.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Esprime emozioni e comunica i propri bisogni.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>
                <a:solidFill>
                  <a:schemeClr val="bg1"/>
                </a:solidFill>
              </a:rPr>
              <a:t>Sta conoscendo le prime regole di </a:t>
            </a:r>
            <a:r>
              <a:rPr lang="it-IT" sz="3100" dirty="0" smtClean="0">
                <a:solidFill>
                  <a:schemeClr val="bg1"/>
                </a:solidFill>
              </a:rPr>
              <a:t>convivenza.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Ascolta e comunica con i docenti.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Sta iniziando a collaborare con i compagni nei giochi.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Osserva e riconosce l’ambiente circostante 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Sta acquisendo autonomia personale.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La competenza digitale e la competenza nelle lingue straniere non è stata rilevata da tutte le sezioni.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I risultati rilevati mostrano comunque un miglioramento: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>
                <a:solidFill>
                  <a:schemeClr val="bg1"/>
                </a:solidFill>
              </a:rPr>
              <a:t>-</a:t>
            </a:r>
            <a:r>
              <a:rPr lang="it-IT" sz="3100" dirty="0" smtClean="0">
                <a:solidFill>
                  <a:schemeClr val="bg1"/>
                </a:solidFill>
              </a:rPr>
              <a:t> l’alunno riconosce  gli oggetti e gli strumenti tecnologici.</a:t>
            </a:r>
            <a:br>
              <a:rPr lang="it-IT" sz="3100" dirty="0" smtClean="0">
                <a:solidFill>
                  <a:schemeClr val="bg1"/>
                </a:solidFill>
              </a:rPr>
            </a:br>
            <a:r>
              <a:rPr lang="it-IT" sz="3100" dirty="0" smtClean="0">
                <a:solidFill>
                  <a:schemeClr val="bg1"/>
                </a:solidFill>
              </a:rPr>
              <a:t>-sta scoprendo la presenza di lingue diverse.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1759</TotalTime>
  <Words>1001</Words>
  <Application>Microsoft Office PowerPoint</Application>
  <PresentationFormat>Presentazione su schermo (4:3)</PresentationFormat>
  <Paragraphs>439</Paragraphs>
  <Slides>60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60</vt:i4>
      </vt:variant>
    </vt:vector>
  </HeadingPairs>
  <TitlesOfParts>
    <vt:vector size="61" baseType="lpstr">
      <vt:lpstr>Carta</vt:lpstr>
      <vt:lpstr>Presentazione standard di PowerPoint</vt:lpstr>
      <vt:lpstr>Presentazione standard di PowerPoint</vt:lpstr>
      <vt:lpstr>   MONITORAGGIO DEL PROCESSO   FINALE a.s.2018 -2019  </vt:lpstr>
      <vt:lpstr>Presentazione standard di PowerPoint</vt:lpstr>
      <vt:lpstr>Presentazione standard di PowerPoint</vt:lpstr>
      <vt:lpstr>3 ANNI</vt:lpstr>
      <vt:lpstr> MONITORAGGIO INIZIALE La maggior parte degli alunni di 3 anni della sc.dell’infanzia ha mostrato di possedere un livello(D) INIZIALE delle competenze.  L’alunno/a, se opportunamente guidato/a, svolge compiti semplici in situazioni note. </vt:lpstr>
      <vt:lpstr> MONITORAGGIO INTERMEDIO Dal monitoraggio intermedio è emerso un miglioramento del livello delle competenze degli alunni di 3 anni della sc.dell Infanzia.La maggior parte degli alunni ha mostrato di possedere un livello BASE. </vt:lpstr>
      <vt:lpstr>L’alunno ha superato il distacco con la famiglia. Esprime emozioni e comunica i propri bisogni. Sta conoscendo le prime regole di convivenza. Ascolta e comunica con i docenti. Sta iniziando a collaborare con i compagni nei giochi. Osserva e riconosce l’ambiente circostante . Sta acquisendo autonomia personale. La competenza digitale e la competenza nelle lingue straniere non è stata rilevata da tutte le sezioni. I risultati rilevati mostrano comunque un miglioramento: - l’alunno riconosce  gli oggetti e gli strumenti tecnologici. -sta scoprendo la presenza di lingue diverse.</vt:lpstr>
      <vt:lpstr> MONITORAGGIO FINALE Dal monitoraggio FINALE è emerso un miglioramento del livello delle competenze degli alunni di 3 anni della sc.dell Infanzia.La maggior parte degli alunni ha mostrato di possedere un livello INTERMEDIO.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SPIRITO DI INIZIATIVA</vt:lpstr>
      <vt:lpstr>CONSAPEVOLEZZA ED ESPRESSIONE CULTURALE</vt:lpstr>
      <vt:lpstr>CONSAPEVOLEZZA ED ESPRESSIONE CULTURALE</vt:lpstr>
      <vt:lpstr>4   ANNI</vt:lpstr>
      <vt:lpstr>MONITORAGGIO INIZIALE La maggior parte degli alunni di 4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 </vt:lpstr>
      <vt:lpstr>MONITORAGGIO INTERMEDIO La maggior parte degli alunni di 4 anni della sc.dell’infanzia ha confermato  di possedere un livello di competenza BASE. Tuttavia,si registrano lievi miglioramenti nelle seguenti competenze: -nell’esplorazione -nell’ascolto L’alunno/a L’alunno/a svolge compiti semplici   anche in situazioni nuove, mostrando di possedere conoscenze e abilità fondamentali e di saper applicare basilari regole e procedure apprese. </vt:lpstr>
      <vt:lpstr>MONITORAGGIO FINALE Dal monitoraggio finale  è emerso un miglioramento  del livello di alcune competenze  degli alunni di 4 anni  . Si registrano miglioramenti nella : _ comunicazione della madrelingua    -comunicazione nella lingua straniera -competenza digitale. Gli alunni ,nelle suddette competenze ,hanno mostrato di saper utilizzare le conoscenze e le abilità acquisite .   </vt:lpstr>
      <vt:lpstr>COMUNICAZIONE NELLA MADRELINGUA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COMPETENZE SOCIALI E CIVICHE</vt:lpstr>
      <vt:lpstr>SPIRITO DI INIZIATIVA</vt:lpstr>
      <vt:lpstr>5 ANNI</vt:lpstr>
      <vt:lpstr>MONITORAGGIO INIZIALE  La maggior parte degli alunni di 5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</vt:lpstr>
      <vt:lpstr>MONITORAGGIO INTERMEDIO  Dal monitoraggio è emerso un miglioramento del livello delle competenze degli alunni di 5 anni. La maggior parte degli alunni :  Gioca e lavora in modo costruttivo con gli altri bambini Si confrontarsi con i pari e gli adulti . Sa assumere regole di comportamento.  Riflette, si confronta e discute con gli adulti e con i pari. Ha una buona autonomia personale .  Conoscere il proprio corpo. Si interessa a macchine e strumenti tecnologici e ne sta scoprendo  le funzioni e i possibili usi. </vt:lpstr>
      <vt:lpstr>MONITORAGGIO FINALE Dal monitoraggio è emerso un miglioramento del livello delle competenze degli alunni di 5 anni. La maggior parte degli alunni  ha mostrato di possedere  un livello intermedio.  L’alunno/a svolge compiti e risolve problemi in situazioni nuove,   compie scelte consapevoli, mostrando di saper utilizzare le conoscenze e le abilità acquisite. 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  <vt:lpstr>GRAZIE  PER LA COLLABORAZIONE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177</cp:revision>
  <dcterms:created xsi:type="dcterms:W3CDTF">2017-09-28T18:11:02Z</dcterms:created>
  <dcterms:modified xsi:type="dcterms:W3CDTF">2019-06-20T07:47:40Z</dcterms:modified>
</cp:coreProperties>
</file>