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notesSlides/notesSlide2.xml" ContentType="application/vnd.openxmlformats-officedocument.presentationml.notesSlide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notesSlides/notesSlide3.xml" ContentType="application/vnd.openxmlformats-officedocument.presentationml.notesSlide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notesSlides/notesSlide4.xml" ContentType="application/vnd.openxmlformats-officedocument.presentationml.notesSlide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charts/chart193.xml" ContentType="application/vnd.openxmlformats-officedocument.drawingml.chart+xml"/>
  <Override PartName="/ppt/charts/chart194.xml" ContentType="application/vnd.openxmlformats-officedocument.drawingml.chart+xml"/>
  <Override PartName="/ppt/charts/chart195.xml" ContentType="application/vnd.openxmlformats-officedocument.drawingml.chart+xml"/>
  <Override PartName="/ppt/charts/chart196.xml" ContentType="application/vnd.openxmlformats-officedocument.drawingml.chart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ppt/charts/chart199.xml" ContentType="application/vnd.openxmlformats-officedocument.drawingml.chart+xml"/>
  <Override PartName="/ppt/charts/chart200.xml" ContentType="application/vnd.openxmlformats-officedocument.drawingml.chart+xml"/>
  <Override PartName="/ppt/charts/chart201.xml" ContentType="application/vnd.openxmlformats-officedocument.drawingml.chart+xml"/>
  <Override PartName="/ppt/charts/chart202.xml" ContentType="application/vnd.openxmlformats-officedocument.drawingml.chart+xml"/>
  <Override PartName="/ppt/charts/chart203.xml" ContentType="application/vnd.openxmlformats-officedocument.drawingml.chart+xml"/>
  <Override PartName="/ppt/charts/chart204.xml" ContentType="application/vnd.openxmlformats-officedocument.drawingml.chart+xml"/>
  <Override PartName="/ppt/charts/chart205.xml" ContentType="application/vnd.openxmlformats-officedocument.drawingml.chart+xml"/>
  <Override PartName="/ppt/charts/chart206.xml" ContentType="application/vnd.openxmlformats-officedocument.drawingml.chart+xml"/>
  <Override PartName="/ppt/charts/chart207.xml" ContentType="application/vnd.openxmlformats-officedocument.drawingml.chart+xml"/>
  <Override PartName="/ppt/charts/chart208.xml" ContentType="application/vnd.openxmlformats-officedocument.drawingml.chart+xml"/>
  <Override PartName="/ppt/charts/chart209.xml" ContentType="application/vnd.openxmlformats-officedocument.drawingml.chart+xml"/>
  <Override PartName="/ppt/charts/chart210.xml" ContentType="application/vnd.openxmlformats-officedocument.drawingml.chart+xml"/>
  <Override PartName="/ppt/charts/chart211.xml" ContentType="application/vnd.openxmlformats-officedocument.drawingml.chart+xml"/>
  <Override PartName="/ppt/charts/chart212.xml" ContentType="application/vnd.openxmlformats-officedocument.drawingml.chart+xml"/>
  <Override PartName="/ppt/charts/chart213.xml" ContentType="application/vnd.openxmlformats-officedocument.drawingml.chart+xml"/>
  <Override PartName="/ppt/charts/chart214.xml" ContentType="application/vnd.openxmlformats-officedocument.drawingml.chart+xml"/>
  <Override PartName="/ppt/charts/chart215.xml" ContentType="application/vnd.openxmlformats-officedocument.drawingml.chart+xml"/>
  <Override PartName="/ppt/charts/chart216.xml" ContentType="application/vnd.openxmlformats-officedocument.drawingml.chart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charts/chart219.xml" ContentType="application/vnd.openxmlformats-officedocument.drawingml.chart+xml"/>
  <Override PartName="/ppt/charts/chart220.xml" ContentType="application/vnd.openxmlformats-officedocument.drawingml.chart+xml"/>
  <Override PartName="/ppt/charts/chart221.xml" ContentType="application/vnd.openxmlformats-officedocument.drawingml.chart+xml"/>
  <Override PartName="/ppt/charts/chart222.xml" ContentType="application/vnd.openxmlformats-officedocument.drawingml.chart+xml"/>
  <Override PartName="/ppt/charts/chart223.xml" ContentType="application/vnd.openxmlformats-officedocument.drawingml.chart+xml"/>
  <Override PartName="/ppt/charts/chart224.xml" ContentType="application/vnd.openxmlformats-officedocument.drawingml.chart+xml"/>
  <Override PartName="/ppt/charts/chart225.xml" ContentType="application/vnd.openxmlformats-officedocument.drawingml.chart+xml"/>
  <Override PartName="/ppt/charts/chart226.xml" ContentType="application/vnd.openxmlformats-officedocument.drawingml.chart+xml"/>
  <Override PartName="/ppt/charts/chart227.xml" ContentType="application/vnd.openxmlformats-officedocument.drawingml.chart+xml"/>
  <Override PartName="/ppt/charts/chart228.xml" ContentType="application/vnd.openxmlformats-officedocument.drawingml.chart+xml"/>
  <Override PartName="/ppt/charts/chart229.xml" ContentType="application/vnd.openxmlformats-officedocument.drawingml.chart+xml"/>
  <Override PartName="/ppt/charts/chart230.xml" ContentType="application/vnd.openxmlformats-officedocument.drawingml.chart+xml"/>
  <Override PartName="/ppt/notesSlides/notesSlide5.xml" ContentType="application/vnd.openxmlformats-officedocument.presentationml.notesSlide+xml"/>
  <Override PartName="/ppt/charts/chart231.xml" ContentType="application/vnd.openxmlformats-officedocument.drawingml.chart+xml"/>
  <Override PartName="/ppt/charts/chart232.xml" ContentType="application/vnd.openxmlformats-officedocument.drawingml.chart+xml"/>
  <Override PartName="/ppt/charts/chart233.xml" ContentType="application/vnd.openxmlformats-officedocument.drawingml.chart+xml"/>
  <Override PartName="/ppt/notesSlides/notesSlide6.xml" ContentType="application/vnd.openxmlformats-officedocument.presentationml.notesSlide+xml"/>
  <Override PartName="/ppt/charts/chart234.xml" ContentType="application/vnd.openxmlformats-officedocument.drawingml.chart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6"/>
  </p:notesMasterIdLst>
  <p:sldIdLst>
    <p:sldId id="258" r:id="rId2"/>
    <p:sldId id="259" r:id="rId3"/>
    <p:sldId id="256" r:id="rId4"/>
    <p:sldId id="261" r:id="rId5"/>
    <p:sldId id="262" r:id="rId6"/>
    <p:sldId id="306" r:id="rId7"/>
    <p:sldId id="375" r:id="rId8"/>
    <p:sldId id="382" r:id="rId9"/>
    <p:sldId id="271" r:id="rId10"/>
    <p:sldId id="263" r:id="rId11"/>
    <p:sldId id="329" r:id="rId12"/>
    <p:sldId id="264" r:id="rId13"/>
    <p:sldId id="330" r:id="rId14"/>
    <p:sldId id="265" r:id="rId15"/>
    <p:sldId id="331" r:id="rId16"/>
    <p:sldId id="266" r:id="rId17"/>
    <p:sldId id="332" r:id="rId18"/>
    <p:sldId id="267" r:id="rId19"/>
    <p:sldId id="333" r:id="rId20"/>
    <p:sldId id="268" r:id="rId21"/>
    <p:sldId id="334" r:id="rId22"/>
    <p:sldId id="269" r:id="rId23"/>
    <p:sldId id="335" r:id="rId24"/>
    <p:sldId id="270" r:id="rId25"/>
    <p:sldId id="307" r:id="rId26"/>
    <p:sldId id="376" r:id="rId27"/>
    <p:sldId id="383" r:id="rId28"/>
    <p:sldId id="280" r:id="rId29"/>
    <p:sldId id="336" r:id="rId30"/>
    <p:sldId id="299" r:id="rId31"/>
    <p:sldId id="337" r:id="rId32"/>
    <p:sldId id="282" r:id="rId33"/>
    <p:sldId id="338" r:id="rId34"/>
    <p:sldId id="274" r:id="rId35"/>
    <p:sldId id="339" r:id="rId36"/>
    <p:sldId id="284" r:id="rId37"/>
    <p:sldId id="340" r:id="rId38"/>
    <p:sldId id="285" r:id="rId39"/>
    <p:sldId id="341" r:id="rId40"/>
    <p:sldId id="286" r:id="rId41"/>
    <p:sldId id="342" r:id="rId42"/>
    <p:sldId id="278" r:id="rId43"/>
    <p:sldId id="343" r:id="rId44"/>
    <p:sldId id="279" r:id="rId45"/>
    <p:sldId id="308" r:id="rId46"/>
    <p:sldId id="377" r:id="rId47"/>
    <p:sldId id="384" r:id="rId48"/>
    <p:sldId id="298" r:id="rId49"/>
    <p:sldId id="344" r:id="rId50"/>
    <p:sldId id="281" r:id="rId51"/>
    <p:sldId id="345" r:id="rId52"/>
    <p:sldId id="291" r:id="rId53"/>
    <p:sldId id="354" r:id="rId54"/>
    <p:sldId id="292" r:id="rId55"/>
    <p:sldId id="355" r:id="rId56"/>
    <p:sldId id="356" r:id="rId57"/>
    <p:sldId id="293" r:id="rId58"/>
    <p:sldId id="294" r:id="rId59"/>
    <p:sldId id="357" r:id="rId60"/>
    <p:sldId id="295" r:id="rId61"/>
    <p:sldId id="358" r:id="rId62"/>
    <p:sldId id="296" r:id="rId63"/>
    <p:sldId id="359" r:id="rId64"/>
    <p:sldId id="288" r:id="rId65"/>
    <p:sldId id="309" r:id="rId66"/>
    <p:sldId id="378" r:id="rId67"/>
    <p:sldId id="385" r:id="rId68"/>
    <p:sldId id="289" r:id="rId69"/>
    <p:sldId id="346" r:id="rId70"/>
    <p:sldId id="290" r:id="rId71"/>
    <p:sldId id="347" r:id="rId72"/>
    <p:sldId id="273" r:id="rId73"/>
    <p:sldId id="348" r:id="rId74"/>
    <p:sldId id="283" r:id="rId75"/>
    <p:sldId id="349" r:id="rId76"/>
    <p:sldId id="275" r:id="rId77"/>
    <p:sldId id="350" r:id="rId78"/>
    <p:sldId id="276" r:id="rId79"/>
    <p:sldId id="351" r:id="rId80"/>
    <p:sldId id="277" r:id="rId81"/>
    <p:sldId id="352" r:id="rId82"/>
    <p:sldId id="287" r:id="rId83"/>
    <p:sldId id="353" r:id="rId84"/>
    <p:sldId id="297" r:id="rId85"/>
    <p:sldId id="310" r:id="rId86"/>
    <p:sldId id="379" r:id="rId87"/>
    <p:sldId id="386" r:id="rId88"/>
    <p:sldId id="260" r:id="rId89"/>
    <p:sldId id="360" r:id="rId90"/>
    <p:sldId id="272" r:id="rId91"/>
    <p:sldId id="361" r:id="rId92"/>
    <p:sldId id="300" r:id="rId93"/>
    <p:sldId id="362" r:id="rId94"/>
    <p:sldId id="301" r:id="rId95"/>
    <p:sldId id="367" r:id="rId96"/>
    <p:sldId id="302" r:id="rId97"/>
    <p:sldId id="363" r:id="rId98"/>
    <p:sldId id="303" r:id="rId99"/>
    <p:sldId id="364" r:id="rId100"/>
    <p:sldId id="304" r:id="rId101"/>
    <p:sldId id="365" r:id="rId102"/>
    <p:sldId id="305" r:id="rId103"/>
    <p:sldId id="366" r:id="rId104"/>
    <p:sldId id="380" r:id="rId10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0" autoAdjust="0"/>
    <p:restoredTop sz="97869" autoAdjust="0"/>
  </p:normalViewPr>
  <p:slideViewPr>
    <p:cSldViewPr>
      <p:cViewPr>
        <p:scale>
          <a:sx n="72" d="100"/>
          <a:sy n="72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3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3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6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7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0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3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4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5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6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7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0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2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3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4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5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6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7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9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0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3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4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5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6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7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9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0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3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4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5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6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7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9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0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4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7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9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0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3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4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5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6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7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8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9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0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1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32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"/>
          <c:dLbls>
            <c:dLbl>
              <c:idx val="3"/>
              <c:layout>
                <c:manualLayout>
                  <c:x val="-0.32060525021029407"/>
                  <c:y val="1.980725787836714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22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21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explosion val="2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22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32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24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24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23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26</c:v>
                </c:pt>
                <c:pt idx="1">
                  <c:v>25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14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19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20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19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34</c:v>
                </c:pt>
                <c:pt idx="2">
                  <c:v>18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21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56"/>
                  <c:y val="-2.47683205332816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56"/>
                  <c:y val="-2.47683205332816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20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23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38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20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3817764422902"/>
          <c:y val="0.11177187398047808"/>
          <c:w val="0.64380263052076703"/>
          <c:h val="0.7764562520390437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0951333381523627"/>
                  <c:y val="0.1243001119820828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22103445807818295"/>
                  <c:y val="-9.73362372256659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7494483338917949"/>
                  <c:y val="-9.79457019160398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8512572147458031E-2"/>
                  <c:y val="0.1243001119820828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26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18</c:v>
                </c:pt>
                <c:pt idx="2">
                  <c:v>23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32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28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23</c:v>
                </c:pt>
                <c:pt idx="2">
                  <c:v>27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6707842578173552"/>
                  <c:y val="4.5912653975363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20</c:v>
                </c:pt>
                <c:pt idx="2">
                  <c:v>27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25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27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28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17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28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8.2361136461028134E-2"/>
                  <c:y val="0.708846584546472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32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8165113065602176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38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27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layout>
                <c:manualLayout>
                  <c:x val="0.12486348032892768"/>
                  <c:y val="-0.1426918748158417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2.8553559962264136E-2"/>
                  <c:y val="8.77200238620829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26</c:v>
                </c:pt>
                <c:pt idx="2">
                  <c:v>25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28</c:v>
                </c:pt>
                <c:pt idx="2">
                  <c:v>21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25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25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22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30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28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38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28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layout>
                <c:manualLayout>
                  <c:x val="-8.1839563292724862E-2"/>
                  <c:y val="-0.187836837761232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27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layout>
                <c:manualLayout>
                  <c:x val="-8.1839563292724862E-2"/>
                  <c:y val="-0.187836837761232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20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21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29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29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28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84</c:v>
                </c:pt>
                <c:pt idx="2">
                  <c:v>91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32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27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25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19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27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28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28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26</c:v>
                </c:pt>
                <c:pt idx="2">
                  <c:v>28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30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22</c:v>
                </c:pt>
                <c:pt idx="2">
                  <c:v>32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24</c:v>
                </c:pt>
                <c:pt idx="2">
                  <c:v>29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29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28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35</c:v>
                </c:pt>
                <c:pt idx="2">
                  <c:v>29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31</c:v>
                </c:pt>
                <c:pt idx="2">
                  <c:v>29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33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31</c:v>
                </c:pt>
                <c:pt idx="2">
                  <c:v>29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36</c:v>
                </c:pt>
                <c:pt idx="2">
                  <c:v>26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38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35</c:v>
                </c:pt>
                <c:pt idx="2">
                  <c:v>26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26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28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27</c:v>
                </c:pt>
                <c:pt idx="2">
                  <c:v>26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27</c:v>
                </c:pt>
                <c:pt idx="2">
                  <c:v>26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"/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34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5"/>
                  <c:y val="0.16125419932810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31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5"/>
                  <c:y val="0.16125419932810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28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84</c:v>
                </c:pt>
                <c:pt idx="2">
                  <c:v>83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5"/>
                  <c:y val="0.16125419932810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32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5"/>
                  <c:y val="0.16125419932810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32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5"/>
                  <c:y val="0.16125419932810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31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42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46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46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44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48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40</c:v>
                </c:pt>
                <c:pt idx="2">
                  <c:v>18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2"/>
              <c:layout>
                <c:manualLayout>
                  <c:x val="4.2752728329330927E-2"/>
                  <c:y val="-0.2398021355953126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36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4.8212720907270037E-2"/>
                  <c:y val="1.018221514972506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32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37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34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32</c:v>
                </c:pt>
                <c:pt idx="2">
                  <c:v>26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28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38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36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38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35</c:v>
                </c:pt>
                <c:pt idx="2">
                  <c:v>26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35</c:v>
                </c:pt>
                <c:pt idx="2">
                  <c:v>22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89</c:v>
                </c:pt>
                <c:pt idx="2">
                  <c:v>82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29</c:v>
                </c:pt>
                <c:pt idx="2">
                  <c:v>23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37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34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34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36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31</c:v>
                </c:pt>
                <c:pt idx="2">
                  <c:v>28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27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4.8212720907270037E-2"/>
                  <c:y val="1.018221514972506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91</c:v>
                </c:pt>
                <c:pt idx="2">
                  <c:v>88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34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83</c:v>
                </c:pt>
                <c:pt idx="2">
                  <c:v>79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30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</c:v>
                </c:pt>
                <c:pt idx="1">
                  <c:v>84</c:v>
                </c:pt>
                <c:pt idx="2">
                  <c:v>73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28</c:v>
                </c:pt>
                <c:pt idx="2">
                  <c:v>31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31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36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106</c:v>
                </c:pt>
                <c:pt idx="2">
                  <c:v>74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34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36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101</c:v>
                </c:pt>
                <c:pt idx="2">
                  <c:v>79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26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32100307795787364"/>
                  <c:y val="3.24748040313549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39</c:v>
                </c:pt>
                <c:pt idx="2">
                  <c:v>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37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33</c:v>
                </c:pt>
                <c:pt idx="1">
                  <c:v>80</c:v>
                </c:pt>
                <c:pt idx="2">
                  <c:v>82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37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89</c:v>
                </c:pt>
                <c:pt idx="2">
                  <c:v>73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38</c:v>
                </c:pt>
                <c:pt idx="2">
                  <c:v>18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34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7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35</c:v>
                </c:pt>
                <c:pt idx="2">
                  <c:v>21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33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29</c:v>
                </c:pt>
                <c:pt idx="2">
                  <c:v>18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34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0.42896408946014547"/>
                  <c:y val="1.158213833633070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33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25</c:v>
                </c:pt>
                <c:pt idx="2">
                  <c:v>30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16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32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29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19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33</c:v>
                </c:pt>
                <c:pt idx="2">
                  <c:v>27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33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22</c:v>
                </c:pt>
                <c:pt idx="2">
                  <c:v>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0.42896408946014547"/>
                  <c:y val="1.158213833633070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27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28</c:v>
                </c:pt>
                <c:pt idx="2">
                  <c:v>29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36</c:v>
                </c:pt>
                <c:pt idx="2">
                  <c:v>21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44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1"/>
            <c:bubble3D val="0"/>
            <c:explosion val="1"/>
          </c:dPt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46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30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42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30</c:v>
                </c:pt>
                <c:pt idx="2">
                  <c:v>25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43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7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47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35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26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34</c:v>
                </c:pt>
                <c:pt idx="2">
                  <c:v>27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17</c:v>
                </c:pt>
                <c:pt idx="2">
                  <c:v>26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35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3"/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25</c:v>
                </c:pt>
                <c:pt idx="2">
                  <c:v>30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4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39</c:v>
                </c:pt>
                <c:pt idx="2">
                  <c:v>21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34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14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38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31</c:v>
                </c:pt>
                <c:pt idx="2">
                  <c:v>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39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26</c:v>
                </c:pt>
                <c:pt idx="2">
                  <c:v>29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36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36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35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35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14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34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26</c:v>
                </c:pt>
                <c:pt idx="2">
                  <c:v>30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34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19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23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/>
      <dgm:spPr/>
      <dgm:t>
        <a:bodyPr/>
        <a:lstStyle/>
        <a:p>
          <a:pPr rtl="0"/>
          <a:r>
            <a:rPr lang="it-IT" dirty="0" smtClean="0"/>
            <a:t>SCUOLA PRIMARIA</a:t>
          </a:r>
          <a:endParaRPr lang="it-IT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A.S.2018/2019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9314"/>
          <a:ext cx="3309803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SCUOLA PRIMARIA</a:t>
          </a:r>
          <a:endParaRPr lang="it-IT" sz="2500" kern="1200" dirty="0"/>
        </a:p>
      </dsp:txBody>
      <dsp:txXfrm>
        <a:off x="28557" y="37871"/>
        <a:ext cx="3252689" cy="527886"/>
      </dsp:txXfrm>
    </dsp:sp>
    <dsp:sp modelId="{BCFB97D4-2179-4C56-8DB2-47314618674C}">
      <dsp:nvSpPr>
        <dsp:cNvPr id="0" name=""/>
        <dsp:cNvSpPr/>
      </dsp:nvSpPr>
      <dsp:spPr>
        <a:xfrm>
          <a:off x="0" y="666314"/>
          <a:ext cx="3309803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A.S.2018/2019</a:t>
          </a:r>
          <a:endParaRPr lang="it-IT" sz="2500" kern="1200" dirty="0"/>
        </a:p>
      </dsp:txBody>
      <dsp:txXfrm>
        <a:off x="28557" y="694871"/>
        <a:ext cx="3252689" cy="52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924-C47F-413E-A90F-BE667A4922F4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CE20-691F-49B7-9565-E31C5FFA4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05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825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6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82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98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83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98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102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98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103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98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EEFC-92B8-4B2B-8745-E25B0546AB9D}" type="datetime1">
              <a:rPr lang="it-IT" smtClean="0"/>
              <a:t>20/06/2019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A0A6-19CA-4259-80B0-BBCE13C89E3A}" type="datetime1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C4A5-CD89-4DD2-B3B4-7CAA9A66010B}" type="datetime1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837-72F3-4721-92CB-707C6C7CF449}" type="datetime1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96C5-408B-42F8-9360-6E9F435D1A37}" type="datetime1">
              <a:rPr lang="it-IT" smtClean="0"/>
              <a:t>20/06/2019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DAA05C3-C465-4A0F-9C5F-B72E2B2933BA}" type="datetime1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EA7F-C059-40DA-901D-49D4C63A2A84}" type="datetime1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CFA-8FF3-482D-A467-A017FEF6D625}" type="datetime1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E9-BE2C-4568-9CD8-EA0C7EBC51A0}" type="datetime1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F1F0-F6C6-45DE-84C7-53C8EC5FF825}" type="datetime1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605D537-17BD-4CD6-9635-0215E76CB9E0}" type="datetime1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16C669A-5F91-4064-AF4A-7923580CEF16}" type="datetime1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9.xml"/><Relationship Id="rId2" Type="http://schemas.openxmlformats.org/officeDocument/2006/relationships/chart" Target="../charts/chart2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33.xml"/><Relationship Id="rId4" Type="http://schemas.openxmlformats.org/officeDocument/2006/relationships/chart" Target="../charts/chart23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7.xml"/><Relationship Id="rId4" Type="http://schemas.openxmlformats.org/officeDocument/2006/relationships/chart" Target="../charts/chart10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4.xml"/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9.xml"/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2.xml"/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5.xml"/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4.xml"/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7.xml"/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0.xml"/><Relationship Id="rId2" Type="http://schemas.openxmlformats.org/officeDocument/2006/relationships/chart" Target="../charts/chart15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9.xml"/><Relationship Id="rId2" Type="http://schemas.openxmlformats.org/officeDocument/2006/relationships/chart" Target="../charts/chart16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2.xml"/><Relationship Id="rId2" Type="http://schemas.openxmlformats.org/officeDocument/2006/relationships/chart" Target="../charts/chart17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5.xml"/><Relationship Id="rId2" Type="http://schemas.openxmlformats.org/officeDocument/2006/relationships/chart" Target="../charts/chart17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5.xml"/><Relationship Id="rId4" Type="http://schemas.openxmlformats.org/officeDocument/2006/relationships/chart" Target="../charts/chart18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8.xml"/><Relationship Id="rId4" Type="http://schemas.openxmlformats.org/officeDocument/2006/relationships/chart" Target="../charts/chart18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0.xml"/><Relationship Id="rId2" Type="http://schemas.openxmlformats.org/officeDocument/2006/relationships/chart" Target="../charts/chart18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9.xml"/><Relationship Id="rId2" Type="http://schemas.openxmlformats.org/officeDocument/2006/relationships/chart" Target="../charts/chart19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2.xml"/><Relationship Id="rId2" Type="http://schemas.openxmlformats.org/officeDocument/2006/relationships/chart" Target="../charts/chart20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5.xml"/><Relationship Id="rId2" Type="http://schemas.openxmlformats.org/officeDocument/2006/relationships/chart" Target="../charts/chart20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chart" Target="../charts/chart20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1.xml"/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4.xml"/><Relationship Id="rId2" Type="http://schemas.openxmlformats.org/officeDocument/2006/relationships/chart" Target="../charts/chart2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7.xml"/><Relationship Id="rId2" Type="http://schemas.openxmlformats.org/officeDocument/2006/relationships/chart" Target="../charts/chart2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0.xml"/><Relationship Id="rId2" Type="http://schemas.openxmlformats.org/officeDocument/2006/relationships/chart" Target="../charts/chart2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3.xml"/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88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1944216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23728" y="2204864"/>
            <a:ext cx="244827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37552533"/>
              </p:ext>
            </p:extLst>
          </p:nvPr>
        </p:nvGraphicFramePr>
        <p:xfrm>
          <a:off x="179512" y="2996952"/>
          <a:ext cx="20882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27044505"/>
              </p:ext>
            </p:extLst>
          </p:nvPr>
        </p:nvGraphicFramePr>
        <p:xfrm>
          <a:off x="2267744" y="2996952"/>
          <a:ext cx="237626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10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572000" y="2204864"/>
            <a:ext cx="4320480" cy="750907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61900"/>
              </p:ext>
            </p:extLst>
          </p:nvPr>
        </p:nvGraphicFramePr>
        <p:xfrm>
          <a:off x="4716016" y="2974972"/>
          <a:ext cx="4176464" cy="333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355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LE CONSEGUENZE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339752" y="2276872"/>
            <a:ext cx="2232248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</a:t>
            </a:r>
            <a:r>
              <a:rPr lang="it-IT" sz="1000" dirty="0">
                <a:solidFill>
                  <a:srgbClr val="002060"/>
                </a:solidFill>
              </a:rPr>
              <a:t>LE </a:t>
            </a:r>
            <a:r>
              <a:rPr lang="it-IT" sz="1000" dirty="0" smtClean="0">
                <a:solidFill>
                  <a:srgbClr val="002060"/>
                </a:solidFill>
              </a:rPr>
              <a:t>CONSEGUENZE</a:t>
            </a:r>
          </a:p>
          <a:p>
            <a:pPr lvl="0"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</a:t>
            </a:r>
            <a:r>
              <a:rPr lang="it-IT" sz="1000" dirty="0">
                <a:solidFill>
                  <a:srgbClr val="002060"/>
                </a:solidFill>
              </a:rPr>
              <a:t>DEI PROPRI </a:t>
            </a:r>
            <a:endParaRPr lang="it-IT" sz="10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COMPORTAMENTI</a:t>
            </a:r>
          </a:p>
          <a:p>
            <a:pPr lvl="0"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(INTERMEDIO)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03415366"/>
              </p:ext>
            </p:extLst>
          </p:nvPr>
        </p:nvGraphicFramePr>
        <p:xfrm>
          <a:off x="179512" y="3429000"/>
          <a:ext cx="20882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33817042"/>
              </p:ext>
            </p:extLst>
          </p:nvPr>
        </p:nvGraphicFramePr>
        <p:xfrm>
          <a:off x="2267744" y="3450433"/>
          <a:ext cx="2304256" cy="242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154336"/>
          </a:xfrm>
        </p:spPr>
        <p:txBody>
          <a:bodyPr>
            <a:normAutofit fontScale="32500" lnSpcReduction="20000"/>
          </a:bodyPr>
          <a:lstStyle/>
          <a:p>
            <a:fld id="{C8EF9CF6-BB36-47A8-A46B-0FC3EBA12A9F}" type="slidenum">
              <a:rPr lang="it-IT" smtClean="0"/>
              <a:t>100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572000" y="2276872"/>
            <a:ext cx="4392488" cy="115212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370205"/>
              </p:ext>
            </p:extLst>
          </p:nvPr>
        </p:nvGraphicFramePr>
        <p:xfrm>
          <a:off x="4572000" y="3429676"/>
          <a:ext cx="4392488" cy="302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11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165618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COMPORTAMENTI RISPETTOSI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1835696" y="2348880"/>
            <a:ext cx="273630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COMPORTAMENTI RISPETTOSI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87641757"/>
              </p:ext>
            </p:extLst>
          </p:nvPr>
        </p:nvGraphicFramePr>
        <p:xfrm>
          <a:off x="107504" y="3429001"/>
          <a:ext cx="194421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43153283"/>
              </p:ext>
            </p:extLst>
          </p:nvPr>
        </p:nvGraphicFramePr>
        <p:xfrm>
          <a:off x="2051720" y="3429001"/>
          <a:ext cx="252028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101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572000" y="2348880"/>
            <a:ext cx="4392488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COMPORTAMENTI RISPETTOSI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396850"/>
              </p:ext>
            </p:extLst>
          </p:nvPr>
        </p:nvGraphicFramePr>
        <p:xfrm>
          <a:off x="4572000" y="3375382"/>
          <a:ext cx="4392488" cy="3077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76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339752" y="2276872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PROGETTA IL </a:t>
            </a:r>
            <a:r>
              <a:rPr lang="it-IT" sz="1200" dirty="0" smtClean="0">
                <a:solidFill>
                  <a:srgbClr val="002060"/>
                </a:solidFill>
              </a:rPr>
              <a:t>PERCORSO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VALUTA TEMPI RISORSE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92511649"/>
              </p:ext>
            </p:extLst>
          </p:nvPr>
        </p:nvGraphicFramePr>
        <p:xfrm>
          <a:off x="107504" y="3356993"/>
          <a:ext cx="223224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50503841"/>
              </p:ext>
            </p:extLst>
          </p:nvPr>
        </p:nvGraphicFramePr>
        <p:xfrm>
          <a:off x="4640120" y="3285660"/>
          <a:ext cx="4324368" cy="309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298352"/>
          </a:xfrm>
        </p:spPr>
        <p:txBody>
          <a:bodyPr>
            <a:normAutofit fontScale="92500" lnSpcReduction="10000"/>
          </a:bodyPr>
          <a:lstStyle/>
          <a:p>
            <a:fld id="{C8EF9CF6-BB36-47A8-A46B-0FC3EBA12A9F}" type="slidenum">
              <a:rPr lang="it-IT" smtClean="0"/>
              <a:t>102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07496" y="2204864"/>
            <a:ext cx="4536504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096791"/>
              </p:ext>
            </p:extLst>
          </p:nvPr>
        </p:nvGraphicFramePr>
        <p:xfrm>
          <a:off x="2407363" y="3284984"/>
          <a:ext cx="21602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319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23224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PRENDE DECISIONI </a:t>
            </a: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DA </a:t>
            </a:r>
            <a:r>
              <a:rPr lang="it-IT" sz="1200" dirty="0">
                <a:solidFill>
                  <a:srgbClr val="002060"/>
                </a:solidFill>
              </a:rPr>
              <a:t>SOLO E/O IN </a:t>
            </a:r>
            <a:r>
              <a:rPr lang="it-IT" sz="12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304864"/>
            <a:ext cx="424847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316779"/>
              </p:ext>
            </p:extLst>
          </p:nvPr>
        </p:nvGraphicFramePr>
        <p:xfrm>
          <a:off x="179512" y="3140969"/>
          <a:ext cx="223224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17641814"/>
              </p:ext>
            </p:extLst>
          </p:nvPr>
        </p:nvGraphicFramePr>
        <p:xfrm>
          <a:off x="2411760" y="3067405"/>
          <a:ext cx="2160240" cy="18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103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9624" y="260648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411760" y="2276872"/>
            <a:ext cx="2088232" cy="79208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PRENDE DECISIONI 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DA SOLO E/O IN GRUPPO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82021"/>
              </p:ext>
            </p:extLst>
          </p:nvPr>
        </p:nvGraphicFramePr>
        <p:xfrm>
          <a:off x="4644008" y="3212976"/>
          <a:ext cx="43204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81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400" dirty="0" smtClean="0"/>
              <a:t>F.S.MARIA PUCA</a:t>
            </a:r>
            <a:endParaRPr lang="it-IT" sz="4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104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</a:t>
            </a:r>
            <a:br>
              <a:rPr lang="it-IT" dirty="0" smtClean="0"/>
            </a:br>
            <a:r>
              <a:rPr lang="it-IT" dirty="0" smtClean="0"/>
              <a:t>PER LA COLLABORAZIONE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83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944216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10202" y="2276872"/>
            <a:ext cx="4435287" cy="76978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 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28035"/>
              </p:ext>
            </p:extLst>
          </p:nvPr>
        </p:nvGraphicFramePr>
        <p:xfrm>
          <a:off x="4499992" y="3060650"/>
          <a:ext cx="4536504" cy="332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2776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401591"/>
              </p:ext>
            </p:extLst>
          </p:nvPr>
        </p:nvGraphicFramePr>
        <p:xfrm>
          <a:off x="179512" y="3140968"/>
          <a:ext cx="19442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2123728" y="2276872"/>
            <a:ext cx="2376264" cy="78377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 (INIZIALE)</a:t>
            </a:r>
            <a:endParaRPr lang="it-IT" sz="120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926592"/>
              </p:ext>
            </p:extLst>
          </p:nvPr>
        </p:nvGraphicFramePr>
        <p:xfrm>
          <a:off x="2123728" y="3060650"/>
          <a:ext cx="23762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2477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1944216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RICONOSCE E RISOLVE PROBLEMI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23728" y="2348880"/>
            <a:ext cx="244827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RICONOSCE 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RISOLVE PROBLEMI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41709562"/>
              </p:ext>
            </p:extLst>
          </p:nvPr>
        </p:nvGraphicFramePr>
        <p:xfrm>
          <a:off x="179512" y="3140969"/>
          <a:ext cx="194421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46215061"/>
              </p:ext>
            </p:extLst>
          </p:nvPr>
        </p:nvGraphicFramePr>
        <p:xfrm>
          <a:off x="2123728" y="3068961"/>
          <a:ext cx="2448272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398" y="1268760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12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572000" y="2276872"/>
            <a:ext cx="4392488" cy="750907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RICONOSCE E RISOLVE PROBLEMI 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709567"/>
              </p:ext>
            </p:extLst>
          </p:nvPr>
        </p:nvGraphicFramePr>
        <p:xfrm>
          <a:off x="4572000" y="3039476"/>
          <a:ext cx="4392488" cy="334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9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FATTI ED EVENTI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76872"/>
            <a:ext cx="2376264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70265957"/>
              </p:ext>
            </p:extLst>
          </p:nvPr>
        </p:nvGraphicFramePr>
        <p:xfrm>
          <a:off x="2195736" y="3068961"/>
          <a:ext cx="2448272" cy="18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025633"/>
              </p:ext>
            </p:extLst>
          </p:nvPr>
        </p:nvGraphicFramePr>
        <p:xfrm>
          <a:off x="179512" y="3068961"/>
          <a:ext cx="201622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572000" y="2276872"/>
            <a:ext cx="4392488" cy="78377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53057933"/>
              </p:ext>
            </p:extLst>
          </p:nvPr>
        </p:nvGraphicFramePr>
        <p:xfrm>
          <a:off x="4572000" y="3066600"/>
          <a:ext cx="4392488" cy="331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49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872208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DISTINGUE E CLASSIFICA </a:t>
            </a:r>
            <a:endParaRPr lang="it-IT" sz="1000" dirty="0">
              <a:solidFill>
                <a:srgbClr val="002060"/>
              </a:solidFill>
            </a:endParaRPr>
          </a:p>
          <a:p>
            <a:r>
              <a:rPr lang="it-IT" sz="1000" dirty="0" smtClean="0">
                <a:solidFill>
                  <a:srgbClr val="002060"/>
                </a:solidFill>
              </a:rPr>
              <a:t>GLI ELEMENTI DEI VARI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LINGUAGGI 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051720" y="2276872"/>
            <a:ext cx="2448272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CLASSIFICA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GLI ELEMENTI DEI VARI LINGUAGGI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27952893"/>
              </p:ext>
            </p:extLst>
          </p:nvPr>
        </p:nvGraphicFramePr>
        <p:xfrm>
          <a:off x="179512" y="3382685"/>
          <a:ext cx="1944216" cy="184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59183392"/>
              </p:ext>
            </p:extLst>
          </p:nvPr>
        </p:nvGraphicFramePr>
        <p:xfrm>
          <a:off x="2123728" y="3356180"/>
          <a:ext cx="2376264" cy="216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14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657124" y="2276060"/>
            <a:ext cx="4334341" cy="108012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DISTINGUE 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CLASSIFICA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GLI ELEMENTI DEI VARI LINGUAGGI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(FINALE)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285657"/>
              </p:ext>
            </p:extLst>
          </p:nvPr>
        </p:nvGraphicFramePr>
        <p:xfrm>
          <a:off x="4657123" y="3356180"/>
          <a:ext cx="4334341" cy="295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2869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SPAZIO TEMPO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76872"/>
            <a:ext cx="2304256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SPAZIO TEMPO(INTERMEDIO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46695734"/>
              </p:ext>
            </p:extLst>
          </p:nvPr>
        </p:nvGraphicFramePr>
        <p:xfrm>
          <a:off x="2195736" y="2951651"/>
          <a:ext cx="237626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15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136165"/>
              </p:ext>
            </p:extLst>
          </p:nvPr>
        </p:nvGraphicFramePr>
        <p:xfrm>
          <a:off x="179512" y="3140968"/>
          <a:ext cx="20882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18259347"/>
              </p:ext>
            </p:extLst>
          </p:nvPr>
        </p:nvGraphicFramePr>
        <p:xfrm>
          <a:off x="4624130" y="2917642"/>
          <a:ext cx="4320480" cy="346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644008" y="2204864"/>
            <a:ext cx="4240088" cy="79208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SPAZIO TEMPO(FINALE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66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320480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23490591"/>
              </p:ext>
            </p:extLst>
          </p:nvPr>
        </p:nvGraphicFramePr>
        <p:xfrm>
          <a:off x="179512" y="3068960"/>
          <a:ext cx="22322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2533575"/>
              </p:ext>
            </p:extLst>
          </p:nvPr>
        </p:nvGraphicFramePr>
        <p:xfrm>
          <a:off x="4644008" y="3212976"/>
          <a:ext cx="43204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16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397357"/>
              </p:ext>
            </p:extLst>
          </p:nvPr>
        </p:nvGraphicFramePr>
        <p:xfrm>
          <a:off x="2375519" y="3066458"/>
          <a:ext cx="22322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339752" y="2418386"/>
            <a:ext cx="2160240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(NTERMEDIO)</a:t>
            </a:r>
            <a:endParaRPr lang="it-IT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9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204864"/>
            <a:ext cx="208823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DI COMUNICAZIONE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04864"/>
            <a:ext cx="439248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07903686"/>
              </p:ext>
            </p:extLst>
          </p:nvPr>
        </p:nvGraphicFramePr>
        <p:xfrm>
          <a:off x="179512" y="3140968"/>
          <a:ext cx="201622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43959576"/>
              </p:ext>
            </p:extLst>
          </p:nvPr>
        </p:nvGraphicFramePr>
        <p:xfrm>
          <a:off x="4644008" y="3284984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17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632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95736" y="2204864"/>
            <a:ext cx="2304256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DI COMUNICAZIONE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862"/>
              </p:ext>
            </p:extLst>
          </p:nvPr>
        </p:nvGraphicFramePr>
        <p:xfrm>
          <a:off x="2195736" y="3140968"/>
          <a:ext cx="230425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183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76872"/>
            <a:ext cx="237626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95592216"/>
              </p:ext>
            </p:extLst>
          </p:nvPr>
        </p:nvGraphicFramePr>
        <p:xfrm>
          <a:off x="107504" y="2996953"/>
          <a:ext cx="20882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60641428"/>
              </p:ext>
            </p:extLst>
          </p:nvPr>
        </p:nvGraphicFramePr>
        <p:xfrm>
          <a:off x="4572000" y="2924944"/>
          <a:ext cx="44644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18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572000" y="2276872"/>
            <a:ext cx="4464496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PERTINENTI (INIZIALE)</a:t>
            </a:r>
            <a:endParaRPr lang="it-IT" sz="140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434680"/>
              </p:ext>
            </p:extLst>
          </p:nvPr>
        </p:nvGraphicFramePr>
        <p:xfrm>
          <a:off x="2267744" y="2957398"/>
          <a:ext cx="223224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6532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216024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APPLICA STRATEGIE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DI </a:t>
            </a:r>
            <a:r>
              <a:rPr lang="it-IT" sz="1200" dirty="0" smtClean="0">
                <a:solidFill>
                  <a:srgbClr val="002060"/>
                </a:solidFill>
              </a:rPr>
              <a:t>STUDIO</a:t>
            </a:r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25212" y="2185523"/>
            <a:ext cx="4295260" cy="92779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90689"/>
              </p:ext>
            </p:extLst>
          </p:nvPr>
        </p:nvGraphicFramePr>
        <p:xfrm>
          <a:off x="4644008" y="3009460"/>
          <a:ext cx="4248472" cy="329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614963"/>
              </p:ext>
            </p:extLst>
          </p:nvPr>
        </p:nvGraphicFramePr>
        <p:xfrm>
          <a:off x="107504" y="3009460"/>
          <a:ext cx="2232248" cy="214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339752" y="2289380"/>
            <a:ext cx="2160240" cy="72008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APPLICA STRATEGIE</a:t>
            </a:r>
          </a:p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 DI STUDIO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(INIZIALE)</a:t>
            </a:r>
            <a:endParaRPr lang="it-IT" sz="120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35090"/>
              </p:ext>
            </p:extLst>
          </p:nvPr>
        </p:nvGraphicFramePr>
        <p:xfrm>
          <a:off x="2339752" y="3041914"/>
          <a:ext cx="2232248" cy="214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193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</a:t>
            </a:fld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22313" y="116632"/>
            <a:ext cx="7772400" cy="54726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DIRIGENTE SCOLASTICO PROF.SSA GIUSEPPINA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869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(INIZIALI)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168860"/>
            <a:ext cx="4392488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>
                <a:solidFill>
                  <a:srgbClr val="002060"/>
                </a:solidFill>
              </a:rPr>
              <a:t>DEI PROPRI </a:t>
            </a:r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99124653"/>
              </p:ext>
            </p:extLst>
          </p:nvPr>
        </p:nvGraphicFramePr>
        <p:xfrm>
          <a:off x="107504" y="3284984"/>
          <a:ext cx="22322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23942571"/>
              </p:ext>
            </p:extLst>
          </p:nvPr>
        </p:nvGraphicFramePr>
        <p:xfrm>
          <a:off x="4644008" y="3429000"/>
          <a:ext cx="439248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003665"/>
              </p:ext>
            </p:extLst>
          </p:nvPr>
        </p:nvGraphicFramePr>
        <p:xfrm>
          <a:off x="2339752" y="3284984"/>
          <a:ext cx="223224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339752" y="2276872"/>
            <a:ext cx="2160240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51720" y="2326500"/>
            <a:ext cx="244827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sz="half" idx="3"/>
          </p:nvPr>
        </p:nvSpPr>
        <p:spPr>
          <a:xfrm>
            <a:off x="4644008" y="2279779"/>
            <a:ext cx="4320480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84951171"/>
              </p:ext>
            </p:extLst>
          </p:nvPr>
        </p:nvGraphicFramePr>
        <p:xfrm>
          <a:off x="107504" y="3241102"/>
          <a:ext cx="1944216" cy="213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35011646"/>
              </p:ext>
            </p:extLst>
          </p:nvPr>
        </p:nvGraphicFramePr>
        <p:xfrm>
          <a:off x="4499992" y="3238669"/>
          <a:ext cx="4464496" cy="307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21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179512" y="2302565"/>
            <a:ext cx="1872208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(INIZIALE)</a:t>
            </a:r>
            <a:endParaRPr lang="it-IT" sz="120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341325"/>
              </p:ext>
            </p:extLst>
          </p:nvPr>
        </p:nvGraphicFramePr>
        <p:xfrm>
          <a:off x="2051720" y="3238669"/>
          <a:ext cx="2520280" cy="213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803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9378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VALUTA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TEMPI E RISORSE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25210" y="2276872"/>
            <a:ext cx="4367269" cy="9378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PROGETTA IL </a:t>
            </a:r>
            <a:r>
              <a:rPr lang="it-IT" sz="1400" dirty="0" smtClean="0">
                <a:solidFill>
                  <a:srgbClr val="002060"/>
                </a:solidFill>
              </a:rPr>
              <a:t>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VALUTA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TEMPI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20252864"/>
              </p:ext>
            </p:extLst>
          </p:nvPr>
        </p:nvGraphicFramePr>
        <p:xfrm>
          <a:off x="107504" y="3284985"/>
          <a:ext cx="20882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15835253"/>
              </p:ext>
            </p:extLst>
          </p:nvPr>
        </p:nvGraphicFramePr>
        <p:xfrm>
          <a:off x="4572000" y="3230420"/>
          <a:ext cx="4392488" cy="322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22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06756" y="2276872"/>
            <a:ext cx="2293235" cy="93786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000" smtClean="0">
                <a:solidFill>
                  <a:srgbClr val="002060"/>
                </a:solidFill>
              </a:rPr>
              <a:t>VALUTA </a:t>
            </a:r>
          </a:p>
          <a:p>
            <a:r>
              <a:rPr lang="it-IT" sz="1000" smtClean="0">
                <a:solidFill>
                  <a:srgbClr val="002060"/>
                </a:solidFill>
              </a:rPr>
              <a:t>TEMPI E RISORSE</a:t>
            </a:r>
          </a:p>
          <a:p>
            <a:r>
              <a:rPr lang="it-IT" sz="1000" smtClean="0">
                <a:solidFill>
                  <a:srgbClr val="002060"/>
                </a:solidFill>
              </a:rPr>
              <a:t> (INIZIALE)</a:t>
            </a:r>
            <a:endParaRPr lang="it-IT" sz="100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048717"/>
              </p:ext>
            </p:extLst>
          </p:nvPr>
        </p:nvGraphicFramePr>
        <p:xfrm>
          <a:off x="2195735" y="3217168"/>
          <a:ext cx="2304255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9230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PRENDE </a:t>
            </a:r>
            <a:r>
              <a:rPr lang="it-IT" sz="12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DA SOLO E/O IN </a:t>
            </a:r>
            <a:r>
              <a:rPr lang="it-IT" sz="12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499992" y="2276872"/>
            <a:ext cx="446449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7672452"/>
              </p:ext>
            </p:extLst>
          </p:nvPr>
        </p:nvGraphicFramePr>
        <p:xfrm>
          <a:off x="4572000" y="3164158"/>
          <a:ext cx="4392488" cy="314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928475"/>
              </p:ext>
            </p:extLst>
          </p:nvPr>
        </p:nvGraphicFramePr>
        <p:xfrm>
          <a:off x="179512" y="3140968"/>
          <a:ext cx="201622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195736" y="2276872"/>
            <a:ext cx="2304256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925409"/>
              </p:ext>
            </p:extLst>
          </p:nvPr>
        </p:nvGraphicFramePr>
        <p:xfrm>
          <a:off x="2195736" y="3145160"/>
          <a:ext cx="230425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323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24</a:t>
            </a:fld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94" y="1917435"/>
            <a:ext cx="3762900" cy="3791479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55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532859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iniziale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che 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seconde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ha raggiunto 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17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532859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intermedio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che 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seconde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ha confermato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00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532859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che 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seconde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ha confermato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57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232248" cy="966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348880"/>
            <a:ext cx="432048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68340492"/>
              </p:ext>
            </p:extLst>
          </p:nvPr>
        </p:nvGraphicFramePr>
        <p:xfrm>
          <a:off x="179512" y="3284984"/>
          <a:ext cx="223224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18170590"/>
              </p:ext>
            </p:extLst>
          </p:nvPr>
        </p:nvGraphicFramePr>
        <p:xfrm>
          <a:off x="4644008" y="3429000"/>
          <a:ext cx="4320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28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411760" y="2276872"/>
            <a:ext cx="2232248" cy="966931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137147"/>
              </p:ext>
            </p:extLst>
          </p:nvPr>
        </p:nvGraphicFramePr>
        <p:xfrm>
          <a:off x="2411760" y="3356992"/>
          <a:ext cx="223224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45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53615"/>
            <a:ext cx="439248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ED APPLICA  LE CONOSCENZE 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93687116"/>
              </p:ext>
            </p:extLst>
          </p:nvPr>
        </p:nvGraphicFramePr>
        <p:xfrm>
          <a:off x="179512" y="3108817"/>
          <a:ext cx="2016224" cy="203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590980"/>
              </p:ext>
            </p:extLst>
          </p:nvPr>
        </p:nvGraphicFramePr>
        <p:xfrm>
          <a:off x="4591472" y="3090121"/>
          <a:ext cx="4373015" cy="324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179512" y="2253614"/>
            <a:ext cx="1944216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ED APPLICA LE CONOSCENZE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23728" y="2277820"/>
            <a:ext cx="2448272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200" b="1" dirty="0">
                <a:solidFill>
                  <a:srgbClr val="002060"/>
                </a:solidFill>
              </a:rPr>
              <a:t> ED APPLICA LE CONOSCENZE</a:t>
            </a:r>
          </a:p>
          <a:p>
            <a:r>
              <a:rPr lang="it-IT" sz="1200" b="1" dirty="0">
                <a:solidFill>
                  <a:srgbClr val="002060"/>
                </a:solidFill>
              </a:rPr>
              <a:t> (INIZIALE)</a:t>
            </a: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15925382"/>
              </p:ext>
            </p:extLst>
          </p:nvPr>
        </p:nvGraphicFramePr>
        <p:xfrm>
          <a:off x="2195736" y="3108817"/>
          <a:ext cx="2376264" cy="203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542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MONITORAGGIO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PROCESSO 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APPRENDIMENTO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FINALE</a:t>
            </a:r>
            <a:b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090117287"/>
              </p:ext>
            </p:extLst>
          </p:nvPr>
        </p:nvGraphicFramePr>
        <p:xfrm>
          <a:off x="4733365" y="4421080"/>
          <a:ext cx="3309803" cy="12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4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800200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 flipH="1">
            <a:off x="4644007" y="2307699"/>
            <a:ext cx="432048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-LEGGE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67549119"/>
              </p:ext>
            </p:extLst>
          </p:nvPr>
        </p:nvGraphicFramePr>
        <p:xfrm>
          <a:off x="179512" y="2996953"/>
          <a:ext cx="19442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96906017"/>
              </p:ext>
            </p:extLst>
          </p:nvPr>
        </p:nvGraphicFramePr>
        <p:xfrm>
          <a:off x="4617976" y="3027778"/>
          <a:ext cx="4346511" cy="32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 rot="20378388">
            <a:off x="4415407" y="1340768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30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6807" y="116632"/>
            <a:ext cx="8534400" cy="111899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1979712" y="2276872"/>
            <a:ext cx="2664296" cy="750907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(INIZIALE)</a:t>
            </a:r>
            <a:endParaRPr lang="it-IT" sz="140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250278"/>
              </p:ext>
            </p:extLst>
          </p:nvPr>
        </p:nvGraphicFramePr>
        <p:xfrm>
          <a:off x="2195736" y="3027779"/>
          <a:ext cx="244827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76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216024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65918"/>
            <a:ext cx="439248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78346922"/>
              </p:ext>
            </p:extLst>
          </p:nvPr>
        </p:nvGraphicFramePr>
        <p:xfrm>
          <a:off x="4644008" y="3066662"/>
          <a:ext cx="4320480" cy="318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31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100" y="188640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6661"/>
            <a:ext cx="2160240" cy="21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2"/>
          <p:cNvSpPr txBox="1">
            <a:spLocks/>
          </p:cNvSpPr>
          <p:nvPr/>
        </p:nvSpPr>
        <p:spPr>
          <a:xfrm>
            <a:off x="2339752" y="2285188"/>
            <a:ext cx="2160240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36163034"/>
              </p:ext>
            </p:extLst>
          </p:nvPr>
        </p:nvGraphicFramePr>
        <p:xfrm>
          <a:off x="2267744" y="3092693"/>
          <a:ext cx="2304256" cy="220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14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39752" y="2276872"/>
            <a:ext cx="1872208" cy="67889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RICONOSCE E RISOLVE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PROBLEMI 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317495"/>
            <a:ext cx="439248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RICONOSCE E RISOLVE </a:t>
            </a:r>
            <a:r>
              <a:rPr lang="it-IT" sz="1400" dirty="0" smtClean="0">
                <a:solidFill>
                  <a:srgbClr val="002060"/>
                </a:solidFill>
              </a:rPr>
              <a:t>PROBLEMI(FINALE)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53232751"/>
              </p:ext>
            </p:extLst>
          </p:nvPr>
        </p:nvGraphicFramePr>
        <p:xfrm>
          <a:off x="179512" y="3068961"/>
          <a:ext cx="21602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73722594"/>
              </p:ext>
            </p:extLst>
          </p:nvPr>
        </p:nvGraphicFramePr>
        <p:xfrm>
          <a:off x="4572000" y="2963478"/>
          <a:ext cx="4392488" cy="341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32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179512" y="2276872"/>
            <a:ext cx="2160240" cy="67889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smtClean="0">
                <a:solidFill>
                  <a:srgbClr val="002060"/>
                </a:solidFill>
              </a:rPr>
              <a:t>RICONOSCE E RISOLVE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 PROBLEMI (INIZIALE</a:t>
            </a:r>
            <a:r>
              <a:rPr lang="it-IT" sz="1400" smtClean="0">
                <a:solidFill>
                  <a:srgbClr val="002060"/>
                </a:solidFill>
              </a:rPr>
              <a:t>)</a:t>
            </a:r>
            <a:endParaRPr lang="it-IT" sz="140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381193"/>
              </p:ext>
            </p:extLst>
          </p:nvPr>
        </p:nvGraphicFramePr>
        <p:xfrm>
          <a:off x="2339752" y="3068960"/>
          <a:ext cx="21602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35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idx="1"/>
          </p:nvPr>
        </p:nvSpPr>
        <p:spPr>
          <a:xfrm>
            <a:off x="107504" y="2325621"/>
            <a:ext cx="2016224" cy="75106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FATTI ED EVENTI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07529132"/>
              </p:ext>
            </p:extLst>
          </p:nvPr>
        </p:nvGraphicFramePr>
        <p:xfrm>
          <a:off x="4572000" y="3058344"/>
          <a:ext cx="4464496" cy="332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047600"/>
              </p:ext>
            </p:extLst>
          </p:nvPr>
        </p:nvGraphicFramePr>
        <p:xfrm>
          <a:off x="107504" y="3164769"/>
          <a:ext cx="2088232" cy="235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egnaposto testo 4"/>
          <p:cNvSpPr txBox="1">
            <a:spLocks/>
          </p:cNvSpPr>
          <p:nvPr/>
        </p:nvSpPr>
        <p:spPr>
          <a:xfrm>
            <a:off x="4572000" y="2259360"/>
            <a:ext cx="4392488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EVENTI(FINALE)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11" name="Segnaposto testo 4"/>
          <p:cNvSpPr>
            <a:spLocks noGrp="1"/>
          </p:cNvSpPr>
          <p:nvPr>
            <p:ph type="body" idx="1"/>
          </p:nvPr>
        </p:nvSpPr>
        <p:spPr>
          <a:xfrm>
            <a:off x="2123728" y="2348880"/>
            <a:ext cx="2304256" cy="75106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FATTI ED EVENTI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3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350596"/>
              </p:ext>
            </p:extLst>
          </p:nvPr>
        </p:nvGraphicFramePr>
        <p:xfrm>
          <a:off x="2195736" y="3140968"/>
          <a:ext cx="2376264" cy="235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07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3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GLI ELEMENTI DEI VARI LINGUAGGI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76872"/>
            <a:ext cx="4320480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DISTINGUE 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CLASSIFICA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GLI </a:t>
            </a:r>
            <a:r>
              <a:rPr lang="it-IT" sz="1400" dirty="0">
                <a:solidFill>
                  <a:srgbClr val="002060"/>
                </a:solidFill>
              </a:rPr>
              <a:t>ELEMENTI DEI VARI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LINGUAGGI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90254271"/>
              </p:ext>
            </p:extLst>
          </p:nvPr>
        </p:nvGraphicFramePr>
        <p:xfrm>
          <a:off x="2267744" y="3284984"/>
          <a:ext cx="21602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29489516"/>
              </p:ext>
            </p:extLst>
          </p:nvPr>
        </p:nvGraphicFramePr>
        <p:xfrm>
          <a:off x="4644008" y="3284984"/>
          <a:ext cx="42484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34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95736" y="2276872"/>
            <a:ext cx="2232248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GLI ELEMENTI DEI VARI LINGUAGGI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176554"/>
              </p:ext>
            </p:extLst>
          </p:nvPr>
        </p:nvGraphicFramePr>
        <p:xfrm>
          <a:off x="179512" y="3284984"/>
          <a:ext cx="2160240" cy="238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52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274099"/>
            <a:ext cx="2160240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INDIVIDUA LA RELAZIONE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52598"/>
            <a:ext cx="4320480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LA RELAZIONE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09429193"/>
              </p:ext>
            </p:extLst>
          </p:nvPr>
        </p:nvGraphicFramePr>
        <p:xfrm>
          <a:off x="4716016" y="3347661"/>
          <a:ext cx="4248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35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210617"/>
              </p:ext>
            </p:extLst>
          </p:nvPr>
        </p:nvGraphicFramePr>
        <p:xfrm>
          <a:off x="179512" y="3379168"/>
          <a:ext cx="2232248" cy="213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411760" y="2285864"/>
            <a:ext cx="2088232" cy="108012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 LA RELAZIONE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63820"/>
              </p:ext>
            </p:extLst>
          </p:nvPr>
        </p:nvGraphicFramePr>
        <p:xfrm>
          <a:off x="2411760" y="3368418"/>
          <a:ext cx="2232248" cy="213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34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94421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310814"/>
            <a:ext cx="4248472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LE </a:t>
            </a:r>
            <a:r>
              <a:rPr lang="it-IT" sz="1400" dirty="0" smtClean="0">
                <a:solidFill>
                  <a:srgbClr val="002060"/>
                </a:solidFill>
              </a:rPr>
              <a:t>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LA SINTASSI DI </a:t>
            </a:r>
            <a:r>
              <a:rPr lang="it-IT" sz="1400" dirty="0" smtClean="0">
                <a:solidFill>
                  <a:srgbClr val="002060"/>
                </a:solidFill>
              </a:rPr>
              <a:t>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9849795"/>
              </p:ext>
            </p:extLst>
          </p:nvPr>
        </p:nvGraphicFramePr>
        <p:xfrm>
          <a:off x="179512" y="3429001"/>
          <a:ext cx="194421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76808512"/>
              </p:ext>
            </p:extLst>
          </p:nvPr>
        </p:nvGraphicFramePr>
        <p:xfrm>
          <a:off x="4644008" y="3309663"/>
          <a:ext cx="432048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36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7848872" cy="969911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2123728" y="2318116"/>
            <a:ext cx="2376264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 (INIZIALE)</a:t>
            </a:r>
            <a:endParaRPr lang="it-IT" sz="120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407128"/>
              </p:ext>
            </p:extLst>
          </p:nvPr>
        </p:nvGraphicFramePr>
        <p:xfrm>
          <a:off x="2123728" y="3429000"/>
          <a:ext cx="23762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93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76872"/>
            <a:ext cx="432048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35186662"/>
              </p:ext>
            </p:extLst>
          </p:nvPr>
        </p:nvGraphicFramePr>
        <p:xfrm>
          <a:off x="4572000" y="3231231"/>
          <a:ext cx="4392488" cy="315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37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241971"/>
              </p:ext>
            </p:extLst>
          </p:nvPr>
        </p:nvGraphicFramePr>
        <p:xfrm>
          <a:off x="179512" y="3230421"/>
          <a:ext cx="2088232" cy="207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107504" y="2348880"/>
            <a:ext cx="2088232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UTILIZZA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I MEZZI DICOMUNICAZIONE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2252732" y="2367135"/>
            <a:ext cx="2088232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UTILIZZA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I MEZZI DICOMUNICAZIONE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889145"/>
              </p:ext>
            </p:extLst>
          </p:nvPr>
        </p:nvGraphicFramePr>
        <p:xfrm>
          <a:off x="2252732" y="3241170"/>
          <a:ext cx="2088232" cy="207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21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208823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PERTINENTI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333598"/>
            <a:ext cx="417646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PONE DOMANDE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70334184"/>
              </p:ext>
            </p:extLst>
          </p:nvPr>
        </p:nvGraphicFramePr>
        <p:xfrm>
          <a:off x="179512" y="3212977"/>
          <a:ext cx="208823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91657345"/>
              </p:ext>
            </p:extLst>
          </p:nvPr>
        </p:nvGraphicFramePr>
        <p:xfrm>
          <a:off x="4644008" y="3137451"/>
          <a:ext cx="4248472" cy="324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38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9624" y="260648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67744" y="2345363"/>
            <a:ext cx="2016224" cy="79208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PERTINENTI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984875"/>
              </p:ext>
            </p:extLst>
          </p:nvPr>
        </p:nvGraphicFramePr>
        <p:xfrm>
          <a:off x="2267744" y="3212976"/>
          <a:ext cx="208823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05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276872"/>
            <a:ext cx="194421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APPLICA STRATEGIE   DI STUDIO(INIZIALE)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76872"/>
            <a:ext cx="424847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22909303"/>
              </p:ext>
            </p:extLst>
          </p:nvPr>
        </p:nvGraphicFramePr>
        <p:xfrm>
          <a:off x="107504" y="3016154"/>
          <a:ext cx="2088232" cy="250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20982690"/>
              </p:ext>
            </p:extLst>
          </p:nvPr>
        </p:nvGraphicFramePr>
        <p:xfrm>
          <a:off x="4572000" y="2996952"/>
          <a:ext cx="445651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3640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051720" y="2276872"/>
            <a:ext cx="2520280" cy="72008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APPLICA STRATEGIE   DI STUDIO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111853"/>
              </p:ext>
            </p:extLst>
          </p:nvPr>
        </p:nvGraphicFramePr>
        <p:xfrm>
          <a:off x="2267744" y="2996952"/>
          <a:ext cx="2304256" cy="250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3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</a:t>
            </a:fld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80920" cy="6192688"/>
          </a:xfrm>
        </p:spPr>
        <p:txBody>
          <a:bodyPr>
            <a:normAutofit fontScale="925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7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83968" y="2309596"/>
            <a:ext cx="4308512" cy="8640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ASSUME LE CONSEGUENZE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12107233"/>
              </p:ext>
            </p:extLst>
          </p:nvPr>
        </p:nvGraphicFramePr>
        <p:xfrm>
          <a:off x="179512" y="3187215"/>
          <a:ext cx="2088232" cy="211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68923496"/>
              </p:ext>
            </p:extLst>
          </p:nvPr>
        </p:nvGraphicFramePr>
        <p:xfrm>
          <a:off x="4604724" y="3187214"/>
          <a:ext cx="4359763" cy="319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179512" y="2323119"/>
            <a:ext cx="1944216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124336" y="2309596"/>
            <a:ext cx="2447664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576544"/>
              </p:ext>
            </p:extLst>
          </p:nvPr>
        </p:nvGraphicFramePr>
        <p:xfrm>
          <a:off x="2267744" y="3178155"/>
          <a:ext cx="2304256" cy="211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6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3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RISPETTOSI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76872"/>
            <a:ext cx="4320480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 RISPETTOSI(FINALE)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1846394"/>
              </p:ext>
            </p:extLst>
          </p:nvPr>
        </p:nvGraphicFramePr>
        <p:xfrm>
          <a:off x="4583968" y="3212976"/>
          <a:ext cx="43085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41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247492"/>
              </p:ext>
            </p:extLst>
          </p:nvPr>
        </p:nvGraphicFramePr>
        <p:xfrm>
          <a:off x="179512" y="3356992"/>
          <a:ext cx="20162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195736" y="2276872"/>
            <a:ext cx="2376264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ASSUME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RISPETTOSI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144509"/>
              </p:ext>
            </p:extLst>
          </p:nvPr>
        </p:nvGraphicFramePr>
        <p:xfrm>
          <a:off x="2195736" y="3356992"/>
          <a:ext cx="23042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82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VALUTA TEMPI E RISORSE 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248472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>
                <a:solidFill>
                  <a:srgbClr val="002060"/>
                </a:solidFill>
              </a:rPr>
              <a:t>VALUTA TEMPI </a:t>
            </a:r>
            <a:r>
              <a:rPr lang="it-IT" sz="1600" dirty="0" smtClean="0">
                <a:solidFill>
                  <a:srgbClr val="002060"/>
                </a:solidFill>
              </a:rPr>
              <a:t>E RISORSE</a:t>
            </a:r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95799548"/>
              </p:ext>
            </p:extLst>
          </p:nvPr>
        </p:nvGraphicFramePr>
        <p:xfrm>
          <a:off x="179512" y="3140969"/>
          <a:ext cx="21602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7574897"/>
              </p:ext>
            </p:extLst>
          </p:nvPr>
        </p:nvGraphicFramePr>
        <p:xfrm>
          <a:off x="4644008" y="3212976"/>
          <a:ext cx="42484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42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339752" y="2276872"/>
            <a:ext cx="2160240" cy="79208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VALUTA TEMPI E RISORSE (INTERMEDIO)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63503"/>
              </p:ext>
            </p:extLst>
          </p:nvPr>
        </p:nvGraphicFramePr>
        <p:xfrm>
          <a:off x="2341712" y="3068960"/>
          <a:ext cx="21602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46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39752" y="2276872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PRENDE DECISIONI </a:t>
            </a:r>
            <a:endParaRPr lang="it-IT" sz="1200" dirty="0" smtClean="0">
              <a:solidFill>
                <a:srgbClr val="002060"/>
              </a:solidFill>
            </a:endParaRPr>
          </a:p>
          <a:p>
            <a:r>
              <a:rPr lang="it-IT" sz="1200" dirty="0" smtClean="0">
                <a:solidFill>
                  <a:srgbClr val="002060"/>
                </a:solidFill>
              </a:rPr>
              <a:t>DA </a:t>
            </a:r>
            <a:r>
              <a:rPr lang="it-IT" sz="1200" dirty="0">
                <a:solidFill>
                  <a:srgbClr val="002060"/>
                </a:solidFill>
              </a:rPr>
              <a:t>SOLO E/O IN </a:t>
            </a:r>
            <a:r>
              <a:rPr lang="it-IT" sz="12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331368"/>
            <a:ext cx="439248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78549331"/>
              </p:ext>
            </p:extLst>
          </p:nvPr>
        </p:nvGraphicFramePr>
        <p:xfrm>
          <a:off x="179512" y="3356992"/>
          <a:ext cx="23042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6561734"/>
              </p:ext>
            </p:extLst>
          </p:nvPr>
        </p:nvGraphicFramePr>
        <p:xfrm>
          <a:off x="4572000" y="3284984"/>
          <a:ext cx="43924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179512" y="2276872"/>
            <a:ext cx="2160240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DA SOLO E/O IN GRUPPO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(INIZIALE)</a:t>
            </a:r>
            <a:endParaRPr lang="it-IT" sz="120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895066"/>
              </p:ext>
            </p:extLst>
          </p:nvPr>
        </p:nvGraphicFramePr>
        <p:xfrm>
          <a:off x="2483768" y="3300670"/>
          <a:ext cx="20162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38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TERZE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44</a:t>
            </a:fld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30" y="2350883"/>
            <a:ext cx="4315428" cy="2924583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81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iniziale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che: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terze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conferma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 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27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intermedio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che: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terze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conferma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 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6417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che: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terze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conferma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 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972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ASCOLTA-COMPRENDE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b="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104456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66047301"/>
              </p:ext>
            </p:extLst>
          </p:nvPr>
        </p:nvGraphicFramePr>
        <p:xfrm>
          <a:off x="107504" y="3212976"/>
          <a:ext cx="22322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65048182"/>
              </p:ext>
            </p:extLst>
          </p:nvPr>
        </p:nvGraphicFramePr>
        <p:xfrm>
          <a:off x="4644008" y="3140968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48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96578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67744" y="2276872"/>
            <a:ext cx="2232248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smtClean="0">
                <a:solidFill>
                  <a:srgbClr val="002060"/>
                </a:solidFill>
              </a:rPr>
              <a:t>ASCOLTA-COMPRENDE 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200" smtClean="0">
                <a:solidFill>
                  <a:srgbClr val="002060"/>
                </a:solidFill>
              </a:rPr>
              <a:t>(INIZIALE)</a:t>
            </a:r>
            <a:endParaRPr lang="it-IT" sz="1200" b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929573"/>
              </p:ext>
            </p:extLst>
          </p:nvPr>
        </p:nvGraphicFramePr>
        <p:xfrm>
          <a:off x="2279440" y="3164159"/>
          <a:ext cx="22322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02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>
                <a:solidFill>
                  <a:srgbClr val="002060"/>
                </a:solidFill>
              </a:rPr>
              <a:t>PADRONEGGIA ED </a:t>
            </a:r>
            <a:endParaRPr lang="it-IT" sz="1000" dirty="0" smtClean="0">
              <a:solidFill>
                <a:srgbClr val="002060"/>
              </a:solidFill>
            </a:endParaRPr>
          </a:p>
          <a:p>
            <a:r>
              <a:rPr lang="it-IT" sz="1000" dirty="0" smtClean="0">
                <a:solidFill>
                  <a:srgbClr val="002060"/>
                </a:solidFill>
              </a:rPr>
              <a:t>APPLICA </a:t>
            </a:r>
            <a:r>
              <a:rPr lang="it-IT" sz="1000" dirty="0">
                <a:solidFill>
                  <a:srgbClr val="002060"/>
                </a:solidFill>
              </a:rPr>
              <a:t>LE CONOSCENZE </a:t>
            </a:r>
            <a:endParaRPr lang="it-IT" sz="1000" dirty="0" smtClean="0">
              <a:solidFill>
                <a:srgbClr val="002060"/>
              </a:solidFill>
            </a:endParaRPr>
          </a:p>
          <a:p>
            <a:r>
              <a:rPr lang="it-IT" sz="1000" dirty="0" smtClean="0">
                <a:solidFill>
                  <a:srgbClr val="002060"/>
                </a:solidFill>
              </a:rPr>
              <a:t>FONDAMENTALI 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24847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 ED APPLICA CONOSCENZE FONDAMENTALI(FINALE)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1372998"/>
              </p:ext>
            </p:extLst>
          </p:nvPr>
        </p:nvGraphicFramePr>
        <p:xfrm>
          <a:off x="4644008" y="3140968"/>
          <a:ext cx="43924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997604"/>
              </p:ext>
            </p:extLst>
          </p:nvPr>
        </p:nvGraphicFramePr>
        <p:xfrm>
          <a:off x="179512" y="3140968"/>
          <a:ext cx="21602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339752" y="2276872"/>
            <a:ext cx="2160240" cy="750907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PADRONEGGIA ED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APPLICA LE CONOSCENZE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FONDAMENTALI (INTERMEDIO)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277852"/>
              </p:ext>
            </p:extLst>
          </p:nvPr>
        </p:nvGraphicFramePr>
        <p:xfrm>
          <a:off x="2411760" y="3212976"/>
          <a:ext cx="21602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26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</a:t>
            </a:fld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71" y="1841224"/>
            <a:ext cx="6239746" cy="3943901"/>
          </a:xfr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645578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276872"/>
            <a:ext cx="194421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99117"/>
            <a:ext cx="43924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27844276"/>
              </p:ext>
            </p:extLst>
          </p:nvPr>
        </p:nvGraphicFramePr>
        <p:xfrm>
          <a:off x="107504" y="3068960"/>
          <a:ext cx="21602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54676663"/>
              </p:ext>
            </p:extLst>
          </p:nvPr>
        </p:nvGraphicFramePr>
        <p:xfrm>
          <a:off x="4716016" y="2932652"/>
          <a:ext cx="3096344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97497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72476" y="2276872"/>
            <a:ext cx="2327516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678660"/>
              </p:ext>
            </p:extLst>
          </p:nvPr>
        </p:nvGraphicFramePr>
        <p:xfrm>
          <a:off x="2339752" y="3068960"/>
          <a:ext cx="21602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00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320480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20998549"/>
              </p:ext>
            </p:extLst>
          </p:nvPr>
        </p:nvGraphicFramePr>
        <p:xfrm>
          <a:off x="4716016" y="2996952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51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784" y="116632"/>
            <a:ext cx="8534400" cy="111899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15722"/>
              </p:ext>
            </p:extLst>
          </p:nvPr>
        </p:nvGraphicFramePr>
        <p:xfrm>
          <a:off x="2423119" y="2916837"/>
          <a:ext cx="214888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411760" y="2276872"/>
            <a:ext cx="2088232" cy="63976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(INIZIALE)</a:t>
            </a:r>
            <a:endParaRPr lang="it-IT" sz="140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950165"/>
              </p:ext>
            </p:extLst>
          </p:nvPr>
        </p:nvGraphicFramePr>
        <p:xfrm>
          <a:off x="107504" y="2916634"/>
          <a:ext cx="23042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67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RICONOSCE E RISOLVE PROBLEMI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320480" cy="8280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</a:t>
            </a:r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RISOLVE </a:t>
            </a:r>
            <a:r>
              <a:rPr lang="it-IT" sz="1400" dirty="0" smtClean="0">
                <a:solidFill>
                  <a:srgbClr val="002060"/>
                </a:solidFill>
              </a:rPr>
              <a:t>PROBLEMI(FINALE)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03316550"/>
              </p:ext>
            </p:extLst>
          </p:nvPr>
        </p:nvGraphicFramePr>
        <p:xfrm>
          <a:off x="179512" y="3212976"/>
          <a:ext cx="2160240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38206956"/>
              </p:ext>
            </p:extLst>
          </p:nvPr>
        </p:nvGraphicFramePr>
        <p:xfrm>
          <a:off x="4644008" y="3152665"/>
          <a:ext cx="4392488" cy="322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52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339752" y="2276872"/>
            <a:ext cx="2160240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RICONOSCE E RISOLVE PROBLEMI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82471"/>
              </p:ext>
            </p:extLst>
          </p:nvPr>
        </p:nvGraphicFramePr>
        <p:xfrm>
          <a:off x="2341848" y="3212976"/>
          <a:ext cx="2304256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16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OSSERVA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E ANALIZZA </a:t>
            </a:r>
            <a:r>
              <a:rPr lang="it-IT" sz="1200" dirty="0" smtClean="0">
                <a:solidFill>
                  <a:srgbClr val="002060"/>
                </a:solidFill>
              </a:rPr>
              <a:t>FATTI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ED </a:t>
            </a:r>
            <a:r>
              <a:rPr lang="it-IT" sz="1200" dirty="0" smtClean="0">
                <a:solidFill>
                  <a:srgbClr val="002060"/>
                </a:solidFill>
              </a:rPr>
              <a:t>EVENTI(INIZIALE)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307699"/>
            <a:ext cx="432048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ANALIZZA FATTI ED EVENTI(FINALE)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40859701"/>
              </p:ext>
            </p:extLst>
          </p:nvPr>
        </p:nvGraphicFramePr>
        <p:xfrm>
          <a:off x="4644008" y="3033729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856372"/>
              </p:ext>
            </p:extLst>
          </p:nvPr>
        </p:nvGraphicFramePr>
        <p:xfrm>
          <a:off x="179512" y="3068961"/>
          <a:ext cx="21602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2339752" y="2276872"/>
            <a:ext cx="2160240" cy="750907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OSSERVA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E ANALIZZA FATTI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ED EVENTI(INTERMEDIO)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469179"/>
              </p:ext>
            </p:extLst>
          </p:nvPr>
        </p:nvGraphicFramePr>
        <p:xfrm>
          <a:off x="2369974" y="3140968"/>
          <a:ext cx="21602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77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GLI ELEMENTI DEI VARI LINGUAGGI(INIZIALE)</a:t>
            </a:r>
          </a:p>
          <a:p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26970" y="2348880"/>
            <a:ext cx="436551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DISTINGUE E </a:t>
            </a:r>
            <a:r>
              <a:rPr lang="it-IT" sz="12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GLI ELEMENTI DEI VARI </a:t>
            </a:r>
            <a:r>
              <a:rPr lang="it-IT" sz="1200" dirty="0" smtClean="0">
                <a:solidFill>
                  <a:srgbClr val="002060"/>
                </a:solidFill>
              </a:rPr>
              <a:t>LINGUAGGI(FINALE)</a:t>
            </a:r>
          </a:p>
          <a:p>
            <a:pPr lvl="0">
              <a:buClr>
                <a:srgbClr val="F07F09"/>
              </a:buClr>
            </a:pPr>
            <a:endParaRPr lang="it-IT" sz="1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04572881"/>
              </p:ext>
            </p:extLst>
          </p:nvPr>
        </p:nvGraphicFramePr>
        <p:xfrm>
          <a:off x="179512" y="3284984"/>
          <a:ext cx="223224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97572404"/>
              </p:ext>
            </p:extLst>
          </p:nvPr>
        </p:nvGraphicFramePr>
        <p:xfrm>
          <a:off x="4644008" y="3284984"/>
          <a:ext cx="43924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54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01730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67744" y="2276872"/>
            <a:ext cx="2232248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000" smtClean="0">
                <a:solidFill>
                  <a:srgbClr val="002060"/>
                </a:solidFill>
              </a:rPr>
              <a:t> GLI ELEMENTI DEI VARI LINGUAGGI(INIZIALE)</a:t>
            </a:r>
          </a:p>
          <a:p>
            <a:endParaRPr lang="it-IT" sz="100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433292"/>
              </p:ext>
            </p:extLst>
          </p:nvPr>
        </p:nvGraphicFramePr>
        <p:xfrm>
          <a:off x="2411760" y="3308175"/>
          <a:ext cx="208823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39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201622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INDIVIDUA </a:t>
            </a: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LA </a:t>
            </a:r>
            <a:r>
              <a:rPr lang="it-IT" sz="1200" dirty="0">
                <a:solidFill>
                  <a:srgbClr val="002060"/>
                </a:solidFill>
              </a:rPr>
              <a:t>RELAZIONE </a:t>
            </a:r>
            <a:r>
              <a:rPr lang="it-IT" sz="1200" dirty="0" smtClean="0">
                <a:solidFill>
                  <a:srgbClr val="002060"/>
                </a:solidFill>
              </a:rPr>
              <a:t>SPAZIO TEMPO(INIZIALE)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04864"/>
            <a:ext cx="432048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LA RELAZIONE SPAZIO TEMPO(FINALE)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1378889"/>
              </p:ext>
            </p:extLst>
          </p:nvPr>
        </p:nvGraphicFramePr>
        <p:xfrm>
          <a:off x="4597220" y="3140968"/>
          <a:ext cx="42952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154336"/>
          </a:xfrm>
        </p:spPr>
        <p:txBody>
          <a:bodyPr>
            <a:normAutofit fontScale="32500" lnSpcReduction="20000"/>
          </a:bodyPr>
          <a:lstStyle/>
          <a:p>
            <a:fld id="{C8EF9CF6-BB36-47A8-A46B-0FC3EBA12A9F}" type="slidenum">
              <a:rPr lang="it-IT" smtClean="0"/>
              <a:t>55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957149"/>
              </p:ext>
            </p:extLst>
          </p:nvPr>
        </p:nvGraphicFramePr>
        <p:xfrm>
          <a:off x="107504" y="3093909"/>
          <a:ext cx="2088232" cy="220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2195736" y="2204864"/>
            <a:ext cx="2376264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INDIVIDUA </a:t>
            </a:r>
          </a:p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LA RELAZIONE SPAZIO TEMPO(INIZIALE)</a:t>
            </a:r>
            <a:endParaRPr lang="it-IT" sz="120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372099"/>
              </p:ext>
            </p:extLst>
          </p:nvPr>
        </p:nvGraphicFramePr>
        <p:xfrm>
          <a:off x="2195736" y="3088162"/>
          <a:ext cx="2304256" cy="220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97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UTILIZZA I </a:t>
            </a:r>
            <a:r>
              <a:rPr lang="it-IT" sz="1200" dirty="0" smtClean="0">
                <a:solidFill>
                  <a:srgbClr val="002060"/>
                </a:solidFill>
              </a:rPr>
              <a:t>MEZZI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DI </a:t>
            </a:r>
            <a:r>
              <a:rPr lang="it-IT" sz="1200" dirty="0" smtClean="0">
                <a:solidFill>
                  <a:srgbClr val="002060"/>
                </a:solidFill>
              </a:rPr>
              <a:t>COMUNICAZIONE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32048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89135857"/>
              </p:ext>
            </p:extLst>
          </p:nvPr>
        </p:nvGraphicFramePr>
        <p:xfrm>
          <a:off x="4644008" y="3212976"/>
          <a:ext cx="4392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56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935029"/>
              </p:ext>
            </p:extLst>
          </p:nvPr>
        </p:nvGraphicFramePr>
        <p:xfrm>
          <a:off x="180999" y="3136844"/>
          <a:ext cx="2088232" cy="238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2269230" y="2276872"/>
            <a:ext cx="2230761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UTILIZZA I MEZZI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DI COMUNICAZIONE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0367"/>
              </p:ext>
            </p:extLst>
          </p:nvPr>
        </p:nvGraphicFramePr>
        <p:xfrm>
          <a:off x="2340494" y="3140968"/>
          <a:ext cx="2088232" cy="238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4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842" y="2254560"/>
            <a:ext cx="209986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(INIZIALI)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40868"/>
            <a:ext cx="4320480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LE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LA SINTASSI DI </a:t>
            </a:r>
            <a:r>
              <a:rPr lang="it-IT" sz="1400" dirty="0" smtClean="0">
                <a:solidFill>
                  <a:srgbClr val="002060"/>
                </a:solidFill>
              </a:rPr>
              <a:t>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52047671"/>
              </p:ext>
            </p:extLst>
          </p:nvPr>
        </p:nvGraphicFramePr>
        <p:xfrm>
          <a:off x="147936" y="3287418"/>
          <a:ext cx="20882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40924320"/>
              </p:ext>
            </p:extLst>
          </p:nvPr>
        </p:nvGraphicFramePr>
        <p:xfrm>
          <a:off x="4532716" y="3293165"/>
          <a:ext cx="450377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55976" y="980728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57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67744" y="2276872"/>
            <a:ext cx="2232248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293991"/>
              </p:ext>
            </p:extLst>
          </p:nvPr>
        </p:nvGraphicFramePr>
        <p:xfrm>
          <a:off x="2294450" y="3284984"/>
          <a:ext cx="220554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68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23224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26340719"/>
              </p:ext>
            </p:extLst>
          </p:nvPr>
        </p:nvGraphicFramePr>
        <p:xfrm>
          <a:off x="179512" y="3068961"/>
          <a:ext cx="23042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8687417"/>
              </p:ext>
            </p:extLst>
          </p:nvPr>
        </p:nvGraphicFramePr>
        <p:xfrm>
          <a:off x="4572000" y="2996952"/>
          <a:ext cx="43924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58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1988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572000" y="2276872"/>
            <a:ext cx="4392488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2411760" y="2208109"/>
            <a:ext cx="20882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038576"/>
              </p:ext>
            </p:extLst>
          </p:nvPr>
        </p:nvGraphicFramePr>
        <p:xfrm>
          <a:off x="2483768" y="2996952"/>
          <a:ext cx="208823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44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APPLICA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STRATEGIE </a:t>
            </a:r>
            <a:r>
              <a:rPr lang="it-IT" sz="1200" dirty="0">
                <a:solidFill>
                  <a:srgbClr val="002060"/>
                </a:solidFill>
              </a:rPr>
              <a:t>DI </a:t>
            </a:r>
            <a:r>
              <a:rPr lang="it-IT" sz="1200" dirty="0" smtClean="0">
                <a:solidFill>
                  <a:srgbClr val="002060"/>
                </a:solidFill>
              </a:rPr>
              <a:t>STUDIO</a:t>
            </a:r>
            <a:endParaRPr lang="it-IT" sz="1200" dirty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716016" y="2266865"/>
            <a:ext cx="417646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APPLICASTRATEGIE DISTUDIO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3285219"/>
              </p:ext>
            </p:extLst>
          </p:nvPr>
        </p:nvGraphicFramePr>
        <p:xfrm>
          <a:off x="2195736" y="3284984"/>
          <a:ext cx="21602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6352931"/>
              </p:ext>
            </p:extLst>
          </p:nvPr>
        </p:nvGraphicFramePr>
        <p:xfrm>
          <a:off x="4644008" y="3140968"/>
          <a:ext cx="43204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95736" y="2276872"/>
            <a:ext cx="2304256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APPLICA</a:t>
            </a:r>
          </a:p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STRATEGIE DI STUDIO</a:t>
            </a:r>
          </a:p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(INIZIALE)</a:t>
            </a:r>
            <a:endParaRPr lang="it-IT" sz="120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947102"/>
              </p:ext>
            </p:extLst>
          </p:nvPr>
        </p:nvGraphicFramePr>
        <p:xfrm>
          <a:off x="145231" y="3284984"/>
          <a:ext cx="20162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31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</a:rPr>
              <a:t>iniziale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8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prime della scuola primaria possiede un livello di competenza(B)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6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2204864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04864"/>
            <a:ext cx="432048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 </a:t>
            </a:r>
            <a:r>
              <a:rPr lang="it-IT" sz="1200" dirty="0">
                <a:solidFill>
                  <a:srgbClr val="002060"/>
                </a:solidFill>
              </a:rPr>
              <a:t>LE </a:t>
            </a:r>
            <a:r>
              <a:rPr lang="it-IT" sz="1200" dirty="0" smtClean="0">
                <a:solidFill>
                  <a:srgbClr val="002060"/>
                </a:solidFill>
              </a:rPr>
              <a:t>CONSEGUENZE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DEI PROPRI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(FINALE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55175523"/>
              </p:ext>
            </p:extLst>
          </p:nvPr>
        </p:nvGraphicFramePr>
        <p:xfrm>
          <a:off x="78869" y="3212976"/>
          <a:ext cx="220361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1701736"/>
              </p:ext>
            </p:extLst>
          </p:nvPr>
        </p:nvGraphicFramePr>
        <p:xfrm>
          <a:off x="4644008" y="3212976"/>
          <a:ext cx="4320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82484" y="2204864"/>
            <a:ext cx="2217507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(INTERMEDIO)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898534"/>
              </p:ext>
            </p:extLst>
          </p:nvPr>
        </p:nvGraphicFramePr>
        <p:xfrm>
          <a:off x="2282484" y="3212976"/>
          <a:ext cx="220361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15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2016224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COMPORTAMENTI </a:t>
            </a: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RISPETTOSI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27109"/>
            <a:ext cx="424847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COMPORTAMENTI RISPETTOSI(FINALE)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01989218"/>
              </p:ext>
            </p:extLst>
          </p:nvPr>
        </p:nvGraphicFramePr>
        <p:xfrm>
          <a:off x="179512" y="3158412"/>
          <a:ext cx="2088232" cy="257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02872236"/>
              </p:ext>
            </p:extLst>
          </p:nvPr>
        </p:nvGraphicFramePr>
        <p:xfrm>
          <a:off x="4499992" y="3140968"/>
          <a:ext cx="4392488" cy="319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61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1963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195736" y="2204864"/>
            <a:ext cx="2448272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COMPORTAMENTI 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RISPETTOSI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236835"/>
              </p:ext>
            </p:extLst>
          </p:nvPr>
        </p:nvGraphicFramePr>
        <p:xfrm>
          <a:off x="2375756" y="3160643"/>
          <a:ext cx="2124236" cy="257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33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1944215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348880"/>
            <a:ext cx="439248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</a:t>
            </a:r>
            <a:r>
              <a:rPr lang="it-IT" sz="1400" dirty="0" smtClean="0">
                <a:solidFill>
                  <a:srgbClr val="002060"/>
                </a:solidFill>
              </a:rPr>
              <a:t>PERCORSO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16612710"/>
              </p:ext>
            </p:extLst>
          </p:nvPr>
        </p:nvGraphicFramePr>
        <p:xfrm>
          <a:off x="223053" y="3429000"/>
          <a:ext cx="2007907" cy="214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21488777"/>
              </p:ext>
            </p:extLst>
          </p:nvPr>
        </p:nvGraphicFramePr>
        <p:xfrm>
          <a:off x="4644008" y="3356992"/>
          <a:ext cx="43204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62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97222" y="2348880"/>
            <a:ext cx="2230762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745761"/>
              </p:ext>
            </p:extLst>
          </p:nvPr>
        </p:nvGraphicFramePr>
        <p:xfrm>
          <a:off x="2308649" y="3429000"/>
          <a:ext cx="2119335" cy="214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27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PRENDE DECISIONI </a:t>
            </a: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DA </a:t>
            </a:r>
            <a:r>
              <a:rPr lang="it-IT" sz="1200" dirty="0">
                <a:solidFill>
                  <a:srgbClr val="002060"/>
                </a:solidFill>
              </a:rPr>
              <a:t>SOLO E/O IN </a:t>
            </a:r>
            <a:r>
              <a:rPr lang="it-IT" sz="12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39617"/>
            <a:ext cx="4320480" cy="10828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17526642"/>
              </p:ext>
            </p:extLst>
          </p:nvPr>
        </p:nvGraphicFramePr>
        <p:xfrm>
          <a:off x="179512" y="3429001"/>
          <a:ext cx="212961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89150528"/>
              </p:ext>
            </p:extLst>
          </p:nvPr>
        </p:nvGraphicFramePr>
        <p:xfrm>
          <a:off x="4716016" y="3429000"/>
          <a:ext cx="41764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3640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309123" y="2239617"/>
            <a:ext cx="2232248" cy="108012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PRENDE DECISIONI 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DA SOLO E/O IN GRUPPO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172918"/>
              </p:ext>
            </p:extLst>
          </p:nvPr>
        </p:nvGraphicFramePr>
        <p:xfrm>
          <a:off x="2360441" y="3429000"/>
          <a:ext cx="212961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37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QUARTE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64</a:t>
            </a:fld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83" y="2303251"/>
            <a:ext cx="4277322" cy="3019847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22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iniziale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quarte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possiede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351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intermedio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quarte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mantiene costante 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102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quarte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mantiene costante 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3837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216024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ASCOLTA-COMPRENDE RIFERISCE(INIZIALE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339752" y="2276872"/>
            <a:ext cx="223224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ASCOLTA-COMPRENDE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RIFERISCE(FINALE)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53550287"/>
              </p:ext>
            </p:extLst>
          </p:nvPr>
        </p:nvGraphicFramePr>
        <p:xfrm>
          <a:off x="179512" y="3140968"/>
          <a:ext cx="20882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62991084"/>
              </p:ext>
            </p:extLst>
          </p:nvPr>
        </p:nvGraphicFramePr>
        <p:xfrm>
          <a:off x="2339753" y="3212976"/>
          <a:ext cx="22322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68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1421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4572000" y="2276872"/>
            <a:ext cx="4320480" cy="72008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ASCOLTA-COMPRENDE RIFERISCE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(FINALE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398607"/>
              </p:ext>
            </p:extLst>
          </p:nvPr>
        </p:nvGraphicFramePr>
        <p:xfrm>
          <a:off x="4638532" y="3022037"/>
          <a:ext cx="4317911" cy="342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86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30425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PADRONEGGIA  ED APPLICA </a:t>
            </a:r>
            <a:r>
              <a:rPr lang="it-IT" sz="1200" dirty="0">
                <a:solidFill>
                  <a:srgbClr val="002060"/>
                </a:solidFill>
              </a:rPr>
              <a:t>LE CONOSCENZE </a:t>
            </a:r>
            <a:r>
              <a:rPr lang="it-IT" sz="1200" dirty="0" smtClean="0">
                <a:solidFill>
                  <a:srgbClr val="002060"/>
                </a:solidFill>
              </a:rPr>
              <a:t>FONDAMENTALI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483768" y="2348880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PADRONEGGIA ED APPLICA LE CONOSCENZE FONDAMENTALI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4275234"/>
              </p:ext>
            </p:extLst>
          </p:nvPr>
        </p:nvGraphicFramePr>
        <p:xfrm>
          <a:off x="2411760" y="3356993"/>
          <a:ext cx="216024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021988"/>
              </p:ext>
            </p:extLst>
          </p:nvPr>
        </p:nvGraphicFramePr>
        <p:xfrm>
          <a:off x="179512" y="3284984"/>
          <a:ext cx="22322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572000" y="2276872"/>
            <a:ext cx="4320480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PADRONEGGIA ED APPLICA LE CONOSCENZE FONDAMENTALI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FINALE)</a:t>
            </a:r>
          </a:p>
        </p:txBody>
      </p:sp>
      <p:graphicFrame>
        <p:nvGraphicFramePr>
          <p:cNvPr id="13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40400928"/>
              </p:ext>
            </p:extLst>
          </p:nvPr>
        </p:nvGraphicFramePr>
        <p:xfrm>
          <a:off x="4572000" y="3284984"/>
          <a:ext cx="43204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04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</a:rPr>
              <a:t>Intermedio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è emerso </a:t>
            </a:r>
            <a:r>
              <a:rPr lang="it-IT" sz="28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prime della scuola primaria ha confermato  un livello di competenza(B)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</a:rPr>
              <a:t>.*</a:t>
            </a:r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7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339752" y="2276872"/>
            <a:ext cx="223224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05256392"/>
              </p:ext>
            </p:extLst>
          </p:nvPr>
        </p:nvGraphicFramePr>
        <p:xfrm>
          <a:off x="179512" y="3068960"/>
          <a:ext cx="223224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50327076"/>
              </p:ext>
            </p:extLst>
          </p:nvPr>
        </p:nvGraphicFramePr>
        <p:xfrm>
          <a:off x="2411760" y="2924944"/>
          <a:ext cx="21602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572000" y="2276872"/>
            <a:ext cx="4320480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573290"/>
              </p:ext>
            </p:extLst>
          </p:nvPr>
        </p:nvGraphicFramePr>
        <p:xfrm>
          <a:off x="4572000" y="2951651"/>
          <a:ext cx="43204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59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76872"/>
            <a:ext cx="237626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79270023"/>
              </p:ext>
            </p:extLst>
          </p:nvPr>
        </p:nvGraphicFramePr>
        <p:xfrm>
          <a:off x="2339752" y="2996953"/>
          <a:ext cx="2280456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71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9055" y="260648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318023"/>
              </p:ext>
            </p:extLst>
          </p:nvPr>
        </p:nvGraphicFramePr>
        <p:xfrm>
          <a:off x="179512" y="2924945"/>
          <a:ext cx="21602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620208" y="2238271"/>
            <a:ext cx="4320480" cy="63976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19725756"/>
              </p:ext>
            </p:extLst>
          </p:nvPr>
        </p:nvGraphicFramePr>
        <p:xfrm>
          <a:off x="4638058" y="2996952"/>
          <a:ext cx="430263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45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04864"/>
            <a:ext cx="230425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RISOLVE PROBLEMI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64221221"/>
              </p:ext>
            </p:extLst>
          </p:nvPr>
        </p:nvGraphicFramePr>
        <p:xfrm>
          <a:off x="179512" y="3163349"/>
          <a:ext cx="2160240" cy="220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38362368"/>
              </p:ext>
            </p:extLst>
          </p:nvPr>
        </p:nvGraphicFramePr>
        <p:xfrm>
          <a:off x="2339752" y="3112909"/>
          <a:ext cx="2232248" cy="226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72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0678" y="188640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572000" y="2276872"/>
            <a:ext cx="4392488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RICONOSCE E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RISOLVE PROBLEMI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563753"/>
              </p:ext>
            </p:extLst>
          </p:nvPr>
        </p:nvGraphicFramePr>
        <p:xfrm>
          <a:off x="4680012" y="3140968"/>
          <a:ext cx="4176464" cy="312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08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79208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OSSERVA E </a:t>
            </a:r>
            <a:r>
              <a:rPr lang="it-IT" sz="1200" dirty="0" smtClean="0">
                <a:solidFill>
                  <a:srgbClr val="002060"/>
                </a:solidFill>
              </a:rPr>
              <a:t>ANALIZZA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FATTI ED </a:t>
            </a:r>
            <a:r>
              <a:rPr lang="it-IT" sz="1200" dirty="0" smtClean="0">
                <a:solidFill>
                  <a:srgbClr val="002060"/>
                </a:solidFill>
              </a:rPr>
              <a:t>EVENTI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340629"/>
            <a:ext cx="4392488" cy="75608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48803782"/>
              </p:ext>
            </p:extLst>
          </p:nvPr>
        </p:nvGraphicFramePr>
        <p:xfrm>
          <a:off x="2339752" y="3132717"/>
          <a:ext cx="2160240" cy="281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154336"/>
          </a:xfrm>
        </p:spPr>
        <p:txBody>
          <a:bodyPr>
            <a:normAutofit fontScale="32500" lnSpcReduction="20000"/>
          </a:bodyPr>
          <a:lstStyle/>
          <a:p>
            <a:fld id="{C8EF9CF6-BB36-47A8-A46B-0FC3EBA12A9F}" type="slidenum">
              <a:rPr lang="it-IT" smtClean="0"/>
              <a:t>73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00800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826874"/>
              </p:ext>
            </p:extLst>
          </p:nvPr>
        </p:nvGraphicFramePr>
        <p:xfrm>
          <a:off x="107504" y="3132716"/>
          <a:ext cx="22322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339752" y="2340629"/>
            <a:ext cx="2160240" cy="792087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OSSERVA E ANALIZZA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FATTI ED EVENTI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4537467"/>
              </p:ext>
            </p:extLst>
          </p:nvPr>
        </p:nvGraphicFramePr>
        <p:xfrm>
          <a:off x="4644008" y="3132716"/>
          <a:ext cx="4320480" cy="317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29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GLI ELEMENTI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DEI VARI LINGUAGGI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339752" y="2276872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DISTINGUE E </a:t>
            </a:r>
            <a:r>
              <a:rPr lang="it-IT" sz="12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GLI ELEMENTI DEI VARI </a:t>
            </a:r>
            <a:r>
              <a:rPr lang="it-IT" sz="1200" dirty="0" smtClean="0">
                <a:solidFill>
                  <a:srgbClr val="002060"/>
                </a:solidFill>
              </a:rPr>
              <a:t>LINGUAGGIO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3106516"/>
              </p:ext>
            </p:extLst>
          </p:nvPr>
        </p:nvGraphicFramePr>
        <p:xfrm>
          <a:off x="251520" y="3284985"/>
          <a:ext cx="21602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920187"/>
              </p:ext>
            </p:extLst>
          </p:nvPr>
        </p:nvGraphicFramePr>
        <p:xfrm>
          <a:off x="2483768" y="3212977"/>
          <a:ext cx="208823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74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868848"/>
              </p:ext>
            </p:extLst>
          </p:nvPr>
        </p:nvGraphicFramePr>
        <p:xfrm>
          <a:off x="4572000" y="3140968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572000" y="2276872"/>
            <a:ext cx="4248472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GLI ELEMENTI DEI VARI LINGUAGGIO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(FINALE)</a:t>
            </a:r>
          </a:p>
        </p:txBody>
      </p:sp>
    </p:spTree>
    <p:extLst>
      <p:ext uri="{BB962C8B-B14F-4D97-AF65-F5344CB8AC3E}">
        <p14:creationId xmlns:p14="http://schemas.microsoft.com/office/powerpoint/2010/main" val="14411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LA </a:t>
            </a:r>
            <a:r>
              <a:rPr lang="it-IT" sz="1400" dirty="0" smtClean="0">
                <a:solidFill>
                  <a:srgbClr val="002060"/>
                </a:solidFill>
              </a:rPr>
              <a:t>RELAZIONE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SPAZIO </a:t>
            </a:r>
            <a:r>
              <a:rPr lang="it-IT" sz="1400" dirty="0" smtClean="0">
                <a:solidFill>
                  <a:srgbClr val="002060"/>
                </a:solidFill>
              </a:rPr>
              <a:t>TEMPO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04864"/>
            <a:ext cx="237626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45608177"/>
              </p:ext>
            </p:extLst>
          </p:nvPr>
        </p:nvGraphicFramePr>
        <p:xfrm>
          <a:off x="107504" y="3212977"/>
          <a:ext cx="20882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07945903"/>
              </p:ext>
            </p:extLst>
          </p:nvPr>
        </p:nvGraphicFramePr>
        <p:xfrm>
          <a:off x="2195736" y="3212976"/>
          <a:ext cx="24482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75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621493" y="2204864"/>
            <a:ext cx="4320480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194446"/>
              </p:ext>
            </p:extLst>
          </p:nvPr>
        </p:nvGraphicFramePr>
        <p:xfrm>
          <a:off x="4621493" y="3212976"/>
          <a:ext cx="4320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81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276872"/>
            <a:ext cx="2016224" cy="12241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29200" y="2263348"/>
            <a:ext cx="4435287" cy="123765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CONOSCE LE FUNZIONI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LA SINTASSI DI </a:t>
            </a:r>
            <a:r>
              <a:rPr lang="it-IT" sz="1400" dirty="0" smtClean="0">
                <a:solidFill>
                  <a:srgbClr val="002060"/>
                </a:solidFill>
              </a:rPr>
              <a:t>BASE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42854886"/>
              </p:ext>
            </p:extLst>
          </p:nvPr>
        </p:nvGraphicFramePr>
        <p:xfrm>
          <a:off x="179512" y="3501009"/>
          <a:ext cx="194421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73437955"/>
              </p:ext>
            </p:extLst>
          </p:nvPr>
        </p:nvGraphicFramePr>
        <p:xfrm>
          <a:off x="2145432" y="3501009"/>
          <a:ext cx="23545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76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5256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23728" y="2276872"/>
            <a:ext cx="2376264" cy="122413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928321"/>
              </p:ext>
            </p:extLst>
          </p:nvPr>
        </p:nvGraphicFramePr>
        <p:xfrm>
          <a:off x="4716016" y="3525619"/>
          <a:ext cx="42484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79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204864"/>
            <a:ext cx="2088232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UTILIZZA I </a:t>
            </a:r>
            <a:r>
              <a:rPr lang="it-IT" sz="1200" dirty="0">
                <a:solidFill>
                  <a:srgbClr val="002060"/>
                </a:solidFill>
              </a:rPr>
              <a:t>MEZZI DI </a:t>
            </a:r>
            <a:r>
              <a:rPr lang="it-IT" sz="1200" dirty="0" smtClean="0">
                <a:solidFill>
                  <a:srgbClr val="002060"/>
                </a:solidFill>
              </a:rPr>
              <a:t>COMUNICAZIONE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76872"/>
            <a:ext cx="237626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08369029"/>
              </p:ext>
            </p:extLst>
          </p:nvPr>
        </p:nvGraphicFramePr>
        <p:xfrm>
          <a:off x="2267744" y="3140968"/>
          <a:ext cx="2376264" cy="249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77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9074" y="188640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664009"/>
              </p:ext>
            </p:extLst>
          </p:nvPr>
        </p:nvGraphicFramePr>
        <p:xfrm>
          <a:off x="179512" y="3140968"/>
          <a:ext cx="20882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4644008" y="2276872"/>
            <a:ext cx="4248472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UTILIZZA I MEZZI DI COMUNICAZIONE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37040641"/>
              </p:ext>
            </p:extLst>
          </p:nvPr>
        </p:nvGraphicFramePr>
        <p:xfrm>
          <a:off x="4669701" y="3140968"/>
          <a:ext cx="4248472" cy="327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54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23728" y="2276872"/>
            <a:ext cx="237626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PONE </a:t>
            </a:r>
            <a:r>
              <a:rPr lang="it-IT" sz="1400" dirty="0" smtClean="0">
                <a:solidFill>
                  <a:srgbClr val="002060"/>
                </a:solidFill>
              </a:rPr>
              <a:t>DOMANDE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29528376"/>
              </p:ext>
            </p:extLst>
          </p:nvPr>
        </p:nvGraphicFramePr>
        <p:xfrm>
          <a:off x="179512" y="3212977"/>
          <a:ext cx="19442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0334116"/>
              </p:ext>
            </p:extLst>
          </p:nvPr>
        </p:nvGraphicFramePr>
        <p:xfrm>
          <a:off x="2123728" y="3212976"/>
          <a:ext cx="24482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78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5612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609390" y="2276872"/>
            <a:ext cx="4355098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PONE DOMANDE  PERTINENTI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061168"/>
              </p:ext>
            </p:extLst>
          </p:nvPr>
        </p:nvGraphicFramePr>
        <p:xfrm>
          <a:off x="4609390" y="3140968"/>
          <a:ext cx="428309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0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APPLICA STRATEGIE </a:t>
            </a:r>
            <a:r>
              <a:rPr lang="it-IT" sz="1200" dirty="0">
                <a:solidFill>
                  <a:srgbClr val="002060"/>
                </a:solidFill>
              </a:rPr>
              <a:t>DI </a:t>
            </a:r>
            <a:r>
              <a:rPr lang="it-IT" sz="1200" dirty="0" smtClean="0">
                <a:solidFill>
                  <a:srgbClr val="002060"/>
                </a:solidFill>
              </a:rPr>
              <a:t>STUDIO(INIZIALE)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267744" y="2348880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APPLICA STRATEGIE DI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STUDIO(INTERMEDIO)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44518599"/>
              </p:ext>
            </p:extLst>
          </p:nvPr>
        </p:nvGraphicFramePr>
        <p:xfrm>
          <a:off x="2267744" y="3356993"/>
          <a:ext cx="23042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8832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334443"/>
              </p:ext>
            </p:extLst>
          </p:nvPr>
        </p:nvGraphicFramePr>
        <p:xfrm>
          <a:off x="179512" y="3429000"/>
          <a:ext cx="208823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652392" y="2276872"/>
            <a:ext cx="4312096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APPLICA STRATEGIE 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23944688"/>
              </p:ext>
            </p:extLst>
          </p:nvPr>
        </p:nvGraphicFramePr>
        <p:xfrm>
          <a:off x="4665508" y="3429000"/>
          <a:ext cx="429897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26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</a:rPr>
              <a:t>FINALE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è emerso </a:t>
            </a:r>
            <a:r>
              <a:rPr lang="it-IT" sz="28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prime della scuola primaria ha confermato  un livello di competenza(B)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1" y="2276872"/>
            <a:ext cx="2088232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LE CONSEGUENZE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248472" cy="107181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ASSUME </a:t>
            </a:r>
            <a:r>
              <a:rPr lang="it-IT" sz="1400" dirty="0" smtClean="0">
                <a:solidFill>
                  <a:srgbClr val="002060"/>
                </a:solidFill>
              </a:rPr>
              <a:t>LE CONSEGUENZE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DEI </a:t>
            </a:r>
            <a:r>
              <a:rPr lang="it-IT" sz="1400" dirty="0" smtClean="0">
                <a:solidFill>
                  <a:srgbClr val="002060"/>
                </a:solidFill>
              </a:rPr>
              <a:t>PROPRI COMPORTAMENTI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4647531"/>
              </p:ext>
            </p:extLst>
          </p:nvPr>
        </p:nvGraphicFramePr>
        <p:xfrm>
          <a:off x="107504" y="3429000"/>
          <a:ext cx="22322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06852752"/>
              </p:ext>
            </p:extLst>
          </p:nvPr>
        </p:nvGraphicFramePr>
        <p:xfrm>
          <a:off x="2411760" y="3429001"/>
          <a:ext cx="22322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2411760" y="2276872"/>
            <a:ext cx="2160240" cy="107181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ASSUME LE CONSEGUENZE</a:t>
            </a:r>
          </a:p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 DEI PROPRI COMPORTAMENTI</a:t>
            </a:r>
          </a:p>
          <a:p>
            <a:pPr>
              <a:buClr>
                <a:srgbClr val="F07F09"/>
              </a:buClr>
            </a:pPr>
            <a:r>
              <a:rPr lang="it-IT" sz="120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585345"/>
              </p:ext>
            </p:extLst>
          </p:nvPr>
        </p:nvGraphicFramePr>
        <p:xfrm>
          <a:off x="4644008" y="3381610"/>
          <a:ext cx="4320480" cy="299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45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COMPORTAMENTI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RISPETTOSI(INIZIALE)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339752" y="2276872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COMPORTAMENTI RISPETTOSI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55205138"/>
              </p:ext>
            </p:extLst>
          </p:nvPr>
        </p:nvGraphicFramePr>
        <p:xfrm>
          <a:off x="179512" y="3212976"/>
          <a:ext cx="21602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04001129"/>
              </p:ext>
            </p:extLst>
          </p:nvPr>
        </p:nvGraphicFramePr>
        <p:xfrm>
          <a:off x="2411760" y="3212977"/>
          <a:ext cx="21602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81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572000" y="2276872"/>
            <a:ext cx="4392488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 RISPETTOSI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899581"/>
              </p:ext>
            </p:extLst>
          </p:nvPr>
        </p:nvGraphicFramePr>
        <p:xfrm>
          <a:off x="4608004" y="3222914"/>
          <a:ext cx="4356484" cy="315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18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716016" y="2348880"/>
            <a:ext cx="424847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PERCORSO</a:t>
            </a:r>
          </a:p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VALUTA TEMPI E </a:t>
            </a:r>
            <a:r>
              <a:rPr lang="it-IT" sz="1400" dirty="0" smtClean="0">
                <a:solidFill>
                  <a:srgbClr val="002060"/>
                </a:solidFill>
              </a:rPr>
              <a:t>RISORSE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84540810"/>
              </p:ext>
            </p:extLst>
          </p:nvPr>
        </p:nvGraphicFramePr>
        <p:xfrm>
          <a:off x="179512" y="3429000"/>
          <a:ext cx="20162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44421155"/>
              </p:ext>
            </p:extLst>
          </p:nvPr>
        </p:nvGraphicFramePr>
        <p:xfrm>
          <a:off x="2195736" y="3374436"/>
          <a:ext cx="2376264" cy="243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82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95736" y="2348880"/>
            <a:ext cx="2376264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960595"/>
              </p:ext>
            </p:extLst>
          </p:nvPr>
        </p:nvGraphicFramePr>
        <p:xfrm>
          <a:off x="4716016" y="335699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318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94421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PRENDE DECISIONI </a:t>
            </a: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DA </a:t>
            </a:r>
            <a:r>
              <a:rPr lang="it-IT" sz="1200" dirty="0">
                <a:solidFill>
                  <a:srgbClr val="002060"/>
                </a:solidFill>
              </a:rPr>
              <a:t>SOLO E/O IN </a:t>
            </a:r>
            <a:r>
              <a:rPr lang="it-IT" sz="12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</a:p>
          <a:p>
            <a:pPr lvl="0">
              <a:buClr>
                <a:srgbClr val="F07F09"/>
              </a:buClr>
            </a:pP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76872"/>
            <a:ext cx="237626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DA SOLO E/O IN   GRUPPO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6520037"/>
              </p:ext>
            </p:extLst>
          </p:nvPr>
        </p:nvGraphicFramePr>
        <p:xfrm>
          <a:off x="2411760" y="3284984"/>
          <a:ext cx="21602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154335"/>
          </a:xfrm>
        </p:spPr>
        <p:txBody>
          <a:bodyPr>
            <a:normAutofit fontScale="32500" lnSpcReduction="20000"/>
          </a:bodyPr>
          <a:lstStyle/>
          <a:p>
            <a:fld id="{C8EF9CF6-BB36-47A8-A46B-0FC3EBA12A9F}" type="slidenum">
              <a:rPr lang="it-IT" smtClean="0"/>
              <a:t>83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2181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25467"/>
              </p:ext>
            </p:extLst>
          </p:nvPr>
        </p:nvGraphicFramePr>
        <p:xfrm>
          <a:off x="179512" y="3284984"/>
          <a:ext cx="22322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572000" y="2276872"/>
            <a:ext cx="4464496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DA SOLO E/O IN   GRUPPO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3271998"/>
              </p:ext>
            </p:extLst>
          </p:nvPr>
        </p:nvGraphicFramePr>
        <p:xfrm>
          <a:off x="4587820" y="3284984"/>
          <a:ext cx="444867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58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QUINTE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84</a:t>
            </a:fld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88" y="1993646"/>
            <a:ext cx="4020111" cy="3639058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41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iniziale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quinte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possiede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8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intermedio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quinte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possiede ancora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9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FINALE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quinte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possiede ancora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5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276872"/>
            <a:ext cx="2160240" cy="966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72612"/>
            <a:ext cx="439248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RIFERISCE 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90631595"/>
              </p:ext>
            </p:extLst>
          </p:nvPr>
        </p:nvGraphicFramePr>
        <p:xfrm>
          <a:off x="107504" y="3243803"/>
          <a:ext cx="2088232" cy="191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52450161"/>
              </p:ext>
            </p:extLst>
          </p:nvPr>
        </p:nvGraphicFramePr>
        <p:xfrm>
          <a:off x="2195736" y="3243803"/>
          <a:ext cx="2376264" cy="198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88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67744" y="2276872"/>
            <a:ext cx="2304256" cy="966931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286977"/>
              </p:ext>
            </p:extLst>
          </p:nvPr>
        </p:nvGraphicFramePr>
        <p:xfrm>
          <a:off x="4644008" y="3247995"/>
          <a:ext cx="4248472" cy="313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20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9361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PADRONEGGIA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ED APPLICA LE CONOSCENZE </a:t>
            </a:r>
            <a:r>
              <a:rPr lang="it-IT" sz="1200" dirty="0" smtClean="0">
                <a:solidFill>
                  <a:srgbClr val="002060"/>
                </a:solidFill>
              </a:rPr>
              <a:t>FONDAMENTALI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339752" y="2276872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PADRONEGGIAED APPLICA LE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CONOSCENZE FONDAMENTALI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04898482"/>
              </p:ext>
            </p:extLst>
          </p:nvPr>
        </p:nvGraphicFramePr>
        <p:xfrm>
          <a:off x="179512" y="3284985"/>
          <a:ext cx="216024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2770318"/>
              </p:ext>
            </p:extLst>
          </p:nvPr>
        </p:nvGraphicFramePr>
        <p:xfrm>
          <a:off x="2339752" y="3212976"/>
          <a:ext cx="223224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6946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46057"/>
              </p:ext>
            </p:extLst>
          </p:nvPr>
        </p:nvGraphicFramePr>
        <p:xfrm>
          <a:off x="4625955" y="3213786"/>
          <a:ext cx="4338533" cy="316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2"/>
          <p:cNvSpPr txBox="1">
            <a:spLocks/>
          </p:cNvSpPr>
          <p:nvPr/>
        </p:nvSpPr>
        <p:spPr>
          <a:xfrm>
            <a:off x="4644008" y="2276872"/>
            <a:ext cx="4320480" cy="936103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PADRONEGGIA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ED APPLICA LE CONOSCENZE FONDAMENTALI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16024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ASCOLTA-COMPRENDE RIFERISCE(iniziale)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76872"/>
            <a:ext cx="439248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ASCOLTA-COMPRENDE-RIFERISCE(FINALE)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14495748"/>
              </p:ext>
            </p:extLst>
          </p:nvPr>
        </p:nvGraphicFramePr>
        <p:xfrm>
          <a:off x="179512" y="3002903"/>
          <a:ext cx="2160240" cy="237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32172595"/>
              </p:ext>
            </p:extLst>
          </p:nvPr>
        </p:nvGraphicFramePr>
        <p:xfrm>
          <a:off x="2345973" y="2997155"/>
          <a:ext cx="2226027" cy="302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339752" y="2276872"/>
            <a:ext cx="2232248" cy="72008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smtClean="0">
                <a:solidFill>
                  <a:srgbClr val="002060"/>
                </a:solidFill>
              </a:rPr>
              <a:t>ASCOLTA-COMPRENDE RIFERISCE(iniziale)</a:t>
            </a:r>
            <a:endParaRPr lang="it-IT" sz="120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724546"/>
              </p:ext>
            </p:extLst>
          </p:nvPr>
        </p:nvGraphicFramePr>
        <p:xfrm>
          <a:off x="4572000" y="2996952"/>
          <a:ext cx="43924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802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267744" y="2276872"/>
            <a:ext cx="2304256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73064444"/>
              </p:ext>
            </p:extLst>
          </p:nvPr>
        </p:nvGraphicFramePr>
        <p:xfrm>
          <a:off x="107504" y="2996953"/>
          <a:ext cx="21602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24667605"/>
              </p:ext>
            </p:extLst>
          </p:nvPr>
        </p:nvGraphicFramePr>
        <p:xfrm>
          <a:off x="2267744" y="2996952"/>
          <a:ext cx="23042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10401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572000" y="2276872"/>
            <a:ext cx="4392488" cy="71177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094164"/>
              </p:ext>
            </p:extLst>
          </p:nvPr>
        </p:nvGraphicFramePr>
        <p:xfrm>
          <a:off x="4634644" y="3002570"/>
          <a:ext cx="4329844" cy="337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56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276872"/>
            <a:ext cx="194421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051720" y="2276872"/>
            <a:ext cx="2520280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72203229"/>
              </p:ext>
            </p:extLst>
          </p:nvPr>
        </p:nvGraphicFramePr>
        <p:xfrm>
          <a:off x="107504" y="2924944"/>
          <a:ext cx="194421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3047483"/>
              </p:ext>
            </p:extLst>
          </p:nvPr>
        </p:nvGraphicFramePr>
        <p:xfrm>
          <a:off x="2051720" y="2924945"/>
          <a:ext cx="252028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534400" cy="10469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572000" y="2276872"/>
            <a:ext cx="4464496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SCRIVE-DESCRIVE</a:t>
            </a:r>
          </a:p>
          <a:p>
            <a:pPr>
              <a:buClr>
                <a:srgbClr val="F07F09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001396"/>
              </p:ext>
            </p:extLst>
          </p:nvPr>
        </p:nvGraphicFramePr>
        <p:xfrm>
          <a:off x="4572000" y="2924944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63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1944216" cy="966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RICONOSCE E RISOLVE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PROBLEMI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23728" y="2204864"/>
            <a:ext cx="244827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</a:t>
            </a:r>
            <a:r>
              <a:rPr lang="it-IT" sz="1400" dirty="0" smtClean="0">
                <a:solidFill>
                  <a:srgbClr val="002060"/>
                </a:solidFill>
              </a:rPr>
              <a:t>E RISOLVE PROBLEMI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38600540"/>
              </p:ext>
            </p:extLst>
          </p:nvPr>
        </p:nvGraphicFramePr>
        <p:xfrm>
          <a:off x="179512" y="3140968"/>
          <a:ext cx="20162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72619990"/>
              </p:ext>
            </p:extLst>
          </p:nvPr>
        </p:nvGraphicFramePr>
        <p:xfrm>
          <a:off x="4572000" y="3140968"/>
          <a:ext cx="43924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2087"/>
              </p:ext>
            </p:extLst>
          </p:nvPr>
        </p:nvGraphicFramePr>
        <p:xfrm>
          <a:off x="2195736" y="3140968"/>
          <a:ext cx="23762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572000" y="2204864"/>
            <a:ext cx="4392488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RICONOSCE E RISOLVE PROBLEMI</a:t>
            </a:r>
          </a:p>
          <a:p>
            <a:pPr>
              <a:buClr>
                <a:srgbClr val="F07F09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80020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OSSERVA E </a:t>
            </a:r>
            <a:r>
              <a:rPr lang="it-IT" sz="1200" dirty="0" smtClean="0">
                <a:solidFill>
                  <a:srgbClr val="002060"/>
                </a:solidFill>
              </a:rPr>
              <a:t>ANALIZZA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FATTI ED </a:t>
            </a:r>
            <a:r>
              <a:rPr lang="it-IT" sz="1200" dirty="0" smtClean="0">
                <a:solidFill>
                  <a:srgbClr val="002060"/>
                </a:solidFill>
              </a:rPr>
              <a:t>EVENTI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1979712" y="2348880"/>
            <a:ext cx="259228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26918814"/>
              </p:ext>
            </p:extLst>
          </p:nvPr>
        </p:nvGraphicFramePr>
        <p:xfrm>
          <a:off x="107504" y="3212977"/>
          <a:ext cx="201622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63516724"/>
              </p:ext>
            </p:extLst>
          </p:nvPr>
        </p:nvGraphicFramePr>
        <p:xfrm>
          <a:off x="2123728" y="3212977"/>
          <a:ext cx="244827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572000" y="2348880"/>
            <a:ext cx="4392488" cy="79208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OSSERVA E ANALIZZA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059360"/>
              </p:ext>
            </p:extLst>
          </p:nvPr>
        </p:nvGraphicFramePr>
        <p:xfrm>
          <a:off x="4572000" y="3140968"/>
          <a:ext cx="43924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20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30425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DISTINGUE E CLASSIFICA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GLI ELEMENTI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DEI VARI LINGUAGGI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483768" y="2348880"/>
            <a:ext cx="208823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000" dirty="0">
                <a:solidFill>
                  <a:srgbClr val="002060"/>
                </a:solidFill>
              </a:rPr>
              <a:t>DISTINGUE E </a:t>
            </a:r>
            <a:r>
              <a:rPr lang="it-IT" sz="10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</a:t>
            </a:r>
            <a:r>
              <a:rPr lang="it-IT" sz="1000" dirty="0">
                <a:solidFill>
                  <a:srgbClr val="002060"/>
                </a:solidFill>
              </a:rPr>
              <a:t>GLI ELEMENTI </a:t>
            </a:r>
            <a:endParaRPr lang="it-IT" sz="10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DEI </a:t>
            </a:r>
            <a:r>
              <a:rPr lang="it-IT" sz="1000" dirty="0">
                <a:solidFill>
                  <a:srgbClr val="002060"/>
                </a:solidFill>
              </a:rPr>
              <a:t>VARI </a:t>
            </a:r>
            <a:r>
              <a:rPr lang="it-IT" sz="1000" dirty="0" smtClean="0">
                <a:solidFill>
                  <a:srgbClr val="002060"/>
                </a:solidFill>
              </a:rPr>
              <a:t>LINGUAGGI</a:t>
            </a:r>
          </a:p>
          <a:p>
            <a:pPr lvl="0"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(INTERMEDIO)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7961472"/>
              </p:ext>
            </p:extLst>
          </p:nvPr>
        </p:nvGraphicFramePr>
        <p:xfrm>
          <a:off x="179512" y="3284984"/>
          <a:ext cx="21602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59926888"/>
              </p:ext>
            </p:extLst>
          </p:nvPr>
        </p:nvGraphicFramePr>
        <p:xfrm>
          <a:off x="2339752" y="3284984"/>
          <a:ext cx="21602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94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218812"/>
              </p:ext>
            </p:extLst>
          </p:nvPr>
        </p:nvGraphicFramePr>
        <p:xfrm>
          <a:off x="4572000" y="3284984"/>
          <a:ext cx="43924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572000" y="2348880"/>
            <a:ext cx="4392488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DISTINGUE E CLASSIFICA</a:t>
            </a:r>
          </a:p>
          <a:p>
            <a:pPr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GLI ELEMENTI </a:t>
            </a:r>
          </a:p>
          <a:p>
            <a:pPr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DEI VARI LINGUAGGI</a:t>
            </a:r>
          </a:p>
          <a:p>
            <a:pPr>
              <a:buClr>
                <a:srgbClr val="F07F09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(FINALE)</a:t>
            </a:r>
            <a:endParaRPr lang="it-IT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LA </a:t>
            </a:r>
            <a:r>
              <a:rPr lang="it-IT" sz="1400" dirty="0">
                <a:solidFill>
                  <a:srgbClr val="002060"/>
                </a:solidFill>
              </a:rPr>
              <a:t>RELAZIONE SPAZIO </a:t>
            </a:r>
            <a:r>
              <a:rPr lang="it-IT" sz="1400" dirty="0" smtClean="0">
                <a:solidFill>
                  <a:srgbClr val="002060"/>
                </a:solidFill>
              </a:rPr>
              <a:t>TEMPO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32048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LA RELAZIONE SPAZIO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4951328"/>
              </p:ext>
            </p:extLst>
          </p:nvPr>
        </p:nvGraphicFramePr>
        <p:xfrm>
          <a:off x="179512" y="3284984"/>
          <a:ext cx="2088232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96521740"/>
              </p:ext>
            </p:extLst>
          </p:nvPr>
        </p:nvGraphicFramePr>
        <p:xfrm>
          <a:off x="2267744" y="3312165"/>
          <a:ext cx="23042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95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267744" y="2276872"/>
            <a:ext cx="2232248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LA RELAZIONE SPAZIO TEMPO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97580"/>
              </p:ext>
            </p:extLst>
          </p:nvPr>
        </p:nvGraphicFramePr>
        <p:xfrm>
          <a:off x="4644008" y="3356992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23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2276872"/>
            <a:ext cx="165618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CONOSCE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LE FUNZIONI E LA SINTASSI DI BASE(INIZIALE)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499992" y="2276872"/>
            <a:ext cx="4464496" cy="9998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CONOSCE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LE FUNZIONI E LA SINTASSI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BASE(FINALE)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26000067"/>
              </p:ext>
            </p:extLst>
          </p:nvPr>
        </p:nvGraphicFramePr>
        <p:xfrm>
          <a:off x="185461" y="3356993"/>
          <a:ext cx="1722243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91851484"/>
              </p:ext>
            </p:extLst>
          </p:nvPr>
        </p:nvGraphicFramePr>
        <p:xfrm>
          <a:off x="4572000" y="3276532"/>
          <a:ext cx="4392488" cy="303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96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425" y="260648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1907704" y="2268420"/>
            <a:ext cx="2592288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CONOSCE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LE FUNZIONI E LA SINTASSI DI BASE(INIZIALE)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431097"/>
              </p:ext>
            </p:extLst>
          </p:nvPr>
        </p:nvGraphicFramePr>
        <p:xfrm>
          <a:off x="2060104" y="3428933"/>
          <a:ext cx="2592288" cy="231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34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194421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UTILIZZA 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76872"/>
            <a:ext cx="230425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7147865"/>
              </p:ext>
            </p:extLst>
          </p:nvPr>
        </p:nvGraphicFramePr>
        <p:xfrm>
          <a:off x="107504" y="3356992"/>
          <a:ext cx="20882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06328982"/>
              </p:ext>
            </p:extLst>
          </p:nvPr>
        </p:nvGraphicFramePr>
        <p:xfrm>
          <a:off x="2267744" y="3356992"/>
          <a:ext cx="23042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97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99992" y="2367135"/>
            <a:ext cx="4464496" cy="100811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DI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338875"/>
              </p:ext>
            </p:extLst>
          </p:nvPr>
        </p:nvGraphicFramePr>
        <p:xfrm>
          <a:off x="4724400" y="3375247"/>
          <a:ext cx="4240088" cy="286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9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11486" y="2276872"/>
            <a:ext cx="432048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PONE DOMANDE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16249514"/>
              </p:ext>
            </p:extLst>
          </p:nvPr>
        </p:nvGraphicFramePr>
        <p:xfrm>
          <a:off x="215516" y="3140969"/>
          <a:ext cx="20522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94051688"/>
              </p:ext>
            </p:extLst>
          </p:nvPr>
        </p:nvGraphicFramePr>
        <p:xfrm>
          <a:off x="4644008" y="3140968"/>
          <a:ext cx="43204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98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0081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67744" y="2276872"/>
            <a:ext cx="2232248" cy="864096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027730"/>
              </p:ext>
            </p:extLst>
          </p:nvPr>
        </p:nvGraphicFramePr>
        <p:xfrm>
          <a:off x="2267744" y="3124403"/>
          <a:ext cx="2345297" cy="227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640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92670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APPLICA STRATEGIE 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 </a:t>
            </a:r>
            <a:r>
              <a:rPr lang="it-IT" sz="1200" dirty="0">
                <a:solidFill>
                  <a:srgbClr val="002060"/>
                </a:solidFill>
              </a:rPr>
              <a:t>STUDIO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32716" y="2276872"/>
            <a:ext cx="443177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16852856"/>
              </p:ext>
            </p:extLst>
          </p:nvPr>
        </p:nvGraphicFramePr>
        <p:xfrm>
          <a:off x="134750" y="3212976"/>
          <a:ext cx="19714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3509415"/>
              </p:ext>
            </p:extLst>
          </p:nvPr>
        </p:nvGraphicFramePr>
        <p:xfrm>
          <a:off x="2106214" y="3212976"/>
          <a:ext cx="239377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632" y="11663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106214" y="2276872"/>
            <a:ext cx="2393777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APPLICA STRATEGIE 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753041"/>
              </p:ext>
            </p:extLst>
          </p:nvPr>
        </p:nvGraphicFramePr>
        <p:xfrm>
          <a:off x="4511485" y="3212976"/>
          <a:ext cx="4380995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27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2226</TotalTime>
  <Words>2553</Words>
  <Application>Microsoft Office PowerPoint</Application>
  <PresentationFormat>Presentazione su schermo (4:3)</PresentationFormat>
  <Paragraphs>860</Paragraphs>
  <Slides>104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104</vt:i4>
      </vt:variant>
    </vt:vector>
  </HeadingPairs>
  <TitlesOfParts>
    <vt:vector size="105" baseType="lpstr">
      <vt:lpstr>Città</vt:lpstr>
      <vt:lpstr>Presentazione standard di PowerPoint</vt:lpstr>
      <vt:lpstr>DIRIGENTE SCOLASTICO PROF.SSA GIUSEPPINA</vt:lpstr>
      <vt:lpstr>    MONITORAGGIO DEL PROCESSO  DI APPRENDIMENTO FINALE </vt:lpstr>
      <vt:lpstr>Presentazione standard di PowerPoint</vt:lpstr>
      <vt:lpstr>CLASSI PRIME</vt:lpstr>
      <vt:lpstr>Dagli esiti del monitoraggio iniziale è emerso che:la maggior parte degli alunni delle classi prime della scuola primaria possiede un livello di competenza(B) intermedio. L’alunno/a svolge compiti e risolve problemi in situazioni nuove,   compie scelte consapevoli, mostrando di saper utilizzare le conoscenze e le abilità acquisite. </vt:lpstr>
      <vt:lpstr>Dagli esiti del monitoraggio Intermedio è emerso che:la maggior parte degli alunni delle classi prime della scuola primaria ha confermato  un livello di competenza(B) intermedio. L’alunno/a svolge compiti e risolve problemi in situazioni nuove,   compie scelte consapevoli, mostrando di saper utilizzare le conoscenze e le abilità acquisite. .*</vt:lpstr>
      <vt:lpstr>Dagli esiti del monitoraggio FINALE è emerso che:la maggior parte degli alunni delle classi prime della scuola primaria ha confermato  un livello di competenza(B) intermedio. L’alunno/a svolge compiti e risolve problemi in situazioni nuove,   compie scelte consapevoli, mostrando di saper utilizzare le conoscenze e le abilità acquisite. 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SECONDE</vt:lpstr>
      <vt:lpstr>  Dagli esiti del monitoraggio iniziale è emerso che : la maggior parte degli alunni delle classi seconde  della scuola primaria ha raggiunto  un livello di competenza intermedio. L’alunno/a svolge compiti e risolve problemi in situazioni nuove,   compie scelte consapevoli, mostrando di saper utilizzare le conoscenze e  le abilità acquisite.    </vt:lpstr>
      <vt:lpstr>  Dagli esiti del monitoraggio intermedio è emerso che : la maggior parte degli alunni delle classi seconde  della scuola primaria ha confermato un livello di competenza intermedio. L’alunno/a svolge compiti e risolve problemi in situazioni nuove,   compie scelte consapevoli, mostrando di saper utilizzare le conoscenze e  le abilità acquisite.    </vt:lpstr>
      <vt:lpstr>  Dagli esiti del monitoraggio FINALE  è emerso che : la maggior parte degli alunni delle classi seconde  della scuola primaria ha confermato un livello di competenza intermedio. L’alunno/a svolge compiti e risolve problemi in situazioni nuove,   compie scelte consapevoli, mostrando di saper utilizzare le conoscenze e  le abilità acquisite.   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TERZE</vt:lpstr>
      <vt:lpstr>  Dagli esiti del monitoraggio iniziale è emerso che: la maggior parte degli alunni delle classi terze  della scuola primaria conferma un livello di competenza intermedio. L’alunno/a svolge compiti e risolve problemi in situazioni nuove,   compie scelte consapevoli, mostrando di saper utilizzare l e conoscenze e  le abilità acquisite. </vt:lpstr>
      <vt:lpstr>  Dagli esiti del monitoraggio intermedio è emerso che: la maggior parte degli alunni delle classi terze  della scuola primaria conferma un livello di competenza intermedio. L’alunno/a svolge compiti e risolve problemi in situazioni nuove,   compie scelte consapevoli, mostrando di saper utilizzare l e conoscenze e  le abilità acquisite. </vt:lpstr>
      <vt:lpstr>  Dagli esiti del monitoraggio FINALE è emerso che: la maggior parte degli alunni delle classi terze  della scuola primaria conferma un livello di competenza intermedio. L’alunno/a svolge compiti e risolve problemi in situazioni nuove,   compie scelte consapevoli, mostrando di saper utilizzare l e conoscenze e  le abilità acquisite.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QUARTE</vt:lpstr>
      <vt:lpstr>  Dagli esiti del monitoraggio iniziale è emerso che:la maggior parte degli alunni delle classi quarte  della scuola primaria possiede un livello di competenza intermedio. L’alunno/a svolge compiti e risolve problemi in situazioni nuove,   compie scelte consapevoli, mostrando di saper utilizzare le conoscenze e  le abilità acquisite. </vt:lpstr>
      <vt:lpstr>  Dagli esiti del monitoraggio intermedio è emerso che:la maggior parte degli alunni delle classi quarte  della scuola primaria mantiene costante  un livello di competenza intermedio. L’alunno/a svolge compiti e risolve problemi in situazioni nuove,   compie scelte consapevoli, mostrando di saper utilizzare le conoscenze e  le abilità acquisite. </vt:lpstr>
      <vt:lpstr>  Dagli esiti del monitoraggio FINALE è emerso che:la maggior parte degli alunni delle classi quarte  della scuola primaria mantiene costante  un livello di competenza intermedio. L’alunno/a svolge compiti e risolve problemi in situazioni nuove,   compie scelte consapevoli, mostrando di saper utilizzare le conoscenze e  le abilità acquisite.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QUINTE</vt:lpstr>
      <vt:lpstr>  Dagli esiti del monitoraggio iniziale è emerso che:la maggior parte degli alunni delle classi quinte  della scuola primaria possiede un livello di competenza intermedio. L’alunno/a svolge compiti e risolve problemi in situazioni nuove,   compie scelte consapevoli, mostrando di saper utilizzare le conoscenze e  le abilità acquisite. </vt:lpstr>
      <vt:lpstr>  Dagli esiti del monitoraggio intermedio è emerso che:la maggior parte degli alunni delle classi quinte  della scuola primaria possiede ancora un livello di competenza intermedio. L’alunno/a svolge compiti e risolve problemi in situazioni nuove,   compie scelte consapevoli, mostrando di saper utilizzare le conoscenze e  le abilità acquisite. </vt:lpstr>
      <vt:lpstr>  Dagli esiti del monitoraggio FINALE è emerso che:la maggior parte degli alunni delle classi quinte  della scuola primaria possiede ancora un livello di competenza intermedio. L’alunno/a svolge compiti e risolve problemi in situazioni nuove,   compie scelte consapevoli, mostrando di saper utilizzare le conoscenze e  le abilità acquisite.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GRAZIE PER LA COLLABORAZIONE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Giovanni</cp:lastModifiedBy>
  <cp:revision>269</cp:revision>
  <dcterms:created xsi:type="dcterms:W3CDTF">2017-09-28T18:11:02Z</dcterms:created>
  <dcterms:modified xsi:type="dcterms:W3CDTF">2019-06-20T07:48:14Z</dcterms:modified>
</cp:coreProperties>
</file>