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notesSlides/notesSlide27.xml" ContentType="application/vnd.openxmlformats-officedocument.presentationml.notesSlide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notesSlides/notesSlide3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charts/chart25.xml" ContentType="application/vnd.openxmlformats-officedocument.drawingml.chart+xml"/>
  <Override PartName="/ppt/notesSlides/notesSlide28.xml" ContentType="application/vnd.openxmlformats-officedocument.presentationml.notesSlide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charts/chart23.xml" ContentType="application/vnd.openxmlformats-officedocument.drawingml.chart+xml"/>
  <Override PartName="/ppt/notesSlides/notesSlide26.xml" ContentType="application/vnd.openxmlformats-officedocument.presentationml.notesSlide+xml"/>
  <Override PartName="/ppt/charts/chart32.xml" ContentType="application/vnd.openxmlformats-officedocument.drawingml.chart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2"/>
  </p:notesMasterIdLst>
  <p:sldIdLst>
    <p:sldId id="256" r:id="rId2"/>
    <p:sldId id="312" r:id="rId3"/>
    <p:sldId id="313" r:id="rId4"/>
    <p:sldId id="418" r:id="rId5"/>
    <p:sldId id="257" r:id="rId6"/>
    <p:sldId id="408" r:id="rId7"/>
    <p:sldId id="397" r:id="rId8"/>
    <p:sldId id="419" r:id="rId9"/>
    <p:sldId id="398" r:id="rId10"/>
    <p:sldId id="410" r:id="rId11"/>
    <p:sldId id="314" r:id="rId12"/>
    <p:sldId id="420" r:id="rId13"/>
    <p:sldId id="323" r:id="rId14"/>
    <p:sldId id="411" r:id="rId15"/>
    <p:sldId id="399" r:id="rId16"/>
    <p:sldId id="406" r:id="rId17"/>
    <p:sldId id="325" r:id="rId18"/>
    <p:sldId id="412" r:id="rId19"/>
    <p:sldId id="400" r:id="rId20"/>
    <p:sldId id="421" r:id="rId21"/>
    <p:sldId id="326" r:id="rId22"/>
    <p:sldId id="413" r:id="rId23"/>
    <p:sldId id="401" r:id="rId24"/>
    <p:sldId id="422" r:id="rId25"/>
    <p:sldId id="335" r:id="rId26"/>
    <p:sldId id="414" r:id="rId27"/>
    <p:sldId id="402" r:id="rId28"/>
    <p:sldId id="407" r:id="rId29"/>
    <p:sldId id="345" r:id="rId30"/>
    <p:sldId id="415" r:id="rId31"/>
    <p:sldId id="403" r:id="rId32"/>
    <p:sldId id="424" r:id="rId33"/>
    <p:sldId id="346" r:id="rId34"/>
    <p:sldId id="416" r:id="rId35"/>
    <p:sldId id="404" r:id="rId36"/>
    <p:sldId id="423" r:id="rId37"/>
    <p:sldId id="355" r:id="rId38"/>
    <p:sldId id="417" r:id="rId39"/>
    <p:sldId id="405" r:id="rId40"/>
    <p:sldId id="396" r:id="rId4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A907"/>
    <a:srgbClr val="00FF00"/>
    <a:srgbClr val="CCCC00"/>
    <a:srgbClr val="FFCC00"/>
    <a:srgbClr val="000F2E"/>
    <a:srgbClr val="FF6600"/>
    <a:srgbClr val="FF7C80"/>
    <a:srgbClr val="CC3399"/>
    <a:srgbClr val="CC0099"/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1119" autoAdjust="0"/>
  </p:normalViewPr>
  <p:slideViewPr>
    <p:cSldViewPr>
      <p:cViewPr>
        <p:scale>
          <a:sx n="100" d="100"/>
          <a:sy n="100" d="100"/>
        </p:scale>
        <p:origin x="-960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6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60000"/>
            <a:lumOff val="40000"/>
          </a:schemeClr>
        </a:solidFill>
      </c:spPr>
    </c:sideWall>
    <c:backWall>
      <c:spPr>
        <a:solidFill>
          <a:schemeClr val="accent3">
            <a:lumMod val="60000"/>
            <a:lumOff val="40000"/>
          </a:schemeClr>
        </a:solidFill>
      </c:spPr>
    </c:backWall>
    <c:plotArea>
      <c:layout>
        <c:manualLayout>
          <c:layoutTarget val="inner"/>
          <c:xMode val="edge"/>
          <c:yMode val="edge"/>
          <c:x val="6.6848475169425603E-2"/>
          <c:y val="5.1848712646139702E-2"/>
          <c:w val="0.86302947985938083"/>
          <c:h val="0.84738471912064384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9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6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5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9</c:v>
                </c:pt>
                <c:pt idx="4">
                  <c:v>5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1M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6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1N</c:v>
                </c:pt>
              </c:strCache>
            </c:strRef>
          </c:tx>
          <c:dLbls>
            <c:dLbl>
              <c:idx val="3"/>
              <c:layout/>
              <c:spPr/>
              <c:txPr>
                <a:bodyPr/>
                <a:lstStyle/>
                <a:p>
                  <a:pPr>
                    <a:defRPr sz="1100"/>
                  </a:pPr>
                  <a:endParaRPr lang="it-IT"/>
                </a:p>
              </c:txPr>
              <c:showVal val="1"/>
              <c:showSerName val="1"/>
            </c:dLbl>
            <c:dLbl>
              <c:idx val="5"/>
              <c:layout/>
              <c:spPr/>
              <c:txPr>
                <a:bodyPr/>
                <a:lstStyle/>
                <a:p>
                  <a:pPr>
                    <a:defRPr sz="1050"/>
                  </a:pPr>
                  <a:endParaRPr lang="it-IT"/>
                </a:p>
              </c:txPr>
              <c:showVal val="1"/>
              <c:showSerName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7</c:v>
                </c:pt>
                <c:pt idx="4">
                  <c:v>2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12"/>
          <c:order val="12"/>
          <c:tx>
            <c:strRef>
              <c:f>Foglio1!$N$1</c:f>
              <c:strCache>
                <c:ptCount val="1"/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Val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Foglio1!$N$2:$N$8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47943424"/>
        <c:axId val="147944960"/>
        <c:axId val="0"/>
      </c:bar3DChart>
      <c:catAx>
        <c:axId val="147943424"/>
        <c:scaling>
          <c:orientation val="minMax"/>
        </c:scaling>
        <c:axPos val="b"/>
        <c:numFmt formatCode="General" sourceLinked="1"/>
        <c:tickLblPos val="nextTo"/>
        <c:crossAx val="147944960"/>
        <c:crosses val="autoZero"/>
        <c:auto val="1"/>
        <c:lblAlgn val="ctr"/>
        <c:lblOffset val="100"/>
      </c:catAx>
      <c:valAx>
        <c:axId val="147944960"/>
        <c:scaling>
          <c:orientation val="minMax"/>
        </c:scaling>
        <c:axPos val="l"/>
        <c:majorGridlines/>
        <c:numFmt formatCode="General" sourceLinked="1"/>
        <c:tickLblPos val="nextTo"/>
        <c:crossAx val="147943424"/>
        <c:crosses val="autoZero"/>
        <c:crossBetween val="between"/>
      </c:valAx>
    </c:plotArea>
    <c:legend>
      <c:legendPos val="r"/>
      <c:legendEntry>
        <c:idx val="12"/>
        <c:delete val="1"/>
      </c:legendEntry>
      <c:layout>
        <c:manualLayout>
          <c:xMode val="edge"/>
          <c:yMode val="edge"/>
          <c:x val="0.93821383437554562"/>
          <c:y val="5.4613578827820601E-3"/>
          <c:w val="5.7524238378275437E-2"/>
          <c:h val="0.64192220016177681"/>
        </c:manualLayout>
      </c:layout>
      <c:spPr>
        <a:ln>
          <a:solidFill>
            <a:schemeClr val="accent1"/>
          </a:solidFill>
        </a:ln>
      </c:spPr>
      <c:txPr>
        <a:bodyPr/>
        <a:lstStyle/>
        <a:p>
          <a:pPr>
            <a:defRPr sz="1000"/>
          </a:pPr>
          <a:endParaRPr lang="it-IT"/>
        </a:p>
      </c:txPr>
    </c:legend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000"/>
        </a:solidFill>
      </c:spPr>
    </c:sideWall>
    <c:backWall>
      <c:spPr>
        <a:solidFill>
          <a:srgbClr val="FFC000"/>
        </a:solidFill>
      </c:spPr>
    </c:backWall>
    <c:plotArea>
      <c:layout>
        <c:manualLayout>
          <c:layoutTarget val="inner"/>
          <c:xMode val="edge"/>
          <c:yMode val="edge"/>
          <c:x val="7.104843633678104E-2"/>
          <c:y val="4.405782170036663E-2"/>
          <c:w val="0.85277936285224853"/>
          <c:h val="0.84598239084546156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11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10</c:v>
                </c:pt>
                <c:pt idx="4">
                  <c:v>8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5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5</c:v>
                </c:pt>
                <c:pt idx="1">
                  <c:v>5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4</c:v>
                </c:pt>
                <c:pt idx="1">
                  <c:v>0</c:v>
                </c:pt>
                <c:pt idx="2">
                  <c:v>7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1M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1N</c:v>
                </c:pt>
              </c:strCache>
            </c:strRef>
          </c:tx>
          <c:dLbls>
            <c:dLbl>
              <c:idx val="3"/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Val val="1"/>
            <c:showSerName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73303296"/>
        <c:axId val="173304832"/>
        <c:axId val="0"/>
      </c:bar3DChart>
      <c:catAx>
        <c:axId val="173303296"/>
        <c:scaling>
          <c:orientation val="minMax"/>
        </c:scaling>
        <c:axPos val="b"/>
        <c:numFmt formatCode="General" sourceLinked="1"/>
        <c:tickLblPos val="nextTo"/>
        <c:crossAx val="173304832"/>
        <c:crosses val="autoZero"/>
        <c:auto val="1"/>
        <c:lblAlgn val="ctr"/>
        <c:lblOffset val="100"/>
      </c:catAx>
      <c:valAx>
        <c:axId val="173304832"/>
        <c:scaling>
          <c:orientation val="minMax"/>
        </c:scaling>
        <c:axPos val="l"/>
        <c:majorGridlines/>
        <c:numFmt formatCode="General" sourceLinked="1"/>
        <c:tickLblPos val="nextTo"/>
        <c:crossAx val="173303296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r"/>
      <c:layout>
        <c:manualLayout>
          <c:xMode val="edge"/>
          <c:yMode val="edge"/>
          <c:x val="0.93237910350587283"/>
          <c:y val="4.6733088684590612E-2"/>
          <c:w val="6.5887961717797261E-2"/>
          <c:h val="0.74005123562659725"/>
        </c:manualLayout>
      </c:layout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4527830241084325"/>
          <c:y val="0.14323011728855523"/>
          <c:w val="0.62928563492945244"/>
          <c:h val="0.70634101879836497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en-US" dirty="0"/>
                      <a:t>
18%</a:t>
                    </a:r>
                  </a:p>
                </c:rich>
              </c:tx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0.11190172724232553"/>
                  <c:y val="-2.7300889852804405E-2"/>
                </c:manualLayout>
              </c:layout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48</c:v>
                </c:pt>
                <c:pt idx="1">
                  <c:v>36</c:v>
                </c:pt>
                <c:pt idx="2">
                  <c:v>37</c:v>
                </c:pt>
                <c:pt idx="3">
                  <c:v>41</c:v>
                </c:pt>
                <c:pt idx="4">
                  <c:v>22</c:v>
                </c:pt>
                <c:pt idx="5">
                  <c:v>17</c:v>
                </c:pt>
                <c:pt idx="6">
                  <c:v>0</c:v>
                </c:pt>
              </c:numCache>
            </c:numRef>
          </c:val>
        </c:ser>
        <c:dLbls/>
        <c:firstSliceAng val="0"/>
      </c:pieChart>
      <c:spPr>
        <a:solidFill>
          <a:schemeClr val="bg2">
            <a:lumMod val="25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4527830241084325"/>
          <c:y val="0.14323011728855523"/>
          <c:w val="0.62928563492945244"/>
          <c:h val="0.70634101879836497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en-US" dirty="0"/>
                      <a:t>
18%</a:t>
                    </a:r>
                  </a:p>
                </c:rich>
              </c:tx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0.11190172724232553"/>
                  <c:y val="-2.7300889852804405E-2"/>
                </c:manualLayout>
              </c:layout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14</c:v>
                </c:pt>
                <c:pt idx="1">
                  <c:v>21</c:v>
                </c:pt>
                <c:pt idx="2">
                  <c:v>44</c:v>
                </c:pt>
                <c:pt idx="3">
                  <c:v>33</c:v>
                </c:pt>
                <c:pt idx="4">
                  <c:v>55</c:v>
                </c:pt>
                <c:pt idx="5">
                  <c:v>27</c:v>
                </c:pt>
                <c:pt idx="6">
                  <c:v>0</c:v>
                </c:pt>
              </c:numCache>
            </c:numRef>
          </c:val>
        </c:ser>
        <c:dLbls/>
        <c:firstSliceAng val="0"/>
      </c:pieChart>
      <c:spPr>
        <a:solidFill>
          <a:schemeClr val="bg2">
            <a:lumMod val="25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50000"/>
          </a:schemeClr>
        </a:solidFill>
      </c:spPr>
    </c:sideWall>
    <c:backWall>
      <c:spPr>
        <a:solidFill>
          <a:schemeClr val="accent3">
            <a:lumMod val="50000"/>
          </a:schemeClr>
        </a:solidFill>
      </c:spPr>
    </c:backWall>
    <c:plotArea>
      <c:layout>
        <c:manualLayout>
          <c:layoutTarget val="inner"/>
          <c:xMode val="edge"/>
          <c:yMode val="edge"/>
          <c:x val="6.1954745141311975E-2"/>
          <c:y val="4.9279021181331539E-2"/>
          <c:w val="0.700707675998963"/>
          <c:h val="0.82773008898528044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  <c:pt idx="5">
                  <c:v>9</c:v>
                </c:pt>
                <c:pt idx="6">
                  <c:v>6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5</c:v>
                </c:pt>
                <c:pt idx="5">
                  <c:v>6</c:v>
                </c:pt>
                <c:pt idx="6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4</c:v>
                </c:pt>
                <c:pt idx="5">
                  <c:v>7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4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8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9</c:v>
                </c:pt>
                <c:pt idx="4">
                  <c:v>8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9</c:v>
                </c:pt>
                <c:pt idx="4">
                  <c:v>5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6</c:v>
                </c:pt>
                <c:pt idx="6">
                  <c:v>4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2M</c:v>
                </c:pt>
              </c:strCache>
            </c:strRef>
          </c:tx>
          <c:dLbls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  <c:pt idx="4">
                  <c:v>5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55722112"/>
        <c:axId val="155723648"/>
        <c:axId val="0"/>
      </c:bar3DChart>
      <c:catAx>
        <c:axId val="155722112"/>
        <c:scaling>
          <c:orientation val="minMax"/>
        </c:scaling>
        <c:axPos val="b"/>
        <c:numFmt formatCode="General" sourceLinked="1"/>
        <c:tickLblPos val="nextTo"/>
        <c:crossAx val="155723648"/>
        <c:crosses val="autoZero"/>
        <c:auto val="1"/>
        <c:lblAlgn val="ctr"/>
        <c:lblOffset val="100"/>
      </c:catAx>
      <c:valAx>
        <c:axId val="155723648"/>
        <c:scaling>
          <c:orientation val="minMax"/>
        </c:scaling>
        <c:axPos val="l"/>
        <c:majorGridlines/>
        <c:numFmt formatCode="General" sourceLinked="1"/>
        <c:tickLblPos val="nextTo"/>
        <c:crossAx val="155722112"/>
        <c:crosses val="autoZero"/>
        <c:crossBetween val="between"/>
      </c:valAx>
    </c:plotArea>
    <c:legend>
      <c:legendPos val="r"/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0.81185076658149102"/>
          <c:y val="0"/>
          <c:w val="0.17198204829093072"/>
          <c:h val="0.9051024753863325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50000"/>
          </a:schemeClr>
        </a:solidFill>
      </c:spPr>
    </c:sideWall>
    <c:backWall>
      <c:spPr>
        <a:solidFill>
          <a:schemeClr val="accent3">
            <a:lumMod val="50000"/>
          </a:schemeClr>
        </a:solidFill>
      </c:spPr>
    </c:backWall>
    <c:plotArea>
      <c:layout>
        <c:manualLayout>
          <c:layoutTarget val="inner"/>
          <c:xMode val="edge"/>
          <c:yMode val="edge"/>
          <c:x val="6.1954745141311975E-2"/>
          <c:y val="4.9279021181331539E-2"/>
          <c:w val="0.700707675998963"/>
          <c:h val="0.82773008898528044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9</c:v>
                </c:pt>
                <c:pt idx="3">
                  <c:v>2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7</c:v>
                </c:pt>
                <c:pt idx="3">
                  <c:v>8</c:v>
                </c:pt>
                <c:pt idx="4">
                  <c:v>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3</c:v>
                </c:pt>
                <c:pt idx="4">
                  <c:v>5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5</c:v>
                </c:pt>
                <c:pt idx="5">
                  <c:v>6</c:v>
                </c:pt>
                <c:pt idx="6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  <c:pt idx="2">
                  <c:v>7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7</c:v>
                </c:pt>
                <c:pt idx="4">
                  <c:v>8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2M</c:v>
                </c:pt>
              </c:strCache>
            </c:strRef>
          </c:tx>
          <c:dLbls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5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dLbls/>
        <c:shape val="box"/>
        <c:axId val="156020096"/>
        <c:axId val="156120192"/>
        <c:axId val="0"/>
      </c:bar3DChart>
      <c:catAx>
        <c:axId val="156020096"/>
        <c:scaling>
          <c:orientation val="minMax"/>
        </c:scaling>
        <c:axPos val="b"/>
        <c:numFmt formatCode="General" sourceLinked="1"/>
        <c:tickLblPos val="nextTo"/>
        <c:crossAx val="156120192"/>
        <c:crosses val="autoZero"/>
        <c:auto val="1"/>
        <c:lblAlgn val="ctr"/>
        <c:lblOffset val="100"/>
      </c:catAx>
      <c:valAx>
        <c:axId val="156120192"/>
        <c:scaling>
          <c:orientation val="minMax"/>
        </c:scaling>
        <c:axPos val="l"/>
        <c:majorGridlines/>
        <c:numFmt formatCode="General" sourceLinked="1"/>
        <c:tickLblPos val="nextTo"/>
        <c:crossAx val="156020096"/>
        <c:crosses val="autoZero"/>
        <c:crossBetween val="between"/>
      </c:valAx>
    </c:plotArea>
    <c:legend>
      <c:legendPos val="r"/>
      <c:legendEntry>
        <c:idx val="10"/>
        <c:delete val="1"/>
      </c:legendEntry>
      <c:layout>
        <c:manualLayout>
          <c:xMode val="edge"/>
          <c:yMode val="edge"/>
          <c:x val="0.81185076658149102"/>
          <c:y val="0"/>
          <c:w val="0.17198204829093072"/>
          <c:h val="0.9051024753863325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8341992215289926"/>
          <c:y val="0.2759315056947696"/>
          <c:w val="0.63981657983420948"/>
          <c:h val="0.6287852594922404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7</c:v>
                </c:pt>
                <c:pt idx="3">
                  <c:v>39</c:v>
                </c:pt>
                <c:pt idx="4">
                  <c:v>59</c:v>
                </c:pt>
                <c:pt idx="5">
                  <c:v>54</c:v>
                </c:pt>
                <c:pt idx="6">
                  <c:v>36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50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8341992215289926"/>
          <c:y val="0.2759315056947696"/>
          <c:w val="0.63981657983420948"/>
          <c:h val="0.6287852594922404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3</c:v>
                </c:pt>
                <c:pt idx="1">
                  <c:v>29</c:v>
                </c:pt>
                <c:pt idx="2">
                  <c:v>53</c:v>
                </c:pt>
                <c:pt idx="3">
                  <c:v>43</c:v>
                </c:pt>
                <c:pt idx="4">
                  <c:v>40</c:v>
                </c:pt>
                <c:pt idx="5">
                  <c:v>12</c:v>
                </c:pt>
                <c:pt idx="6">
                  <c:v>10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50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000"/>
        </a:solidFill>
      </c:spPr>
    </c:sideWall>
    <c:backWall>
      <c:spPr>
        <a:solidFill>
          <a:srgbClr val="FFC000"/>
        </a:solidFill>
      </c:spPr>
    </c:backWall>
    <c:plotArea>
      <c:layout>
        <c:manualLayout>
          <c:layoutTarget val="inner"/>
          <c:xMode val="edge"/>
          <c:yMode val="edge"/>
          <c:x val="6.357095588412881E-2"/>
          <c:y val="4.9279021181331539E-2"/>
          <c:w val="0.85009624534472017"/>
          <c:h val="0.82773008898528044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6</c:v>
                </c:pt>
                <c:pt idx="4">
                  <c:v>1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5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Val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3</c:v>
                </c:pt>
                <c:pt idx="6">
                  <c:v>10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6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dLbl>
              <c:idx val="6"/>
              <c:layout>
                <c:manualLayout>
                  <c:x val="-1.2891234209423414E-16"/>
                  <c:y val="0"/>
                </c:manualLayout>
              </c:layout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7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7</c:v>
                </c:pt>
                <c:pt idx="5">
                  <c:v>1</c:v>
                </c:pt>
                <c:pt idx="6">
                  <c:v>8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1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2M</c:v>
                </c:pt>
              </c:strCache>
            </c:strRef>
          </c:tx>
          <c:dLbls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11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52992768"/>
        <c:axId val="153006848"/>
        <c:axId val="0"/>
      </c:bar3DChart>
      <c:catAx>
        <c:axId val="152992768"/>
        <c:scaling>
          <c:orientation val="minMax"/>
        </c:scaling>
        <c:axPos val="b"/>
        <c:numFmt formatCode="General" sourceLinked="1"/>
        <c:tickLblPos val="nextTo"/>
        <c:crossAx val="153006848"/>
        <c:crosses val="autoZero"/>
        <c:auto val="1"/>
        <c:lblAlgn val="ctr"/>
        <c:lblOffset val="100"/>
      </c:catAx>
      <c:valAx>
        <c:axId val="153006848"/>
        <c:scaling>
          <c:orientation val="minMax"/>
        </c:scaling>
        <c:axPos val="l"/>
        <c:majorGridlines/>
        <c:numFmt formatCode="General" sourceLinked="1"/>
        <c:tickLblPos val="nextTo"/>
        <c:crossAx val="152992768"/>
        <c:crosses val="autoZero"/>
        <c:crossBetween val="between"/>
      </c:valAx>
    </c:plotArea>
    <c:legend>
      <c:legendPos val="r"/>
      <c:legendEntry>
        <c:idx val="11"/>
        <c:delete val="1"/>
      </c:legendEntry>
      <c:layout>
        <c:manualLayout>
          <c:xMode val="edge"/>
          <c:yMode val="edge"/>
          <c:x val="0.9115900165682076"/>
          <c:y val="7.073873510035357E-2"/>
          <c:w val="8.8409968336851497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000"/>
        </a:solidFill>
      </c:spPr>
    </c:sideWall>
    <c:backWall>
      <c:spPr>
        <a:solidFill>
          <a:srgbClr val="FFC000"/>
        </a:solidFill>
      </c:spPr>
    </c:backWall>
    <c:plotArea>
      <c:layout>
        <c:manualLayout>
          <c:layoutTarget val="inner"/>
          <c:xMode val="edge"/>
          <c:yMode val="edge"/>
          <c:x val="6.357095588412881E-2"/>
          <c:y val="4.9279021181331539E-2"/>
          <c:w val="0.85009624534472017"/>
          <c:h val="0.82773008898528044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10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8</c:v>
                </c:pt>
                <c:pt idx="4">
                  <c:v>8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Val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7</c:v>
                </c:pt>
                <c:pt idx="3">
                  <c:v>1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dLbl>
              <c:idx val="6"/>
              <c:layout>
                <c:manualLayout>
                  <c:x val="-1.2891234209423414E-16"/>
                  <c:y val="0"/>
                </c:manualLayout>
              </c:layout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8</c:v>
                </c:pt>
                <c:pt idx="4">
                  <c:v>5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5</c:v>
                </c:pt>
                <c:pt idx="5">
                  <c:v>7</c:v>
                </c:pt>
                <c:pt idx="6">
                  <c:v>3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5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2M</c:v>
                </c:pt>
              </c:strCache>
            </c:strRef>
          </c:tx>
          <c:dLbls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7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dLbls/>
        <c:shape val="box"/>
        <c:axId val="153212416"/>
        <c:axId val="153213952"/>
        <c:axId val="0"/>
      </c:bar3DChart>
      <c:catAx>
        <c:axId val="153212416"/>
        <c:scaling>
          <c:orientation val="minMax"/>
        </c:scaling>
        <c:axPos val="b"/>
        <c:numFmt formatCode="General" sourceLinked="1"/>
        <c:tickLblPos val="nextTo"/>
        <c:crossAx val="153213952"/>
        <c:crosses val="autoZero"/>
        <c:auto val="1"/>
        <c:lblAlgn val="ctr"/>
        <c:lblOffset val="100"/>
      </c:catAx>
      <c:valAx>
        <c:axId val="153213952"/>
        <c:scaling>
          <c:orientation val="minMax"/>
        </c:scaling>
        <c:axPos val="l"/>
        <c:majorGridlines/>
        <c:numFmt formatCode="General" sourceLinked="1"/>
        <c:tickLblPos val="nextTo"/>
        <c:crossAx val="153212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115900165682076"/>
          <c:y val="7.073873510035357E-2"/>
          <c:w val="8.8409968336851497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2642766079951831"/>
          <c:y val="7.274638903828716E-2"/>
          <c:w val="0.69124765378234543"/>
          <c:h val="0.78574119127272457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13</c:v>
                </c:pt>
                <c:pt idx="1">
                  <c:v>15</c:v>
                </c:pt>
                <c:pt idx="2">
                  <c:v>11</c:v>
                </c:pt>
                <c:pt idx="3">
                  <c:v>28</c:v>
                </c:pt>
                <c:pt idx="4">
                  <c:v>44</c:v>
                </c:pt>
                <c:pt idx="5">
                  <c:v>33</c:v>
                </c:pt>
                <c:pt idx="6">
                  <c:v>47</c:v>
                </c:pt>
              </c:numCache>
            </c:numRef>
          </c:val>
        </c:ser>
        <c:dLbls/>
        <c:firstSliceAng val="0"/>
      </c:pieChart>
      <c:spPr>
        <a:solidFill>
          <a:schemeClr val="tx2">
            <a:lumMod val="75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60000"/>
            <a:lumOff val="40000"/>
          </a:schemeClr>
        </a:solidFill>
      </c:spPr>
    </c:sideWall>
    <c:backWall>
      <c:spPr>
        <a:solidFill>
          <a:schemeClr val="accent3">
            <a:lumMod val="60000"/>
            <a:lumOff val="40000"/>
          </a:schemeClr>
        </a:solidFill>
      </c:spPr>
    </c:backWall>
    <c:plotArea>
      <c:layout>
        <c:manualLayout>
          <c:layoutTarget val="inner"/>
          <c:xMode val="edge"/>
          <c:yMode val="edge"/>
          <c:x val="6.6848475169425603E-2"/>
          <c:y val="5.1848712646139695E-2"/>
          <c:w val="0.86302947985938083"/>
          <c:h val="0.84738471912064384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8</c:v>
                </c:pt>
                <c:pt idx="4">
                  <c:v>6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8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7</c:v>
                </c:pt>
                <c:pt idx="4">
                  <c:v>4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4</c:v>
                </c:pt>
                <c:pt idx="4">
                  <c:v>7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12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3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5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1M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1N</c:v>
                </c:pt>
              </c:strCache>
            </c:strRef>
          </c:tx>
          <c:dLbls>
            <c:dLbl>
              <c:idx val="3"/>
              <c:layout/>
              <c:spPr/>
              <c:txPr>
                <a:bodyPr/>
                <a:lstStyle/>
                <a:p>
                  <a:pPr>
                    <a:defRPr sz="1100"/>
                  </a:pPr>
                  <a:endParaRPr lang="it-IT"/>
                </a:p>
              </c:txPr>
              <c:showVal val="1"/>
              <c:showSerName val="1"/>
            </c:dLbl>
            <c:dLbl>
              <c:idx val="5"/>
              <c:layout/>
              <c:spPr/>
              <c:txPr>
                <a:bodyPr/>
                <a:lstStyle/>
                <a:p>
                  <a:pPr>
                    <a:defRPr sz="1050"/>
                  </a:pPr>
                  <a:endParaRPr lang="it-IT"/>
                </a:p>
              </c:txPr>
              <c:showVal val="1"/>
              <c:showSerName val="1"/>
            </c:dLbl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/>
        <c:shape val="box"/>
        <c:axId val="156782976"/>
        <c:axId val="156784512"/>
        <c:axId val="0"/>
      </c:bar3DChart>
      <c:catAx>
        <c:axId val="156782976"/>
        <c:scaling>
          <c:orientation val="minMax"/>
        </c:scaling>
        <c:axPos val="b"/>
        <c:numFmt formatCode="General" sourceLinked="1"/>
        <c:tickLblPos val="nextTo"/>
        <c:crossAx val="156784512"/>
        <c:crosses val="autoZero"/>
        <c:auto val="1"/>
        <c:lblAlgn val="ctr"/>
        <c:lblOffset val="100"/>
      </c:catAx>
      <c:valAx>
        <c:axId val="156784512"/>
        <c:scaling>
          <c:orientation val="minMax"/>
        </c:scaling>
        <c:axPos val="l"/>
        <c:majorGridlines/>
        <c:numFmt formatCode="General" sourceLinked="1"/>
        <c:tickLblPos val="nextTo"/>
        <c:crossAx val="156782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3821383437554562"/>
          <c:y val="5.4613578827820593E-3"/>
          <c:w val="4.7767185160350917E-2"/>
          <c:h val="0.59254356938010133"/>
        </c:manualLayout>
      </c:layout>
      <c:spPr>
        <a:ln>
          <a:solidFill>
            <a:schemeClr val="accent1"/>
          </a:solidFill>
        </a:ln>
      </c:spPr>
      <c:txPr>
        <a:bodyPr/>
        <a:lstStyle/>
        <a:p>
          <a:pPr>
            <a:defRPr sz="1000"/>
          </a:pPr>
          <a:endParaRPr lang="it-IT"/>
        </a:p>
      </c:txPr>
    </c:legend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2642766079951831"/>
          <c:y val="7.274638903828716E-2"/>
          <c:w val="0.69124765378234543"/>
          <c:h val="0.78574119127272457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6</c:v>
                </c:pt>
                <c:pt idx="1">
                  <c:v>12</c:v>
                </c:pt>
                <c:pt idx="2">
                  <c:v>39</c:v>
                </c:pt>
                <c:pt idx="3">
                  <c:v>43</c:v>
                </c:pt>
                <c:pt idx="4">
                  <c:v>52</c:v>
                </c:pt>
                <c:pt idx="5">
                  <c:v>35</c:v>
                </c:pt>
                <c:pt idx="6">
                  <c:v>14</c:v>
                </c:pt>
              </c:numCache>
            </c:numRef>
          </c:val>
        </c:ser>
        <c:dLbls/>
        <c:firstSliceAng val="0"/>
      </c:pieChart>
      <c:spPr>
        <a:solidFill>
          <a:schemeClr val="tx2">
            <a:lumMod val="75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1">
            <a:lumMod val="40000"/>
            <a:lumOff val="60000"/>
          </a:schemeClr>
        </a:solidFill>
      </c:spPr>
    </c:sideWall>
    <c:backWall>
      <c:spPr>
        <a:solidFill>
          <a:schemeClr val="accent1">
            <a:lumMod val="40000"/>
            <a:lumOff val="60000"/>
          </a:schemeClr>
        </a:solidFill>
      </c:spPr>
    </c:backWall>
    <c:plotArea>
      <c:layout>
        <c:manualLayout>
          <c:layoutTarget val="inner"/>
          <c:xMode val="edge"/>
          <c:yMode val="edge"/>
          <c:x val="4.8315959243699858E-2"/>
          <c:y val="4.9279021181331539E-2"/>
          <c:w val="0.81672787298586436"/>
          <c:h val="0.82156538758011699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8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5</c:v>
                </c:pt>
                <c:pt idx="1">
                  <c:v>0</c:v>
                </c:pt>
                <c:pt idx="2">
                  <c:v>6</c:v>
                </c:pt>
                <c:pt idx="3">
                  <c:v>1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6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  <c:pt idx="4">
                  <c:v>1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2M</c:v>
                </c:pt>
              </c:strCache>
            </c:strRef>
          </c:tx>
          <c:dLbls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53555712"/>
        <c:axId val="153557248"/>
        <c:axId val="0"/>
      </c:bar3DChart>
      <c:catAx>
        <c:axId val="153555712"/>
        <c:scaling>
          <c:orientation val="minMax"/>
        </c:scaling>
        <c:axPos val="b"/>
        <c:numFmt formatCode="General" sourceLinked="1"/>
        <c:tickLblPos val="nextTo"/>
        <c:crossAx val="153557248"/>
        <c:crosses val="autoZero"/>
        <c:auto val="1"/>
        <c:lblAlgn val="ctr"/>
        <c:lblOffset val="100"/>
      </c:catAx>
      <c:valAx>
        <c:axId val="153557248"/>
        <c:scaling>
          <c:orientation val="minMax"/>
        </c:scaling>
        <c:axPos val="l"/>
        <c:majorGridlines/>
        <c:numFmt formatCode="General" sourceLinked="1"/>
        <c:tickLblPos val="nextTo"/>
        <c:crossAx val="153555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7.073873510035357E-2"/>
          <c:w val="7.516996699048506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1">
            <a:lumMod val="40000"/>
            <a:lumOff val="60000"/>
          </a:schemeClr>
        </a:solidFill>
      </c:spPr>
    </c:sideWall>
    <c:backWall>
      <c:spPr>
        <a:solidFill>
          <a:schemeClr val="accent1">
            <a:lumMod val="40000"/>
            <a:lumOff val="60000"/>
          </a:schemeClr>
        </a:solidFill>
      </c:spPr>
    </c:backWall>
    <c:plotArea>
      <c:layout>
        <c:manualLayout>
          <c:layoutTarget val="inner"/>
          <c:xMode val="edge"/>
          <c:yMode val="edge"/>
          <c:x val="4.8315959243699858E-2"/>
          <c:y val="4.9279021181331539E-2"/>
          <c:w val="0.81672787298586436"/>
          <c:h val="0.82156538758011699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6</c:v>
                </c:pt>
                <c:pt idx="4">
                  <c:v>8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3</c:v>
                </c:pt>
                <c:pt idx="1">
                  <c:v>0</c:v>
                </c:pt>
                <c:pt idx="2">
                  <c:v>4</c:v>
                </c:pt>
                <c:pt idx="3">
                  <c:v>7</c:v>
                </c:pt>
                <c:pt idx="4">
                  <c:v>7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14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6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12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11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8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4</c:v>
                </c:pt>
                <c:pt idx="3">
                  <c:v>0</c:v>
                </c:pt>
                <c:pt idx="4">
                  <c:v>2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2M</c:v>
                </c:pt>
              </c:strCache>
            </c:strRef>
          </c:tx>
          <c:dLbls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dLbls/>
        <c:shape val="box"/>
        <c:axId val="153713664"/>
        <c:axId val="153735936"/>
        <c:axId val="0"/>
      </c:bar3DChart>
      <c:catAx>
        <c:axId val="153713664"/>
        <c:scaling>
          <c:orientation val="minMax"/>
        </c:scaling>
        <c:axPos val="b"/>
        <c:numFmt formatCode="General" sourceLinked="1"/>
        <c:tickLblPos val="nextTo"/>
        <c:crossAx val="153735936"/>
        <c:crosses val="autoZero"/>
        <c:auto val="1"/>
        <c:lblAlgn val="ctr"/>
        <c:lblOffset val="100"/>
      </c:catAx>
      <c:valAx>
        <c:axId val="153735936"/>
        <c:scaling>
          <c:orientation val="minMax"/>
        </c:scaling>
        <c:axPos val="l"/>
        <c:majorGridlines/>
        <c:numFmt formatCode="General" sourceLinked="1"/>
        <c:tickLblPos val="nextTo"/>
        <c:crossAx val="153713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7.073873510035357E-2"/>
          <c:w val="7.516996699048506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1844628374625045"/>
          <c:y val="0.17346450394055482"/>
          <c:w val="0.74607126985890471"/>
          <c:h val="0.65194265759792192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17</c:v>
                </c:pt>
                <c:pt idx="1">
                  <c:v>28</c:v>
                </c:pt>
                <c:pt idx="2">
                  <c:v>45</c:v>
                </c:pt>
                <c:pt idx="3">
                  <c:v>40</c:v>
                </c:pt>
                <c:pt idx="4">
                  <c:v>29</c:v>
                </c:pt>
                <c:pt idx="5">
                  <c:v>38</c:v>
                </c:pt>
                <c:pt idx="6">
                  <c:v>0</c:v>
                </c:pt>
              </c:numCache>
            </c:numRef>
          </c:val>
        </c:ser>
        <c:dLbls/>
        <c:firstSliceAng val="0"/>
      </c:pieChart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1844628374625045"/>
          <c:y val="0.17346450394055482"/>
          <c:w val="0.74607126985890471"/>
          <c:h val="0.65194265759792192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11</c:v>
                </c:pt>
                <c:pt idx="1">
                  <c:v>16</c:v>
                </c:pt>
                <c:pt idx="2">
                  <c:v>24</c:v>
                </c:pt>
                <c:pt idx="3">
                  <c:v>33</c:v>
                </c:pt>
                <c:pt idx="4">
                  <c:v>48</c:v>
                </c:pt>
                <c:pt idx="5">
                  <c:v>51</c:v>
                </c:pt>
                <c:pt idx="6">
                  <c:v>0</c:v>
                </c:pt>
              </c:numCache>
            </c:numRef>
          </c:val>
        </c:ser>
        <c:dLbls/>
        <c:firstSliceAng val="0"/>
      </c:pieChart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75000"/>
          </a:schemeClr>
        </a:solidFill>
      </c:spPr>
    </c:sideWall>
    <c:backWall>
      <c:spPr>
        <a:solidFill>
          <a:schemeClr val="accent3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9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8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6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8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53982080"/>
        <c:axId val="153983616"/>
        <c:axId val="0"/>
      </c:bar3DChart>
      <c:catAx>
        <c:axId val="153982080"/>
        <c:scaling>
          <c:orientation val="minMax"/>
        </c:scaling>
        <c:axPos val="b"/>
        <c:numFmt formatCode="General" sourceLinked="1"/>
        <c:tickLblPos val="nextTo"/>
        <c:crossAx val="153983616"/>
        <c:crosses val="autoZero"/>
        <c:auto val="1"/>
        <c:lblAlgn val="ctr"/>
        <c:lblOffset val="100"/>
      </c:catAx>
      <c:valAx>
        <c:axId val="153983616"/>
        <c:scaling>
          <c:orientation val="minMax"/>
        </c:scaling>
        <c:axPos val="l"/>
        <c:majorGridlines/>
        <c:numFmt formatCode="General" sourceLinked="1"/>
        <c:tickLblPos val="nextTo"/>
        <c:crossAx val="153982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8.1363906425856058E-2"/>
          <c:h val="0.858800776521907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75000"/>
          </a:schemeClr>
        </a:solidFill>
      </c:spPr>
    </c:sideWall>
    <c:backWall>
      <c:spPr>
        <a:solidFill>
          <a:schemeClr val="accent3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</c:v>
                </c:pt>
                <c:pt idx="1">
                  <c:v>8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7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</c:v>
                </c:pt>
                <c:pt idx="1">
                  <c:v>6</c:v>
                </c:pt>
                <c:pt idx="2">
                  <c:v>5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12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1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8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</c:ser>
        <c:dLbls/>
        <c:shape val="box"/>
        <c:axId val="154196224"/>
        <c:axId val="154079232"/>
        <c:axId val="0"/>
      </c:bar3DChart>
      <c:catAx>
        <c:axId val="154196224"/>
        <c:scaling>
          <c:orientation val="minMax"/>
        </c:scaling>
        <c:axPos val="b"/>
        <c:numFmt formatCode="General" sourceLinked="1"/>
        <c:tickLblPos val="nextTo"/>
        <c:crossAx val="154079232"/>
        <c:crosses val="autoZero"/>
        <c:auto val="1"/>
        <c:lblAlgn val="ctr"/>
        <c:lblOffset val="100"/>
      </c:catAx>
      <c:valAx>
        <c:axId val="154079232"/>
        <c:scaling>
          <c:orientation val="minMax"/>
        </c:scaling>
        <c:axPos val="l"/>
        <c:majorGridlines/>
        <c:numFmt formatCode="General" sourceLinked="1"/>
        <c:tickLblPos val="nextTo"/>
        <c:crossAx val="154196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8.1363906425856058E-2"/>
          <c:h val="0.858800776521907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4.0615759005500567E-2"/>
          <c:y val="0.11188738886548134"/>
          <c:w val="0.89183855458140582"/>
          <c:h val="0.73260631925580888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11</c:v>
                </c:pt>
                <c:pt idx="2">
                  <c:v>33</c:v>
                </c:pt>
                <c:pt idx="3">
                  <c:v>37</c:v>
                </c:pt>
                <c:pt idx="4">
                  <c:v>53</c:v>
                </c:pt>
                <c:pt idx="5">
                  <c:v>35</c:v>
                </c:pt>
                <c:pt idx="6">
                  <c:v>4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75000"/>
          </a:schemeClr>
        </a:solidFill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7.4989700829019346E-2"/>
          <c:y val="5.4395435258044342E-2"/>
          <c:w val="0.92501029917098054"/>
          <c:h val="0.77732220784786343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7</c:v>
                </c:pt>
                <c:pt idx="1">
                  <c:v>51</c:v>
                </c:pt>
                <c:pt idx="2">
                  <c:v>51</c:v>
                </c:pt>
                <c:pt idx="3">
                  <c:v>31</c:v>
                </c:pt>
                <c:pt idx="4">
                  <c:v>17</c:v>
                </c:pt>
                <c:pt idx="5">
                  <c:v>13</c:v>
                </c:pt>
                <c:pt idx="6">
                  <c:v>8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7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backWall>
      <c:spPr>
        <a:solidFill>
          <a:schemeClr val="accent5">
            <a:lumMod val="60000"/>
            <a:lumOff val="4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10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9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7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6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4</c:v>
                </c:pt>
                <c:pt idx="5">
                  <c:v>13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6</c:v>
                </c:pt>
                <c:pt idx="5">
                  <c:v>4</c:v>
                </c:pt>
                <c:pt idx="6">
                  <c:v>6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54444160"/>
        <c:axId val="154445696"/>
        <c:axId val="0"/>
      </c:bar3DChart>
      <c:catAx>
        <c:axId val="154444160"/>
        <c:scaling>
          <c:orientation val="minMax"/>
        </c:scaling>
        <c:axPos val="b"/>
        <c:numFmt formatCode="General" sourceLinked="1"/>
        <c:tickLblPos val="nextTo"/>
        <c:crossAx val="154445696"/>
        <c:crosses val="autoZero"/>
        <c:auto val="1"/>
        <c:lblAlgn val="ctr"/>
        <c:lblOffset val="100"/>
      </c:catAx>
      <c:valAx>
        <c:axId val="154445696"/>
        <c:scaling>
          <c:orientation val="minMax"/>
        </c:scaling>
        <c:axPos val="l"/>
        <c:majorGridlines/>
        <c:numFmt formatCode="General" sourceLinked="1"/>
        <c:tickLblPos val="nextTo"/>
        <c:crossAx val="154444160"/>
        <c:crosses val="autoZero"/>
        <c:crossBetween val="between"/>
      </c:valAx>
    </c:plotArea>
    <c:legend>
      <c:legendPos val="r"/>
      <c:legendEntry>
        <c:idx val="10"/>
        <c:delete val="1"/>
      </c:legendEntry>
      <c:layout>
        <c:manualLayout>
          <c:xMode val="edge"/>
          <c:yMode val="edge"/>
          <c:x val="0.93171280777231646"/>
          <c:y val="3.9915228074535611E-2"/>
          <c:w val="5.8100345172375459E-2"/>
          <c:h val="0.69210787159558029"/>
        </c:manualLayout>
      </c:layout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0519820058405015"/>
          <c:y val="5.3641831819256552E-2"/>
          <c:w val="0.7777346621522927"/>
          <c:h val="0.93279129954221618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howCatName val="1"/>
            <c:showPercent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6</c:v>
                </c:pt>
                <c:pt idx="1">
                  <c:v>23</c:v>
                </c:pt>
                <c:pt idx="2">
                  <c:v>44</c:v>
                </c:pt>
                <c:pt idx="3">
                  <c:v>59</c:v>
                </c:pt>
                <c:pt idx="4">
                  <c:v>31</c:v>
                </c:pt>
                <c:pt idx="5">
                  <c:v>29</c:v>
                </c:pt>
                <c:pt idx="6">
                  <c:v>8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60000"/>
            <a:lumOff val="40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backWall>
      <c:spPr>
        <a:solidFill>
          <a:schemeClr val="accent5">
            <a:lumMod val="60000"/>
            <a:lumOff val="4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7</c:v>
                </c:pt>
                <c:pt idx="1">
                  <c:v>3</c:v>
                </c:pt>
                <c:pt idx="2">
                  <c:v>6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8</c:v>
                </c:pt>
                <c:pt idx="3">
                  <c:v>8</c:v>
                </c:pt>
                <c:pt idx="4">
                  <c:v>0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7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0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9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6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54576768"/>
        <c:axId val="154578304"/>
        <c:axId val="0"/>
      </c:bar3DChart>
      <c:catAx>
        <c:axId val="154576768"/>
        <c:scaling>
          <c:orientation val="minMax"/>
        </c:scaling>
        <c:axPos val="b"/>
        <c:numFmt formatCode="General" sourceLinked="1"/>
        <c:tickLblPos val="nextTo"/>
        <c:crossAx val="154578304"/>
        <c:crosses val="autoZero"/>
        <c:auto val="1"/>
        <c:lblAlgn val="ctr"/>
        <c:lblOffset val="100"/>
      </c:catAx>
      <c:valAx>
        <c:axId val="154578304"/>
        <c:scaling>
          <c:orientation val="minMax"/>
        </c:scaling>
        <c:axPos val="l"/>
        <c:majorGridlines/>
        <c:numFmt formatCode="General" sourceLinked="1"/>
        <c:tickLblPos val="nextTo"/>
        <c:crossAx val="154576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3171280777231646"/>
          <c:y val="3.9915228074535611E-2"/>
          <c:w val="5.8100345172375459E-2"/>
          <c:h val="0.69210787159558029"/>
        </c:manualLayout>
      </c:layout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8.6308377083397364E-2"/>
          <c:y val="8.9855619780633722E-2"/>
          <c:w val="0.83560691838022738"/>
          <c:h val="0.68637105871708193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explosion val="6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3</c:v>
                </c:pt>
                <c:pt idx="1">
                  <c:v>12</c:v>
                </c:pt>
                <c:pt idx="2">
                  <c:v>12</c:v>
                </c:pt>
                <c:pt idx="3">
                  <c:v>28</c:v>
                </c:pt>
                <c:pt idx="4">
                  <c:v>47</c:v>
                </c:pt>
                <c:pt idx="5">
                  <c:v>45</c:v>
                </c:pt>
                <c:pt idx="6">
                  <c:v>34</c:v>
                </c:pt>
              </c:numCache>
            </c:numRef>
          </c:val>
        </c:ser>
        <c:dLbls/>
        <c:firstSliceAng val="0"/>
      </c:pieChart>
      <c:spPr>
        <a:solidFill>
          <a:schemeClr val="accent5">
            <a:lumMod val="60000"/>
            <a:lumOff val="40000"/>
          </a:schemeClr>
        </a:solidFill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8.5589780804496918E-2"/>
          <c:y val="2.0721903915437972E-2"/>
          <c:w val="0.86057991192467975"/>
          <c:h val="0.97927809608456229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explosion val="6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11</c:v>
                </c:pt>
                <c:pt idx="1">
                  <c:v>14</c:v>
                </c:pt>
                <c:pt idx="2">
                  <c:v>34</c:v>
                </c:pt>
                <c:pt idx="3">
                  <c:v>45</c:v>
                </c:pt>
                <c:pt idx="4">
                  <c:v>41</c:v>
                </c:pt>
                <c:pt idx="5">
                  <c:v>23</c:v>
                </c:pt>
                <c:pt idx="6">
                  <c:v>2</c:v>
                </c:pt>
              </c:numCache>
            </c:numRef>
          </c:val>
        </c:ser>
        <c:dLbls/>
        <c:firstSliceAng val="0"/>
      </c:pieChart>
      <c:spPr>
        <a:solidFill>
          <a:schemeClr val="accent5">
            <a:lumMod val="60000"/>
            <a:lumOff val="40000"/>
          </a:schemeClr>
        </a:solidFill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6">
            <a:lumMod val="75000"/>
          </a:schemeClr>
        </a:solidFill>
      </c:spPr>
    </c:sideWall>
    <c:backWall>
      <c:spPr>
        <a:solidFill>
          <a:schemeClr val="accent6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</c:v>
                </c:pt>
                <c:pt idx="1">
                  <c:v>9</c:v>
                </c:pt>
                <c:pt idx="2">
                  <c:v>7</c:v>
                </c:pt>
                <c:pt idx="3">
                  <c:v>5</c:v>
                </c:pt>
                <c:pt idx="4">
                  <c:v>1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4</c:v>
                </c:pt>
                <c:pt idx="1">
                  <c:v>7</c:v>
                </c:pt>
                <c:pt idx="2">
                  <c:v>6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7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CatName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5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4</c:v>
                </c:pt>
                <c:pt idx="4">
                  <c:v>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6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55021312"/>
        <c:axId val="155022848"/>
        <c:axId val="0"/>
      </c:bar3DChart>
      <c:catAx>
        <c:axId val="155021312"/>
        <c:scaling>
          <c:orientation val="minMax"/>
        </c:scaling>
        <c:axPos val="b"/>
        <c:numFmt formatCode="General" sourceLinked="1"/>
        <c:tickLblPos val="nextTo"/>
        <c:crossAx val="155022848"/>
        <c:crosses val="autoZero"/>
        <c:auto val="1"/>
        <c:lblAlgn val="ctr"/>
        <c:lblOffset val="100"/>
      </c:catAx>
      <c:valAx>
        <c:axId val="155022848"/>
        <c:scaling>
          <c:orientation val="minMax"/>
        </c:scaling>
        <c:axPos val="l"/>
        <c:majorGridlines/>
        <c:numFmt formatCode="General" sourceLinked="1"/>
        <c:tickLblPos val="nextTo"/>
        <c:crossAx val="155021312"/>
        <c:crosses val="autoZero"/>
        <c:crossBetween val="between"/>
      </c:valAx>
    </c:plotArea>
    <c:legend>
      <c:legendPos val="r"/>
      <c:legendEntry>
        <c:idx val="10"/>
        <c:delete val="1"/>
      </c:legendEntry>
      <c:layout>
        <c:manualLayout>
          <c:xMode val="edge"/>
          <c:yMode val="edge"/>
          <c:x val="0.93883753867414932"/>
          <c:y val="3.6832877371953822E-2"/>
          <c:w val="6.1162461325850632E-2"/>
          <c:h val="0.69519022229816196"/>
        </c:manualLayout>
      </c:layout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6">
            <a:lumMod val="75000"/>
          </a:schemeClr>
        </a:solidFill>
      </c:spPr>
    </c:sideWall>
    <c:backWall>
      <c:spPr>
        <a:solidFill>
          <a:schemeClr val="accent6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7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4</c:v>
                </c:pt>
                <c:pt idx="4">
                  <c:v>7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4</c:v>
                </c:pt>
                <c:pt idx="3">
                  <c:v>3</c:v>
                </c:pt>
                <c:pt idx="4">
                  <c:v>0</c:v>
                </c:pt>
                <c:pt idx="5">
                  <c:v>10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9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CatName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10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  <c:pt idx="4">
                  <c:v>9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7</c:v>
                </c:pt>
                <c:pt idx="4">
                  <c:v>5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/>
        <c:shape val="box"/>
        <c:axId val="155153920"/>
        <c:axId val="155155456"/>
        <c:axId val="0"/>
      </c:bar3DChart>
      <c:catAx>
        <c:axId val="155153920"/>
        <c:scaling>
          <c:orientation val="minMax"/>
        </c:scaling>
        <c:axPos val="b"/>
        <c:numFmt formatCode="General" sourceLinked="1"/>
        <c:tickLblPos val="nextTo"/>
        <c:crossAx val="155155456"/>
        <c:crosses val="autoZero"/>
        <c:auto val="1"/>
        <c:lblAlgn val="ctr"/>
        <c:lblOffset val="100"/>
      </c:catAx>
      <c:valAx>
        <c:axId val="155155456"/>
        <c:scaling>
          <c:orientation val="minMax"/>
        </c:scaling>
        <c:axPos val="l"/>
        <c:majorGridlines/>
        <c:numFmt formatCode="General" sourceLinked="1"/>
        <c:tickLblPos val="nextTo"/>
        <c:crossAx val="155153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3883753867414932"/>
          <c:y val="3.6832877371953822E-2"/>
          <c:w val="6.1162461325850632E-2"/>
          <c:h val="0.69519022229816196"/>
        </c:manualLayout>
      </c:layout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11</c:v>
                </c:pt>
                <c:pt idx="1">
                  <c:v>30</c:v>
                </c:pt>
                <c:pt idx="2">
                  <c:v>39</c:v>
                </c:pt>
                <c:pt idx="3">
                  <c:v>35</c:v>
                </c:pt>
                <c:pt idx="4">
                  <c:v>28</c:v>
                </c:pt>
                <c:pt idx="5">
                  <c:v>28</c:v>
                </c:pt>
                <c:pt idx="6">
                  <c:v>1</c:v>
                </c:pt>
              </c:numCache>
            </c:numRef>
          </c:val>
        </c:ser>
        <c:dLbls/>
        <c:firstSliceAng val="0"/>
      </c:pieChart>
      <c:spPr>
        <a:solidFill>
          <a:schemeClr val="accent6">
            <a:lumMod val="7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7.2937787005147581E-2"/>
          <c:y val="0"/>
          <c:w val="0.87123855451246168"/>
          <c:h val="0.94999529945025663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12</c:v>
                </c:pt>
                <c:pt idx="1">
                  <c:v>18</c:v>
                </c:pt>
                <c:pt idx="2">
                  <c:v>24</c:v>
                </c:pt>
                <c:pt idx="3">
                  <c:v>33</c:v>
                </c:pt>
                <c:pt idx="4">
                  <c:v>39</c:v>
                </c:pt>
                <c:pt idx="5">
                  <c:v>45</c:v>
                </c:pt>
                <c:pt idx="6">
                  <c:v>0</c:v>
                </c:pt>
              </c:numCache>
            </c:numRef>
          </c:val>
        </c:ser>
        <c:dLbls/>
        <c:firstSliceAng val="0"/>
      </c:pieChart>
      <c:spPr>
        <a:solidFill>
          <a:schemeClr val="accent6">
            <a:lumMod val="7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7.438148045664697E-2"/>
          <c:y val="0"/>
          <c:w val="0.84649623360105264"/>
          <c:h val="1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howCatName val="1"/>
            <c:showPercent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13</c:v>
                </c:pt>
                <c:pt idx="1">
                  <c:v>5</c:v>
                </c:pt>
                <c:pt idx="2">
                  <c:v>14</c:v>
                </c:pt>
                <c:pt idx="3">
                  <c:v>51</c:v>
                </c:pt>
                <c:pt idx="4">
                  <c:v>48</c:v>
                </c:pt>
                <c:pt idx="5">
                  <c:v>24</c:v>
                </c:pt>
                <c:pt idx="6">
                  <c:v>10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60000"/>
            <a:lumOff val="40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  <a:ln>
          <a:solidFill>
            <a:schemeClr val="accent1"/>
          </a:solidFill>
        </a:ln>
      </c:spPr>
    </c:sideWall>
    <c:backWall>
      <c:spPr>
        <a:solidFill>
          <a:schemeClr val="tx2">
            <a:lumMod val="20000"/>
            <a:lumOff val="80000"/>
          </a:schemeClr>
        </a:solidFill>
        <a:ln>
          <a:solidFill>
            <a:schemeClr val="accent1"/>
          </a:solidFill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6</c:v>
                </c:pt>
                <c:pt idx="6">
                  <c:v>8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6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6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1M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1N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Val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12"/>
          <c:order val="12"/>
          <c:tx>
            <c:strRef>
              <c:f>Foglio1!$N$1</c:f>
              <c:strCache>
                <c:ptCount val="1"/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Foglio1!$N$2:$N$8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71787392"/>
        <c:axId val="171788928"/>
        <c:axId val="0"/>
      </c:bar3DChart>
      <c:catAx>
        <c:axId val="171787392"/>
        <c:scaling>
          <c:orientation val="minMax"/>
        </c:scaling>
        <c:axPos val="b"/>
        <c:numFmt formatCode="General" sourceLinked="1"/>
        <c:tickLblPos val="nextTo"/>
        <c:crossAx val="171788928"/>
        <c:crosses val="autoZero"/>
        <c:auto val="1"/>
        <c:lblAlgn val="ctr"/>
        <c:lblOffset val="100"/>
      </c:catAx>
      <c:valAx>
        <c:axId val="171788928"/>
        <c:scaling>
          <c:orientation val="minMax"/>
        </c:scaling>
        <c:axPos val="l"/>
        <c:majorGridlines/>
        <c:numFmt formatCode="General" sourceLinked="1"/>
        <c:tickLblPos val="nextTo"/>
        <c:crossAx val="171787392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it-IT"/>
          </a:p>
        </c:txPr>
      </c:legendEntry>
      <c:legendEntry>
        <c:idx val="11"/>
        <c:delete val="1"/>
      </c:legendEntry>
      <c:layout>
        <c:manualLayout>
          <c:xMode val="edge"/>
          <c:yMode val="edge"/>
          <c:x val="0.91142543990838631"/>
          <c:y val="1.7112201208412742E-2"/>
          <c:w val="7.4656255125091928E-2"/>
          <c:h val="0.93890251510515921"/>
        </c:manualLayout>
      </c:layout>
      <c:spPr>
        <a:ln>
          <a:solidFill>
            <a:schemeClr val="accent1"/>
          </a:solidFill>
        </a:ln>
      </c:spPr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  <a:ln>
          <a:solidFill>
            <a:schemeClr val="accent1"/>
          </a:solidFill>
        </a:ln>
      </c:spPr>
    </c:sideWall>
    <c:backWall>
      <c:spPr>
        <a:solidFill>
          <a:schemeClr val="tx2">
            <a:lumMod val="20000"/>
            <a:lumOff val="80000"/>
          </a:schemeClr>
        </a:solidFill>
        <a:ln>
          <a:solidFill>
            <a:schemeClr val="accent1"/>
          </a:solidFill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8</c:v>
                </c:pt>
                <c:pt idx="4">
                  <c:v>6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9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7</c:v>
                </c:pt>
                <c:pt idx="1">
                  <c:v>1</c:v>
                </c:pt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6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6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1M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1N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Val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/>
        <c:shape val="box"/>
        <c:axId val="171922560"/>
        <c:axId val="171924096"/>
        <c:axId val="0"/>
      </c:bar3DChart>
      <c:catAx>
        <c:axId val="171922560"/>
        <c:scaling>
          <c:orientation val="minMax"/>
        </c:scaling>
        <c:axPos val="b"/>
        <c:numFmt formatCode="General" sourceLinked="1"/>
        <c:tickLblPos val="nextTo"/>
        <c:crossAx val="171924096"/>
        <c:crosses val="autoZero"/>
        <c:auto val="1"/>
        <c:lblAlgn val="ctr"/>
        <c:lblOffset val="100"/>
      </c:catAx>
      <c:valAx>
        <c:axId val="171924096"/>
        <c:scaling>
          <c:orientation val="minMax"/>
        </c:scaling>
        <c:axPos val="l"/>
        <c:majorGridlines/>
        <c:numFmt formatCode="General" sourceLinked="1"/>
        <c:tickLblPos val="nextTo"/>
        <c:crossAx val="171922560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it-IT"/>
          </a:p>
        </c:txPr>
      </c:legendEntry>
      <c:legendEntry>
        <c:idx val="11"/>
        <c:delete val="1"/>
      </c:legendEntry>
      <c:layout>
        <c:manualLayout>
          <c:xMode val="edge"/>
          <c:yMode val="edge"/>
          <c:x val="0.91142543990838631"/>
          <c:y val="4.4245938485467415E-2"/>
          <c:w val="7.4656255125091928E-2"/>
          <c:h val="0.93890251510515921"/>
        </c:manualLayout>
      </c:layout>
      <c:spPr>
        <a:ln>
          <a:solidFill>
            <a:schemeClr val="accent1"/>
          </a:solidFill>
        </a:ln>
      </c:spPr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4</c:v>
                </c:pt>
                <c:pt idx="1">
                  <c:v>7</c:v>
                </c:pt>
                <c:pt idx="2">
                  <c:v>32</c:v>
                </c:pt>
                <c:pt idx="3">
                  <c:v>42</c:v>
                </c:pt>
                <c:pt idx="4">
                  <c:v>41</c:v>
                </c:pt>
                <c:pt idx="5">
                  <c:v>42</c:v>
                </c:pt>
                <c:pt idx="6">
                  <c:v>20</c:v>
                </c:pt>
              </c:numCache>
            </c:numRef>
          </c:val>
        </c:ser>
        <c:dLbls/>
        <c:firstSliceAng val="0"/>
      </c:pieChart>
      <c:spPr>
        <a:solidFill>
          <a:schemeClr val="tx2">
            <a:lumMod val="20000"/>
            <a:lumOff val="80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10</c:v>
                </c:pt>
                <c:pt idx="1">
                  <c:v>12</c:v>
                </c:pt>
                <c:pt idx="2">
                  <c:v>35</c:v>
                </c:pt>
                <c:pt idx="3">
                  <c:v>57</c:v>
                </c:pt>
                <c:pt idx="4">
                  <c:v>48</c:v>
                </c:pt>
                <c:pt idx="5">
                  <c:v>28</c:v>
                </c:pt>
                <c:pt idx="6">
                  <c:v>5</c:v>
                </c:pt>
              </c:numCache>
            </c:numRef>
          </c:val>
        </c:ser>
        <c:dLbls/>
        <c:firstSliceAng val="0"/>
      </c:pieChart>
      <c:spPr>
        <a:solidFill>
          <a:schemeClr val="tx2">
            <a:lumMod val="20000"/>
            <a:lumOff val="80000"/>
          </a:schemeClr>
        </a:solidFill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000"/>
        </a:solidFill>
      </c:spPr>
    </c:sideWall>
    <c:backWall>
      <c:spPr>
        <a:solidFill>
          <a:srgbClr val="FFC000"/>
        </a:solidFill>
      </c:spPr>
    </c:backWall>
    <c:plotArea>
      <c:layout>
        <c:manualLayout>
          <c:layoutTarget val="inner"/>
          <c:xMode val="edge"/>
          <c:yMode val="edge"/>
          <c:x val="7.104843633678104E-2"/>
          <c:y val="4.405782170036663E-2"/>
          <c:w val="0.85277936285224853"/>
          <c:h val="0.84598239084546156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9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7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6</c:v>
                </c:pt>
                <c:pt idx="1">
                  <c:v>6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2</c:v>
                </c:pt>
                <c:pt idx="1">
                  <c:v>6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4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1M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  <c:pt idx="0">
                  <c:v>1N</c:v>
                </c:pt>
              </c:strCache>
            </c:strRef>
          </c:tx>
          <c:dLbls>
            <c:dLbl>
              <c:idx val="3"/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Val val="1"/>
            <c:showSerName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6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12"/>
          <c:order val="12"/>
          <c:tx>
            <c:strRef>
              <c:f>Foglio1!$N$1</c:f>
              <c:strCache>
                <c:ptCount val="1"/>
              </c:strCache>
            </c:strRef>
          </c:tx>
          <c:dLbls>
            <c:dLbl>
              <c:idx val="3"/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Val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Foglio1!$N$2:$N$8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72386560"/>
        <c:axId val="172470272"/>
        <c:axId val="0"/>
      </c:bar3DChart>
      <c:catAx>
        <c:axId val="172386560"/>
        <c:scaling>
          <c:orientation val="minMax"/>
        </c:scaling>
        <c:axPos val="b"/>
        <c:numFmt formatCode="General" sourceLinked="1"/>
        <c:tickLblPos val="nextTo"/>
        <c:crossAx val="172470272"/>
        <c:crosses val="autoZero"/>
        <c:auto val="1"/>
        <c:lblAlgn val="ctr"/>
        <c:lblOffset val="100"/>
      </c:catAx>
      <c:valAx>
        <c:axId val="172470272"/>
        <c:scaling>
          <c:orientation val="minMax"/>
        </c:scaling>
        <c:axPos val="l"/>
        <c:majorGridlines/>
        <c:numFmt formatCode="General" sourceLinked="1"/>
        <c:tickLblPos val="nextTo"/>
        <c:crossAx val="172386560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r"/>
      <c:layout>
        <c:manualLayout>
          <c:xMode val="edge"/>
          <c:yMode val="edge"/>
          <c:x val="0.93237910350587283"/>
          <c:y val="4.6733088684590612E-2"/>
          <c:w val="6.5887961717797261E-2"/>
          <c:h val="0.74005123562659725"/>
        </c:manualLayout>
      </c:layout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441B-8AAD-480F-BA14-9DF57B11E771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D210-EB3C-48B3-87A7-55041E3116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8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753402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294699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44764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663149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387230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787900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4722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77524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96763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353761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628090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AE4C-A533-48E5-8ADB-446E92DDEB62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9307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372827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276792" y="3728278"/>
            <a:ext cx="43380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MONITORAGGIO FINALE</a:t>
            </a:r>
          </a:p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PROVE OGGETTIVE </a:t>
            </a:r>
          </a:p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PARALLELE</a:t>
            </a:r>
            <a:r>
              <a:rPr lang="it-IT" sz="3200" b="1" dirty="0" smtClean="0"/>
              <a:t> </a:t>
            </a:r>
            <a:endParaRPr lang="it-IT" sz="3200" b="1" dirty="0"/>
          </a:p>
        </p:txBody>
      </p:sp>
      <p:sp>
        <p:nvSpPr>
          <p:cNvPr id="6" name="Rettangolo 5"/>
          <p:cNvSpPr/>
          <p:nvPr/>
        </p:nvSpPr>
        <p:spPr>
          <a:xfrm>
            <a:off x="2947712" y="5297938"/>
            <a:ext cx="2996205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Scuola Secondaria</a:t>
            </a:r>
          </a:p>
          <a:p>
            <a:pPr algn="ctr"/>
            <a:r>
              <a:rPr lang="it-IT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 primo grado</a:t>
            </a:r>
          </a:p>
          <a:p>
            <a:pPr algn="ctr"/>
            <a:r>
              <a:rPr lang="it-IT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A.S. 2018-19</a:t>
            </a:r>
            <a:endParaRPr lang="it-IT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90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                        Risultati 2°quadrimestre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33083839"/>
              </p:ext>
            </p:extLst>
          </p:nvPr>
        </p:nvGraphicFramePr>
        <p:xfrm>
          <a:off x="395536" y="1484784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17045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744875227"/>
              </p:ext>
            </p:extLst>
          </p:nvPr>
        </p:nvGraphicFramePr>
        <p:xfrm>
          <a:off x="349372" y="1988840"/>
          <a:ext cx="343054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ttangolo 1"/>
          <p:cNvSpPr/>
          <p:nvPr/>
        </p:nvSpPr>
        <p:spPr>
          <a:xfrm>
            <a:off x="827584" y="1490090"/>
            <a:ext cx="1934056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210705" y="1482708"/>
            <a:ext cx="1934056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</a:t>
            </a:r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°quadrimestre</a:t>
            </a:r>
            <a:endParaRPr lang="it-IT" dirty="0"/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xmlns="" val="2583340041"/>
              </p:ext>
            </p:extLst>
          </p:nvPr>
        </p:nvGraphicFramePr>
        <p:xfrm>
          <a:off x="4525836" y="1988840"/>
          <a:ext cx="343054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497970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A9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FINALE CLASSI PRIME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15194"/>
            <a:ext cx="9144000" cy="526297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/>
              <a:t>Dalla lettura delle tabelle che riportano gli esiti delle prove parallele ,effettuate nella SCUOLA SECONDARIA DI 1 GRADO del nostro Istituto ,relativamente </a:t>
            </a:r>
            <a:r>
              <a:rPr lang="it-IT" sz="2400" b="1" dirty="0" smtClean="0"/>
              <a:t>all’ </a:t>
            </a:r>
            <a:r>
              <a:rPr lang="it-IT" sz="2400" b="1" dirty="0" err="1" smtClean="0">
                <a:solidFill>
                  <a:srgbClr val="FF0000"/>
                </a:solidFill>
              </a:rPr>
              <a:t>INGLESE</a:t>
            </a:r>
            <a:r>
              <a:rPr lang="it-IT" sz="2400" b="1" dirty="0" err="1" smtClean="0"/>
              <a:t>,si</a:t>
            </a:r>
            <a:r>
              <a:rPr lang="it-IT" sz="2400" b="1" dirty="0" smtClean="0"/>
              <a:t> </a:t>
            </a:r>
            <a:r>
              <a:rPr lang="it-IT" sz="2400" b="1" dirty="0"/>
              <a:t>evince che: </a:t>
            </a:r>
          </a:p>
          <a:p>
            <a:r>
              <a:rPr lang="it-IT" sz="2400" dirty="0" smtClean="0"/>
              <a:t>• </a:t>
            </a:r>
            <a:r>
              <a:rPr lang="it-IT" sz="2400" b="1" dirty="0"/>
              <a:t>il </a:t>
            </a:r>
            <a:r>
              <a:rPr lang="it-IT" sz="2400" b="1" dirty="0" smtClean="0"/>
              <a:t>14 % </a:t>
            </a:r>
            <a:r>
              <a:rPr lang="it-IT" sz="2400" b="1" dirty="0"/>
              <a:t>degli alunni non ha raggiunto la sufficienza, che era la votazione </a:t>
            </a:r>
            <a:r>
              <a:rPr lang="it-IT" sz="2400" b="1" dirty="0" smtClean="0"/>
              <a:t>del 9% nella fase intermedia.</a:t>
            </a:r>
          </a:p>
          <a:p>
            <a:r>
              <a:rPr lang="it-IT" sz="2400" b="1" dirty="0" smtClean="0"/>
              <a:t>• </a:t>
            </a:r>
            <a:r>
              <a:rPr lang="it-IT" sz="2400" b="1" dirty="0"/>
              <a:t>mentre il </a:t>
            </a:r>
            <a:r>
              <a:rPr lang="it-IT" sz="2400" b="1" dirty="0" smtClean="0"/>
              <a:t>28 </a:t>
            </a:r>
            <a:r>
              <a:rPr lang="it-IT" sz="2400" b="1" dirty="0"/>
              <a:t>% ha conseguito una preparazione sufficiente, che </a:t>
            </a:r>
            <a:r>
              <a:rPr lang="it-IT" sz="2400" b="1" dirty="0" smtClean="0"/>
              <a:t>corrispondeva all’ 11% nella fase intermedia.</a:t>
            </a:r>
          </a:p>
          <a:p>
            <a:r>
              <a:rPr lang="it-IT" sz="2400" b="1" dirty="0" smtClean="0"/>
              <a:t>• </a:t>
            </a:r>
            <a:r>
              <a:rPr lang="it-IT" sz="2400" b="1" dirty="0"/>
              <a:t>il </a:t>
            </a:r>
            <a:r>
              <a:rPr lang="it-IT" sz="2400" b="1" dirty="0" smtClean="0"/>
              <a:t>17 </a:t>
            </a:r>
            <a:r>
              <a:rPr lang="it-IT" sz="2400" b="1" dirty="0"/>
              <a:t>% ha raggiunto una votazione pari a 7, che riportava il </a:t>
            </a:r>
            <a:r>
              <a:rPr lang="it-IT" sz="2400" b="1" dirty="0" smtClean="0"/>
              <a:t>20% </a:t>
            </a:r>
          </a:p>
          <a:p>
            <a:r>
              <a:rPr lang="it-IT" sz="2400" b="1" dirty="0" smtClean="0"/>
              <a:t>• </a:t>
            </a:r>
            <a:r>
              <a:rPr lang="it-IT" sz="2400" b="1" dirty="0"/>
              <a:t>per il </a:t>
            </a:r>
            <a:r>
              <a:rPr lang="it-IT" sz="2400" b="1" dirty="0" smtClean="0"/>
              <a:t>23% </a:t>
            </a:r>
            <a:r>
              <a:rPr lang="it-IT" sz="2400" b="1" dirty="0"/>
              <a:t>il voto è stato 8, </a:t>
            </a:r>
            <a:r>
              <a:rPr lang="it-IT" sz="2400" b="1" dirty="0" smtClean="0"/>
              <a:t>il 18% </a:t>
            </a:r>
            <a:r>
              <a:rPr lang="it-IT" sz="2400" b="1" dirty="0"/>
              <a:t>lo riportava </a:t>
            </a:r>
            <a:r>
              <a:rPr lang="it-IT" sz="2400" b="1" dirty="0" smtClean="0"/>
              <a:t>nel 1° quadrimestre</a:t>
            </a:r>
          </a:p>
          <a:p>
            <a:r>
              <a:rPr lang="it-IT" sz="2400" b="1" dirty="0" smtClean="0"/>
              <a:t>• </a:t>
            </a:r>
            <a:r>
              <a:rPr lang="it-IT" sz="2400" b="1" dirty="0"/>
              <a:t>per </a:t>
            </a:r>
            <a:r>
              <a:rPr lang="it-IT" sz="2400" b="1" dirty="0" smtClean="0"/>
              <a:t>l’11%   </a:t>
            </a:r>
            <a:r>
              <a:rPr lang="it-IT" sz="2400" b="1" dirty="0"/>
              <a:t>9, che era la votazione del </a:t>
            </a:r>
            <a:r>
              <a:rPr lang="it-IT" sz="2400" b="1" dirty="0" smtClean="0"/>
              <a:t>18% degli alunni nel monitoraggio intermedio</a:t>
            </a:r>
          </a:p>
          <a:p>
            <a:r>
              <a:rPr lang="it-IT" sz="2400" b="1" dirty="0" smtClean="0"/>
              <a:t>•  </a:t>
            </a:r>
            <a:r>
              <a:rPr lang="it-IT" sz="2400" b="1" dirty="0"/>
              <a:t>per il </a:t>
            </a:r>
            <a:r>
              <a:rPr lang="it-IT" sz="2400" b="1" dirty="0" smtClean="0"/>
              <a:t>18% </a:t>
            </a:r>
            <a:r>
              <a:rPr lang="it-IT" sz="2400" b="1" dirty="0"/>
              <a:t>il voto è stato </a:t>
            </a:r>
            <a:r>
              <a:rPr lang="it-IT" sz="2400" b="1" dirty="0" smtClean="0"/>
              <a:t>10 sempre il 18%nel </a:t>
            </a:r>
            <a:r>
              <a:rPr lang="it-IT" sz="2400" b="1" dirty="0"/>
              <a:t>monitoraggio </a:t>
            </a:r>
            <a:r>
              <a:rPr lang="it-IT" sz="2400" b="1" dirty="0" smtClean="0"/>
              <a:t>intermedio.</a:t>
            </a:r>
            <a:endParaRPr lang="it-IT" sz="2400" b="1" dirty="0"/>
          </a:p>
          <a:p>
            <a:endParaRPr lang="it-IT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585250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6725" y="188640"/>
            <a:ext cx="755423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                                               Risultati 1°quadrimestre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505828922"/>
              </p:ext>
            </p:extLst>
          </p:nvPr>
        </p:nvGraphicFramePr>
        <p:xfrm>
          <a:off x="179512" y="1124744"/>
          <a:ext cx="878497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33568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6725" y="188640"/>
            <a:ext cx="755423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                                               Risultati 2°quadrimestre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747035705"/>
              </p:ext>
            </p:extLst>
          </p:nvPr>
        </p:nvGraphicFramePr>
        <p:xfrm>
          <a:off x="179512" y="1124744"/>
          <a:ext cx="878497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75071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260648"/>
            <a:ext cx="763284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                                                                                           </a:t>
            </a:r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xmlns="" val="1334131554"/>
              </p:ext>
            </p:extLst>
          </p:nvPr>
        </p:nvGraphicFramePr>
        <p:xfrm>
          <a:off x="323528" y="1772816"/>
          <a:ext cx="381642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ttangolo 1"/>
          <p:cNvSpPr/>
          <p:nvPr/>
        </p:nvSpPr>
        <p:spPr>
          <a:xfrm>
            <a:off x="611560" y="1272913"/>
            <a:ext cx="2247825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</a:p>
        </p:txBody>
      </p:sp>
      <p:sp>
        <p:nvSpPr>
          <p:cNvPr id="6" name="Rettangolo 5"/>
          <p:cNvSpPr/>
          <p:nvPr/>
        </p:nvSpPr>
        <p:spPr>
          <a:xfrm flipH="1">
            <a:off x="5056235" y="1221851"/>
            <a:ext cx="2664295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xmlns="" val="2167744034"/>
              </p:ext>
            </p:extLst>
          </p:nvPr>
        </p:nvGraphicFramePr>
        <p:xfrm>
          <a:off x="4649185" y="1772816"/>
          <a:ext cx="381642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07406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FINALE CLASSI SECONDE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5632311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/>
              <a:t>Dalla lettura delle tabelle che riportano gli esiti delle prove parallele ,effettuate nella SCUOLA SECONDARIA DI 1 GRADO del nostro Istituto ,relativamente all’</a:t>
            </a:r>
            <a:r>
              <a:rPr lang="it-IT" sz="2400" b="1" dirty="0" err="1">
                <a:solidFill>
                  <a:srgbClr val="FF0000"/>
                </a:solidFill>
              </a:rPr>
              <a:t>ITALIANO</a:t>
            </a:r>
            <a:r>
              <a:rPr lang="it-IT" sz="2400" b="1" dirty="0" err="1"/>
              <a:t>,si</a:t>
            </a:r>
            <a:r>
              <a:rPr lang="it-IT" sz="2400" b="1" dirty="0"/>
              <a:t> evince che: </a:t>
            </a:r>
          </a:p>
          <a:p>
            <a:r>
              <a:rPr lang="it-IT" sz="2400" b="1" dirty="0"/>
              <a:t>.</a:t>
            </a:r>
            <a:r>
              <a:rPr lang="it-IT" sz="2400" b="1" dirty="0" smtClean="0"/>
              <a:t>il45% </a:t>
            </a:r>
            <a:r>
              <a:rPr lang="it-IT" sz="2400" b="1" dirty="0"/>
              <a:t>degli </a:t>
            </a:r>
            <a:r>
              <a:rPr lang="it-IT" sz="2400" b="1" dirty="0" smtClean="0"/>
              <a:t>alunni nel 1° quadrimestre  </a:t>
            </a:r>
            <a:r>
              <a:rPr lang="it-IT" sz="2400" b="1" dirty="0"/>
              <a:t>non ha raggiunto la sufficienza ,mentre nel </a:t>
            </a:r>
            <a:r>
              <a:rPr lang="it-IT" sz="2400" b="1" dirty="0" smtClean="0"/>
              <a:t>2°quadrimestre si è ridotto all’ 11%.</a:t>
            </a:r>
            <a:endParaRPr lang="it-IT" sz="2400" b="1" dirty="0"/>
          </a:p>
          <a:p>
            <a:r>
              <a:rPr lang="it-IT" sz="2400" b="1" dirty="0"/>
              <a:t>.il </a:t>
            </a:r>
            <a:r>
              <a:rPr lang="it-IT" sz="2400" b="1" dirty="0" smtClean="0"/>
              <a:t>21 </a:t>
            </a:r>
            <a:r>
              <a:rPr lang="it-IT" sz="2400" b="1" dirty="0"/>
              <a:t>% ha conseguito una valutazione </a:t>
            </a:r>
            <a:r>
              <a:rPr lang="it-IT" sz="2400" b="1" dirty="0" err="1"/>
              <a:t>sufficiente,che</a:t>
            </a:r>
            <a:r>
              <a:rPr lang="it-IT" sz="2400" b="1" dirty="0"/>
              <a:t> per le prove intermedie era pari al </a:t>
            </a:r>
            <a:r>
              <a:rPr lang="it-IT" sz="2400" b="1" dirty="0" smtClean="0"/>
              <a:t>30%.</a:t>
            </a:r>
            <a:endParaRPr lang="it-IT" sz="2400" b="1" dirty="0"/>
          </a:p>
          <a:p>
            <a:r>
              <a:rPr lang="it-IT" sz="2400" b="1" dirty="0"/>
              <a:t>.il </a:t>
            </a:r>
            <a:r>
              <a:rPr lang="it-IT" sz="2400" b="1" dirty="0" smtClean="0"/>
              <a:t>23 </a:t>
            </a:r>
            <a:r>
              <a:rPr lang="it-IT" sz="2400" b="1" dirty="0"/>
              <a:t>% ha conseguito il 7 , per le prove intermedie era il voto del </a:t>
            </a:r>
            <a:r>
              <a:rPr lang="it-IT" sz="2400" b="1" dirty="0" smtClean="0"/>
              <a:t>20%.</a:t>
            </a:r>
            <a:endParaRPr lang="it-IT" sz="2400" b="1" dirty="0"/>
          </a:p>
          <a:p>
            <a:r>
              <a:rPr lang="it-IT" sz="2400" b="1" dirty="0" smtClean="0"/>
              <a:t>.Il 28</a:t>
            </a:r>
            <a:r>
              <a:rPr lang="it-IT" sz="2400" b="1" dirty="0"/>
              <a:t>% ha avuto come votazione l’8,presente </a:t>
            </a:r>
            <a:r>
              <a:rPr lang="it-IT" sz="2400" b="1" dirty="0" smtClean="0"/>
              <a:t>solo per </a:t>
            </a:r>
            <a:r>
              <a:rPr lang="it-IT" sz="2400" b="1" dirty="0"/>
              <a:t>il </a:t>
            </a:r>
            <a:r>
              <a:rPr lang="it-IT" sz="2400" b="1" dirty="0" smtClean="0"/>
              <a:t>4% </a:t>
            </a:r>
            <a:r>
              <a:rPr lang="it-IT" sz="2400" b="1" dirty="0"/>
              <a:t>nelle prove intermedie.</a:t>
            </a:r>
          </a:p>
          <a:p>
            <a:r>
              <a:rPr lang="it-IT" sz="2400" b="1" dirty="0"/>
              <a:t>.Il </a:t>
            </a:r>
            <a:r>
              <a:rPr lang="it-IT" sz="2400" b="1" dirty="0" smtClean="0"/>
              <a:t>15% </a:t>
            </a:r>
            <a:r>
              <a:rPr lang="it-IT" sz="2400" b="1" dirty="0"/>
              <a:t>ha conseguito votazione pari a 9 ,presente per </a:t>
            </a:r>
            <a:r>
              <a:rPr lang="it-IT" sz="2400" b="1" dirty="0" smtClean="0"/>
              <a:t>l’1% </a:t>
            </a:r>
            <a:r>
              <a:rPr lang="it-IT" sz="2400" b="1" dirty="0"/>
              <a:t>nelle prove intermedie</a:t>
            </a:r>
            <a:r>
              <a:rPr lang="it-IT" sz="2400" b="1" dirty="0" smtClean="0"/>
              <a:t>.</a:t>
            </a:r>
          </a:p>
          <a:p>
            <a:r>
              <a:rPr lang="it-IT" sz="2400" b="1" dirty="0" smtClean="0"/>
              <a:t>.</a:t>
            </a:r>
            <a:r>
              <a:rPr lang="it-IT" sz="2400" b="1" dirty="0"/>
              <a:t> Nessun alunno ha conseguito votazione pari a 10 nella fase intermedia ,presente per il 2% nelle prove finali.</a:t>
            </a:r>
          </a:p>
          <a:p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xmlns="" val="502303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pPr algn="ctr"/>
            <a:r>
              <a:rPr lang="it-IT" sz="2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1°quadrimestre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553661853"/>
              </p:ext>
            </p:extLst>
          </p:nvPr>
        </p:nvGraphicFramePr>
        <p:xfrm>
          <a:off x="317220" y="1772816"/>
          <a:ext cx="864096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73670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pPr algn="ctr"/>
            <a:r>
              <a:rPr lang="it-IT" sz="2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</a:t>
            </a:r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2°quadrimestre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504002472"/>
              </p:ext>
            </p:extLst>
          </p:nvPr>
        </p:nvGraphicFramePr>
        <p:xfrm>
          <a:off x="317220" y="1772816"/>
          <a:ext cx="864096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50283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660274830"/>
              </p:ext>
            </p:extLst>
          </p:nvPr>
        </p:nvGraphicFramePr>
        <p:xfrm>
          <a:off x="251520" y="1916832"/>
          <a:ext cx="367240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ttangolo 1"/>
          <p:cNvSpPr/>
          <p:nvPr/>
        </p:nvSpPr>
        <p:spPr>
          <a:xfrm>
            <a:off x="5248540" y="1318640"/>
            <a:ext cx="1934056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2°quadrimestre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899592" y="1307567"/>
            <a:ext cx="1934056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dirty="0"/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xmlns="" val="2488841312"/>
              </p:ext>
            </p:extLst>
          </p:nvPr>
        </p:nvGraphicFramePr>
        <p:xfrm>
          <a:off x="4637700" y="1988840"/>
          <a:ext cx="367240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94174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116632"/>
            <a:ext cx="8568952" cy="5509200"/>
          </a:xfrm>
          <a:prstGeom prst="rect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PREMESSA</a:t>
            </a:r>
            <a:endParaRPr lang="it-IT" sz="4400" dirty="0"/>
          </a:p>
          <a:p>
            <a:r>
              <a:rPr lang="it-IT" sz="4400" dirty="0"/>
              <a:t>La somministrazione, la valutazione e la successiva elaborazione dei risultati delle prove </a:t>
            </a:r>
            <a:r>
              <a:rPr lang="it-IT" sz="4400" dirty="0" smtClean="0"/>
              <a:t>oggettive parallele, </a:t>
            </a:r>
            <a:r>
              <a:rPr lang="it-IT" sz="4400" dirty="0"/>
              <a:t>nell’ambito di un curricolo </a:t>
            </a:r>
            <a:r>
              <a:rPr lang="it-IT" sz="4400" dirty="0" smtClean="0"/>
              <a:t>verticale, sono </a:t>
            </a:r>
            <a:r>
              <a:rPr lang="it-IT" sz="4400" dirty="0"/>
              <a:t>parte integrante del progetto di implementazione del SNV</a:t>
            </a:r>
          </a:p>
        </p:txBody>
      </p:sp>
    </p:spTree>
    <p:extLst>
      <p:ext uri="{BB962C8B-B14F-4D97-AF65-F5344CB8AC3E}">
        <p14:creationId xmlns:p14="http://schemas.microsoft.com/office/powerpoint/2010/main" xmlns="" val="2712805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FINALE CLASSI SECONDE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6986528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Dalla lettura delle tabelle che riportano gli esiti delle prove parallele ,effettuate nella SCUOLA SECONDARIA DI 1 GRADO del nostro Istituto ,relativamente </a:t>
            </a:r>
            <a:r>
              <a:rPr lang="it-IT" sz="2800" b="1" dirty="0" smtClean="0"/>
              <a:t>alla </a:t>
            </a:r>
            <a:r>
              <a:rPr lang="it-IT" sz="2800" b="1" dirty="0" err="1" smtClean="0">
                <a:solidFill>
                  <a:srgbClr val="FF0000"/>
                </a:solidFill>
              </a:rPr>
              <a:t>MATEMATICA</a:t>
            </a:r>
            <a:r>
              <a:rPr lang="it-IT" sz="2800" b="1" dirty="0" err="1" smtClean="0"/>
              <a:t>,si</a:t>
            </a:r>
            <a:r>
              <a:rPr lang="it-IT" sz="2800" b="1" dirty="0" smtClean="0"/>
              <a:t> </a:t>
            </a:r>
            <a:r>
              <a:rPr lang="it-IT" sz="2800" b="1" dirty="0"/>
              <a:t>evince che: </a:t>
            </a:r>
          </a:p>
          <a:p>
            <a:r>
              <a:rPr lang="it-IT" sz="2800" b="1" dirty="0"/>
              <a:t>.</a:t>
            </a:r>
            <a:r>
              <a:rPr lang="it-IT" sz="2800" b="1" dirty="0" smtClean="0"/>
              <a:t>il25% </a:t>
            </a:r>
            <a:r>
              <a:rPr lang="it-IT" sz="2800" b="1" dirty="0"/>
              <a:t>degli alunni non ha raggiunto la sufficienza ,mentre nel 1°quadrimestre era pari al </a:t>
            </a:r>
            <a:r>
              <a:rPr lang="it-IT" sz="2800" b="1" dirty="0" smtClean="0"/>
              <a:t>41%.</a:t>
            </a:r>
            <a:endParaRPr lang="it-IT" sz="2800" b="1" dirty="0"/>
          </a:p>
          <a:p>
            <a:r>
              <a:rPr lang="it-IT" sz="2800" b="1" dirty="0"/>
              <a:t>.il </a:t>
            </a:r>
            <a:r>
              <a:rPr lang="it-IT" sz="2800" b="1" dirty="0" smtClean="0"/>
              <a:t>26 </a:t>
            </a:r>
            <a:r>
              <a:rPr lang="it-IT" sz="2800" b="1" dirty="0"/>
              <a:t>% ha conseguito una valutazione </a:t>
            </a:r>
            <a:r>
              <a:rPr lang="it-IT" sz="2800" b="1" dirty="0" err="1"/>
              <a:t>sufficiente,che</a:t>
            </a:r>
            <a:r>
              <a:rPr lang="it-IT" sz="2800" b="1" dirty="0"/>
              <a:t> per le prove intermedie era pari al </a:t>
            </a:r>
            <a:r>
              <a:rPr lang="it-IT" sz="2800" b="1" dirty="0" smtClean="0"/>
              <a:t>23%.</a:t>
            </a:r>
            <a:endParaRPr lang="it-IT" sz="2800" b="1" dirty="0"/>
          </a:p>
          <a:p>
            <a:r>
              <a:rPr lang="it-IT" sz="2800" b="1" dirty="0"/>
              <a:t>.il </a:t>
            </a:r>
            <a:r>
              <a:rPr lang="it-IT" sz="2800" b="1" dirty="0" smtClean="0"/>
              <a:t>21 </a:t>
            </a:r>
            <a:r>
              <a:rPr lang="it-IT" sz="2800" b="1" dirty="0"/>
              <a:t>% ha conseguito il 7 , per le prove intermedie era il voto del </a:t>
            </a:r>
            <a:r>
              <a:rPr lang="it-IT" sz="2800" b="1" dirty="0" smtClean="0"/>
              <a:t>15%.</a:t>
            </a:r>
            <a:endParaRPr lang="it-IT" sz="2800" b="1" dirty="0"/>
          </a:p>
          <a:p>
            <a:r>
              <a:rPr lang="it-IT" sz="2800" b="1" dirty="0" smtClean="0"/>
              <a:t>.Il 19% </a:t>
            </a:r>
            <a:r>
              <a:rPr lang="it-IT" sz="2800" b="1" dirty="0"/>
              <a:t>ha avuto come votazione </a:t>
            </a:r>
            <a:r>
              <a:rPr lang="it-IT" sz="2800" b="1" dirty="0" smtClean="0"/>
              <a:t>l’8,presente solo per il 6% </a:t>
            </a:r>
            <a:r>
              <a:rPr lang="it-IT" sz="2800" b="1" dirty="0"/>
              <a:t>nelle prove intermedie.</a:t>
            </a:r>
          </a:p>
          <a:p>
            <a:r>
              <a:rPr lang="it-IT" sz="2800" b="1" dirty="0"/>
              <a:t>.Il 6</a:t>
            </a:r>
            <a:r>
              <a:rPr lang="it-IT" sz="2800" b="1" dirty="0" smtClean="0"/>
              <a:t>% </a:t>
            </a:r>
            <a:r>
              <a:rPr lang="it-IT" sz="2800" b="1" dirty="0"/>
              <a:t>ha conseguito votazione pari a 9 </a:t>
            </a:r>
            <a:r>
              <a:rPr lang="it-IT" sz="2800" b="1" dirty="0" smtClean="0"/>
              <a:t>, presente l’8% nelle </a:t>
            </a:r>
            <a:r>
              <a:rPr lang="it-IT" sz="2800" b="1" dirty="0"/>
              <a:t>prove intermedie</a:t>
            </a:r>
            <a:r>
              <a:rPr lang="it-IT" sz="2800" b="1" dirty="0" smtClean="0"/>
              <a:t>.</a:t>
            </a:r>
          </a:p>
          <a:p>
            <a:r>
              <a:rPr lang="it-IT" sz="2800" b="1" dirty="0" smtClean="0"/>
              <a:t>.</a:t>
            </a:r>
            <a:r>
              <a:rPr lang="it-IT" sz="2800" b="1" dirty="0"/>
              <a:t> Il </a:t>
            </a:r>
            <a:r>
              <a:rPr lang="it-IT" sz="2800" b="1" dirty="0" smtClean="0"/>
              <a:t>3% </a:t>
            </a:r>
            <a:r>
              <a:rPr lang="it-IT" sz="2800" b="1" dirty="0"/>
              <a:t>ha conseguito votazione pari a </a:t>
            </a:r>
            <a:r>
              <a:rPr lang="it-IT" sz="2800" b="1" dirty="0" smtClean="0"/>
              <a:t>10 </a:t>
            </a:r>
            <a:r>
              <a:rPr lang="it-IT" sz="2800" b="1" dirty="0"/>
              <a:t>, presente </a:t>
            </a:r>
            <a:r>
              <a:rPr lang="it-IT" sz="2800" b="1" dirty="0" smtClean="0"/>
              <a:t>il 7% </a:t>
            </a:r>
            <a:r>
              <a:rPr lang="it-IT" sz="2800" b="1" dirty="0"/>
              <a:t>nelle prove intermedie</a:t>
            </a:r>
          </a:p>
        </p:txBody>
      </p:sp>
    </p:spTree>
    <p:extLst>
      <p:ext uri="{BB962C8B-B14F-4D97-AF65-F5344CB8AC3E}">
        <p14:creationId xmlns:p14="http://schemas.microsoft.com/office/powerpoint/2010/main" xmlns="" val="1575206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frale classi</a:t>
            </a:r>
          </a:p>
          <a:p>
            <a:pPr algn="ctr"/>
            <a:r>
              <a:rPr lang="it-IT" sz="2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1°quadrimestre</a:t>
            </a:r>
          </a:p>
          <a:p>
            <a:pPr algn="ctr"/>
            <a:endParaRPr lang="it-IT" sz="2000" b="1" cap="all" dirty="0" smtClean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pPr algn="ctr"/>
            <a:endParaRPr lang="it-IT" sz="2000" b="1" cap="all" dirty="0" smtClean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pPr algn="ctr"/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479316555"/>
              </p:ext>
            </p:extLst>
          </p:nvPr>
        </p:nvGraphicFramePr>
        <p:xfrm>
          <a:off x="317220" y="1772816"/>
          <a:ext cx="8640960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749450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pPr algn="ctr"/>
            <a:r>
              <a:rPr lang="it-IT" sz="2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</a:t>
            </a:r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2°quadrimestre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pPr algn="ctr"/>
            <a:endParaRPr lang="it-IT" sz="2000" b="1" cap="all" dirty="0" smtClean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pPr algn="ctr"/>
            <a:endParaRPr lang="it-IT" sz="2000" b="1" cap="all" dirty="0" smtClean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pPr algn="ctr"/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349031017"/>
              </p:ext>
            </p:extLst>
          </p:nvPr>
        </p:nvGraphicFramePr>
        <p:xfrm>
          <a:off x="317220" y="1772816"/>
          <a:ext cx="8640960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57947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0"/>
            <a:ext cx="6696744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pPr algn="ctr"/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844691435"/>
              </p:ext>
            </p:extLst>
          </p:nvPr>
        </p:nvGraphicFramePr>
        <p:xfrm>
          <a:off x="251521" y="1844824"/>
          <a:ext cx="3888431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ttangolo 5"/>
          <p:cNvSpPr/>
          <p:nvPr/>
        </p:nvSpPr>
        <p:spPr>
          <a:xfrm>
            <a:off x="1125776" y="1196752"/>
            <a:ext cx="1934056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5539028" y="1196752"/>
            <a:ext cx="1934056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</a:t>
            </a:r>
            <a:r>
              <a:rPr lang="it-IT" sz="1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°quadrimestre</a:t>
            </a:r>
            <a:endParaRPr lang="it-IT" sz="1800" dirty="0"/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xmlns="" val="3794283647"/>
              </p:ext>
            </p:extLst>
          </p:nvPr>
        </p:nvGraphicFramePr>
        <p:xfrm>
          <a:off x="4561840" y="1772816"/>
          <a:ext cx="3888431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934615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FINALE CLASSI SECONDE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526297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/>
              <a:t>Dalla lettura delle tabelle che riportano gli esiti delle prove parallele ,effettuate nella SCUOLA SECONDARIA DI 1 GRADO del nostro Istituto ,relativamente </a:t>
            </a:r>
            <a:r>
              <a:rPr lang="it-IT" sz="2400" b="1" dirty="0" smtClean="0"/>
              <a:t>all’</a:t>
            </a:r>
            <a:r>
              <a:rPr lang="it-IT" sz="2400" b="1" dirty="0" err="1" smtClean="0">
                <a:solidFill>
                  <a:srgbClr val="FF0000"/>
                </a:solidFill>
              </a:rPr>
              <a:t>INGLESE</a:t>
            </a:r>
            <a:r>
              <a:rPr lang="it-IT" sz="2400" b="1" dirty="0" err="1" smtClean="0"/>
              <a:t>,si</a:t>
            </a:r>
            <a:r>
              <a:rPr lang="it-IT" sz="2400" b="1" dirty="0" smtClean="0"/>
              <a:t> </a:t>
            </a:r>
            <a:r>
              <a:rPr lang="it-IT" sz="2400" b="1" dirty="0"/>
              <a:t>evince che: </a:t>
            </a:r>
          </a:p>
          <a:p>
            <a:r>
              <a:rPr lang="it-IT" sz="2400" b="1" dirty="0"/>
              <a:t>.</a:t>
            </a:r>
            <a:r>
              <a:rPr lang="it-IT" sz="2400" b="1" dirty="0" smtClean="0"/>
              <a:t>il28% </a:t>
            </a:r>
            <a:r>
              <a:rPr lang="it-IT" sz="2400" b="1" dirty="0"/>
              <a:t>degli alunni non ha raggiunto la sufficienza ,mentre nel 1°quadrimestre era pari al 19%.</a:t>
            </a:r>
          </a:p>
          <a:p>
            <a:r>
              <a:rPr lang="it-IT" sz="2400" b="1" dirty="0"/>
              <a:t>.il </a:t>
            </a:r>
            <a:r>
              <a:rPr lang="it-IT" sz="2400" b="1" dirty="0" smtClean="0"/>
              <a:t>26 </a:t>
            </a:r>
            <a:r>
              <a:rPr lang="it-IT" sz="2400" b="1" dirty="0"/>
              <a:t>% ha conseguito una valutazione </a:t>
            </a:r>
            <a:r>
              <a:rPr lang="it-IT" sz="2400" b="1" dirty="0" err="1"/>
              <a:t>sufficiente,che</a:t>
            </a:r>
            <a:r>
              <a:rPr lang="it-IT" sz="2400" b="1" dirty="0"/>
              <a:t> per le prove intermedie era pari al </a:t>
            </a:r>
            <a:r>
              <a:rPr lang="it-IT" sz="2400" b="1" dirty="0" smtClean="0"/>
              <a:t>15%.</a:t>
            </a:r>
            <a:endParaRPr lang="it-IT" sz="2400" b="1" dirty="0"/>
          </a:p>
          <a:p>
            <a:r>
              <a:rPr lang="it-IT" sz="2400" b="1" dirty="0"/>
              <a:t>.</a:t>
            </a:r>
            <a:r>
              <a:rPr lang="it-IT" sz="2400" b="1" dirty="0" smtClean="0"/>
              <a:t>il18% </a:t>
            </a:r>
            <a:r>
              <a:rPr lang="it-IT" sz="2400" b="1" dirty="0"/>
              <a:t>ha conseguito il 7 , per le prove intermedie era il voto del </a:t>
            </a:r>
            <a:r>
              <a:rPr lang="it-IT" sz="2400" b="1" dirty="0" smtClean="0"/>
              <a:t>20%.</a:t>
            </a:r>
            <a:endParaRPr lang="it-IT" sz="2400" b="1" dirty="0"/>
          </a:p>
          <a:p>
            <a:r>
              <a:rPr lang="it-IT" sz="2400" b="1" dirty="0" smtClean="0"/>
              <a:t>.Il 13% </a:t>
            </a:r>
            <a:r>
              <a:rPr lang="it-IT" sz="2400" b="1" dirty="0"/>
              <a:t>ha avuto come votazione l’8,presente per il </a:t>
            </a:r>
            <a:r>
              <a:rPr lang="it-IT" sz="2400" b="1" dirty="0" smtClean="0"/>
              <a:t>23% </a:t>
            </a:r>
            <a:r>
              <a:rPr lang="it-IT" sz="2400" b="1" dirty="0"/>
              <a:t>nelle prove intermedie.</a:t>
            </a:r>
          </a:p>
          <a:p>
            <a:r>
              <a:rPr lang="it-IT" sz="2400" b="1" dirty="0"/>
              <a:t>.Il  </a:t>
            </a:r>
            <a:r>
              <a:rPr lang="it-IT" sz="2400" b="1" dirty="0" smtClean="0"/>
              <a:t>9% </a:t>
            </a:r>
            <a:r>
              <a:rPr lang="it-IT" sz="2400" b="1" dirty="0"/>
              <a:t>ha conseguito votazione pari a 9 ,presente per </a:t>
            </a:r>
            <a:r>
              <a:rPr lang="it-IT" sz="2400" b="1" dirty="0" smtClean="0"/>
              <a:t>il 14 % </a:t>
            </a:r>
            <a:r>
              <a:rPr lang="it-IT" sz="2400" b="1" dirty="0"/>
              <a:t>nelle prove intermedie</a:t>
            </a:r>
            <a:r>
              <a:rPr lang="it-IT" sz="2400" b="1" dirty="0" smtClean="0"/>
              <a:t>.</a:t>
            </a:r>
          </a:p>
          <a:p>
            <a:r>
              <a:rPr lang="it-IT" sz="2400" b="1" dirty="0" smtClean="0"/>
              <a:t>.Il 9 %ha </a:t>
            </a:r>
            <a:r>
              <a:rPr lang="it-IT" sz="2400" b="1" dirty="0"/>
              <a:t>conseguito votazione pari a </a:t>
            </a:r>
            <a:r>
              <a:rPr lang="it-IT" sz="2400" b="1" dirty="0" smtClean="0"/>
              <a:t>10 nella fase intermedia </a:t>
            </a:r>
            <a:r>
              <a:rPr lang="it-IT" sz="2400" b="1" dirty="0"/>
              <a:t>,presente per </a:t>
            </a:r>
            <a:r>
              <a:rPr lang="it-IT" sz="2400" b="1" dirty="0" smtClean="0"/>
              <a:t>il 6% </a:t>
            </a:r>
            <a:r>
              <a:rPr lang="it-IT" sz="2400" b="1" dirty="0"/>
              <a:t>nelle prove </a:t>
            </a:r>
            <a:r>
              <a:rPr lang="it-IT" sz="2400" b="1" dirty="0" smtClean="0"/>
              <a:t>finali.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xmlns="" val="3993339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pPr algn="ctr"/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184222411"/>
              </p:ext>
            </p:extLst>
          </p:nvPr>
        </p:nvGraphicFramePr>
        <p:xfrm>
          <a:off x="395536" y="1340768"/>
          <a:ext cx="849694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chart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836712"/>
            <a:ext cx="5544616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3076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pPr algn="ctr"/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2°quadrimestre</a:t>
            </a:r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462462240"/>
              </p:ext>
            </p:extLst>
          </p:nvPr>
        </p:nvGraphicFramePr>
        <p:xfrm>
          <a:off x="395536" y="1340768"/>
          <a:ext cx="849694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23612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110015384"/>
              </p:ext>
            </p:extLst>
          </p:nvPr>
        </p:nvGraphicFramePr>
        <p:xfrm>
          <a:off x="539552" y="1628800"/>
          <a:ext cx="331236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ttangolo 1"/>
          <p:cNvSpPr/>
          <p:nvPr/>
        </p:nvSpPr>
        <p:spPr>
          <a:xfrm>
            <a:off x="827584" y="980728"/>
            <a:ext cx="1986954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5292080" y="980728"/>
            <a:ext cx="1986954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2°quadrimestre</a:t>
            </a:r>
            <a:endParaRPr lang="it-IT" dirty="0"/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xmlns="" val="2096142889"/>
              </p:ext>
            </p:extLst>
          </p:nvPr>
        </p:nvGraphicFramePr>
        <p:xfrm>
          <a:off x="4559384" y="1628800"/>
          <a:ext cx="331236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761232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CLASSI TERZE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526297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/>
              <a:t>Dalla lettura delle tabelle che riportano gli esiti delle prove parallele ,effettuate nella SCUOLA SECONDARIA DI 1 GRADO del nostro Istituto ,relativamente </a:t>
            </a:r>
            <a:r>
              <a:rPr lang="it-IT" sz="2400" b="1" dirty="0" smtClean="0"/>
              <a:t>all’</a:t>
            </a:r>
            <a:r>
              <a:rPr lang="it-IT" sz="2400" b="1" dirty="0" err="1" smtClean="0">
                <a:solidFill>
                  <a:srgbClr val="FF0000"/>
                </a:solidFill>
              </a:rPr>
              <a:t>ITALIANO</a:t>
            </a:r>
            <a:r>
              <a:rPr lang="it-IT" sz="2400" b="1" dirty="0" err="1" smtClean="0"/>
              <a:t>,si</a:t>
            </a:r>
            <a:r>
              <a:rPr lang="it-IT" sz="2400" b="1" dirty="0" smtClean="0"/>
              <a:t> </a:t>
            </a:r>
            <a:r>
              <a:rPr lang="it-IT" sz="2400" b="1" dirty="0"/>
              <a:t>evince che: </a:t>
            </a:r>
          </a:p>
          <a:p>
            <a:r>
              <a:rPr lang="it-IT" sz="2400" b="1" dirty="0"/>
              <a:t>.</a:t>
            </a:r>
            <a:r>
              <a:rPr lang="it-IT" sz="2400" b="1" dirty="0" smtClean="0"/>
              <a:t>il22% </a:t>
            </a:r>
            <a:r>
              <a:rPr lang="it-IT" sz="2400" b="1" dirty="0"/>
              <a:t>degli alunni non ha raggiunto la sufficienza </a:t>
            </a:r>
            <a:r>
              <a:rPr lang="it-IT" sz="2400" b="1" dirty="0" smtClean="0"/>
              <a:t>nel 1°quadrimestre,ridotto all’11% nel monitoraggio finale.</a:t>
            </a:r>
            <a:endParaRPr lang="it-IT" sz="2400" b="1" dirty="0"/>
          </a:p>
          <a:p>
            <a:r>
              <a:rPr lang="it-IT" sz="2400" b="1" dirty="0"/>
              <a:t>.il </a:t>
            </a:r>
            <a:r>
              <a:rPr lang="it-IT" sz="2400" b="1" dirty="0" smtClean="0"/>
              <a:t>10 </a:t>
            </a:r>
            <a:r>
              <a:rPr lang="it-IT" sz="2400" b="1" dirty="0"/>
              <a:t>% ha conseguito una valutazione </a:t>
            </a:r>
            <a:r>
              <a:rPr lang="it-IT" sz="2400" b="1" dirty="0" err="1"/>
              <a:t>sufficiente,che</a:t>
            </a:r>
            <a:r>
              <a:rPr lang="it-IT" sz="2400" b="1" dirty="0"/>
              <a:t> per le prove intermedie era pari al </a:t>
            </a:r>
            <a:r>
              <a:rPr lang="it-IT" sz="2400" b="1" dirty="0" smtClean="0"/>
              <a:t>31%.</a:t>
            </a:r>
            <a:endParaRPr lang="it-IT" sz="2400" b="1" dirty="0"/>
          </a:p>
          <a:p>
            <a:r>
              <a:rPr lang="it-IT" sz="2400" b="1" dirty="0"/>
              <a:t>.</a:t>
            </a:r>
            <a:r>
              <a:rPr lang="it-IT" sz="2400" b="1" dirty="0" smtClean="0"/>
              <a:t>il17% </a:t>
            </a:r>
            <a:r>
              <a:rPr lang="it-IT" sz="2400" b="1" dirty="0"/>
              <a:t>ha conseguito il 7 , per le prove intermedie era il voto del </a:t>
            </a:r>
            <a:r>
              <a:rPr lang="it-IT" sz="2400" b="1" dirty="0" smtClean="0"/>
              <a:t>22%.</a:t>
            </a:r>
            <a:endParaRPr lang="it-IT" sz="2400" b="1" dirty="0"/>
          </a:p>
          <a:p>
            <a:r>
              <a:rPr lang="it-IT" sz="2400" b="1" dirty="0"/>
              <a:t>.Il </a:t>
            </a:r>
            <a:r>
              <a:rPr lang="it-IT" sz="2400" b="1" dirty="0" smtClean="0"/>
              <a:t>29% </a:t>
            </a:r>
            <a:r>
              <a:rPr lang="it-IT" sz="2400" b="1" dirty="0"/>
              <a:t>ha avuto come votazione l’8,presente per il </a:t>
            </a:r>
            <a:r>
              <a:rPr lang="it-IT" sz="2400" b="1" dirty="0" smtClean="0"/>
              <a:t>19% </a:t>
            </a:r>
            <a:r>
              <a:rPr lang="it-IT" sz="2400" b="1" dirty="0"/>
              <a:t>nelle prove intermedie.</a:t>
            </a:r>
          </a:p>
          <a:p>
            <a:r>
              <a:rPr lang="it-IT" sz="2400" b="1" dirty="0"/>
              <a:t>.Il  </a:t>
            </a:r>
            <a:r>
              <a:rPr lang="it-IT" sz="2400" b="1" dirty="0" smtClean="0"/>
              <a:t>29</a:t>
            </a:r>
            <a:r>
              <a:rPr lang="it-IT" sz="2400" b="1" dirty="0"/>
              <a:t>% ha conseguito votazione pari a 9 ,presente per </a:t>
            </a:r>
            <a:r>
              <a:rPr lang="it-IT" sz="2400" b="1" dirty="0" smtClean="0"/>
              <a:t>solo per il 6 </a:t>
            </a:r>
            <a:r>
              <a:rPr lang="it-IT" sz="2400" b="1" dirty="0"/>
              <a:t>% nelle prove intermedie.</a:t>
            </a:r>
          </a:p>
          <a:p>
            <a:r>
              <a:rPr lang="it-IT" sz="2400" b="1" dirty="0" smtClean="0"/>
              <a:t>.Nessun alunno ha conseguito </a:t>
            </a:r>
            <a:r>
              <a:rPr lang="it-IT" sz="2400" b="1" dirty="0"/>
              <a:t>votazione pari a 10 nella fase intermedia ,presente per il </a:t>
            </a:r>
            <a:r>
              <a:rPr lang="it-IT" sz="2400" b="1" dirty="0" smtClean="0"/>
              <a:t>4% </a:t>
            </a:r>
            <a:r>
              <a:rPr lang="it-IT" sz="2400" b="1" dirty="0"/>
              <a:t>nelle prove finali.</a:t>
            </a:r>
            <a:endParaRPr lang="it-IT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835189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pPr algn="ctr"/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377202903"/>
              </p:ext>
            </p:extLst>
          </p:nvPr>
        </p:nvGraphicFramePr>
        <p:xfrm>
          <a:off x="395536" y="1340768"/>
          <a:ext cx="828092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chart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873536"/>
            <a:ext cx="5832648" cy="55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5264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980728"/>
            <a:ext cx="8496944" cy="489364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 prove comuni </a:t>
            </a:r>
            <a:r>
              <a:rPr lang="it-IT" sz="2400" dirty="0">
                <a:solidFill>
                  <a:srgbClr val="C00000"/>
                </a:solidFill>
              </a:rPr>
              <a:t>NON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servono a confrontare la ‘</a:t>
            </a:r>
            <a:r>
              <a:rPr lang="it-IT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qualità’la‘bontà’del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lavoro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docente, quanto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costituire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una base comune (non unitaria 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omologata) nella didattica, nella costruzione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delle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prove e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nei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sistemi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 valutazione all’interno dei medesimi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ambiti  disciplinari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ctr"/>
            <a:r>
              <a:rPr lang="it-IT" sz="2400" dirty="0">
                <a:solidFill>
                  <a:srgbClr val="FF0000"/>
                </a:solidFill>
              </a:rPr>
              <a:t>NON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sono, perciò, uno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strumento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che miri a costituire una classifica delle classi e/o dei corsi.</a:t>
            </a: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Sono una modalità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utile di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verifica e valutazione dell’attuazione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 curricolo verticale.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Infine, consentono di ‘tracciare uno storico’ in relazione al percorso del singolo studente ed alla</a:t>
            </a: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specifica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materia.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311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pPr algn="ctr"/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072966198"/>
              </p:ext>
            </p:extLst>
          </p:nvPr>
        </p:nvGraphicFramePr>
        <p:xfrm>
          <a:off x="395536" y="1340768"/>
          <a:ext cx="828092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ttangolo 1"/>
          <p:cNvSpPr/>
          <p:nvPr/>
        </p:nvSpPr>
        <p:spPr>
          <a:xfrm>
            <a:off x="2987823" y="753176"/>
            <a:ext cx="2910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</a:t>
            </a:r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9459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5576" y="150625"/>
            <a:ext cx="720080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pPr algn="ctr"/>
            <a:endParaRPr lang="it-IT" sz="2000" b="1" cap="all" dirty="0" smtClean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pPr algn="ctr"/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28979654"/>
              </p:ext>
            </p:extLst>
          </p:nvPr>
        </p:nvGraphicFramePr>
        <p:xfrm>
          <a:off x="611560" y="1535620"/>
          <a:ext cx="3384376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ttangolo 1"/>
          <p:cNvSpPr/>
          <p:nvPr/>
        </p:nvSpPr>
        <p:spPr>
          <a:xfrm>
            <a:off x="971600" y="1067894"/>
            <a:ext cx="1934055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148064" y="1067894"/>
            <a:ext cx="1934056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</a:t>
            </a:r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xmlns="" val="3466881334"/>
              </p:ext>
            </p:extLst>
          </p:nvPr>
        </p:nvGraphicFramePr>
        <p:xfrm>
          <a:off x="4499991" y="1772816"/>
          <a:ext cx="3323083" cy="3976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451513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CLASSI TERZE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526297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/>
              <a:t>Dalla lettura delle tabelle che riportano gli esiti delle prove parallele ,effettuate nella SCUOLA SECONDARIA DI 1 GRADO del nostro Istituto ,relativamente </a:t>
            </a:r>
            <a:r>
              <a:rPr lang="it-IT" sz="2400" b="1" dirty="0" smtClean="0"/>
              <a:t>alla </a:t>
            </a:r>
            <a:r>
              <a:rPr lang="it-IT" sz="2400" b="1" dirty="0" err="1" smtClean="0">
                <a:solidFill>
                  <a:srgbClr val="FF0000"/>
                </a:solidFill>
              </a:rPr>
              <a:t>MATEMATICA</a:t>
            </a:r>
            <a:r>
              <a:rPr lang="it-IT" sz="2400" b="1" dirty="0" err="1" smtClean="0"/>
              <a:t>,si</a:t>
            </a:r>
            <a:r>
              <a:rPr lang="it-IT" sz="2400" b="1" dirty="0" smtClean="0"/>
              <a:t> </a:t>
            </a:r>
            <a:r>
              <a:rPr lang="it-IT" sz="2400" b="1" dirty="0"/>
              <a:t>evince che: </a:t>
            </a:r>
          </a:p>
          <a:p>
            <a:r>
              <a:rPr lang="it-IT" sz="2400" b="1" dirty="0"/>
              <a:t>.</a:t>
            </a:r>
            <a:r>
              <a:rPr lang="it-IT" sz="2400" b="1" dirty="0" smtClean="0"/>
              <a:t>il15% </a:t>
            </a:r>
            <a:r>
              <a:rPr lang="it-IT" sz="2400" b="1" dirty="0"/>
              <a:t>degli alunni non ha raggiunto la sufficienza ,mentre nel 1°quadrimestre era pari al </a:t>
            </a:r>
            <a:r>
              <a:rPr lang="it-IT" sz="2400" b="1" dirty="0" smtClean="0"/>
              <a:t>44%.</a:t>
            </a:r>
            <a:endParaRPr lang="it-IT" sz="2400" b="1" dirty="0"/>
          </a:p>
          <a:p>
            <a:r>
              <a:rPr lang="it-IT" sz="2400" b="1" dirty="0"/>
              <a:t>.il </a:t>
            </a:r>
            <a:r>
              <a:rPr lang="it-IT" sz="2400" b="1" dirty="0" smtClean="0"/>
              <a:t>24 </a:t>
            </a:r>
            <a:r>
              <a:rPr lang="it-IT" sz="2400" b="1" dirty="0"/>
              <a:t>% ha conseguito una valutazione </a:t>
            </a:r>
            <a:r>
              <a:rPr lang="it-IT" sz="2400" b="1" dirty="0" err="1"/>
              <a:t>sufficiente,che</a:t>
            </a:r>
            <a:r>
              <a:rPr lang="it-IT" sz="2400" b="1" dirty="0"/>
              <a:t> per le prove intermedie era pari al </a:t>
            </a:r>
            <a:r>
              <a:rPr lang="it-IT" sz="2400" b="1" dirty="0" smtClean="0"/>
              <a:t>26%.</a:t>
            </a:r>
            <a:endParaRPr lang="it-IT" sz="2400" b="1" dirty="0"/>
          </a:p>
          <a:p>
            <a:r>
              <a:rPr lang="it-IT" sz="2400" b="1" dirty="0"/>
              <a:t>.</a:t>
            </a:r>
            <a:r>
              <a:rPr lang="it-IT" sz="2400" b="1" dirty="0" smtClean="0"/>
              <a:t>il 26 % </a:t>
            </a:r>
            <a:r>
              <a:rPr lang="it-IT" sz="2400" b="1" dirty="0"/>
              <a:t>ha conseguito il 7 , per le prove intermedie era il voto del </a:t>
            </a:r>
            <a:r>
              <a:rPr lang="it-IT" sz="2400" b="1" dirty="0" smtClean="0"/>
              <a:t>15%.</a:t>
            </a:r>
            <a:endParaRPr lang="it-IT" sz="2400" b="1" dirty="0"/>
          </a:p>
          <a:p>
            <a:r>
              <a:rPr lang="it-IT" sz="2400" b="1" dirty="0"/>
              <a:t>.Il </a:t>
            </a:r>
            <a:r>
              <a:rPr lang="it-IT" sz="2400" b="1" dirty="0" smtClean="0"/>
              <a:t>20% </a:t>
            </a:r>
            <a:r>
              <a:rPr lang="it-IT" sz="2400" b="1" dirty="0"/>
              <a:t>ha avuto come votazione l’8,presente per il </a:t>
            </a:r>
            <a:r>
              <a:rPr lang="it-IT" sz="2400" b="1" dirty="0" smtClean="0"/>
              <a:t>7% </a:t>
            </a:r>
            <a:r>
              <a:rPr lang="it-IT" sz="2400" b="1" dirty="0"/>
              <a:t>nelle prove intermedie.</a:t>
            </a:r>
          </a:p>
          <a:p>
            <a:r>
              <a:rPr lang="it-IT" sz="2400" b="1" dirty="0" smtClean="0"/>
              <a:t>.L’8% </a:t>
            </a:r>
            <a:r>
              <a:rPr lang="it-IT" sz="2400" b="1" dirty="0"/>
              <a:t>ha conseguito votazione pari a 9 ,presente per il </a:t>
            </a:r>
            <a:r>
              <a:rPr lang="it-IT" sz="2400" b="1" dirty="0" smtClean="0"/>
              <a:t>6 </a:t>
            </a:r>
            <a:r>
              <a:rPr lang="it-IT" sz="2400" b="1" dirty="0"/>
              <a:t>% nelle prove intermedie.</a:t>
            </a:r>
          </a:p>
          <a:p>
            <a:r>
              <a:rPr lang="it-IT" sz="2400" b="1" dirty="0"/>
              <a:t>.Il </a:t>
            </a:r>
            <a:r>
              <a:rPr lang="it-IT" sz="2400" b="1" dirty="0" smtClean="0"/>
              <a:t>2 </a:t>
            </a:r>
            <a:r>
              <a:rPr lang="it-IT" sz="2400" b="1" dirty="0"/>
              <a:t>%ha conseguito votazione pari a 10 nella fase intermedia ,presente per il </a:t>
            </a:r>
            <a:r>
              <a:rPr lang="it-IT" sz="2400" b="1" dirty="0" smtClean="0"/>
              <a:t>7% </a:t>
            </a:r>
            <a:r>
              <a:rPr lang="it-IT" sz="2400" b="1" dirty="0"/>
              <a:t>nelle prove finali.</a:t>
            </a:r>
            <a:endParaRPr lang="it-IT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550035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pPr algn="ctr"/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677670269"/>
              </p:ext>
            </p:extLst>
          </p:nvPr>
        </p:nvGraphicFramePr>
        <p:xfrm>
          <a:off x="107504" y="1508869"/>
          <a:ext cx="8640960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chart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980728"/>
            <a:ext cx="5544616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90413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pPr algn="ctr"/>
            <a:r>
              <a:rPr lang="it-IT" sz="2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2°quadrimestre</a:t>
            </a:r>
          </a:p>
          <a:p>
            <a:pPr algn="ctr"/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28990218"/>
              </p:ext>
            </p:extLst>
          </p:nvPr>
        </p:nvGraphicFramePr>
        <p:xfrm>
          <a:off x="107504" y="1508869"/>
          <a:ext cx="8640960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9047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961405992"/>
              </p:ext>
            </p:extLst>
          </p:nvPr>
        </p:nvGraphicFramePr>
        <p:xfrm>
          <a:off x="323528" y="1412776"/>
          <a:ext cx="3384376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ttangolo 5"/>
          <p:cNvSpPr/>
          <p:nvPr/>
        </p:nvSpPr>
        <p:spPr>
          <a:xfrm>
            <a:off x="727566" y="1143045"/>
            <a:ext cx="1934056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</a:t>
            </a:r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004048" y="958379"/>
            <a:ext cx="1986954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2°quadrimestre</a:t>
            </a:r>
          </a:p>
        </p:txBody>
      </p:sp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xmlns="" val="488408488"/>
              </p:ext>
            </p:extLst>
          </p:nvPr>
        </p:nvGraphicFramePr>
        <p:xfrm>
          <a:off x="4427984" y="1700808"/>
          <a:ext cx="338437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65961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CLASSI TERZE 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526297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/>
              <a:t>Dalla lettura delle tabelle che riportano gli esiti delle prove parallele ,effettuate nella SCUOLA SECONDARIA DI 1 GRADO del nostro Istituto ,relativamente all’</a:t>
            </a:r>
            <a:r>
              <a:rPr lang="it-IT" sz="2400" b="1" dirty="0" err="1">
                <a:solidFill>
                  <a:srgbClr val="FF0000"/>
                </a:solidFill>
              </a:rPr>
              <a:t>INGLESE</a:t>
            </a:r>
            <a:r>
              <a:rPr lang="it-IT" sz="2400" b="1" dirty="0" err="1"/>
              <a:t>,si</a:t>
            </a:r>
            <a:r>
              <a:rPr lang="it-IT" sz="2400" b="1" dirty="0"/>
              <a:t> evince che: </a:t>
            </a:r>
          </a:p>
          <a:p>
            <a:r>
              <a:rPr lang="it-IT" sz="2400" b="1" dirty="0"/>
              <a:t>.</a:t>
            </a:r>
            <a:r>
              <a:rPr lang="it-IT" sz="2400" b="1" dirty="0" smtClean="0"/>
              <a:t>il26% </a:t>
            </a:r>
            <a:r>
              <a:rPr lang="it-IT" sz="2400" b="1" dirty="0"/>
              <a:t>degli alunni non ha raggiunto la sufficienza ,mentre nel 1°quadrimestre era pari al </a:t>
            </a:r>
            <a:r>
              <a:rPr lang="it-IT" sz="2400" b="1" dirty="0" smtClean="0"/>
              <a:t>17%.</a:t>
            </a:r>
            <a:endParaRPr lang="it-IT" sz="2400" b="1" dirty="0"/>
          </a:p>
          <a:p>
            <a:r>
              <a:rPr lang="it-IT" sz="2400" b="1" dirty="0"/>
              <a:t>.il </a:t>
            </a:r>
            <a:r>
              <a:rPr lang="it-IT" sz="2400" b="1" dirty="0" smtClean="0"/>
              <a:t>23% </a:t>
            </a:r>
            <a:r>
              <a:rPr lang="it-IT" sz="2400" b="1" dirty="0"/>
              <a:t>ha conseguito una valutazione </a:t>
            </a:r>
            <a:r>
              <a:rPr lang="it-IT" sz="2400" b="1" dirty="0" err="1"/>
              <a:t>sufficiente,che</a:t>
            </a:r>
            <a:r>
              <a:rPr lang="it-IT" sz="2400" b="1" dirty="0"/>
              <a:t> per le prove intermedie era pari al </a:t>
            </a:r>
            <a:r>
              <a:rPr lang="it-IT" sz="2400" b="1" dirty="0" smtClean="0"/>
              <a:t>16%.</a:t>
            </a:r>
            <a:endParaRPr lang="it-IT" sz="2400" b="1" dirty="0"/>
          </a:p>
          <a:p>
            <a:r>
              <a:rPr lang="it-IT" sz="2400" b="1" dirty="0"/>
              <a:t>.</a:t>
            </a:r>
            <a:r>
              <a:rPr lang="it-IT" sz="2400" b="1" dirty="0" smtClean="0"/>
              <a:t>il19% </a:t>
            </a:r>
            <a:r>
              <a:rPr lang="it-IT" sz="2400" b="1" dirty="0"/>
              <a:t>ha conseguito il 7 , per le prove intermedie era il voto del 20%.</a:t>
            </a:r>
          </a:p>
          <a:p>
            <a:r>
              <a:rPr lang="it-IT" sz="2400" b="1" dirty="0"/>
              <a:t>.Il </a:t>
            </a:r>
            <a:r>
              <a:rPr lang="it-IT" sz="2400" b="1" dirty="0" smtClean="0"/>
              <a:t>14% </a:t>
            </a:r>
            <a:r>
              <a:rPr lang="it-IT" sz="2400" b="1" dirty="0"/>
              <a:t>ha avuto come votazione l’8,presente per il 23% nelle prove intermedie.</a:t>
            </a:r>
          </a:p>
          <a:p>
            <a:r>
              <a:rPr lang="it-IT" sz="2400" b="1" dirty="0" smtClean="0"/>
              <a:t>.L’11 % </a:t>
            </a:r>
            <a:r>
              <a:rPr lang="it-IT" sz="2400" b="1" dirty="0"/>
              <a:t>ha conseguito votazione pari a 9 ,presente per il </a:t>
            </a:r>
            <a:r>
              <a:rPr lang="it-IT" sz="2400" b="1" dirty="0" smtClean="0"/>
              <a:t>18 </a:t>
            </a:r>
            <a:r>
              <a:rPr lang="it-IT" sz="2400" b="1" dirty="0"/>
              <a:t>% nelle prove intermedie.</a:t>
            </a:r>
          </a:p>
          <a:p>
            <a:r>
              <a:rPr lang="it-IT" sz="2400" b="1" dirty="0"/>
              <a:t>.Il </a:t>
            </a:r>
            <a:r>
              <a:rPr lang="it-IT" sz="2400" b="1" dirty="0" smtClean="0"/>
              <a:t>6 </a:t>
            </a:r>
            <a:r>
              <a:rPr lang="it-IT" sz="2400" b="1" dirty="0"/>
              <a:t>%ha conseguito votazione pari a 10 nella fase intermedia ,presente per il </a:t>
            </a:r>
            <a:r>
              <a:rPr lang="it-IT" sz="2400" b="1" dirty="0" smtClean="0"/>
              <a:t>7% </a:t>
            </a:r>
            <a:r>
              <a:rPr lang="it-IT" sz="2400" b="1" dirty="0"/>
              <a:t>nelle prove finali.</a:t>
            </a:r>
            <a:endParaRPr lang="it-IT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381622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pPr algn="ctr"/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533647119"/>
              </p:ext>
            </p:extLst>
          </p:nvPr>
        </p:nvGraphicFramePr>
        <p:xfrm>
          <a:off x="395536" y="1340768"/>
          <a:ext cx="8424936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chart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91680" y="901089"/>
            <a:ext cx="5544616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471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475656" y="150625"/>
            <a:ext cx="648072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pPr algn="ctr"/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61934445"/>
              </p:ext>
            </p:extLst>
          </p:nvPr>
        </p:nvGraphicFramePr>
        <p:xfrm>
          <a:off x="107504" y="1772816"/>
          <a:ext cx="8424936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ttangolo 7"/>
          <p:cNvSpPr/>
          <p:nvPr/>
        </p:nvSpPr>
        <p:spPr>
          <a:xfrm>
            <a:off x="1619672" y="1260393"/>
            <a:ext cx="604867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2°quadrimestre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01788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</a:p>
          <a:p>
            <a:pPr algn="ctr"/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618514303"/>
              </p:ext>
            </p:extLst>
          </p:nvPr>
        </p:nvGraphicFramePr>
        <p:xfrm>
          <a:off x="755576" y="1677983"/>
          <a:ext cx="4170156" cy="3572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xmlns="" val="2735063865"/>
              </p:ext>
            </p:extLst>
          </p:nvPr>
        </p:nvGraphicFramePr>
        <p:xfrm>
          <a:off x="4788024" y="1988840"/>
          <a:ext cx="3456384" cy="3169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ttangolo 7"/>
          <p:cNvSpPr/>
          <p:nvPr/>
        </p:nvSpPr>
        <p:spPr>
          <a:xfrm>
            <a:off x="5798197" y="1247424"/>
            <a:ext cx="1742913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</a:t>
            </a:r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°quadrimestre</a:t>
            </a:r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477717" y="1399824"/>
            <a:ext cx="1742914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</a:t>
            </a:r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°quadrimestre</a:t>
            </a:r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6999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A9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FINALE CLASSI PRIME  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15194"/>
            <a:ext cx="9144000" cy="526297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Dalla lettura delle tabelle che riportano gli esiti delle prove parallele ,effettuate nella SCUOLA SECONDARIA DI 1 GRADO del nostro Istituto ,relativamente all’</a:t>
            </a:r>
            <a:r>
              <a:rPr lang="it-IT" sz="2400" b="1" dirty="0" err="1" smtClean="0">
                <a:solidFill>
                  <a:srgbClr val="FF0000"/>
                </a:solidFill>
              </a:rPr>
              <a:t>ITALIANO</a:t>
            </a:r>
            <a:r>
              <a:rPr lang="it-IT" sz="2400" b="1" dirty="0" err="1" smtClean="0"/>
              <a:t>,si</a:t>
            </a:r>
            <a:r>
              <a:rPr lang="it-IT" sz="2400" b="1" dirty="0" smtClean="0"/>
              <a:t> evince che: </a:t>
            </a:r>
          </a:p>
          <a:p>
            <a:r>
              <a:rPr lang="it-IT" sz="2400" b="1" dirty="0" smtClean="0"/>
              <a:t>.il21% degli alunni non ha raggiunto la sufficienza ,mentre nel 1°quadrimestre era pari al 19%.</a:t>
            </a:r>
          </a:p>
          <a:p>
            <a:r>
              <a:rPr lang="it-IT" sz="2400" b="1" dirty="0" smtClean="0"/>
              <a:t>.il 29 % ha conseguito una valutazione </a:t>
            </a:r>
            <a:r>
              <a:rPr lang="it-IT" sz="2400" b="1" dirty="0" err="1" smtClean="0"/>
              <a:t>sufficiente,che</a:t>
            </a:r>
            <a:r>
              <a:rPr lang="it-IT" sz="2400" b="1" dirty="0" smtClean="0"/>
              <a:t> per le prove intermedie era pari al 16%.</a:t>
            </a:r>
          </a:p>
          <a:p>
            <a:r>
              <a:rPr lang="it-IT" sz="2400" b="1" dirty="0" smtClean="0"/>
              <a:t>.il 31 % ha conseguito il 7 , </a:t>
            </a:r>
            <a:r>
              <a:rPr lang="it-IT" sz="2400" b="1" dirty="0"/>
              <a:t>per le </a:t>
            </a:r>
            <a:r>
              <a:rPr lang="it-IT" sz="2400" b="1" dirty="0" smtClean="0"/>
              <a:t>prove</a:t>
            </a:r>
            <a:r>
              <a:rPr lang="it-IT" sz="2400" b="1" dirty="0"/>
              <a:t> intermedie era </a:t>
            </a:r>
            <a:r>
              <a:rPr lang="it-IT" sz="2400" b="1" dirty="0" smtClean="0"/>
              <a:t>il voto del 29%.</a:t>
            </a:r>
          </a:p>
          <a:p>
            <a:r>
              <a:rPr lang="it-IT" sz="2400" b="1" dirty="0" smtClean="0"/>
              <a:t>.L’8% ha avuto come votazione l’8,presente per il 22% nelle prove intermedie.</a:t>
            </a:r>
          </a:p>
          <a:p>
            <a:r>
              <a:rPr lang="it-IT" sz="2400" b="1" dirty="0" smtClean="0"/>
              <a:t>.Il 3% </a:t>
            </a:r>
            <a:r>
              <a:rPr lang="it-IT" sz="2400" b="1" dirty="0"/>
              <a:t>ha </a:t>
            </a:r>
            <a:r>
              <a:rPr lang="it-IT" sz="2400" b="1" dirty="0" smtClean="0"/>
              <a:t>conseguito votazione pari a 9 ,</a:t>
            </a:r>
            <a:r>
              <a:rPr lang="it-IT" sz="2400" b="1" dirty="0"/>
              <a:t>presente per </a:t>
            </a:r>
            <a:r>
              <a:rPr lang="it-IT" sz="2400" b="1" dirty="0" smtClean="0"/>
              <a:t>l’11% </a:t>
            </a:r>
            <a:r>
              <a:rPr lang="it-IT" sz="2400" b="1" dirty="0"/>
              <a:t>nelle prove intermedie</a:t>
            </a:r>
            <a:r>
              <a:rPr lang="it-IT" sz="2400" b="1" dirty="0" smtClean="0"/>
              <a:t>.</a:t>
            </a:r>
          </a:p>
          <a:p>
            <a:r>
              <a:rPr lang="it-IT" sz="2400" b="1" dirty="0" smtClean="0"/>
              <a:t>.Nel 1°quadrimestre solo il 3% degli alunni aveva ottenuto votazione 10,nel 2°quadrimestre è pari all’8%.</a:t>
            </a:r>
          </a:p>
        </p:txBody>
      </p:sp>
    </p:spTree>
    <p:extLst>
      <p:ext uri="{BB962C8B-B14F-4D97-AF65-F5344CB8AC3E}">
        <p14:creationId xmlns:p14="http://schemas.microsoft.com/office/powerpoint/2010/main" xmlns="" val="417170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  <a:solidFill>
            <a:srgbClr val="00FF00"/>
          </a:solidFill>
        </p:spPr>
        <p:txBody>
          <a:bodyPr>
            <a:noAutofit/>
          </a:bodyPr>
          <a:lstStyle/>
          <a:p>
            <a:r>
              <a:rPr lang="it-IT" sz="8000" dirty="0" smtClean="0"/>
              <a:t>GRAZIE</a:t>
            </a:r>
            <a:br>
              <a:rPr lang="it-IT" sz="8000" dirty="0" smtClean="0"/>
            </a:br>
            <a:r>
              <a:rPr lang="it-IT" sz="8000" dirty="0" smtClean="0"/>
              <a:t> PER LA COLLABORAZIONE</a:t>
            </a:r>
            <a:br>
              <a:rPr lang="it-IT" sz="8000" dirty="0" smtClean="0"/>
            </a:br>
            <a:r>
              <a:rPr lang="it-IT" sz="4800" dirty="0" smtClean="0"/>
              <a:t>FS.MARIA PUCA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xmlns="" val="31973251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99592" y="155796"/>
            <a:ext cx="6696744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                             </a:t>
            </a:r>
            <a:r>
              <a:rPr lang="it-IT" sz="1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1°quadrimestre</a:t>
            </a:r>
            <a:endParaRPr lang="it-IT" sz="1600" dirty="0"/>
          </a:p>
          <a:p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546212003"/>
              </p:ext>
            </p:extLst>
          </p:nvPr>
        </p:nvGraphicFramePr>
        <p:xfrm>
          <a:off x="179512" y="1448540"/>
          <a:ext cx="8136904" cy="465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8705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99592" y="155796"/>
            <a:ext cx="6696744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                             </a:t>
            </a:r>
            <a:r>
              <a:rPr lang="it-IT" sz="1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</a:t>
            </a:r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2°quadrimestre</a:t>
            </a:r>
            <a:endParaRPr lang="it-IT" sz="1600" dirty="0"/>
          </a:p>
          <a:p>
            <a:endParaRPr lang="it-IT" sz="16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803251177"/>
              </p:ext>
            </p:extLst>
          </p:nvPr>
        </p:nvGraphicFramePr>
        <p:xfrm>
          <a:off x="179512" y="1448540"/>
          <a:ext cx="8136904" cy="465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6642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150625"/>
            <a:ext cx="7776864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r>
              <a:rPr lang="it-IT" sz="16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                                            Risultati complessivi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863092755"/>
              </p:ext>
            </p:extLst>
          </p:nvPr>
        </p:nvGraphicFramePr>
        <p:xfrm>
          <a:off x="395536" y="1844824"/>
          <a:ext cx="336820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ttangolo 1"/>
          <p:cNvSpPr/>
          <p:nvPr/>
        </p:nvSpPr>
        <p:spPr>
          <a:xfrm>
            <a:off x="627733" y="1146355"/>
            <a:ext cx="2432099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 quadrimestre</a:t>
            </a:r>
            <a:endParaRPr lang="it-IT" dirty="0"/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xmlns="" val="2665299448"/>
              </p:ext>
            </p:extLst>
          </p:nvPr>
        </p:nvGraphicFramePr>
        <p:xfrm>
          <a:off x="4531466" y="1772816"/>
          <a:ext cx="336820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ttangolo 6"/>
          <p:cNvSpPr/>
          <p:nvPr/>
        </p:nvSpPr>
        <p:spPr>
          <a:xfrm>
            <a:off x="5220072" y="1104732"/>
            <a:ext cx="2432099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2° </a:t>
            </a:r>
            <a:r>
              <a:rPr lang="it-IT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quadrimestre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5699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A9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 FINALE CLASSI PRIME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15194"/>
            <a:ext cx="9144000" cy="489364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/>
              <a:t>Dalla lettura delle tabelle che riportano gli esiti delle prove parallele ,effettuate nella SCUOLA SECONDARIA DI 1 GRADO del nostro Istituto ,relativamente </a:t>
            </a:r>
            <a:r>
              <a:rPr lang="it-IT" sz="2400" b="1" dirty="0" smtClean="0"/>
              <a:t>alla </a:t>
            </a:r>
            <a:r>
              <a:rPr lang="it-IT" sz="2400" b="1" dirty="0" err="1" smtClean="0">
                <a:solidFill>
                  <a:srgbClr val="FF0000"/>
                </a:solidFill>
              </a:rPr>
              <a:t>MATEMATICA</a:t>
            </a:r>
            <a:r>
              <a:rPr lang="it-IT" sz="2400" b="1" dirty="0" err="1" smtClean="0"/>
              <a:t>,si</a:t>
            </a:r>
            <a:r>
              <a:rPr lang="it-IT" sz="2400" b="1" dirty="0" smtClean="0"/>
              <a:t> </a:t>
            </a:r>
            <a:r>
              <a:rPr lang="it-IT" sz="2400" b="1" dirty="0"/>
              <a:t>evince che: </a:t>
            </a:r>
          </a:p>
          <a:p>
            <a:r>
              <a:rPr lang="it-IT" sz="2400" dirty="0" smtClean="0"/>
              <a:t>• </a:t>
            </a:r>
            <a:r>
              <a:rPr lang="it-IT" sz="2400" b="1" dirty="0"/>
              <a:t>il </a:t>
            </a:r>
            <a:r>
              <a:rPr lang="it-IT" sz="2400" b="1" dirty="0" smtClean="0"/>
              <a:t>17 % </a:t>
            </a:r>
            <a:r>
              <a:rPr lang="it-IT" sz="2400" b="1" dirty="0"/>
              <a:t>degli alunni non ha raggiunto la sufficienza, che era la votazione del </a:t>
            </a:r>
            <a:r>
              <a:rPr lang="it-IT" sz="2400" b="1" dirty="0" smtClean="0"/>
              <a:t>33% nella fase intermedia.</a:t>
            </a:r>
          </a:p>
          <a:p>
            <a:r>
              <a:rPr lang="it-IT" sz="2400" b="1" dirty="0" smtClean="0"/>
              <a:t>• </a:t>
            </a:r>
            <a:r>
              <a:rPr lang="it-IT" sz="2400" b="1" dirty="0"/>
              <a:t>mentre il </a:t>
            </a:r>
            <a:r>
              <a:rPr lang="it-IT" sz="2400" b="1" dirty="0" smtClean="0"/>
              <a:t>25 </a:t>
            </a:r>
            <a:r>
              <a:rPr lang="it-IT" sz="2400" b="1" dirty="0"/>
              <a:t>% ha conseguito una preparazione sufficiente, che </a:t>
            </a:r>
            <a:r>
              <a:rPr lang="it-IT" sz="2400" b="1" dirty="0" smtClean="0"/>
              <a:t>corrispondeva al 22% </a:t>
            </a:r>
          </a:p>
          <a:p>
            <a:r>
              <a:rPr lang="it-IT" sz="2400" b="1" dirty="0" smtClean="0"/>
              <a:t>• </a:t>
            </a:r>
            <a:r>
              <a:rPr lang="it-IT" sz="2400" b="1" dirty="0"/>
              <a:t>il </a:t>
            </a:r>
            <a:r>
              <a:rPr lang="it-IT" sz="2400" b="1" dirty="0" smtClean="0"/>
              <a:t>29 </a:t>
            </a:r>
            <a:r>
              <a:rPr lang="it-IT" sz="2400" b="1" dirty="0"/>
              <a:t>% ha raggiunto una votazione pari a 7, che riportava il </a:t>
            </a:r>
            <a:r>
              <a:rPr lang="it-IT" sz="2400" b="1" dirty="0" smtClean="0"/>
              <a:t>22% </a:t>
            </a:r>
          </a:p>
          <a:p>
            <a:r>
              <a:rPr lang="it-IT" sz="2400" b="1" dirty="0" smtClean="0"/>
              <a:t>• </a:t>
            </a:r>
            <a:r>
              <a:rPr lang="it-IT" sz="2400" b="1" dirty="0"/>
              <a:t>per il </a:t>
            </a:r>
            <a:r>
              <a:rPr lang="it-IT" sz="2400" b="1" dirty="0" smtClean="0"/>
              <a:t>18% </a:t>
            </a:r>
            <a:r>
              <a:rPr lang="it-IT" sz="2400" b="1" dirty="0"/>
              <a:t>il voto è stato 8, </a:t>
            </a:r>
            <a:r>
              <a:rPr lang="it-IT" sz="2400" b="1" dirty="0" smtClean="0"/>
              <a:t>il </a:t>
            </a:r>
            <a:r>
              <a:rPr lang="it-IT" sz="2400" b="1" dirty="0"/>
              <a:t>13% lo riportava </a:t>
            </a:r>
            <a:r>
              <a:rPr lang="it-IT" sz="2400" b="1" dirty="0" smtClean="0"/>
              <a:t>nel 1° quadrimestre</a:t>
            </a:r>
          </a:p>
          <a:p>
            <a:r>
              <a:rPr lang="it-IT" sz="2400" b="1" dirty="0" smtClean="0"/>
              <a:t>• </a:t>
            </a:r>
            <a:r>
              <a:rPr lang="it-IT" sz="2400" b="1" dirty="0"/>
              <a:t>per </a:t>
            </a:r>
            <a:r>
              <a:rPr lang="it-IT" sz="2400" b="1" dirty="0" smtClean="0"/>
              <a:t>il 6%   </a:t>
            </a:r>
            <a:r>
              <a:rPr lang="it-IT" sz="2400" b="1" dirty="0"/>
              <a:t>9, che era la votazione del </a:t>
            </a:r>
            <a:r>
              <a:rPr lang="it-IT" sz="2400" b="1" dirty="0" smtClean="0"/>
              <a:t>4% degli alunni nel monitoraggio intermedio</a:t>
            </a:r>
          </a:p>
          <a:p>
            <a:r>
              <a:rPr lang="it-IT" sz="2400" b="1" dirty="0" smtClean="0"/>
              <a:t>•  </a:t>
            </a:r>
            <a:r>
              <a:rPr lang="it-IT" sz="2400" b="1" dirty="0"/>
              <a:t>per il 5% il voto è stato </a:t>
            </a:r>
            <a:r>
              <a:rPr lang="it-IT" sz="2400" b="1" dirty="0" smtClean="0"/>
              <a:t>10,il 2%</a:t>
            </a:r>
            <a:r>
              <a:rPr lang="it-IT" sz="2400" b="1" dirty="0"/>
              <a:t>nel monitoraggio </a:t>
            </a:r>
            <a:r>
              <a:rPr lang="it-IT" sz="2400" b="1" dirty="0" smtClean="0"/>
              <a:t>intermedio.</a:t>
            </a:r>
            <a:endParaRPr lang="it-IT" sz="2400" b="1" dirty="0"/>
          </a:p>
          <a:p>
            <a:endParaRPr lang="it-IT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387374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</a:p>
          <a:p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                              Risultati 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  <a:p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90272156"/>
              </p:ext>
            </p:extLst>
          </p:nvPr>
        </p:nvGraphicFramePr>
        <p:xfrm>
          <a:off x="395536" y="1484784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721487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2547</TotalTime>
  <Words>1846</Words>
  <Application>Microsoft Office PowerPoint</Application>
  <PresentationFormat>Presentazione su schermo (4:3)</PresentationFormat>
  <Paragraphs>245</Paragraphs>
  <Slides>40</Slides>
  <Notes>36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4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GRAZIE  PER LA COLLABORAZIONE FS.MARIA PUCA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gabriella colella</dc:creator>
  <cp:lastModifiedBy>utente</cp:lastModifiedBy>
  <cp:revision>437</cp:revision>
  <dcterms:created xsi:type="dcterms:W3CDTF">2016-11-23T15:24:18Z</dcterms:created>
  <dcterms:modified xsi:type="dcterms:W3CDTF">2019-06-20T07:52:48Z</dcterms:modified>
</cp:coreProperties>
</file>