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notesSlides/notesSlide4.xml" ContentType="application/vnd.openxmlformats-officedocument.presentationml.notesSlide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notesSlides/notesSlide5.xml" ContentType="application/vnd.openxmlformats-officedocument.presentationml.notesSlide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7"/>
  </p:notesMasterIdLst>
  <p:sldIdLst>
    <p:sldId id="258" r:id="rId2"/>
    <p:sldId id="259" r:id="rId3"/>
    <p:sldId id="256" r:id="rId4"/>
    <p:sldId id="261" r:id="rId5"/>
    <p:sldId id="262" r:id="rId6"/>
    <p:sldId id="305" r:id="rId7"/>
    <p:sldId id="335" r:id="rId8"/>
    <p:sldId id="339" r:id="rId9"/>
    <p:sldId id="271" r:id="rId10"/>
    <p:sldId id="309" r:id="rId11"/>
    <p:sldId id="263" r:id="rId12"/>
    <p:sldId id="310" r:id="rId13"/>
    <p:sldId id="264" r:id="rId14"/>
    <p:sldId id="311" r:id="rId15"/>
    <p:sldId id="265" r:id="rId16"/>
    <p:sldId id="312" r:id="rId17"/>
    <p:sldId id="266" r:id="rId18"/>
    <p:sldId id="313" r:id="rId19"/>
    <p:sldId id="267" r:id="rId20"/>
    <p:sldId id="314" r:id="rId21"/>
    <p:sldId id="268" r:id="rId22"/>
    <p:sldId id="315" r:id="rId23"/>
    <p:sldId id="269" r:id="rId24"/>
    <p:sldId id="316" r:id="rId25"/>
    <p:sldId id="270" r:id="rId26"/>
    <p:sldId id="334" r:id="rId27"/>
    <p:sldId id="307" r:id="rId28"/>
    <p:sldId id="340" r:id="rId29"/>
    <p:sldId id="280" r:id="rId30"/>
    <p:sldId id="317" r:id="rId31"/>
    <p:sldId id="281" r:id="rId32"/>
    <p:sldId id="318" r:id="rId33"/>
    <p:sldId id="282" r:id="rId34"/>
    <p:sldId id="319" r:id="rId35"/>
    <p:sldId id="274" r:id="rId36"/>
    <p:sldId id="320" r:id="rId37"/>
    <p:sldId id="284" r:id="rId38"/>
    <p:sldId id="321" r:id="rId39"/>
    <p:sldId id="285" r:id="rId40"/>
    <p:sldId id="322" r:id="rId41"/>
    <p:sldId id="286" r:id="rId42"/>
    <p:sldId id="323" r:id="rId43"/>
    <p:sldId id="278" r:id="rId44"/>
    <p:sldId id="324" r:id="rId45"/>
    <p:sldId id="279" r:id="rId46"/>
    <p:sldId id="308" r:id="rId47"/>
    <p:sldId id="337" r:id="rId48"/>
    <p:sldId id="341" r:id="rId49"/>
    <p:sldId id="260" r:id="rId50"/>
    <p:sldId id="325" r:id="rId51"/>
    <p:sldId id="272" r:id="rId52"/>
    <p:sldId id="326" r:id="rId53"/>
    <p:sldId id="273" r:id="rId54"/>
    <p:sldId id="327" r:id="rId55"/>
    <p:sldId id="283" r:id="rId56"/>
    <p:sldId id="328" r:id="rId57"/>
    <p:sldId id="275" r:id="rId58"/>
    <p:sldId id="329" r:id="rId59"/>
    <p:sldId id="276" r:id="rId60"/>
    <p:sldId id="330" r:id="rId61"/>
    <p:sldId id="277" r:id="rId62"/>
    <p:sldId id="331" r:id="rId63"/>
    <p:sldId id="287" r:id="rId64"/>
    <p:sldId id="332" r:id="rId65"/>
    <p:sldId id="338" r:id="rId6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6" autoAdjust="0"/>
    <p:restoredTop sz="94660"/>
  </p:normalViewPr>
  <p:slideViewPr>
    <p:cSldViewPr>
      <p:cViewPr>
        <p:scale>
          <a:sx n="72" d="100"/>
          <a:sy n="72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44</c:v>
                </c:pt>
                <c:pt idx="2">
                  <c:v>113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23</c:v>
                </c:pt>
                <c:pt idx="2">
                  <c:v>114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52</c:v>
                </c:pt>
                <c:pt idx="2">
                  <c:v>85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62</c:v>
                </c:pt>
                <c:pt idx="2">
                  <c:v>85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30</c:v>
                </c:pt>
                <c:pt idx="1">
                  <c:v>68</c:v>
                </c:pt>
                <c:pt idx="2">
                  <c:v>81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26</c:v>
                </c:pt>
                <c:pt idx="1">
                  <c:v>63</c:v>
                </c:pt>
                <c:pt idx="2">
                  <c:v>74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68</c:v>
                </c:pt>
                <c:pt idx="2">
                  <c:v>76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37</c:v>
                </c:pt>
                <c:pt idx="1">
                  <c:v>73</c:v>
                </c:pt>
                <c:pt idx="2">
                  <c:v>69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56</c:v>
                </c:pt>
                <c:pt idx="2">
                  <c:v>78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58</c:v>
                </c:pt>
                <c:pt idx="2">
                  <c:v>78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33</c:v>
                </c:pt>
                <c:pt idx="1">
                  <c:v>65</c:v>
                </c:pt>
                <c:pt idx="2">
                  <c:v>74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47</c:v>
                </c:pt>
                <c:pt idx="2">
                  <c:v>80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80</c:v>
                </c:pt>
                <c:pt idx="2">
                  <c:v>85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58</c:v>
                </c:pt>
                <c:pt idx="2">
                  <c:v>76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30</c:v>
                </c:pt>
                <c:pt idx="1">
                  <c:v>55</c:v>
                </c:pt>
                <c:pt idx="2">
                  <c:v>79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45</c:v>
                </c:pt>
                <c:pt idx="2">
                  <c:v>94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53</c:v>
                </c:pt>
                <c:pt idx="2">
                  <c:v>94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30</c:v>
                </c:pt>
                <c:pt idx="1">
                  <c:v>55</c:v>
                </c:pt>
                <c:pt idx="2">
                  <c:v>89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59</c:v>
                </c:pt>
                <c:pt idx="2">
                  <c:v>83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57</c:v>
                </c:pt>
                <c:pt idx="2">
                  <c:v>89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34</c:v>
                </c:pt>
                <c:pt idx="1">
                  <c:v>65</c:v>
                </c:pt>
                <c:pt idx="2">
                  <c:v>82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56</c:v>
                </c:pt>
                <c:pt idx="2">
                  <c:v>86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58</c:v>
                </c:pt>
                <c:pt idx="2">
                  <c:v>84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34</c:v>
                </c:pt>
                <c:pt idx="1">
                  <c:v>67</c:v>
                </c:pt>
                <c:pt idx="2">
                  <c:v>95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31</c:v>
                </c:pt>
                <c:pt idx="1">
                  <c:v>60</c:v>
                </c:pt>
                <c:pt idx="2">
                  <c:v>83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63</c:v>
                </c:pt>
                <c:pt idx="2">
                  <c:v>82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52</c:v>
                </c:pt>
                <c:pt idx="2">
                  <c:v>88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31</c:v>
                </c:pt>
                <c:pt idx="1">
                  <c:v>67</c:v>
                </c:pt>
                <c:pt idx="2">
                  <c:v>80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58</c:v>
                </c:pt>
                <c:pt idx="2">
                  <c:v>76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31</c:v>
                </c:pt>
                <c:pt idx="1">
                  <c:v>65</c:v>
                </c:pt>
                <c:pt idx="2">
                  <c:v>83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3"/>
              <c:layout>
                <c:manualLayout>
                  <c:x val="-0.1760242127979046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63</c:v>
                </c:pt>
                <c:pt idx="2">
                  <c:v>83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62</c:v>
                </c:pt>
                <c:pt idx="2">
                  <c:v>73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59</c:v>
                </c:pt>
                <c:pt idx="2">
                  <c:v>82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37</c:v>
                </c:pt>
                <c:pt idx="1">
                  <c:v>60</c:v>
                </c:pt>
                <c:pt idx="2">
                  <c:v>80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43</c:v>
                </c:pt>
                <c:pt idx="2">
                  <c:v>118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59</c:v>
                </c:pt>
                <c:pt idx="2">
                  <c:v>83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1111111111113"/>
          <c:y val="0.10291796281894604"/>
          <c:w val="0.70592362165520706"/>
          <c:h val="0.7941640743621079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56</c:v>
                </c:pt>
                <c:pt idx="2">
                  <c:v>82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1111111111113"/>
          <c:y val="0.10291796281894604"/>
          <c:w val="0.70592362165520706"/>
          <c:h val="0.7941640743621079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37</c:v>
                </c:pt>
                <c:pt idx="1">
                  <c:v>59</c:v>
                </c:pt>
                <c:pt idx="2">
                  <c:v>80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39</c:v>
                </c:pt>
                <c:pt idx="1">
                  <c:v>73</c:v>
                </c:pt>
                <c:pt idx="2">
                  <c:v>63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3"/>
              <c:layout>
                <c:manualLayout>
                  <c:x val="-0.22934929973058549"/>
                  <c:y val="5.18733212649574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44</c:v>
                </c:pt>
                <c:pt idx="1">
                  <c:v>70</c:v>
                </c:pt>
                <c:pt idx="2">
                  <c:v>66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3"/>
              <c:layout>
                <c:manualLayout>
                  <c:x val="-0.22934929973058549"/>
                  <c:y val="5.18733212649574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59</c:v>
                </c:pt>
                <c:pt idx="1">
                  <c:v>70</c:v>
                </c:pt>
                <c:pt idx="2">
                  <c:v>56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34</c:v>
                </c:pt>
                <c:pt idx="1">
                  <c:v>76</c:v>
                </c:pt>
                <c:pt idx="2">
                  <c:v>64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37</c:v>
                </c:pt>
                <c:pt idx="1">
                  <c:v>76</c:v>
                </c:pt>
                <c:pt idx="2">
                  <c:v>65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46</c:v>
                </c:pt>
                <c:pt idx="1">
                  <c:v>70</c:v>
                </c:pt>
                <c:pt idx="2">
                  <c:v>60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68</c:v>
                </c:pt>
                <c:pt idx="2">
                  <c:v>77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62</c:v>
                </c:pt>
                <c:pt idx="2">
                  <c:v>110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27</c:v>
                </c:pt>
                <c:pt idx="1">
                  <c:v>62</c:v>
                </c:pt>
                <c:pt idx="2">
                  <c:v>79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39</c:v>
                </c:pt>
                <c:pt idx="1">
                  <c:v>66</c:v>
                </c:pt>
                <c:pt idx="2">
                  <c:v>73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63</c:v>
                </c:pt>
                <c:pt idx="2">
                  <c:v>85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59</c:v>
                </c:pt>
                <c:pt idx="2">
                  <c:v>89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33</c:v>
                </c:pt>
                <c:pt idx="1">
                  <c:v>67</c:v>
                </c:pt>
                <c:pt idx="2">
                  <c:v>74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31</c:v>
                </c:pt>
                <c:pt idx="1">
                  <c:v>84</c:v>
                </c:pt>
                <c:pt idx="2">
                  <c:v>83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34</c:v>
                </c:pt>
                <c:pt idx="2">
                  <c:v>118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65</c:v>
                </c:pt>
                <c:pt idx="2">
                  <c:v>111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32</c:v>
                </c:pt>
                <c:pt idx="1">
                  <c:v>88</c:v>
                </c:pt>
                <c:pt idx="2">
                  <c:v>84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40</c:v>
                </c:pt>
                <c:pt idx="2">
                  <c:v>122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78</c:v>
                </c:pt>
                <c:pt idx="2">
                  <c:v>88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78</c:v>
                </c:pt>
                <c:pt idx="2">
                  <c:v>96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3"/>
              <c:layout>
                <c:manualLayout>
                  <c:x val="0.6453895355713164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</c:v>
                </c:pt>
                <c:pt idx="1">
                  <c:v>84</c:v>
                </c:pt>
                <c:pt idx="2">
                  <c:v>91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40</c:v>
                </c:pt>
                <c:pt idx="2">
                  <c:v>117</c:v>
                </c:pt>
                <c:pt idx="3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1"/>
              <c:layout>
                <c:manualLayout>
                  <c:x val="-0.22550328921938731"/>
                  <c:y val="0.1181201337989472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23600374773346838"/>
                  <c:y val="-1.457232980119326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1147296003041403"/>
                  <c:y val="2.31642766726614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71</c:v>
                </c:pt>
                <c:pt idx="2">
                  <c:v>95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1"/>
              <c:layout>
                <c:manualLayout>
                  <c:x val="-0.22550328921938731"/>
                  <c:y val="0.1181201337989472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23600374773346838"/>
                  <c:y val="-1.457232980119326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1147296003041403"/>
                  <c:y val="2.31642766726614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84</c:v>
                </c:pt>
                <c:pt idx="2">
                  <c:v>83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20</c:v>
                </c:pt>
                <c:pt idx="2">
                  <c:v>39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50</c:v>
                </c:pt>
                <c:pt idx="2">
                  <c:v>114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89</c:v>
                </c:pt>
                <c:pt idx="2">
                  <c:v>82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17</c:v>
                </c:pt>
                <c:pt idx="2">
                  <c:v>49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3"/>
              <c:layout>
                <c:manualLayout>
                  <c:x val="-0.12887636259952184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51</c:v>
                </c:pt>
                <c:pt idx="2">
                  <c:v>112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27</c:v>
                </c:pt>
                <c:pt idx="1">
                  <c:v>95</c:v>
                </c:pt>
                <c:pt idx="2">
                  <c:v>86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3"/>
              <c:layout>
                <c:manualLayout>
                  <c:x val="0.71559137335060574"/>
                  <c:y val="2.755770192200866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</c:v>
                </c:pt>
                <c:pt idx="1">
                  <c:v>91</c:v>
                </c:pt>
                <c:pt idx="2">
                  <c:v>88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3817764422902"/>
          <c:y val="0.11177187398047808"/>
          <c:w val="0.64380263052076703"/>
          <c:h val="0.77645625203904378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37</c:v>
                </c:pt>
                <c:pt idx="2">
                  <c:v>115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69</c:v>
                </c:pt>
                <c:pt idx="2">
                  <c:v>91</c:v>
                </c:pt>
                <c:pt idx="3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83</c:v>
                </c:pt>
                <c:pt idx="2">
                  <c:v>79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43</c:v>
                </c:pt>
                <c:pt idx="2">
                  <c:v>107</c:v>
                </c:pt>
                <c:pt idx="3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65</c:v>
                </c:pt>
                <c:pt idx="2">
                  <c:v>87</c:v>
                </c:pt>
                <c:pt idx="3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27</c:v>
                </c:pt>
                <c:pt idx="1">
                  <c:v>84</c:v>
                </c:pt>
                <c:pt idx="2">
                  <c:v>73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59</c:v>
                </c:pt>
                <c:pt idx="2">
                  <c:v>99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98</c:v>
                </c:pt>
                <c:pt idx="2">
                  <c:v>82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</c:v>
                </c:pt>
                <c:pt idx="1">
                  <c:v>106</c:v>
                </c:pt>
                <c:pt idx="2">
                  <c:v>74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32</c:v>
                </c:pt>
                <c:pt idx="2">
                  <c:v>103</c:v>
                </c:pt>
                <c:pt idx="3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57</c:v>
                </c:pt>
                <c:pt idx="2">
                  <c:v>101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92</c:v>
                </c:pt>
                <c:pt idx="2">
                  <c:v>85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101</c:v>
                </c:pt>
                <c:pt idx="2">
                  <c:v>79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37</c:v>
                </c:pt>
                <c:pt idx="2">
                  <c:v>126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69</c:v>
                </c:pt>
                <c:pt idx="2">
                  <c:v>99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33</c:v>
                </c:pt>
                <c:pt idx="1">
                  <c:v>80</c:v>
                </c:pt>
                <c:pt idx="2">
                  <c:v>82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28</c:v>
                </c:pt>
                <c:pt idx="2">
                  <c:v>126</c:v>
                </c:pt>
                <c:pt idx="3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dLbl>
              <c:idx val="0"/>
              <c:layout>
                <c:manualLayout>
                  <c:x val="0.26942552360082594"/>
                  <c:y val="9.966405375139977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67</c:v>
                </c:pt>
                <c:pt idx="2">
                  <c:v>93</c:v>
                </c:pt>
                <c:pt idx="3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dLbl>
              <c:idx val="0"/>
              <c:layout>
                <c:manualLayout>
                  <c:x val="0.26942552360082594"/>
                  <c:y val="9.966405375139977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30</c:v>
                </c:pt>
                <c:pt idx="1">
                  <c:v>89</c:v>
                </c:pt>
                <c:pt idx="2">
                  <c:v>73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81</c:v>
                </c:pt>
                <c:pt idx="2">
                  <c:v>92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62</c:v>
                </c:pt>
                <c:pt idx="2">
                  <c:v>85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80</c:v>
                </c:pt>
                <c:pt idx="2">
                  <c:v>102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30</c:v>
                </c:pt>
                <c:pt idx="1">
                  <c:v>90</c:v>
                </c:pt>
                <c:pt idx="2">
                  <c:v>94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66</c:v>
                </c:pt>
                <c:pt idx="2">
                  <c:v>103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76</c:v>
                </c:pt>
                <c:pt idx="2">
                  <c:v>111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66</c:v>
                </c:pt>
                <c:pt idx="2">
                  <c:v>110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77</c:v>
                </c:pt>
                <c:pt idx="2">
                  <c:v>91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79</c:v>
                </c:pt>
                <c:pt idx="2">
                  <c:v>97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91</c:v>
                </c:pt>
                <c:pt idx="2">
                  <c:v>93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60</c:v>
                </c:pt>
                <c:pt idx="2">
                  <c:v>108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65</c:v>
                </c:pt>
                <c:pt idx="2">
                  <c:v>107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76</c:v>
                </c:pt>
                <c:pt idx="2">
                  <c:v>87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83</c:v>
                </c:pt>
                <c:pt idx="2">
                  <c:v>101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65</c:v>
                </c:pt>
                <c:pt idx="2">
                  <c:v>106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67</c:v>
                </c:pt>
                <c:pt idx="2">
                  <c:v>102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74</c:v>
                </c:pt>
                <c:pt idx="2">
                  <c:v>94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68</c:v>
                </c:pt>
                <c:pt idx="2">
                  <c:v>106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68</c:v>
                </c:pt>
                <c:pt idx="2">
                  <c:v>106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</c:v>
                </c:pt>
                <c:pt idx="1">
                  <c:v>71</c:v>
                </c:pt>
                <c:pt idx="2">
                  <c:v>96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70</c:v>
                </c:pt>
                <c:pt idx="2">
                  <c:v>103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61</c:v>
                </c:pt>
                <c:pt idx="2">
                  <c:v>108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76</c:v>
                </c:pt>
                <c:pt idx="2">
                  <c:v>108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27</c:v>
                </c:pt>
                <c:pt idx="2">
                  <c:v>102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66</c:v>
                </c:pt>
                <c:pt idx="2">
                  <c:v>109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1443208819089"/>
          <c:y val="0.2048224599024786"/>
          <c:w val="0.74983514376538807"/>
          <c:h val="0.5903547274955691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66</c:v>
                </c:pt>
                <c:pt idx="2">
                  <c:v>110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1443208819089"/>
          <c:y val="0.2048224599024786"/>
          <c:w val="0.74983514376538807"/>
          <c:h val="0.5903547274955691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79</c:v>
                </c:pt>
                <c:pt idx="2">
                  <c:v>105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54</c:v>
                </c:pt>
                <c:pt idx="2">
                  <c:v>102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50</c:v>
                </c:pt>
                <c:pt idx="2">
                  <c:v>146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79</c:v>
                </c:pt>
                <c:pt idx="2">
                  <c:v>105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52</c:v>
                </c:pt>
                <c:pt idx="2">
                  <c:v>99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44</c:v>
                </c:pt>
                <c:pt idx="2">
                  <c:v>144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73</c:v>
                </c:pt>
                <c:pt idx="2">
                  <c:v>110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70</c:v>
                </c:pt>
                <c:pt idx="2">
                  <c:v>101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97</c:v>
                </c:pt>
                <c:pt idx="2">
                  <c:v>79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73</c:v>
                </c:pt>
                <c:pt idx="2">
                  <c:v>103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81</c:v>
                </c:pt>
                <c:pt idx="2">
                  <c:v>99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62</c:v>
                </c:pt>
                <c:pt idx="2">
                  <c:v>107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64</c:v>
                </c:pt>
                <c:pt idx="2">
                  <c:v>110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72</c:v>
                </c:pt>
                <c:pt idx="2">
                  <c:v>103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78</c:v>
                </c:pt>
                <c:pt idx="2">
                  <c:v>109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82</c:v>
                </c:pt>
                <c:pt idx="2">
                  <c:v>110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82</c:v>
                </c:pt>
                <c:pt idx="2">
                  <c:v>90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68</c:v>
                </c:pt>
                <c:pt idx="2">
                  <c:v>110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67</c:v>
                </c:pt>
                <c:pt idx="2">
                  <c:v>113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49</c:v>
                </c:pt>
                <c:pt idx="1">
                  <c:v>80</c:v>
                </c:pt>
                <c:pt idx="2">
                  <c:v>77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26</c:v>
                </c:pt>
                <c:pt idx="1">
                  <c:v>79</c:v>
                </c:pt>
                <c:pt idx="2">
                  <c:v>92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67</c:v>
                </c:pt>
                <c:pt idx="2">
                  <c:v>102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64</c:v>
                </c:pt>
                <c:pt idx="2">
                  <c:v>118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72</c:v>
                </c:pt>
                <c:pt idx="2">
                  <c:v>112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62</c:v>
                </c:pt>
                <c:pt idx="2">
                  <c:v>113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67</c:v>
                </c:pt>
                <c:pt idx="2">
                  <c:v>109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75</c:v>
                </c:pt>
                <c:pt idx="2">
                  <c:v>106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61</c:v>
                </c:pt>
                <c:pt idx="2">
                  <c:v>82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69</c:v>
                </c:pt>
                <c:pt idx="2">
                  <c:v>88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39</c:v>
                </c:pt>
                <c:pt idx="1">
                  <c:v>71</c:v>
                </c:pt>
                <c:pt idx="2">
                  <c:v>77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 custT="1"/>
      <dgm:spPr/>
      <dgm:t>
        <a:bodyPr/>
        <a:lstStyle/>
        <a:p>
          <a:pPr rtl="0"/>
          <a:r>
            <a:rPr lang="it-IT" sz="2000" dirty="0" smtClean="0"/>
            <a:t>SCUOLA SECONDARIA </a:t>
          </a:r>
          <a:endParaRPr lang="it-IT" sz="2000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DI 1° GRADO</a:t>
          </a:r>
        </a:p>
        <a:p>
          <a:pPr rtl="0"/>
          <a:r>
            <a:rPr lang="it-IT" dirty="0" smtClean="0"/>
            <a:t>A.S.2018/2019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 custLinFactNeighborX="-524" custLinFactNeighborY="33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BC461497-1FB7-4A88-875B-AF923CEF2ADD}" type="presOf" srcId="{EB273AB6-D4D8-405B-8E6E-25AB9E5C384C}" destId="{BCFB97D4-2179-4C56-8DB2-47314618674C}" srcOrd="0" destOrd="0" presId="urn:microsoft.com/office/officeart/2005/8/layout/vList2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  <dgm:cxn modelId="{1E9FE624-1D38-4898-BC3A-52A159E63C2F}" type="presParOf" srcId="{4265C27C-5A9A-4576-9D28-EAE446093B26}" destId="{AC7DD0A3-E8D6-470D-881C-A49A4307E675}" srcOrd="1" destOrd="0" presId="urn:microsoft.com/office/officeart/2005/8/layout/vList2"/>
    <dgm:cxn modelId="{8EC79FBE-AFAE-469C-B4CA-383F30E4D5D2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8189"/>
          <a:ext cx="3309803" cy="601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SCUOLA SECONDARIA </a:t>
          </a:r>
          <a:endParaRPr lang="it-IT" sz="2000" kern="1200" dirty="0"/>
        </a:p>
      </dsp:txBody>
      <dsp:txXfrm>
        <a:off x="29385" y="37574"/>
        <a:ext cx="3251033" cy="543194"/>
      </dsp:txXfrm>
    </dsp:sp>
    <dsp:sp modelId="{BCFB97D4-2179-4C56-8DB2-47314618674C}">
      <dsp:nvSpPr>
        <dsp:cNvPr id="0" name=""/>
        <dsp:cNvSpPr/>
      </dsp:nvSpPr>
      <dsp:spPr>
        <a:xfrm>
          <a:off x="0" y="651817"/>
          <a:ext cx="3309803" cy="601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DI 1° GRADO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A.S.2018/2019</a:t>
          </a:r>
          <a:endParaRPr lang="it-IT" sz="1400" kern="1200" dirty="0"/>
        </a:p>
      </dsp:txBody>
      <dsp:txXfrm>
        <a:off x="29385" y="681202"/>
        <a:ext cx="3251033" cy="543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CE1B-F01C-47FD-9F30-A995C6F4619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A415-1309-45B2-A84A-72F3DCDAD1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7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A415-1309-45B2-A84A-72F3DCDAD1F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95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A415-1309-45B2-A84A-72F3DCDAD1F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95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A415-1309-45B2-A84A-72F3DCDAD1F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95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A415-1309-45B2-A84A-72F3DCDAD1F0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42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A415-1309-45B2-A84A-72F3DCDAD1F0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63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A1A7-BEE9-4031-B1F9-54CB0368C243}" type="datetime1">
              <a:rPr lang="it-IT" smtClean="0"/>
              <a:t>20/06/2019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EF64-C764-4FD2-9345-5790D80E27C5}" type="datetime1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E96C-5839-4456-AF0E-342C6072C2CD}" type="datetime1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ED7-D37C-4E03-A894-D716D4E90334}" type="datetime1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5E2F-4A26-465A-8AC3-1AE2FC6747F1}" type="datetime1">
              <a:rPr lang="it-IT" smtClean="0"/>
              <a:t>20/06/2019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138328B-BCB6-49BA-9594-3E34D9130814}" type="datetime1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DC4-B7E3-4361-B76E-0F02FE857E98}" type="datetime1">
              <a:rPr lang="it-IT" smtClean="0"/>
              <a:t>20/06/2019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608D-89BA-4D93-A6B4-811A4207355E}" type="datetime1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AE7-FDC5-4B9E-A257-D407B509F1AF}" type="datetime1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02EC-1D4A-48EB-A9B1-C48AC1870910}" type="datetime1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2E327A3-4919-472D-B13B-5338A9DA8DAD}" type="datetime1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EFB5D6-8245-4519-9CD8-191EEA49BEC7}" type="datetime1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9.xml"/><Relationship Id="rId4" Type="http://schemas.openxmlformats.org/officeDocument/2006/relationships/chart" Target="../charts/char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32.xml"/><Relationship Id="rId4" Type="http://schemas.openxmlformats.org/officeDocument/2006/relationships/chart" Target="../charts/chart1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4.xml"/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7.xml"/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0.xml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3.xml"/><Relationship Id="rId2" Type="http://schemas.openxmlformats.org/officeDocument/2006/relationships/chart" Target="../charts/chart14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4211960" y="260648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1</a:t>
            </a:fld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079461"/>
            <a:ext cx="8504238" cy="3467428"/>
          </a:xfr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488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944216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000" dirty="0">
                <a:solidFill>
                  <a:srgbClr val="002060"/>
                </a:solidFill>
              </a:rPr>
              <a:t>PADRONEGGIA ED </a:t>
            </a:r>
            <a:r>
              <a:rPr lang="it-IT" sz="1000" dirty="0" smtClean="0">
                <a:solidFill>
                  <a:srgbClr val="002060"/>
                </a:solidFill>
              </a:rPr>
              <a:t>  APPLICA </a:t>
            </a:r>
          </a:p>
          <a:p>
            <a:pPr lvl="0"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LE </a:t>
            </a:r>
            <a:r>
              <a:rPr lang="it-IT" sz="1000" dirty="0">
                <a:solidFill>
                  <a:srgbClr val="002060"/>
                </a:solidFill>
              </a:rPr>
              <a:t>CONOSCENZE </a:t>
            </a:r>
            <a:r>
              <a:rPr lang="it-IT" sz="1000" dirty="0" smtClean="0">
                <a:solidFill>
                  <a:srgbClr val="002060"/>
                </a:solidFill>
              </a:rPr>
              <a:t>FONDAMENTALI</a:t>
            </a:r>
          </a:p>
          <a:p>
            <a:pPr lvl="0"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23728" y="2276872"/>
            <a:ext cx="237626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PADRONEGGIA ED APPLICA 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LE CONOSCENZE FONDAMENTALI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10" name="Segnaposto contenuto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39743377"/>
              </p:ext>
            </p:extLst>
          </p:nvPr>
        </p:nvGraphicFramePr>
        <p:xfrm>
          <a:off x="179512" y="3140969"/>
          <a:ext cx="1944216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52080538"/>
              </p:ext>
            </p:extLst>
          </p:nvPr>
        </p:nvGraphicFramePr>
        <p:xfrm>
          <a:off x="2123728" y="3023659"/>
          <a:ext cx="2520280" cy="263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10</a:t>
            </a:fld>
            <a:endParaRPr lang="it-IT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4499992" y="2231571"/>
            <a:ext cx="4464496" cy="792088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PADRONEGGIA ED   APPLICA 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LE CONOSCENZE FONDAMENTALI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FINALE)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108221"/>
              </p:ext>
            </p:extLst>
          </p:nvPr>
        </p:nvGraphicFramePr>
        <p:xfrm>
          <a:off x="4644008" y="3023659"/>
          <a:ext cx="4320480" cy="328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9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2204864"/>
            <a:ext cx="2016224" cy="6788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LEGGE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COMPRENDE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267744" y="2204864"/>
            <a:ext cx="237626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LEGGE-COMPRENDE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INTERMEDIO</a:t>
            </a:r>
            <a:r>
              <a:rPr lang="it-IT" sz="18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22543797"/>
              </p:ext>
            </p:extLst>
          </p:nvPr>
        </p:nvGraphicFramePr>
        <p:xfrm>
          <a:off x="107505" y="2924944"/>
          <a:ext cx="223224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6173388"/>
              </p:ext>
            </p:extLst>
          </p:nvPr>
        </p:nvGraphicFramePr>
        <p:xfrm>
          <a:off x="2339752" y="2852936"/>
          <a:ext cx="23762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11</a:t>
            </a:fld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LINGUE STRANIERE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644008" y="2204864"/>
            <a:ext cx="4320480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LEGGE-COMPRENDE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265450"/>
              </p:ext>
            </p:extLst>
          </p:nvPr>
        </p:nvGraphicFramePr>
        <p:xfrm>
          <a:off x="4788024" y="2852936"/>
          <a:ext cx="41764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35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1944216" cy="6788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SCRIVE-DESCRIVE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23728" y="2348880"/>
            <a:ext cx="2088231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SCRIVE DESCRIVE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</a:t>
            </a:r>
            <a:r>
              <a:rPr lang="it-IT" sz="12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086606"/>
              </p:ext>
            </p:extLst>
          </p:nvPr>
        </p:nvGraphicFramePr>
        <p:xfrm>
          <a:off x="107504" y="2996953"/>
          <a:ext cx="20882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65319753"/>
              </p:ext>
            </p:extLst>
          </p:nvPr>
        </p:nvGraphicFramePr>
        <p:xfrm>
          <a:off x="2195736" y="2996952"/>
          <a:ext cx="20162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12</a:t>
            </a:fld>
            <a:endParaRPr lang="it-IT"/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LINGUE STRANIERE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211960" y="2348880"/>
            <a:ext cx="4536504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SCRIVE DESCRIVE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(FINALE)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683417"/>
              </p:ext>
            </p:extLst>
          </p:nvPr>
        </p:nvGraphicFramePr>
        <p:xfrm>
          <a:off x="4238802" y="2996952"/>
          <a:ext cx="472568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8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2088231" cy="82291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RICONOSCE E RISOLVE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PROBLEMI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267744" y="2348880"/>
            <a:ext cx="2376264" cy="7920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RICONOSCE E </a:t>
            </a:r>
            <a:r>
              <a:rPr lang="it-IT" sz="1200" dirty="0" smtClean="0">
                <a:solidFill>
                  <a:srgbClr val="002060"/>
                </a:solidFill>
              </a:rPr>
              <a:t>RISOLVE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PROBLEMI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INTERMEDIO</a:t>
            </a:r>
            <a:r>
              <a:rPr lang="it-IT" sz="18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72863253"/>
              </p:ext>
            </p:extLst>
          </p:nvPr>
        </p:nvGraphicFramePr>
        <p:xfrm>
          <a:off x="107504" y="3212976"/>
          <a:ext cx="216024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8712832"/>
              </p:ext>
            </p:extLst>
          </p:nvPr>
        </p:nvGraphicFramePr>
        <p:xfrm>
          <a:off x="2267744" y="3212976"/>
          <a:ext cx="23762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tx1"/>
                </a:solidFill>
              </a:rPr>
              <a:t/>
            </a:r>
            <a:br>
              <a:rPr lang="it-IT" sz="2800" dirty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/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>
                <a:solidFill>
                  <a:schemeClr val="tx1"/>
                </a:solidFill>
              </a:rPr>
              <a:t/>
            </a:r>
            <a:br>
              <a:rPr lang="it-IT" sz="2800" dirty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/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>
                <a:solidFill>
                  <a:schemeClr val="tx1"/>
                </a:solidFill>
              </a:rPr>
              <a:t/>
            </a:r>
            <a:br>
              <a:rPr lang="it-IT" sz="2800" dirty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/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>
                <a:solidFill>
                  <a:schemeClr val="tx1"/>
                </a:solidFill>
              </a:rPr>
              <a:t/>
            </a:r>
            <a:br>
              <a:rPr lang="it-IT" sz="2800" dirty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/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644008" y="2348880"/>
            <a:ext cx="4320480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RICONOSCE E RISOLVE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PROBLEMI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403598"/>
              </p:ext>
            </p:extLst>
          </p:nvPr>
        </p:nvGraphicFramePr>
        <p:xfrm>
          <a:off x="4644008" y="3131908"/>
          <a:ext cx="4320480" cy="317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97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872208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OSSERVA E ANALIZZA FATTI ED EVENTI(INIZIALE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051721" y="2276872"/>
            <a:ext cx="2592288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OSSERVA E ANALIZZA FATTI ED </a:t>
            </a:r>
            <a:r>
              <a:rPr lang="it-IT" sz="1200" dirty="0">
                <a:solidFill>
                  <a:srgbClr val="002060"/>
                </a:solidFill>
              </a:rPr>
              <a:t>EVENTI(INTERMEDIO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58821258"/>
              </p:ext>
            </p:extLst>
          </p:nvPr>
        </p:nvGraphicFramePr>
        <p:xfrm>
          <a:off x="179512" y="3068960"/>
          <a:ext cx="19442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43346257"/>
              </p:ext>
            </p:extLst>
          </p:nvPr>
        </p:nvGraphicFramePr>
        <p:xfrm>
          <a:off x="2051720" y="3068960"/>
          <a:ext cx="266429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14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644008" y="2276872"/>
            <a:ext cx="4320480" cy="783778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OSSERVA E ANALIZZA FATTI ED EVENTI(FINALE)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633718"/>
              </p:ext>
            </p:extLst>
          </p:nvPr>
        </p:nvGraphicFramePr>
        <p:xfrm>
          <a:off x="4860032" y="3085598"/>
          <a:ext cx="4104456" cy="336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80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04864"/>
            <a:ext cx="2088232" cy="92961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DISTINGUE E CLASSIFICA GLI ELEMENTI DEI VARI </a:t>
            </a:r>
            <a:r>
              <a:rPr lang="it-IT" sz="1200" dirty="0">
                <a:solidFill>
                  <a:srgbClr val="002060"/>
                </a:solidFill>
              </a:rPr>
              <a:t>LINGUAGGI 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339752" y="2204864"/>
            <a:ext cx="230425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DISTINGUE </a:t>
            </a:r>
            <a:r>
              <a:rPr lang="it-IT" sz="1200" dirty="0">
                <a:solidFill>
                  <a:srgbClr val="002060"/>
                </a:solidFill>
              </a:rPr>
              <a:t>E </a:t>
            </a:r>
            <a:r>
              <a:rPr lang="it-IT" sz="1200" dirty="0" smtClean="0">
                <a:solidFill>
                  <a:srgbClr val="002060"/>
                </a:solidFill>
              </a:rPr>
              <a:t> CLASSIFICA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GLI ELEMENTI DEI VARI LINGUAGGI(INTERMEDIO)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48678075"/>
              </p:ext>
            </p:extLst>
          </p:nvPr>
        </p:nvGraphicFramePr>
        <p:xfrm>
          <a:off x="179512" y="3212976"/>
          <a:ext cx="21602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92260362"/>
              </p:ext>
            </p:extLst>
          </p:nvPr>
        </p:nvGraphicFramePr>
        <p:xfrm>
          <a:off x="2411760" y="3212976"/>
          <a:ext cx="223224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15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644008" y="2204864"/>
            <a:ext cx="4320480" cy="929613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DISTINGUE E CLASSIFICA GLI ELEMENTI DEI VARI LINGUAGGI (IFINALE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078440"/>
              </p:ext>
            </p:extLst>
          </p:nvPr>
        </p:nvGraphicFramePr>
        <p:xfrm>
          <a:off x="4716016" y="3138668"/>
          <a:ext cx="4248472" cy="324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28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304390"/>
            <a:ext cx="1872208" cy="85334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50" dirty="0" smtClean="0">
                <a:solidFill>
                  <a:srgbClr val="002060"/>
                </a:solidFill>
              </a:rPr>
              <a:t>DISTINGUE e   CLASSIFICA </a:t>
            </a:r>
          </a:p>
          <a:p>
            <a:r>
              <a:rPr lang="it-IT" sz="1050" dirty="0" smtClean="0">
                <a:solidFill>
                  <a:srgbClr val="002060"/>
                </a:solidFill>
              </a:rPr>
              <a:t>GLI ELEMENTI DEI VARI</a:t>
            </a:r>
          </a:p>
          <a:p>
            <a:r>
              <a:rPr lang="it-IT" sz="1050" dirty="0" smtClean="0">
                <a:solidFill>
                  <a:srgbClr val="002060"/>
                </a:solidFill>
              </a:rPr>
              <a:t>LINGUAGGI (INIZIALE)</a:t>
            </a:r>
            <a:endParaRPr lang="it-IT" sz="105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65403574"/>
              </p:ext>
            </p:extLst>
          </p:nvPr>
        </p:nvGraphicFramePr>
        <p:xfrm>
          <a:off x="179512" y="3130218"/>
          <a:ext cx="1872208" cy="245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40320344"/>
              </p:ext>
            </p:extLst>
          </p:nvPr>
        </p:nvGraphicFramePr>
        <p:xfrm>
          <a:off x="2051720" y="3130218"/>
          <a:ext cx="2592288" cy="253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16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051720" y="2276872"/>
            <a:ext cx="2592288" cy="8533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DISTINGUE e CLASSIFICA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GLI ELEMENTI DEI VARI LINGUAGG I(INTERMEDIO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644008" y="2276872"/>
            <a:ext cx="4320480" cy="85334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50" dirty="0" smtClean="0">
                <a:solidFill>
                  <a:srgbClr val="002060"/>
                </a:solidFill>
              </a:rPr>
              <a:t>DISTINGUE e   CLASSIFICA </a:t>
            </a:r>
          </a:p>
          <a:p>
            <a:r>
              <a:rPr lang="it-IT" sz="1050" dirty="0" smtClean="0">
                <a:solidFill>
                  <a:srgbClr val="002060"/>
                </a:solidFill>
              </a:rPr>
              <a:t>GLI ELEMENTI DEI VARI</a:t>
            </a:r>
          </a:p>
          <a:p>
            <a:r>
              <a:rPr lang="it-IT" sz="1050" dirty="0" smtClean="0">
                <a:solidFill>
                  <a:srgbClr val="002060"/>
                </a:solidFill>
              </a:rPr>
              <a:t>LINGUAGGI (FINALE)</a:t>
            </a:r>
            <a:endParaRPr lang="it-IT" sz="105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83582"/>
              </p:ext>
            </p:extLst>
          </p:nvPr>
        </p:nvGraphicFramePr>
        <p:xfrm>
          <a:off x="4658882" y="3130218"/>
          <a:ext cx="4305606" cy="317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11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2348880"/>
            <a:ext cx="266429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E LA SINTASSI DI BASE 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18898031"/>
              </p:ext>
            </p:extLst>
          </p:nvPr>
        </p:nvGraphicFramePr>
        <p:xfrm>
          <a:off x="107504" y="2996953"/>
          <a:ext cx="280831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7074756"/>
              </p:ext>
            </p:extLst>
          </p:nvPr>
        </p:nvGraphicFramePr>
        <p:xfrm>
          <a:off x="2915816" y="2924945"/>
          <a:ext cx="26642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399" y="1268760"/>
            <a:ext cx="457200" cy="225301"/>
          </a:xfrm>
        </p:spPr>
        <p:txBody>
          <a:bodyPr>
            <a:normAutofit fontScale="62500" lnSpcReduction="20000"/>
          </a:bodyPr>
          <a:lstStyle/>
          <a:p>
            <a:fld id="{C8EF9CF6-BB36-47A8-A46B-0FC3EBA12A9F}" type="slidenum">
              <a:rPr lang="it-IT" smtClean="0"/>
              <a:t>17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843808" y="2276872"/>
            <a:ext cx="2664296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CONOSCE LE FUNZIONI E LA SINTASSI DI BASE 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 flipH="1">
            <a:off x="5509320" y="2276872"/>
            <a:ext cx="3455167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E LA SINTASSI DI BASE (FINALE)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262234"/>
              </p:ext>
            </p:extLst>
          </p:nvPr>
        </p:nvGraphicFramePr>
        <p:xfrm>
          <a:off x="5540151" y="2944146"/>
          <a:ext cx="3424335" cy="336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46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2204864"/>
            <a:ext cx="201622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UTILIZZA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</a:t>
            </a:r>
            <a:r>
              <a:rPr lang="it-IT" sz="1000" dirty="0">
                <a:solidFill>
                  <a:srgbClr val="002060"/>
                </a:solidFill>
              </a:rPr>
              <a:t>I MEZZI DI </a:t>
            </a:r>
            <a:r>
              <a:rPr lang="it-IT" sz="10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</a:t>
            </a:r>
            <a:r>
              <a:rPr lang="it-IT" sz="1000" dirty="0">
                <a:solidFill>
                  <a:srgbClr val="002060"/>
                </a:solidFill>
              </a:rPr>
              <a:t>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44852912"/>
              </p:ext>
            </p:extLst>
          </p:nvPr>
        </p:nvGraphicFramePr>
        <p:xfrm>
          <a:off x="179512" y="2924945"/>
          <a:ext cx="208823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77494888"/>
              </p:ext>
            </p:extLst>
          </p:nvPr>
        </p:nvGraphicFramePr>
        <p:xfrm>
          <a:off x="2267744" y="2924944"/>
          <a:ext cx="2304255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400" y="1268760"/>
            <a:ext cx="457200" cy="214981"/>
          </a:xfrm>
        </p:spPr>
        <p:txBody>
          <a:bodyPr>
            <a:normAutofit fontScale="62500" lnSpcReduction="20000"/>
          </a:bodyPr>
          <a:lstStyle/>
          <a:p>
            <a:fld id="{C8EF9CF6-BB36-47A8-A46B-0FC3EBA12A9F}" type="slidenum">
              <a:rPr lang="it-IT" smtClean="0"/>
              <a:t>18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195736" y="2204864"/>
            <a:ext cx="2376264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rgbClr val="002060"/>
                </a:solidFill>
              </a:rPr>
              <a:t>UTILIZZA I MEZZI DI COMUNICAZIONE</a:t>
            </a:r>
          </a:p>
          <a:p>
            <a:r>
              <a:rPr lang="it-IT" sz="1100" dirty="0" smtClean="0">
                <a:solidFill>
                  <a:srgbClr val="002060"/>
                </a:solidFill>
              </a:rPr>
              <a:t>(INTERMEDIO)</a:t>
            </a:r>
            <a:endParaRPr lang="it-IT" sz="1100" dirty="0">
              <a:solidFill>
                <a:srgbClr val="002060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577476" y="2265107"/>
            <a:ext cx="431500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UTILIZZA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</a:t>
            </a:r>
            <a:r>
              <a:rPr lang="it-IT" sz="1000" dirty="0">
                <a:solidFill>
                  <a:srgbClr val="002060"/>
                </a:solidFill>
              </a:rPr>
              <a:t>I MEZZI DI </a:t>
            </a:r>
            <a:r>
              <a:rPr lang="it-IT" sz="10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(FINALE)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681909"/>
              </p:ext>
            </p:extLst>
          </p:nvPr>
        </p:nvGraphicFramePr>
        <p:xfrm>
          <a:off x="4572000" y="2924944"/>
          <a:ext cx="432048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79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7375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49878966"/>
              </p:ext>
            </p:extLst>
          </p:nvPr>
        </p:nvGraphicFramePr>
        <p:xfrm>
          <a:off x="179512" y="3002359"/>
          <a:ext cx="2088232" cy="193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69695723"/>
              </p:ext>
            </p:extLst>
          </p:nvPr>
        </p:nvGraphicFramePr>
        <p:xfrm>
          <a:off x="2220956" y="3014463"/>
          <a:ext cx="2351044" cy="192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19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70990" y="2204864"/>
            <a:ext cx="2376264" cy="8095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4564766" y="2219603"/>
            <a:ext cx="4399722" cy="8095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757287"/>
              </p:ext>
            </p:extLst>
          </p:nvPr>
        </p:nvGraphicFramePr>
        <p:xfrm>
          <a:off x="4593332" y="3048404"/>
          <a:ext cx="4371155" cy="3332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65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644" y="1412776"/>
            <a:ext cx="6697731" cy="424847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38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87724" y="2276872"/>
            <a:ext cx="255628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APPLICA STRATEGIE  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DI STUDIO(INTERMEDIO)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39542675"/>
              </p:ext>
            </p:extLst>
          </p:nvPr>
        </p:nvGraphicFramePr>
        <p:xfrm>
          <a:off x="145231" y="3093909"/>
          <a:ext cx="1942493" cy="199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89835573"/>
              </p:ext>
            </p:extLst>
          </p:nvPr>
        </p:nvGraphicFramePr>
        <p:xfrm>
          <a:off x="2087724" y="3068960"/>
          <a:ext cx="24842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20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179512" y="2276872"/>
            <a:ext cx="1908212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APPLICA STRATEGIE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DI STUDIO(INIZIALE)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644008" y="2276872"/>
            <a:ext cx="432048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APPLICA STRATEGIE  </a:t>
            </a:r>
          </a:p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DI STUDIO(FINALE)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896881"/>
              </p:ext>
            </p:extLst>
          </p:nvPr>
        </p:nvGraphicFramePr>
        <p:xfrm>
          <a:off x="4644008" y="3080656"/>
          <a:ext cx="4320480" cy="322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75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322172"/>
            <a:ext cx="1800200" cy="8187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ASSUME LE   CONSEGUENZE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</a:t>
            </a:r>
            <a:r>
              <a:rPr lang="it-IT" sz="1000" dirty="0">
                <a:solidFill>
                  <a:srgbClr val="002060"/>
                </a:solidFill>
              </a:rPr>
              <a:t>INIZIALE</a:t>
            </a:r>
            <a:r>
              <a:rPr lang="it-IT" sz="1000" dirty="0" smtClean="0">
                <a:solidFill>
                  <a:srgbClr val="002060"/>
                </a:solidFill>
              </a:rPr>
              <a:t>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44760997"/>
              </p:ext>
            </p:extLst>
          </p:nvPr>
        </p:nvGraphicFramePr>
        <p:xfrm>
          <a:off x="251520" y="3171327"/>
          <a:ext cx="1872208" cy="227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05968129"/>
              </p:ext>
            </p:extLst>
          </p:nvPr>
        </p:nvGraphicFramePr>
        <p:xfrm>
          <a:off x="2123728" y="3140967"/>
          <a:ext cx="2448272" cy="23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21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051720" y="2345904"/>
            <a:ext cx="2520280" cy="7950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rgbClr val="002060"/>
                </a:solidFill>
              </a:rPr>
              <a:t>ASSUME LE CONSEGUENZE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(INTERMEDIO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583222" y="2345904"/>
            <a:ext cx="4381265" cy="8187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ASSUME LE   CONSEGUENZE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(FINALE)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989180"/>
              </p:ext>
            </p:extLst>
          </p:nvPr>
        </p:nvGraphicFramePr>
        <p:xfrm>
          <a:off x="4572000" y="3171663"/>
          <a:ext cx="4392488" cy="320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818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50874"/>
            <a:ext cx="2088232" cy="62805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000" dirty="0">
                <a:solidFill>
                  <a:srgbClr val="002060"/>
                </a:solidFill>
              </a:rPr>
              <a:t>ASSUME COMPORTAMENTI </a:t>
            </a:r>
            <a:endParaRPr lang="it-IT" sz="10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RISPETTOSI(INIZIALE)</a:t>
            </a:r>
          </a:p>
          <a:p>
            <a:pPr>
              <a:buClr>
                <a:srgbClr val="94C600"/>
              </a:buClr>
            </a:pP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60574827"/>
              </p:ext>
            </p:extLst>
          </p:nvPr>
        </p:nvGraphicFramePr>
        <p:xfrm>
          <a:off x="179512" y="2852936"/>
          <a:ext cx="21602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03158306"/>
              </p:ext>
            </p:extLst>
          </p:nvPr>
        </p:nvGraphicFramePr>
        <p:xfrm>
          <a:off x="2287219" y="2856655"/>
          <a:ext cx="2788838" cy="244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22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267744" y="2276872"/>
            <a:ext cx="2808311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ASSUME COMPORTAMENTI RISPETTOSI(INTERMEDIO)</a:t>
            </a:r>
          </a:p>
          <a:p>
            <a:pPr>
              <a:buClr>
                <a:srgbClr val="94C600"/>
              </a:buClr>
            </a:pP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5097556" y="2276872"/>
            <a:ext cx="3866932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ASSUME COMPORTAMENTI RISPETTOSI(FINALE)</a:t>
            </a:r>
          </a:p>
          <a:p>
            <a:pPr>
              <a:buClr>
                <a:srgbClr val="94C600"/>
              </a:buClr>
            </a:pP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07882"/>
              </p:ext>
            </p:extLst>
          </p:nvPr>
        </p:nvGraphicFramePr>
        <p:xfrm>
          <a:off x="5097556" y="2852936"/>
          <a:ext cx="38669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96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30425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VALUTA TEMPI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E </a:t>
            </a:r>
            <a:r>
              <a:rPr lang="it-IT" sz="1200" dirty="0">
                <a:solidFill>
                  <a:srgbClr val="002060"/>
                </a:solidFill>
              </a:rPr>
              <a:t>RISORSE(INIZIALE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483768" y="2276872"/>
            <a:ext cx="244827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PROGETTA IL </a:t>
            </a:r>
            <a:r>
              <a:rPr lang="it-IT" sz="1200" dirty="0" smtClean="0">
                <a:solidFill>
                  <a:srgbClr val="002060"/>
                </a:solidFill>
              </a:rPr>
              <a:t>PERCORSO</a:t>
            </a:r>
            <a:endParaRPr lang="it-IT" sz="1200" dirty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VALUTA TEMPI E </a:t>
            </a:r>
            <a:endParaRPr lang="it-IT" sz="1200" dirty="0" smtClean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RISORSE (INTERMEDIO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64850407"/>
              </p:ext>
            </p:extLst>
          </p:nvPr>
        </p:nvGraphicFramePr>
        <p:xfrm>
          <a:off x="179512" y="3212976"/>
          <a:ext cx="24482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31802015"/>
              </p:ext>
            </p:extLst>
          </p:nvPr>
        </p:nvGraphicFramePr>
        <p:xfrm>
          <a:off x="2627784" y="3212976"/>
          <a:ext cx="230425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932040" y="2276872"/>
            <a:ext cx="3960440" cy="936104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VALUTA TEMPI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E RISORSE(FINALE)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085469"/>
              </p:ext>
            </p:extLst>
          </p:nvPr>
        </p:nvGraphicFramePr>
        <p:xfrm>
          <a:off x="4932040" y="3212976"/>
          <a:ext cx="39604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92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34616"/>
            <a:ext cx="2160240" cy="6455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000" dirty="0">
                <a:solidFill>
                  <a:srgbClr val="002060"/>
                </a:solidFill>
              </a:rPr>
              <a:t>PRENDE DECISIONI </a:t>
            </a:r>
            <a:endParaRPr lang="it-IT" sz="10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DA </a:t>
            </a:r>
            <a:r>
              <a:rPr lang="it-IT" sz="1000" dirty="0">
                <a:solidFill>
                  <a:srgbClr val="002060"/>
                </a:solidFill>
              </a:rPr>
              <a:t>SOLO E/O IN </a:t>
            </a:r>
            <a:r>
              <a:rPr lang="it-IT" sz="1000" dirty="0" smtClean="0">
                <a:solidFill>
                  <a:srgbClr val="002060"/>
                </a:solidFill>
              </a:rPr>
              <a:t>GRUPPO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(</a:t>
            </a:r>
            <a:r>
              <a:rPr lang="it-IT" sz="1000" dirty="0">
                <a:solidFill>
                  <a:srgbClr val="002060"/>
                </a:solidFill>
              </a:rPr>
              <a:t>INIZIALE</a:t>
            </a:r>
            <a:r>
              <a:rPr lang="it-IT" sz="1000" dirty="0" smtClean="0">
                <a:solidFill>
                  <a:srgbClr val="002060"/>
                </a:solidFill>
              </a:rPr>
              <a:t>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76480926"/>
              </p:ext>
            </p:extLst>
          </p:nvPr>
        </p:nvGraphicFramePr>
        <p:xfrm>
          <a:off x="179513" y="2925891"/>
          <a:ext cx="2232248" cy="244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78284786"/>
              </p:ext>
            </p:extLst>
          </p:nvPr>
        </p:nvGraphicFramePr>
        <p:xfrm>
          <a:off x="2359225" y="2947189"/>
          <a:ext cx="2212775" cy="242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339752" y="2276873"/>
            <a:ext cx="2232248" cy="6703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PRENDE DECISIONI 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DA SOLO E/O IN GRUPPO(INTERMEDIO)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572000" y="2276873"/>
            <a:ext cx="4392488" cy="6455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000" dirty="0">
                <a:solidFill>
                  <a:srgbClr val="002060"/>
                </a:solidFill>
              </a:rPr>
              <a:t>PRENDE DECISIONI </a:t>
            </a:r>
            <a:endParaRPr lang="it-IT" sz="10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DA </a:t>
            </a:r>
            <a:r>
              <a:rPr lang="it-IT" sz="1000" dirty="0">
                <a:solidFill>
                  <a:srgbClr val="002060"/>
                </a:solidFill>
              </a:rPr>
              <a:t>SOLO E/O IN </a:t>
            </a:r>
            <a:r>
              <a:rPr lang="it-IT" sz="1000" dirty="0" smtClean="0">
                <a:solidFill>
                  <a:srgbClr val="002060"/>
                </a:solidFill>
              </a:rPr>
              <a:t>GRUPPO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(FINALE)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908795"/>
              </p:ext>
            </p:extLst>
          </p:nvPr>
        </p:nvGraphicFramePr>
        <p:xfrm>
          <a:off x="4716016" y="2947189"/>
          <a:ext cx="4248472" cy="329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82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SECONDE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25</a:t>
            </a:fld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24" y="1855514"/>
            <a:ext cx="5477640" cy="3915322"/>
          </a:xfrm>
        </p:spPr>
      </p:pic>
    </p:spTree>
    <p:extLst>
      <p:ext uri="{BB962C8B-B14F-4D97-AF65-F5344CB8AC3E}">
        <p14:creationId xmlns:p14="http://schemas.microsoft.com/office/powerpoint/2010/main" val="33855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INIZIALE </a:t>
            </a:r>
            <a:r>
              <a:rPr lang="it-IT" sz="2800" dirty="0" smtClean="0">
                <a:solidFill>
                  <a:schemeClr val="tx1"/>
                </a:solidFill>
              </a:rPr>
              <a:t>è </a:t>
            </a:r>
            <a:r>
              <a:rPr lang="it-IT" sz="2800" dirty="0">
                <a:solidFill>
                  <a:schemeClr val="tx1"/>
                </a:solidFill>
              </a:rPr>
              <a:t>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</a:t>
            </a:r>
            <a:r>
              <a:rPr lang="it-IT" sz="2800" dirty="0" smtClean="0">
                <a:solidFill>
                  <a:schemeClr val="tx1"/>
                </a:solidFill>
              </a:rPr>
              <a:t>classi </a:t>
            </a:r>
            <a:r>
              <a:rPr lang="it-IT" sz="2800" b="1" dirty="0" smtClean="0">
                <a:solidFill>
                  <a:schemeClr val="tx1"/>
                </a:solidFill>
              </a:rPr>
              <a:t>seconde </a:t>
            </a:r>
            <a:r>
              <a:rPr lang="it-IT" sz="2800" dirty="0" smtClean="0">
                <a:solidFill>
                  <a:schemeClr val="tx1"/>
                </a:solidFill>
              </a:rPr>
              <a:t>della </a:t>
            </a:r>
            <a:r>
              <a:rPr lang="it-IT" sz="2800" dirty="0">
                <a:solidFill>
                  <a:schemeClr val="tx1"/>
                </a:solidFill>
              </a:rPr>
              <a:t>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un </a:t>
            </a:r>
            <a:r>
              <a:rPr lang="it-IT" sz="2800" dirty="0">
                <a:solidFill>
                  <a:schemeClr val="tx1"/>
                </a:solidFill>
              </a:rPr>
              <a:t>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 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659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intermedio </a:t>
            </a:r>
            <a:r>
              <a:rPr lang="it-IT" sz="2800" dirty="0" smtClean="0">
                <a:solidFill>
                  <a:schemeClr val="tx1"/>
                </a:solidFill>
              </a:rPr>
              <a:t>è </a:t>
            </a:r>
            <a:r>
              <a:rPr lang="it-IT" sz="2800" dirty="0">
                <a:solidFill>
                  <a:schemeClr val="tx1"/>
                </a:solidFill>
              </a:rPr>
              <a:t>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</a:t>
            </a:r>
            <a:r>
              <a:rPr lang="it-IT" sz="2800" dirty="0" smtClean="0">
                <a:solidFill>
                  <a:schemeClr val="tx1"/>
                </a:solidFill>
              </a:rPr>
              <a:t>classi </a:t>
            </a:r>
            <a:r>
              <a:rPr lang="it-IT" sz="2800" b="1" dirty="0" smtClean="0">
                <a:solidFill>
                  <a:schemeClr val="tx1"/>
                </a:solidFill>
              </a:rPr>
              <a:t>seconde </a:t>
            </a:r>
            <a:r>
              <a:rPr lang="it-IT" sz="2800" dirty="0" smtClean="0">
                <a:solidFill>
                  <a:schemeClr val="tx1"/>
                </a:solidFill>
              </a:rPr>
              <a:t>della </a:t>
            </a:r>
            <a:r>
              <a:rPr lang="it-IT" sz="2800" dirty="0">
                <a:solidFill>
                  <a:schemeClr val="tx1"/>
                </a:solidFill>
              </a:rPr>
              <a:t>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ancora  </a:t>
            </a:r>
            <a:r>
              <a:rPr lang="it-IT" sz="2800" dirty="0">
                <a:solidFill>
                  <a:schemeClr val="tx1"/>
                </a:solidFill>
              </a:rPr>
              <a:t>un 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 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544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FINALE </a:t>
            </a:r>
            <a:r>
              <a:rPr lang="it-IT" sz="2800" dirty="0" smtClean="0">
                <a:solidFill>
                  <a:schemeClr val="tx1"/>
                </a:solidFill>
              </a:rPr>
              <a:t>è </a:t>
            </a:r>
            <a:r>
              <a:rPr lang="it-IT" sz="2800" dirty="0">
                <a:solidFill>
                  <a:schemeClr val="tx1"/>
                </a:solidFill>
              </a:rPr>
              <a:t>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</a:t>
            </a:r>
            <a:r>
              <a:rPr lang="it-IT" sz="2800" dirty="0" smtClean="0">
                <a:solidFill>
                  <a:schemeClr val="tx1"/>
                </a:solidFill>
              </a:rPr>
              <a:t>classi </a:t>
            </a:r>
            <a:r>
              <a:rPr lang="it-IT" sz="2800" b="1" dirty="0" smtClean="0">
                <a:solidFill>
                  <a:schemeClr val="tx1"/>
                </a:solidFill>
              </a:rPr>
              <a:t>seconde </a:t>
            </a:r>
            <a:r>
              <a:rPr lang="it-IT" sz="2800" dirty="0" smtClean="0">
                <a:solidFill>
                  <a:schemeClr val="tx1"/>
                </a:solidFill>
              </a:rPr>
              <a:t>della </a:t>
            </a:r>
            <a:r>
              <a:rPr lang="it-IT" sz="2800" dirty="0">
                <a:solidFill>
                  <a:schemeClr val="tx1"/>
                </a:solidFill>
              </a:rPr>
              <a:t>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ancora  </a:t>
            </a:r>
            <a:r>
              <a:rPr lang="it-IT" sz="2800" dirty="0">
                <a:solidFill>
                  <a:schemeClr val="tx1"/>
                </a:solidFill>
              </a:rPr>
              <a:t>un 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base, ma</a:t>
            </a:r>
            <a:r>
              <a:rPr lang="it-IT" sz="2800" dirty="0" smtClean="0">
                <a:solidFill>
                  <a:schemeClr val="tx1"/>
                </a:solidFill>
              </a:rPr>
              <a:t> si registrano miglioramenti dei livelli.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 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br>
              <a:rPr lang="it-IT" sz="2800" dirty="0" smtClean="0">
                <a:solidFill>
                  <a:schemeClr val="tx1"/>
                </a:solidFill>
              </a:rPr>
            </a:b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446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61459"/>
            <a:ext cx="1944216" cy="60689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ASCOLTA-COMPRENDE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</a:t>
            </a:r>
            <a:r>
              <a:rPr lang="it-IT" sz="1000" dirty="0">
                <a:solidFill>
                  <a:srgbClr val="002060"/>
                </a:solidFill>
              </a:rPr>
              <a:t>RIFERISCE(INIZIALE</a:t>
            </a:r>
            <a:r>
              <a:rPr lang="it-IT" sz="1000" dirty="0" smtClean="0">
                <a:solidFill>
                  <a:srgbClr val="002060"/>
                </a:solidFill>
              </a:rPr>
              <a:t>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450060"/>
              </p:ext>
            </p:extLst>
          </p:nvPr>
        </p:nvGraphicFramePr>
        <p:xfrm>
          <a:off x="179512" y="2856657"/>
          <a:ext cx="2016224" cy="215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30897301"/>
              </p:ext>
            </p:extLst>
          </p:nvPr>
        </p:nvGraphicFramePr>
        <p:xfrm>
          <a:off x="2195736" y="2852937"/>
          <a:ext cx="2376264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29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23728" y="2276873"/>
            <a:ext cx="2448272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rgbClr val="002060"/>
                </a:solidFill>
              </a:rPr>
              <a:t>ASCOLTA-COMPRENDE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RIFERISCE(INTERMEDI)</a:t>
            </a: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4595258" y="2276873"/>
            <a:ext cx="4369230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ASCOLTA-COMPRENDE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540231"/>
              </p:ext>
            </p:extLst>
          </p:nvPr>
        </p:nvGraphicFramePr>
        <p:xfrm>
          <a:off x="4595258" y="2873897"/>
          <a:ext cx="4369230" cy="343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45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MONITORAGGIO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PROCESSO 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APPRENDIMENTO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FINALE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902418323"/>
              </p:ext>
            </p:extLst>
          </p:nvPr>
        </p:nvGraphicFramePr>
        <p:xfrm>
          <a:off x="4733365" y="4421080"/>
          <a:ext cx="3309803" cy="126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463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ASCOLTA-COMPRENDE </a:t>
            </a:r>
            <a:r>
              <a:rPr lang="it-IT" sz="1200" dirty="0">
                <a:solidFill>
                  <a:srgbClr val="002060"/>
                </a:solidFill>
              </a:rPr>
              <a:t>RIFERISCE(INIZIALE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34090392"/>
              </p:ext>
            </p:extLst>
          </p:nvPr>
        </p:nvGraphicFramePr>
        <p:xfrm>
          <a:off x="179512" y="2924944"/>
          <a:ext cx="201622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75239888"/>
              </p:ext>
            </p:extLst>
          </p:nvPr>
        </p:nvGraphicFramePr>
        <p:xfrm>
          <a:off x="4644008" y="2996952"/>
          <a:ext cx="43204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30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28599"/>
            <a:ext cx="8784976" cy="680121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195736" y="2276872"/>
            <a:ext cx="2376264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ASCOLTA-COMPRENDE RIFERISCE(INTERMEDIO)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590728" y="2276872"/>
            <a:ext cx="437376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RIFERISCE(FINALE)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165388"/>
              </p:ext>
            </p:extLst>
          </p:nvPr>
        </p:nvGraphicFramePr>
        <p:xfrm>
          <a:off x="2195736" y="2852936"/>
          <a:ext cx="239080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6274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2160240" cy="74462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LEGGE-COMPRENDE-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INTERAGISCE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38940667"/>
              </p:ext>
            </p:extLst>
          </p:nvPr>
        </p:nvGraphicFramePr>
        <p:xfrm>
          <a:off x="251520" y="3068960"/>
          <a:ext cx="21602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87246731"/>
              </p:ext>
            </p:extLst>
          </p:nvPr>
        </p:nvGraphicFramePr>
        <p:xfrm>
          <a:off x="2411760" y="3068960"/>
          <a:ext cx="23042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31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411760" y="2276872"/>
            <a:ext cx="2160240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LEGGE-COMPRENDE-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INTERAGISCE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591473" y="2324336"/>
            <a:ext cx="4320480" cy="74462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LEGGE-COMPRENDE-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INTERAGISCE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023582"/>
              </p:ext>
            </p:extLst>
          </p:nvPr>
        </p:nvGraphicFramePr>
        <p:xfrm>
          <a:off x="4716016" y="3068960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0047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187220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5275805"/>
              </p:ext>
            </p:extLst>
          </p:nvPr>
        </p:nvGraphicFramePr>
        <p:xfrm>
          <a:off x="251520" y="2949082"/>
          <a:ext cx="1872208" cy="249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42847778"/>
              </p:ext>
            </p:extLst>
          </p:nvPr>
        </p:nvGraphicFramePr>
        <p:xfrm>
          <a:off x="2123729" y="2924944"/>
          <a:ext cx="24482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32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123728" y="2276872"/>
            <a:ext cx="2448272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(INTERMEDIO)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572000" y="2276872"/>
            <a:ext cx="439248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3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986928"/>
              </p:ext>
            </p:extLst>
          </p:nvPr>
        </p:nvGraphicFramePr>
        <p:xfrm>
          <a:off x="4572000" y="2924944"/>
          <a:ext cx="446449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9298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Confronta </a:t>
            </a:r>
            <a:r>
              <a:rPr lang="it-IT" sz="1200" dirty="0" smtClean="0">
                <a:solidFill>
                  <a:srgbClr val="002060"/>
                </a:solidFill>
              </a:rPr>
              <a:t>procedimenti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diversi(INIZIALE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9387176"/>
              </p:ext>
            </p:extLst>
          </p:nvPr>
        </p:nvGraphicFramePr>
        <p:xfrm>
          <a:off x="107504" y="2816898"/>
          <a:ext cx="2160240" cy="2412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78595025"/>
              </p:ext>
            </p:extLst>
          </p:nvPr>
        </p:nvGraphicFramePr>
        <p:xfrm>
          <a:off x="2195736" y="2852936"/>
          <a:ext cx="2589583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95736" y="2276872"/>
            <a:ext cx="237626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Confronta procedimenti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diversi(INTERMEDIO)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572000" y="2240868"/>
            <a:ext cx="4392488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Confronta </a:t>
            </a:r>
            <a:r>
              <a:rPr lang="it-IT" sz="1400" dirty="0" smtClean="0">
                <a:solidFill>
                  <a:srgbClr val="002060"/>
                </a:solidFill>
              </a:rPr>
              <a:t>procedimenti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diversi(FINALE)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362530"/>
              </p:ext>
            </p:extLst>
          </p:nvPr>
        </p:nvGraphicFramePr>
        <p:xfrm>
          <a:off x="4716016" y="2780928"/>
          <a:ext cx="4248472" cy="350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3571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944216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Spiega i risultati </a:t>
            </a:r>
            <a:endParaRPr lang="it-IT" sz="14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ottenuti(INIZIALE)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77501362"/>
              </p:ext>
            </p:extLst>
          </p:nvPr>
        </p:nvGraphicFramePr>
        <p:xfrm>
          <a:off x="179512" y="2868149"/>
          <a:ext cx="2016224" cy="214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16528517"/>
              </p:ext>
            </p:extLst>
          </p:nvPr>
        </p:nvGraphicFramePr>
        <p:xfrm>
          <a:off x="2195736" y="2852936"/>
          <a:ext cx="244827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23728" y="2276872"/>
            <a:ext cx="2520280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Spiega i risultati 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ottenuti(INTERMEDIO)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644008" y="2297359"/>
            <a:ext cx="4320480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Spiega i risultati </a:t>
            </a:r>
            <a:endParaRPr lang="it-IT" sz="14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ottenuti(FINALE)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635265"/>
              </p:ext>
            </p:extLst>
          </p:nvPr>
        </p:nvGraphicFramePr>
        <p:xfrm>
          <a:off x="4644008" y="2887148"/>
          <a:ext cx="4320480" cy="342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3637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0" y="2276872"/>
            <a:ext cx="4392488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Distingue e classifica </a:t>
            </a:r>
            <a:r>
              <a:rPr lang="it-IT" sz="1400" dirty="0" smtClean="0">
                <a:solidFill>
                  <a:srgbClr val="002060"/>
                </a:solidFill>
              </a:rPr>
              <a:t>e utilizza(FINALE) 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68302150"/>
              </p:ext>
            </p:extLst>
          </p:nvPr>
        </p:nvGraphicFramePr>
        <p:xfrm>
          <a:off x="179512" y="2780928"/>
          <a:ext cx="22322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09732165"/>
              </p:ext>
            </p:extLst>
          </p:nvPr>
        </p:nvGraphicFramePr>
        <p:xfrm>
          <a:off x="2411760" y="2780928"/>
          <a:ext cx="21602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35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339752" y="2276872"/>
            <a:ext cx="2232248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Distingue e classifica e utilizza(INTERMEDIO)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203987" y="2314363"/>
            <a:ext cx="2160240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Distingue e classifica </a:t>
            </a:r>
            <a:r>
              <a:rPr lang="it-IT" sz="1200" dirty="0" smtClean="0">
                <a:solidFill>
                  <a:srgbClr val="002060"/>
                </a:solidFill>
              </a:rPr>
              <a:t>e </a:t>
            </a:r>
            <a:r>
              <a:rPr lang="it-IT" sz="1200" dirty="0">
                <a:solidFill>
                  <a:srgbClr val="002060"/>
                </a:solidFill>
              </a:rPr>
              <a:t>utilizza(INIZIALE</a:t>
            </a:r>
            <a:r>
              <a:rPr lang="it-IT" sz="1200" dirty="0" smtClean="0">
                <a:solidFill>
                  <a:srgbClr val="002060"/>
                </a:solidFill>
              </a:rPr>
              <a:t>) 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154818"/>
              </p:ext>
            </p:extLst>
          </p:nvPr>
        </p:nvGraphicFramePr>
        <p:xfrm>
          <a:off x="4572000" y="2780928"/>
          <a:ext cx="43924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5212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3"/>
            <a:ext cx="2016224" cy="50405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endParaRPr lang="it-IT" sz="16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Collega fatti a eventi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94C600"/>
              </a:buClr>
            </a:pP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6" y="2276872"/>
            <a:ext cx="2376264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Collega fatti 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eventi(INTERMEDIO)</a:t>
            </a:r>
          </a:p>
          <a:p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33496502"/>
              </p:ext>
            </p:extLst>
          </p:nvPr>
        </p:nvGraphicFramePr>
        <p:xfrm>
          <a:off x="179512" y="2780928"/>
          <a:ext cx="201622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42140810"/>
              </p:ext>
            </p:extLst>
          </p:nvPr>
        </p:nvGraphicFramePr>
        <p:xfrm>
          <a:off x="2195736" y="2780928"/>
          <a:ext cx="23762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36</a:t>
            </a:fld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644008" y="2340633"/>
            <a:ext cx="4248472" cy="504055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endParaRPr lang="it-IT" sz="16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Collega fatti a eventi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  <a:p>
            <a:pPr>
              <a:buClr>
                <a:srgbClr val="94C600"/>
              </a:buClr>
            </a:pP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9697"/>
              </p:ext>
            </p:extLst>
          </p:nvPr>
        </p:nvGraphicFramePr>
        <p:xfrm>
          <a:off x="4644008" y="2859900"/>
          <a:ext cx="4248472" cy="344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5301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Produce elaborati  </a:t>
            </a:r>
            <a:r>
              <a:rPr lang="it-IT" sz="1200" dirty="0" smtClean="0">
                <a:solidFill>
                  <a:srgbClr val="002060"/>
                </a:solidFill>
              </a:rPr>
              <a:t>con </a:t>
            </a:r>
            <a:r>
              <a:rPr lang="it-IT" sz="1200" dirty="0">
                <a:solidFill>
                  <a:srgbClr val="002060"/>
                </a:solidFill>
              </a:rPr>
              <a:t>le </a:t>
            </a:r>
            <a:r>
              <a:rPr lang="it-IT" sz="1200" dirty="0" smtClean="0">
                <a:solidFill>
                  <a:srgbClr val="002060"/>
                </a:solidFill>
              </a:rPr>
              <a:t>giuste modalità 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49393780"/>
              </p:ext>
            </p:extLst>
          </p:nvPr>
        </p:nvGraphicFramePr>
        <p:xfrm>
          <a:off x="179512" y="2796750"/>
          <a:ext cx="2160240" cy="243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19729183"/>
              </p:ext>
            </p:extLst>
          </p:nvPr>
        </p:nvGraphicFramePr>
        <p:xfrm>
          <a:off x="2339752" y="2780928"/>
          <a:ext cx="223224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37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339752" y="2132856"/>
            <a:ext cx="2232248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Produce elaborati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con le giuste modalità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577476" y="2132856"/>
            <a:ext cx="438701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Produce elaborati  </a:t>
            </a:r>
            <a:r>
              <a:rPr lang="it-IT" sz="1400" dirty="0" smtClean="0">
                <a:solidFill>
                  <a:srgbClr val="002060"/>
                </a:solidFill>
              </a:rPr>
              <a:t>con </a:t>
            </a:r>
            <a:r>
              <a:rPr lang="it-IT" sz="1400" dirty="0">
                <a:solidFill>
                  <a:srgbClr val="002060"/>
                </a:solidFill>
              </a:rPr>
              <a:t>le </a:t>
            </a:r>
            <a:r>
              <a:rPr lang="it-IT" sz="1400" dirty="0" smtClean="0">
                <a:solidFill>
                  <a:srgbClr val="002060"/>
                </a:solidFill>
              </a:rPr>
              <a:t>giuste modalità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465252"/>
              </p:ext>
            </p:extLst>
          </p:nvPr>
        </p:nvGraphicFramePr>
        <p:xfrm>
          <a:off x="4572000" y="2780928"/>
          <a:ext cx="43924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9309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0381"/>
            <a:ext cx="1944216" cy="6545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UTILIZZA </a:t>
            </a:r>
            <a:r>
              <a:rPr lang="it-IT" sz="1200" dirty="0">
                <a:solidFill>
                  <a:srgbClr val="002060"/>
                </a:solidFill>
              </a:rPr>
              <a:t>I </a:t>
            </a:r>
            <a:r>
              <a:rPr lang="it-IT" sz="1200" dirty="0" smtClean="0">
                <a:solidFill>
                  <a:srgbClr val="002060"/>
                </a:solidFill>
              </a:rPr>
              <a:t>MEZZI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DI COMUNICAZIONE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49345211"/>
              </p:ext>
            </p:extLst>
          </p:nvPr>
        </p:nvGraphicFramePr>
        <p:xfrm>
          <a:off x="179512" y="2924944"/>
          <a:ext cx="20162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15705261"/>
              </p:ext>
            </p:extLst>
          </p:nvPr>
        </p:nvGraphicFramePr>
        <p:xfrm>
          <a:off x="2150706" y="2924944"/>
          <a:ext cx="242129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38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23728" y="2259360"/>
            <a:ext cx="2448272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UTILIZZA I MEZZI DI COMUNICAZIONE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(intermedio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572000" y="2259360"/>
            <a:ext cx="4392488" cy="6545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UTILIZZA </a:t>
            </a:r>
            <a:r>
              <a:rPr lang="it-IT" sz="1400" dirty="0">
                <a:solidFill>
                  <a:srgbClr val="002060"/>
                </a:solidFill>
              </a:rPr>
              <a:t>I </a:t>
            </a:r>
            <a:r>
              <a:rPr lang="it-IT" sz="1400" dirty="0" smtClean="0">
                <a:solidFill>
                  <a:srgbClr val="002060"/>
                </a:solidFill>
              </a:rPr>
              <a:t>MEZZI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DI COMUNICAZIONE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999156"/>
              </p:ext>
            </p:extLst>
          </p:nvPr>
        </p:nvGraphicFramePr>
        <p:xfrm>
          <a:off x="4592622" y="2934138"/>
          <a:ext cx="4371866" cy="337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3982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87220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Seleziona e organizza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le informazioni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97102829"/>
              </p:ext>
            </p:extLst>
          </p:nvPr>
        </p:nvGraphicFramePr>
        <p:xfrm>
          <a:off x="107504" y="2945904"/>
          <a:ext cx="1944216" cy="249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32109053"/>
              </p:ext>
            </p:extLst>
          </p:nvPr>
        </p:nvGraphicFramePr>
        <p:xfrm>
          <a:off x="2063688" y="2932653"/>
          <a:ext cx="2436304" cy="265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39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2051720" y="2276872"/>
            <a:ext cx="2448272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Seleziona e organizza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le informazioni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9" name="Segnaposto testo 2"/>
          <p:cNvSpPr>
            <a:spLocks noGrp="1"/>
          </p:cNvSpPr>
          <p:nvPr>
            <p:ph type="body" idx="1"/>
          </p:nvPr>
        </p:nvSpPr>
        <p:spPr>
          <a:xfrm>
            <a:off x="4499992" y="2308379"/>
            <a:ext cx="446449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Seleziona e organizza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le informazioni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(FINALE)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046276"/>
              </p:ext>
            </p:extLst>
          </p:nvPr>
        </p:nvGraphicFramePr>
        <p:xfrm>
          <a:off x="4499992" y="2934410"/>
          <a:ext cx="4480453" cy="337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0576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280920" cy="6192688"/>
          </a:xfrm>
        </p:spPr>
        <p:txBody>
          <a:bodyPr>
            <a:normAutofit fontScale="92500" lnSpcReduction="20000"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8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3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 smtClean="0">
                <a:solidFill>
                  <a:schemeClr val="dk1"/>
                </a:solidFill>
                <a:latin typeface="Calibri"/>
              </a:rPr>
              <a:t>AVANZATO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INTERMEDIO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C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BASE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D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INIZIALE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2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735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872208" cy="54006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APPLICA STRATEGIE 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DI STUDIO 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36228790"/>
              </p:ext>
            </p:extLst>
          </p:nvPr>
        </p:nvGraphicFramePr>
        <p:xfrm>
          <a:off x="179512" y="2924944"/>
          <a:ext cx="201622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8704708"/>
              </p:ext>
            </p:extLst>
          </p:nvPr>
        </p:nvGraphicFramePr>
        <p:xfrm>
          <a:off x="2195736" y="2924944"/>
          <a:ext cx="237626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40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051720" y="2276872"/>
            <a:ext cx="2520280" cy="5400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APPLICA STRATEGIE DI STUDIO (INTERMEDIE)</a:t>
            </a: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 flipH="1">
            <a:off x="4576258" y="2276872"/>
            <a:ext cx="4388229" cy="5400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DI STUDIO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071570"/>
              </p:ext>
            </p:extLst>
          </p:nvPr>
        </p:nvGraphicFramePr>
        <p:xfrm>
          <a:off x="4576258" y="2837892"/>
          <a:ext cx="4388229" cy="354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4739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61118"/>
            <a:ext cx="2304256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Conosce gli organi di </a:t>
            </a:r>
            <a:r>
              <a:rPr lang="it-IT" sz="1200" dirty="0" smtClean="0">
                <a:solidFill>
                  <a:srgbClr val="002060"/>
                </a:solidFill>
              </a:rPr>
              <a:t>governo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59235092"/>
              </p:ext>
            </p:extLst>
          </p:nvPr>
        </p:nvGraphicFramePr>
        <p:xfrm>
          <a:off x="63623" y="2778765"/>
          <a:ext cx="24482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35634758"/>
              </p:ext>
            </p:extLst>
          </p:nvPr>
        </p:nvGraphicFramePr>
        <p:xfrm>
          <a:off x="2483769" y="2787892"/>
          <a:ext cx="2376264" cy="251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400" y="1268760"/>
            <a:ext cx="457200" cy="214981"/>
          </a:xfrm>
        </p:spPr>
        <p:txBody>
          <a:bodyPr>
            <a:normAutofit fontScale="62500" lnSpcReduction="20000"/>
          </a:bodyPr>
          <a:lstStyle/>
          <a:p>
            <a:fld id="{C8EF9CF6-BB36-47A8-A46B-0FC3EBA12A9F}" type="slidenum">
              <a:rPr lang="it-IT" smtClean="0"/>
              <a:t>41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656640" cy="7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483768" y="2261118"/>
            <a:ext cx="2376264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Conosce gli organi di  governo(INTERMEDIO)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860032" y="2261118"/>
            <a:ext cx="4104456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Conosce gli organi di </a:t>
            </a:r>
            <a:r>
              <a:rPr lang="it-IT" sz="1400" dirty="0" smtClean="0">
                <a:solidFill>
                  <a:srgbClr val="002060"/>
                </a:solidFill>
              </a:rPr>
              <a:t>governo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7508"/>
              </p:ext>
            </p:extLst>
          </p:nvPr>
        </p:nvGraphicFramePr>
        <p:xfrm>
          <a:off x="4860032" y="2772882"/>
          <a:ext cx="4104456" cy="353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3659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370" y="2092355"/>
            <a:ext cx="2232248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Assume </a:t>
            </a:r>
            <a:r>
              <a:rPr lang="it-IT" sz="1200" dirty="0">
                <a:solidFill>
                  <a:srgbClr val="002060"/>
                </a:solidFill>
              </a:rPr>
              <a:t>le conseguenze dei </a:t>
            </a:r>
            <a:r>
              <a:rPr lang="it-IT" sz="1200" dirty="0" smtClean="0">
                <a:solidFill>
                  <a:srgbClr val="002060"/>
                </a:solidFill>
              </a:rPr>
              <a:t>propri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Comportamenti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26561283"/>
              </p:ext>
            </p:extLst>
          </p:nvPr>
        </p:nvGraphicFramePr>
        <p:xfrm>
          <a:off x="179512" y="2996952"/>
          <a:ext cx="223224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81147084"/>
              </p:ext>
            </p:extLst>
          </p:nvPr>
        </p:nvGraphicFramePr>
        <p:xfrm>
          <a:off x="2408147" y="2996952"/>
          <a:ext cx="2182719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55976" y="908720"/>
            <a:ext cx="457200" cy="441325"/>
          </a:xfrm>
        </p:spPr>
        <p:txBody>
          <a:bodyPr/>
          <a:lstStyle/>
          <a:p>
            <a:fld id="{C8EF9CF6-BB36-47A8-A46B-0FC3EBA12A9F}" type="slidenum">
              <a:rPr lang="it-IT" smtClean="0"/>
              <a:t>42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358618" y="2060848"/>
            <a:ext cx="2232248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endParaRPr lang="it-IT" sz="18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Assume le conseguenze dei propri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Comportamenti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(INTERMEDIE)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656640" cy="7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622846" y="2149353"/>
            <a:ext cx="4341642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 </a:t>
            </a:r>
            <a:r>
              <a:rPr lang="it-IT" sz="1400" dirty="0">
                <a:solidFill>
                  <a:srgbClr val="002060"/>
                </a:solidFill>
              </a:rPr>
              <a:t>le conseguenze dei </a:t>
            </a:r>
            <a:r>
              <a:rPr lang="it-IT" sz="1400" dirty="0" smtClean="0">
                <a:solidFill>
                  <a:srgbClr val="002060"/>
                </a:solidFill>
              </a:rPr>
              <a:t>propri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680648"/>
              </p:ext>
            </p:extLst>
          </p:nvPr>
        </p:nvGraphicFramePr>
        <p:xfrm>
          <a:off x="4613719" y="3023658"/>
          <a:ext cx="4422777" cy="342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3300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PROGETTA IL  PERCORSO</a:t>
            </a:r>
            <a:r>
              <a:rPr lang="it-IT" sz="1000" dirty="0">
                <a:solidFill>
                  <a:srgbClr val="002060"/>
                </a:solidFill>
              </a:rPr>
              <a:t> </a:t>
            </a:r>
            <a:endParaRPr lang="it-IT" sz="1000" dirty="0" smtClean="0">
              <a:solidFill>
                <a:srgbClr val="002060"/>
              </a:solidFill>
            </a:endParaRPr>
          </a:p>
          <a:p>
            <a:r>
              <a:rPr lang="it-IT" sz="10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</a:t>
            </a:r>
            <a:r>
              <a:rPr lang="it-IT" sz="1000" dirty="0">
                <a:solidFill>
                  <a:srgbClr val="002060"/>
                </a:solidFill>
              </a:rPr>
              <a:t>INIZIALE</a:t>
            </a:r>
            <a:r>
              <a:rPr lang="it-IT" sz="1000" dirty="0" smtClean="0">
                <a:solidFill>
                  <a:srgbClr val="002060"/>
                </a:solidFill>
              </a:rPr>
              <a:t>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47071899"/>
              </p:ext>
            </p:extLst>
          </p:nvPr>
        </p:nvGraphicFramePr>
        <p:xfrm>
          <a:off x="107504" y="2924944"/>
          <a:ext cx="20882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72121800"/>
              </p:ext>
            </p:extLst>
          </p:nvPr>
        </p:nvGraphicFramePr>
        <p:xfrm>
          <a:off x="2195736" y="2924944"/>
          <a:ext cx="230425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195736" y="2276872"/>
            <a:ext cx="2304256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rgbClr val="002060"/>
                </a:solidFill>
              </a:rPr>
              <a:t>PROGETTA  IL  PERCORSO VALUTA TEMPI E RISORSE(INTERMEDIO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499992" y="2276872"/>
            <a:ext cx="439248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 PERCORSO</a:t>
            </a:r>
            <a:r>
              <a:rPr lang="it-IT" sz="1400" dirty="0">
                <a:solidFill>
                  <a:srgbClr val="002060"/>
                </a:solidFill>
              </a:rPr>
              <a:t>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886611"/>
              </p:ext>
            </p:extLst>
          </p:nvPr>
        </p:nvGraphicFramePr>
        <p:xfrm>
          <a:off x="4499992" y="2951650"/>
          <a:ext cx="4392488" cy="342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4688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92085"/>
            <a:ext cx="2232248" cy="77687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000" dirty="0">
                <a:solidFill>
                  <a:srgbClr val="002060"/>
                </a:solidFill>
              </a:rPr>
              <a:t>PRENDE DECISIONI  </a:t>
            </a:r>
            <a:r>
              <a:rPr lang="it-IT" sz="1000" dirty="0" smtClean="0">
                <a:solidFill>
                  <a:srgbClr val="002060"/>
                </a:solidFill>
              </a:rPr>
              <a:t>DA SOLO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</a:t>
            </a:r>
            <a:r>
              <a:rPr lang="it-IT" sz="1000" dirty="0">
                <a:solidFill>
                  <a:srgbClr val="002060"/>
                </a:solidFill>
              </a:rPr>
              <a:t>E/O IN </a:t>
            </a:r>
            <a:r>
              <a:rPr lang="it-IT" sz="1000" dirty="0" smtClean="0">
                <a:solidFill>
                  <a:srgbClr val="002060"/>
                </a:solidFill>
              </a:rPr>
              <a:t>GRUPPO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(</a:t>
            </a:r>
            <a:r>
              <a:rPr lang="it-IT" sz="1000" dirty="0">
                <a:solidFill>
                  <a:srgbClr val="002060"/>
                </a:solidFill>
              </a:rPr>
              <a:t>INIZIALE</a:t>
            </a:r>
            <a:r>
              <a:rPr lang="it-IT" sz="1000" dirty="0" smtClean="0">
                <a:solidFill>
                  <a:srgbClr val="002060"/>
                </a:solidFill>
              </a:rPr>
              <a:t>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70321641"/>
              </p:ext>
            </p:extLst>
          </p:nvPr>
        </p:nvGraphicFramePr>
        <p:xfrm>
          <a:off x="2483768" y="3068961"/>
          <a:ext cx="201622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411761" y="2276872"/>
            <a:ext cx="2160240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PRENDE DECISIONI  DA SOLO E/O IN GRUPPO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(INTERMEDIO)</a:t>
            </a:r>
          </a:p>
          <a:p>
            <a:pPr>
              <a:buClr>
                <a:srgbClr val="94C600"/>
              </a:buClr>
            </a:pP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784152"/>
              </p:ext>
            </p:extLst>
          </p:nvPr>
        </p:nvGraphicFramePr>
        <p:xfrm>
          <a:off x="179512" y="3068960"/>
          <a:ext cx="23042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577476" y="2292085"/>
            <a:ext cx="4387011" cy="77687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 </a:t>
            </a:r>
            <a:r>
              <a:rPr lang="it-IT" sz="1400" dirty="0" smtClean="0">
                <a:solidFill>
                  <a:srgbClr val="002060"/>
                </a:solidFill>
              </a:rPr>
              <a:t>DA SOLO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42135279"/>
              </p:ext>
            </p:extLst>
          </p:nvPr>
        </p:nvGraphicFramePr>
        <p:xfrm>
          <a:off x="4572000" y="3088162"/>
          <a:ext cx="4464495" cy="329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5737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TERZE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45</a:t>
            </a:fld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34" y="1769777"/>
            <a:ext cx="5325219" cy="408679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81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INIZIALE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è 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classi </a:t>
            </a:r>
            <a:r>
              <a:rPr lang="it-IT" sz="2800" b="1" dirty="0" smtClean="0">
                <a:solidFill>
                  <a:schemeClr val="tx1"/>
                </a:solidFill>
              </a:rPr>
              <a:t>terze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della 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un </a:t>
            </a:r>
            <a:r>
              <a:rPr lang="it-IT" sz="2800" dirty="0">
                <a:solidFill>
                  <a:schemeClr val="tx1"/>
                </a:solidFill>
              </a:rPr>
              <a:t>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>
                <a:solidFill>
                  <a:schemeClr val="tx1"/>
                </a:solidFill>
              </a:rPr>
              <a:t>. </a:t>
            </a:r>
            <a:r>
              <a:rPr lang="it-IT" sz="2800" dirty="0" smtClean="0">
                <a:solidFill>
                  <a:schemeClr val="tx1"/>
                </a:solidFill>
              </a:rPr>
              <a:t/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6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intermedio</a:t>
            </a:r>
            <a:r>
              <a:rPr lang="it-IT" sz="2800" dirty="0" smtClean="0">
                <a:solidFill>
                  <a:schemeClr val="tx1"/>
                </a:solidFill>
              </a:rPr>
              <a:t>  </a:t>
            </a:r>
            <a:r>
              <a:rPr lang="it-IT" sz="2800" dirty="0">
                <a:solidFill>
                  <a:schemeClr val="tx1"/>
                </a:solidFill>
              </a:rPr>
              <a:t>è 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classi </a:t>
            </a:r>
            <a:r>
              <a:rPr lang="it-IT" sz="2800" b="1" dirty="0" smtClean="0">
                <a:solidFill>
                  <a:schemeClr val="tx1"/>
                </a:solidFill>
              </a:rPr>
              <a:t>terze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della 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ancora un </a:t>
            </a:r>
            <a:r>
              <a:rPr lang="it-IT" sz="2800" dirty="0">
                <a:solidFill>
                  <a:schemeClr val="tx1"/>
                </a:solidFill>
              </a:rPr>
              <a:t>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>
                <a:solidFill>
                  <a:schemeClr val="tx1"/>
                </a:solidFill>
              </a:rPr>
              <a:t>. </a:t>
            </a:r>
            <a:r>
              <a:rPr lang="it-IT" sz="2800" dirty="0" smtClean="0">
                <a:solidFill>
                  <a:schemeClr val="tx1"/>
                </a:solidFill>
              </a:rPr>
              <a:t/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FINALE</a:t>
            </a:r>
            <a:r>
              <a:rPr lang="it-IT" sz="2800" dirty="0" smtClean="0">
                <a:solidFill>
                  <a:schemeClr val="tx1"/>
                </a:solidFill>
              </a:rPr>
              <a:t>  </a:t>
            </a:r>
            <a:r>
              <a:rPr lang="it-IT" sz="2800" dirty="0">
                <a:solidFill>
                  <a:schemeClr val="tx1"/>
                </a:solidFill>
              </a:rPr>
              <a:t>è 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classi </a:t>
            </a:r>
            <a:r>
              <a:rPr lang="it-IT" sz="2800" b="1" dirty="0" smtClean="0">
                <a:solidFill>
                  <a:schemeClr val="tx1"/>
                </a:solidFill>
              </a:rPr>
              <a:t>terze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della 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ancora un </a:t>
            </a:r>
            <a:r>
              <a:rPr lang="it-IT" sz="2800" dirty="0">
                <a:solidFill>
                  <a:schemeClr val="tx1"/>
                </a:solidFill>
              </a:rPr>
              <a:t>livello di competenza </a:t>
            </a:r>
            <a:r>
              <a:rPr lang="it-IT" sz="2800" b="1" dirty="0" err="1" smtClean="0">
                <a:solidFill>
                  <a:schemeClr val="tx1"/>
                </a:solidFill>
              </a:rPr>
              <a:t>base</a:t>
            </a:r>
            <a:r>
              <a:rPr lang="it-IT" sz="2800" dirty="0" err="1" smtClean="0">
                <a:solidFill>
                  <a:schemeClr val="tx1"/>
                </a:solidFill>
              </a:rPr>
              <a:t>,ma</a:t>
            </a:r>
            <a:r>
              <a:rPr lang="it-IT" sz="2800" dirty="0" smtClean="0">
                <a:solidFill>
                  <a:schemeClr val="tx1"/>
                </a:solidFill>
              </a:rPr>
              <a:t> si registrano miglioramenti.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br>
              <a:rPr lang="it-IT" sz="2800" dirty="0" smtClean="0">
                <a:solidFill>
                  <a:schemeClr val="tx1"/>
                </a:solidFill>
              </a:rPr>
            </a:b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149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ASCOLTA COMPRENDE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RIFERISCE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</a:t>
            </a:r>
            <a:r>
              <a:rPr lang="it-IT" sz="1000" dirty="0">
                <a:solidFill>
                  <a:srgbClr val="002060"/>
                </a:solidFill>
              </a:rPr>
              <a:t>INIZIALE</a:t>
            </a:r>
            <a:r>
              <a:rPr lang="it-IT" sz="1000" dirty="0" smtClean="0">
                <a:solidFill>
                  <a:srgbClr val="002060"/>
                </a:solidFill>
              </a:rPr>
              <a:t>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7" y="2276872"/>
            <a:ext cx="237626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ASCOLTA-COMPRENDE RIFERISCE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INTERMEDIO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32555572"/>
              </p:ext>
            </p:extLst>
          </p:nvPr>
        </p:nvGraphicFramePr>
        <p:xfrm>
          <a:off x="179512" y="2924944"/>
          <a:ext cx="201622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94011530"/>
              </p:ext>
            </p:extLst>
          </p:nvPr>
        </p:nvGraphicFramePr>
        <p:xfrm>
          <a:off x="2195735" y="2924944"/>
          <a:ext cx="2336507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49</a:t>
            </a:fld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644008" y="2276872"/>
            <a:ext cx="4320480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ASCOLTA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92091"/>
              </p:ext>
            </p:extLst>
          </p:nvPr>
        </p:nvGraphicFramePr>
        <p:xfrm>
          <a:off x="4621357" y="2996952"/>
          <a:ext cx="434313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220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 PRIME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</a:t>
            </a:fld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77" y="1788830"/>
            <a:ext cx="4715533" cy="4048690"/>
          </a:xfrm>
        </p:spPr>
      </p:pic>
    </p:spTree>
    <p:extLst>
      <p:ext uri="{BB962C8B-B14F-4D97-AF65-F5344CB8AC3E}">
        <p14:creationId xmlns:p14="http://schemas.microsoft.com/office/powerpoint/2010/main" val="36455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2276873"/>
            <a:ext cx="248376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000" dirty="0">
                <a:solidFill>
                  <a:srgbClr val="002060"/>
                </a:solidFill>
              </a:rPr>
              <a:t>PADRONEGGIA </a:t>
            </a:r>
            <a:r>
              <a:rPr lang="it-IT" sz="1000" dirty="0" smtClean="0">
                <a:solidFill>
                  <a:srgbClr val="002060"/>
                </a:solidFill>
              </a:rPr>
              <a:t>ED APPLICA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LE </a:t>
            </a:r>
            <a:r>
              <a:rPr lang="it-IT" sz="1000" dirty="0">
                <a:solidFill>
                  <a:srgbClr val="002060"/>
                </a:solidFill>
              </a:rPr>
              <a:t>CONOSCENZE </a:t>
            </a:r>
            <a:r>
              <a:rPr lang="it-IT" sz="1000" dirty="0" smtClean="0">
                <a:solidFill>
                  <a:srgbClr val="002060"/>
                </a:solidFill>
              </a:rPr>
              <a:t>FONDAMENTALI   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483768" y="2276872"/>
            <a:ext cx="2520281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PADRONEGGIA ED APPLICA 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LE CONOSCENZE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 FONDAMENTALI   (INTERMEDIO)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23935321"/>
              </p:ext>
            </p:extLst>
          </p:nvPr>
        </p:nvGraphicFramePr>
        <p:xfrm>
          <a:off x="7234" y="2924944"/>
          <a:ext cx="247653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03459084"/>
              </p:ext>
            </p:extLst>
          </p:nvPr>
        </p:nvGraphicFramePr>
        <p:xfrm>
          <a:off x="2483768" y="2887148"/>
          <a:ext cx="2520280" cy="212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50</a:t>
            </a:fld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5004048" y="2204864"/>
            <a:ext cx="3888432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PADRONEGGIA ED APPLICA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LE CONOSCENZE FONDAMENTALI 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 (FINALE)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05674"/>
              </p:ext>
            </p:extLst>
          </p:nvPr>
        </p:nvGraphicFramePr>
        <p:xfrm>
          <a:off x="5004048" y="2852936"/>
          <a:ext cx="388843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8909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2276872"/>
            <a:ext cx="2088232" cy="66348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-INTERAGISCE-OPERA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93654480"/>
              </p:ext>
            </p:extLst>
          </p:nvPr>
        </p:nvGraphicFramePr>
        <p:xfrm>
          <a:off x="107504" y="2991741"/>
          <a:ext cx="2088232" cy="216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32368665"/>
              </p:ext>
            </p:extLst>
          </p:nvPr>
        </p:nvGraphicFramePr>
        <p:xfrm>
          <a:off x="2195736" y="2940357"/>
          <a:ext cx="2304256" cy="221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51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267744" y="2276872"/>
            <a:ext cx="2232248" cy="6634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-INTERAGISCE-OPERA 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499992" y="2276872"/>
            <a:ext cx="4464496" cy="66348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-INTERAGISCE-OPERA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497027"/>
              </p:ext>
            </p:extLst>
          </p:nvPr>
        </p:nvGraphicFramePr>
        <p:xfrm>
          <a:off x="4499992" y="2940357"/>
          <a:ext cx="4464496" cy="344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5622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99115"/>
            <a:ext cx="1944216" cy="4098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SCRIVE  DESCRIVE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21177260"/>
              </p:ext>
            </p:extLst>
          </p:nvPr>
        </p:nvGraphicFramePr>
        <p:xfrm>
          <a:off x="179512" y="2708919"/>
          <a:ext cx="2016224" cy="208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67028091"/>
              </p:ext>
            </p:extLst>
          </p:nvPr>
        </p:nvGraphicFramePr>
        <p:xfrm>
          <a:off x="2145905" y="2708919"/>
          <a:ext cx="2354087" cy="208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52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23728" y="2276870"/>
            <a:ext cx="2376264" cy="4320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SCRIVE  DESCRIVE(INTERMEDIO)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499992" y="2276870"/>
            <a:ext cx="4464496" cy="47755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  DESCRIVE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408551"/>
              </p:ext>
            </p:extLst>
          </p:nvPr>
        </p:nvGraphicFramePr>
        <p:xfrm>
          <a:off x="4520614" y="2780928"/>
          <a:ext cx="444387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53625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86070"/>
            <a:ext cx="2016224" cy="7828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>
                <a:solidFill>
                  <a:srgbClr val="002060"/>
                </a:solidFill>
              </a:rPr>
              <a:t>Utilizza gli strumenti </a:t>
            </a:r>
            <a:endParaRPr lang="it-IT" sz="1000" dirty="0" smtClean="0">
              <a:solidFill>
                <a:srgbClr val="002060"/>
              </a:solidFill>
            </a:endParaRPr>
          </a:p>
          <a:p>
            <a:r>
              <a:rPr lang="it-IT" sz="1000" dirty="0" smtClean="0">
                <a:solidFill>
                  <a:srgbClr val="002060"/>
                </a:solidFill>
              </a:rPr>
              <a:t> matematici </a:t>
            </a:r>
            <a:r>
              <a:rPr lang="it-IT" sz="1000" dirty="0">
                <a:solidFill>
                  <a:srgbClr val="002060"/>
                </a:solidFill>
              </a:rPr>
              <a:t>per operare  </a:t>
            </a:r>
            <a:endParaRPr lang="it-IT" sz="1000" dirty="0" smtClean="0">
              <a:solidFill>
                <a:srgbClr val="002060"/>
              </a:solidFill>
            </a:endParaRPr>
          </a:p>
          <a:p>
            <a:r>
              <a:rPr lang="it-IT" sz="1000" dirty="0" smtClean="0">
                <a:solidFill>
                  <a:srgbClr val="002060"/>
                </a:solidFill>
              </a:rPr>
              <a:t>nella realtà  (</a:t>
            </a:r>
            <a:r>
              <a:rPr lang="it-IT" sz="1000" dirty="0">
                <a:solidFill>
                  <a:srgbClr val="002060"/>
                </a:solidFill>
              </a:rPr>
              <a:t>INIZIALE</a:t>
            </a:r>
            <a:r>
              <a:rPr lang="it-IT" sz="1000" dirty="0" smtClean="0">
                <a:solidFill>
                  <a:srgbClr val="002060"/>
                </a:solidFill>
              </a:rPr>
              <a:t>)</a:t>
            </a:r>
            <a:endParaRPr lang="it-IT" sz="1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34304976"/>
              </p:ext>
            </p:extLst>
          </p:nvPr>
        </p:nvGraphicFramePr>
        <p:xfrm>
          <a:off x="179512" y="3068960"/>
          <a:ext cx="2016225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11183905"/>
              </p:ext>
            </p:extLst>
          </p:nvPr>
        </p:nvGraphicFramePr>
        <p:xfrm>
          <a:off x="2228462" y="3070573"/>
          <a:ext cx="2343539" cy="201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19" y="188640"/>
            <a:ext cx="8712967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95737" y="2276872"/>
            <a:ext cx="2376264" cy="742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rgbClr val="002060"/>
                </a:solidFill>
              </a:rPr>
              <a:t>Utilizza gli strumenti 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matematici per operare  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nella realtà  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4572000" y="2257127"/>
            <a:ext cx="4320479" cy="7828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Utilizza gli strumenti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 matematici </a:t>
            </a:r>
            <a:r>
              <a:rPr lang="it-IT" sz="1400" dirty="0">
                <a:solidFill>
                  <a:srgbClr val="002060"/>
                </a:solidFill>
              </a:rPr>
              <a:t>per operare 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nella realtà 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064567"/>
              </p:ext>
            </p:extLst>
          </p:nvPr>
        </p:nvGraphicFramePr>
        <p:xfrm>
          <a:off x="4572001" y="3019530"/>
          <a:ext cx="4320479" cy="336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0821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2016224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Riconosce </a:t>
            </a:r>
            <a:r>
              <a:rPr lang="it-IT" sz="1400" dirty="0" smtClean="0">
                <a:solidFill>
                  <a:srgbClr val="002060"/>
                </a:solidFill>
              </a:rPr>
              <a:t>le problematiche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scientifiche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42097614"/>
              </p:ext>
            </p:extLst>
          </p:nvPr>
        </p:nvGraphicFramePr>
        <p:xfrm>
          <a:off x="179512" y="3117709"/>
          <a:ext cx="216024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76522083"/>
              </p:ext>
            </p:extLst>
          </p:nvPr>
        </p:nvGraphicFramePr>
        <p:xfrm>
          <a:off x="2339752" y="3117709"/>
          <a:ext cx="2160240" cy="211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54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 flipH="1">
            <a:off x="2195736" y="2132856"/>
            <a:ext cx="2304256" cy="9848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Riconosce le problematiche scientifiche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51519" y="188640"/>
            <a:ext cx="8712967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4499992" y="2132856"/>
            <a:ext cx="4392488" cy="9848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Riconosce le problematiche</a:t>
            </a:r>
          </a:p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 scientifiche</a:t>
            </a:r>
          </a:p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922557"/>
              </p:ext>
            </p:extLst>
          </p:nvPr>
        </p:nvGraphicFramePr>
        <p:xfrm>
          <a:off x="4535996" y="3140900"/>
          <a:ext cx="4356484" cy="324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8248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8823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err="1" smtClean="0">
                <a:solidFill>
                  <a:srgbClr val="002060"/>
                </a:solidFill>
              </a:rPr>
              <a:t>Distingue,classifica</a:t>
            </a:r>
            <a:r>
              <a:rPr lang="it-IT" sz="12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utilizza </a:t>
            </a:r>
            <a:r>
              <a:rPr lang="it-IT" sz="1200" dirty="0">
                <a:solidFill>
                  <a:srgbClr val="002060"/>
                </a:solidFill>
              </a:rPr>
              <a:t>e </a:t>
            </a:r>
            <a:r>
              <a:rPr lang="it-IT" sz="1200" dirty="0" smtClean="0">
                <a:solidFill>
                  <a:srgbClr val="002060"/>
                </a:solidFill>
              </a:rPr>
              <a:t>apprezza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267744" y="2276872"/>
            <a:ext cx="237626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Distingue, classifica ,utilizza e apprezza</a:t>
            </a:r>
            <a:r>
              <a:rPr lang="it-IT" sz="1200" dirty="0">
                <a:solidFill>
                  <a:srgbClr val="002060"/>
                </a:solidFill>
              </a:rPr>
              <a:t> </a:t>
            </a:r>
            <a:r>
              <a:rPr lang="it-IT" sz="1200" dirty="0" smtClean="0">
                <a:solidFill>
                  <a:srgbClr val="002060"/>
                </a:solidFill>
              </a:rPr>
              <a:t> (INTERMEDIO</a:t>
            </a:r>
            <a:r>
              <a:rPr lang="it-IT" sz="12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90161448"/>
              </p:ext>
            </p:extLst>
          </p:nvPr>
        </p:nvGraphicFramePr>
        <p:xfrm>
          <a:off x="179512" y="2996952"/>
          <a:ext cx="20882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39835884"/>
              </p:ext>
            </p:extLst>
          </p:nvPr>
        </p:nvGraphicFramePr>
        <p:xfrm>
          <a:off x="2267745" y="2996952"/>
          <a:ext cx="237626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55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644008" y="2276872"/>
            <a:ext cx="4320480" cy="720080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err="1" smtClean="0">
                <a:solidFill>
                  <a:srgbClr val="002060"/>
                </a:solidFill>
              </a:rPr>
              <a:t>Distingue,classifica</a:t>
            </a:r>
            <a:r>
              <a:rPr lang="it-IT" sz="12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utilizza e apprezza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(FINALE)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125795"/>
              </p:ext>
            </p:extLst>
          </p:nvPr>
        </p:nvGraphicFramePr>
        <p:xfrm>
          <a:off x="4644008" y="2996952"/>
          <a:ext cx="43204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1191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04864"/>
            <a:ext cx="187220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Colloca gli </a:t>
            </a:r>
            <a:r>
              <a:rPr lang="it-IT" sz="1200" dirty="0" smtClean="0">
                <a:solidFill>
                  <a:srgbClr val="002060"/>
                </a:solidFill>
              </a:rPr>
              <a:t>eventi e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individua le </a:t>
            </a:r>
            <a:r>
              <a:rPr lang="it-IT" sz="1200" dirty="0" smtClean="0">
                <a:solidFill>
                  <a:srgbClr val="002060"/>
                </a:solidFill>
              </a:rPr>
              <a:t>relazioni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051720" y="2204864"/>
            <a:ext cx="244827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Colloca gli eventi </a:t>
            </a:r>
            <a:r>
              <a:rPr lang="it-IT" sz="1200" dirty="0" smtClean="0">
                <a:solidFill>
                  <a:srgbClr val="002060"/>
                </a:solidFill>
              </a:rPr>
              <a:t>e </a:t>
            </a:r>
            <a:r>
              <a:rPr lang="it-IT" sz="1200" dirty="0">
                <a:solidFill>
                  <a:srgbClr val="002060"/>
                </a:solidFill>
              </a:rPr>
              <a:t>individua le </a:t>
            </a:r>
            <a:r>
              <a:rPr lang="it-IT" sz="1200" dirty="0" smtClean="0">
                <a:solidFill>
                  <a:srgbClr val="002060"/>
                </a:solidFill>
              </a:rPr>
              <a:t>relazioni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06752940"/>
              </p:ext>
            </p:extLst>
          </p:nvPr>
        </p:nvGraphicFramePr>
        <p:xfrm>
          <a:off x="179512" y="2996952"/>
          <a:ext cx="20162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00647338"/>
              </p:ext>
            </p:extLst>
          </p:nvPr>
        </p:nvGraphicFramePr>
        <p:xfrm>
          <a:off x="2195737" y="2924944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56</a:t>
            </a:fld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99992" y="2204864"/>
            <a:ext cx="4392488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Colloca gli eventi e individua le relazioni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395904"/>
              </p:ext>
            </p:extLst>
          </p:nvPr>
        </p:nvGraphicFramePr>
        <p:xfrm>
          <a:off x="4511824" y="2860644"/>
          <a:ext cx="4380656" cy="352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82962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Produce elaborati  </a:t>
            </a:r>
            <a:r>
              <a:rPr lang="it-IT" sz="1200" dirty="0" smtClean="0">
                <a:solidFill>
                  <a:srgbClr val="002060"/>
                </a:solidFill>
              </a:rPr>
              <a:t>con </a:t>
            </a:r>
            <a:r>
              <a:rPr lang="it-IT" sz="1200" dirty="0">
                <a:solidFill>
                  <a:srgbClr val="002060"/>
                </a:solidFill>
              </a:rPr>
              <a:t>le giuste </a:t>
            </a:r>
            <a:r>
              <a:rPr lang="it-IT" sz="1200" dirty="0" smtClean="0">
                <a:solidFill>
                  <a:srgbClr val="002060"/>
                </a:solidFill>
              </a:rPr>
              <a:t>modalità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6" y="2276872"/>
            <a:ext cx="237626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Produce elaborati </a:t>
            </a:r>
            <a:r>
              <a:rPr lang="it-IT" sz="1400" dirty="0" smtClean="0">
                <a:solidFill>
                  <a:srgbClr val="002060"/>
                </a:solidFill>
              </a:rPr>
              <a:t>con </a:t>
            </a:r>
            <a:r>
              <a:rPr lang="it-IT" sz="1400" dirty="0">
                <a:solidFill>
                  <a:srgbClr val="002060"/>
                </a:solidFill>
              </a:rPr>
              <a:t>le giuste </a:t>
            </a:r>
            <a:r>
              <a:rPr lang="it-IT" sz="1400" dirty="0" smtClean="0">
                <a:solidFill>
                  <a:srgbClr val="002060"/>
                </a:solidFill>
              </a:rPr>
              <a:t>modalità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INTERMEDIO</a:t>
            </a:r>
            <a:r>
              <a:rPr lang="it-IT" sz="16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42055205"/>
              </p:ext>
            </p:extLst>
          </p:nvPr>
        </p:nvGraphicFramePr>
        <p:xfrm>
          <a:off x="107504" y="3068960"/>
          <a:ext cx="21602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egnaposto contenut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9047960"/>
              </p:ext>
            </p:extLst>
          </p:nvPr>
        </p:nvGraphicFramePr>
        <p:xfrm>
          <a:off x="2195736" y="3068960"/>
          <a:ext cx="244827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57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8" name="Segnaposto testo 4"/>
          <p:cNvSpPr txBox="1">
            <a:spLocks/>
          </p:cNvSpPr>
          <p:nvPr/>
        </p:nvSpPr>
        <p:spPr>
          <a:xfrm>
            <a:off x="4572000" y="2353883"/>
            <a:ext cx="4392488" cy="720080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Produce elaborati con le giuste modalità</a:t>
            </a:r>
          </a:p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402656"/>
              </p:ext>
            </p:extLst>
          </p:nvPr>
        </p:nvGraphicFramePr>
        <p:xfrm>
          <a:off x="4604588" y="3073962"/>
          <a:ext cx="4359899" cy="323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79130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8823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000" dirty="0">
                <a:solidFill>
                  <a:srgbClr val="002060"/>
                </a:solidFill>
              </a:rPr>
              <a:t>UTILIZZA </a:t>
            </a:r>
            <a:endParaRPr lang="it-IT" sz="10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I </a:t>
            </a:r>
            <a:r>
              <a:rPr lang="it-IT" sz="1000" dirty="0">
                <a:solidFill>
                  <a:srgbClr val="002060"/>
                </a:solidFill>
              </a:rPr>
              <a:t>MEZZI </a:t>
            </a:r>
            <a:r>
              <a:rPr lang="it-IT" sz="1000" dirty="0" smtClean="0">
                <a:solidFill>
                  <a:srgbClr val="002060"/>
                </a:solidFill>
              </a:rPr>
              <a:t>DI COMUNICAZIONE</a:t>
            </a:r>
          </a:p>
          <a:p>
            <a:pPr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(</a:t>
            </a:r>
            <a:r>
              <a:rPr lang="it-IT" sz="1000" dirty="0">
                <a:solidFill>
                  <a:srgbClr val="002060"/>
                </a:solidFill>
              </a:rPr>
              <a:t>INIZIALE</a:t>
            </a:r>
            <a:r>
              <a:rPr lang="it-IT" sz="1000" dirty="0" smtClean="0">
                <a:solidFill>
                  <a:srgbClr val="002060"/>
                </a:solidFill>
              </a:rPr>
              <a:t>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267744" y="2276872"/>
            <a:ext cx="230425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1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100" dirty="0" smtClean="0">
                <a:solidFill>
                  <a:srgbClr val="002060"/>
                </a:solidFill>
              </a:rPr>
              <a:t>DI COMUNICAZIONE</a:t>
            </a:r>
          </a:p>
          <a:p>
            <a:r>
              <a:rPr lang="it-IT" sz="1100" dirty="0" smtClean="0">
                <a:solidFill>
                  <a:srgbClr val="002060"/>
                </a:solidFill>
              </a:rPr>
              <a:t>(INTERMEDIO)</a:t>
            </a:r>
            <a:endParaRPr lang="it-IT" sz="11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43659736"/>
              </p:ext>
            </p:extLst>
          </p:nvPr>
        </p:nvGraphicFramePr>
        <p:xfrm>
          <a:off x="179512" y="2996952"/>
          <a:ext cx="208823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egnaposto contenut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14402900"/>
              </p:ext>
            </p:extLst>
          </p:nvPr>
        </p:nvGraphicFramePr>
        <p:xfrm>
          <a:off x="4716016" y="2996952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58</a:t>
            </a:fld>
            <a:endParaRPr lang="it-IT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4644008" y="2256114"/>
            <a:ext cx="4320480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UTILIZZA 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I MEZZI DI COMUNICAZIONE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011042"/>
              </p:ext>
            </p:extLst>
          </p:nvPr>
        </p:nvGraphicFramePr>
        <p:xfrm>
          <a:off x="2246851" y="2923388"/>
          <a:ext cx="23762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0788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0986" y="2276872"/>
            <a:ext cx="3888431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S</a:t>
            </a:r>
            <a:r>
              <a:rPr lang="it-IT" sz="1400" dirty="0" smtClean="0">
                <a:solidFill>
                  <a:srgbClr val="002060"/>
                </a:solidFill>
              </a:rPr>
              <a:t>eleziona e organizza le informazioni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84996993"/>
              </p:ext>
            </p:extLst>
          </p:nvPr>
        </p:nvGraphicFramePr>
        <p:xfrm>
          <a:off x="184988" y="2924944"/>
          <a:ext cx="21602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4884592"/>
              </p:ext>
            </p:extLst>
          </p:nvPr>
        </p:nvGraphicFramePr>
        <p:xfrm>
          <a:off x="2345228" y="2996952"/>
          <a:ext cx="229878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59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184988" y="2276872"/>
            <a:ext cx="216024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Seleziona e organizza  le informazioni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2339752" y="2276872"/>
            <a:ext cx="2304256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Seleziona e organizza  le informazioni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604877"/>
              </p:ext>
            </p:extLst>
          </p:nvPr>
        </p:nvGraphicFramePr>
        <p:xfrm>
          <a:off x="4644008" y="2957398"/>
          <a:ext cx="3960440" cy="349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094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520964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iniziale </a:t>
            </a:r>
            <a:r>
              <a:rPr lang="it-IT" sz="2800" dirty="0" smtClean="0">
                <a:solidFill>
                  <a:schemeClr val="tx1"/>
                </a:solidFill>
              </a:rPr>
              <a:t>è </a:t>
            </a:r>
            <a:r>
              <a:rPr lang="it-IT" sz="2800" dirty="0">
                <a:solidFill>
                  <a:schemeClr val="tx1"/>
                </a:solidFill>
              </a:rPr>
              <a:t>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</a:t>
            </a:r>
            <a:r>
              <a:rPr lang="it-IT" sz="2800" dirty="0">
                <a:solidFill>
                  <a:srgbClr val="0070C0"/>
                </a:solidFill>
              </a:rPr>
              <a:t>classi prime della scuola </a:t>
            </a:r>
            <a:r>
              <a:rPr lang="it-IT" sz="2800" dirty="0" smtClean="0">
                <a:solidFill>
                  <a:srgbClr val="0070C0"/>
                </a:solidFill>
              </a:rPr>
              <a:t>secondaria di 1° grado</a:t>
            </a:r>
            <a:r>
              <a:rPr lang="it-IT" sz="2800" dirty="0" smtClean="0">
                <a:solidFill>
                  <a:schemeClr val="tx1"/>
                </a:solidFill>
              </a:rPr>
              <a:t>  possiede un </a:t>
            </a:r>
            <a:r>
              <a:rPr lang="it-IT" sz="2800" dirty="0">
                <a:solidFill>
                  <a:schemeClr val="tx1"/>
                </a:solidFill>
              </a:rPr>
              <a:t>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  <a:r>
              <a:rPr lang="it-IT" sz="2800" dirty="0">
                <a:solidFill>
                  <a:prstClr val="black"/>
                </a:solidFill>
              </a:rPr>
              <a:t> L’alunno/a svolge compiti semplici   anche in situazioni nuove, mostrando di possedere conoscenze e abilità fondamentali e di saper applicare basilari regole e procedure apprese</a:t>
            </a:r>
            <a:r>
              <a:rPr lang="it-IT" sz="2800" dirty="0" smtClean="0">
                <a:solidFill>
                  <a:prstClr val="black"/>
                </a:solidFill>
              </a:rPr>
              <a:t>.</a:t>
            </a:r>
            <a:r>
              <a:rPr lang="it-IT" sz="2800" dirty="0">
                <a:solidFill>
                  <a:schemeClr val="tx1"/>
                </a:solidFill>
              </a:rPr>
              <a:t/>
            </a:r>
            <a:br>
              <a:rPr lang="it-IT" sz="2800" dirty="0">
                <a:solidFill>
                  <a:schemeClr val="tx1"/>
                </a:solidFill>
              </a:rPr>
            </a:br>
            <a:endParaRPr lang="it-IT" sz="2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68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94421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APPLICASTRATEGIE </a:t>
            </a:r>
            <a:endParaRPr lang="it-IT" sz="1200" dirty="0" smtClean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DI  STUDIO 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276872"/>
            <a:ext cx="439248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 STRATEGIE 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53762042"/>
              </p:ext>
            </p:extLst>
          </p:nvPr>
        </p:nvGraphicFramePr>
        <p:xfrm>
          <a:off x="179512" y="2924944"/>
          <a:ext cx="194421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28206451"/>
              </p:ext>
            </p:extLst>
          </p:nvPr>
        </p:nvGraphicFramePr>
        <p:xfrm>
          <a:off x="2143201" y="2924944"/>
          <a:ext cx="242879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60</a:t>
            </a:fld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123728" y="2276872"/>
            <a:ext cx="2376264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APPLICASTRATEGIE 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DI  STUDIO 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832259"/>
              </p:ext>
            </p:extLst>
          </p:nvPr>
        </p:nvGraphicFramePr>
        <p:xfrm>
          <a:off x="4644008" y="2938398"/>
          <a:ext cx="4320480" cy="337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96391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1944216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Conosce gli organi  </a:t>
            </a:r>
            <a:r>
              <a:rPr lang="it-IT" sz="1200" dirty="0" smtClean="0">
                <a:solidFill>
                  <a:srgbClr val="002060"/>
                </a:solidFill>
              </a:rPr>
              <a:t>di governo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19060603"/>
              </p:ext>
            </p:extLst>
          </p:nvPr>
        </p:nvGraphicFramePr>
        <p:xfrm>
          <a:off x="179512" y="2780928"/>
          <a:ext cx="19442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81683154"/>
              </p:ext>
            </p:extLst>
          </p:nvPr>
        </p:nvGraphicFramePr>
        <p:xfrm>
          <a:off x="2195736" y="2816898"/>
          <a:ext cx="23042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61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2276872"/>
            <a:ext cx="4464496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Conosce gli organi di governo 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2123728" y="2314363"/>
            <a:ext cx="2376264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Conosce gli organi  </a:t>
            </a:r>
            <a:r>
              <a:rPr lang="it-IT" sz="1200" dirty="0" smtClean="0">
                <a:solidFill>
                  <a:srgbClr val="002060"/>
                </a:solidFill>
              </a:rPr>
              <a:t>di governo 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292532"/>
              </p:ext>
            </p:extLst>
          </p:nvPr>
        </p:nvGraphicFramePr>
        <p:xfrm>
          <a:off x="4510066" y="2780928"/>
          <a:ext cx="445442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4574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04864"/>
            <a:ext cx="208823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Assume le </a:t>
            </a:r>
            <a:r>
              <a:rPr lang="it-IT" sz="1200" dirty="0" smtClean="0">
                <a:solidFill>
                  <a:srgbClr val="002060"/>
                </a:solidFill>
              </a:rPr>
              <a:t>conseguenze dei propri comportamenti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0" y="2312876"/>
            <a:ext cx="4464496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Assume le conseguenze dei propri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Comportamenti(FINALE)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45802051"/>
              </p:ext>
            </p:extLst>
          </p:nvPr>
        </p:nvGraphicFramePr>
        <p:xfrm>
          <a:off x="179512" y="2996952"/>
          <a:ext cx="20162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9950198"/>
              </p:ext>
            </p:extLst>
          </p:nvPr>
        </p:nvGraphicFramePr>
        <p:xfrm>
          <a:off x="2267744" y="3001280"/>
          <a:ext cx="2376264" cy="25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62</a:t>
            </a:fld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267744" y="2204864"/>
            <a:ext cx="2088232" cy="792088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Assume le conseguenze dei propri comportamenti 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215879"/>
              </p:ext>
            </p:extLst>
          </p:nvPr>
        </p:nvGraphicFramePr>
        <p:xfrm>
          <a:off x="4572000" y="2961523"/>
          <a:ext cx="4248472" cy="334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2551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201622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Progetta il percorso, </a:t>
            </a:r>
            <a:endParaRPr lang="it-IT" sz="1200" dirty="0" smtClean="0">
              <a:solidFill>
                <a:srgbClr val="002060"/>
              </a:solidFill>
            </a:endParaRPr>
          </a:p>
          <a:p>
            <a:r>
              <a:rPr lang="it-IT" sz="1200" dirty="0" smtClean="0">
                <a:solidFill>
                  <a:srgbClr val="002060"/>
                </a:solidFill>
              </a:rPr>
              <a:t>trova </a:t>
            </a:r>
            <a:r>
              <a:rPr lang="it-IT" sz="1200" dirty="0">
                <a:solidFill>
                  <a:srgbClr val="002060"/>
                </a:solidFill>
              </a:rPr>
              <a:t>nuove </a:t>
            </a:r>
            <a:r>
              <a:rPr lang="it-IT" sz="1200" dirty="0" smtClean="0">
                <a:solidFill>
                  <a:srgbClr val="002060"/>
                </a:solidFill>
              </a:rPr>
              <a:t>strategie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risolutive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2551250"/>
              </p:ext>
            </p:extLst>
          </p:nvPr>
        </p:nvGraphicFramePr>
        <p:xfrm>
          <a:off x="179512" y="2996952"/>
          <a:ext cx="201622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27680723"/>
              </p:ext>
            </p:extLst>
          </p:nvPr>
        </p:nvGraphicFramePr>
        <p:xfrm>
          <a:off x="2195736" y="2924944"/>
          <a:ext cx="237626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523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2060848"/>
            <a:ext cx="3960440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Progetta il percorso, trova nuove strategie risolutive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2195736" y="2132856"/>
            <a:ext cx="2304256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Progetta il percorso, </a:t>
            </a:r>
            <a:endParaRPr lang="it-IT" sz="1200" dirty="0" smtClean="0">
              <a:solidFill>
                <a:srgbClr val="002060"/>
              </a:solidFill>
            </a:endParaRPr>
          </a:p>
          <a:p>
            <a:r>
              <a:rPr lang="it-IT" sz="1200" dirty="0" smtClean="0">
                <a:solidFill>
                  <a:srgbClr val="002060"/>
                </a:solidFill>
              </a:rPr>
              <a:t>trova </a:t>
            </a:r>
            <a:r>
              <a:rPr lang="it-IT" sz="1200" dirty="0">
                <a:solidFill>
                  <a:srgbClr val="002060"/>
                </a:solidFill>
              </a:rPr>
              <a:t>nuove </a:t>
            </a:r>
            <a:r>
              <a:rPr lang="it-IT" sz="1200" dirty="0" smtClean="0">
                <a:solidFill>
                  <a:srgbClr val="002060"/>
                </a:solidFill>
              </a:rPr>
              <a:t>strategie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risolutive 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767009"/>
              </p:ext>
            </p:extLst>
          </p:nvPr>
        </p:nvGraphicFramePr>
        <p:xfrm>
          <a:off x="4499992" y="2951650"/>
          <a:ext cx="3960440" cy="342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1893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2016224" cy="54006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Prende </a:t>
            </a:r>
            <a:r>
              <a:rPr lang="it-IT" sz="1200" dirty="0" smtClean="0">
                <a:solidFill>
                  <a:srgbClr val="002060"/>
                </a:solidFill>
              </a:rPr>
              <a:t>decisioni, valuta strumenti tempi </a:t>
            </a:r>
            <a:r>
              <a:rPr lang="it-IT" sz="1200" dirty="0">
                <a:solidFill>
                  <a:srgbClr val="002060"/>
                </a:solidFill>
              </a:rPr>
              <a:t>e risorse(INIZIALE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34016365"/>
              </p:ext>
            </p:extLst>
          </p:nvPr>
        </p:nvGraphicFramePr>
        <p:xfrm>
          <a:off x="179512" y="2924944"/>
          <a:ext cx="201622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13362486"/>
              </p:ext>
            </p:extLst>
          </p:nvPr>
        </p:nvGraphicFramePr>
        <p:xfrm>
          <a:off x="2195737" y="2816932"/>
          <a:ext cx="2376264" cy="241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572000" y="2276872"/>
            <a:ext cx="4104455" cy="5400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Prende decisioni, valuta strumenti tempi e risorse(FINALE)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75523" y="188640"/>
            <a:ext cx="8784976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2123728" y="2276872"/>
            <a:ext cx="2376264" cy="54006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Prende </a:t>
            </a:r>
            <a:r>
              <a:rPr lang="it-IT" sz="1200" dirty="0" smtClean="0">
                <a:solidFill>
                  <a:srgbClr val="002060"/>
                </a:solidFill>
              </a:rPr>
              <a:t>decisioni, valuta strumenti tempi </a:t>
            </a:r>
            <a:r>
              <a:rPr lang="it-IT" sz="1200" dirty="0">
                <a:solidFill>
                  <a:srgbClr val="002060"/>
                </a:solidFill>
              </a:rPr>
              <a:t>e </a:t>
            </a:r>
            <a:r>
              <a:rPr lang="it-IT" sz="1200" dirty="0" smtClean="0">
                <a:solidFill>
                  <a:srgbClr val="002060"/>
                </a:solidFill>
              </a:rPr>
              <a:t>risorse(INTERMEDIO)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647323"/>
              </p:ext>
            </p:extLst>
          </p:nvPr>
        </p:nvGraphicFramePr>
        <p:xfrm>
          <a:off x="4589105" y="2826398"/>
          <a:ext cx="4087349" cy="3482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1776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400" dirty="0" smtClean="0"/>
              <a:t>F.S.MARIA PUCA</a:t>
            </a:r>
            <a:endParaRPr lang="it-IT" sz="4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65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GRAZIE MILLE </a:t>
            </a:r>
            <a:r>
              <a:rPr lang="it-IT" dirty="0" smtClean="0"/>
              <a:t>PER LA COLLABORAZIONE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48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0964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it-IT" sz="2000" dirty="0" smtClean="0">
                <a:solidFill>
                  <a:schemeClr val="tx1"/>
                </a:solidFill>
              </a:rPr>
              <a:t>Dagli </a:t>
            </a:r>
            <a:r>
              <a:rPr lang="it-IT" sz="2000" dirty="0">
                <a:solidFill>
                  <a:schemeClr val="tx1"/>
                </a:solidFill>
              </a:rPr>
              <a:t>esiti del monitoraggio </a:t>
            </a:r>
            <a:r>
              <a:rPr lang="it-IT" sz="2000" b="1" dirty="0" smtClean="0">
                <a:solidFill>
                  <a:schemeClr val="tx1"/>
                </a:solidFill>
              </a:rPr>
              <a:t>intermedio </a:t>
            </a:r>
            <a:r>
              <a:rPr lang="it-IT" sz="2000" dirty="0" smtClean="0">
                <a:solidFill>
                  <a:schemeClr val="tx1"/>
                </a:solidFill>
              </a:rPr>
              <a:t>è </a:t>
            </a:r>
            <a:r>
              <a:rPr lang="it-IT" sz="2000" dirty="0">
                <a:solidFill>
                  <a:schemeClr val="tx1"/>
                </a:solidFill>
              </a:rPr>
              <a:t>emerso </a:t>
            </a:r>
            <a:r>
              <a:rPr lang="it-IT" sz="2000" dirty="0" smtClean="0">
                <a:solidFill>
                  <a:schemeClr val="tx1"/>
                </a:solidFill>
              </a:rPr>
              <a:t>che : la </a:t>
            </a:r>
            <a:r>
              <a:rPr lang="it-IT" sz="2000" dirty="0">
                <a:solidFill>
                  <a:schemeClr val="tx1"/>
                </a:solidFill>
              </a:rPr>
              <a:t>maggior parte degli alunni delle </a:t>
            </a:r>
            <a:r>
              <a:rPr lang="it-IT" sz="2000" dirty="0">
                <a:solidFill>
                  <a:srgbClr val="0070C0"/>
                </a:solidFill>
              </a:rPr>
              <a:t>classi prime della scuola </a:t>
            </a:r>
            <a:r>
              <a:rPr lang="it-IT" sz="2000" dirty="0" smtClean="0">
                <a:solidFill>
                  <a:srgbClr val="0070C0"/>
                </a:solidFill>
              </a:rPr>
              <a:t>secondaria di 1° grado</a:t>
            </a:r>
            <a:r>
              <a:rPr lang="it-IT" sz="2000" dirty="0" smtClean="0">
                <a:solidFill>
                  <a:schemeClr val="tx1"/>
                </a:solidFill>
              </a:rPr>
              <a:t>  possiede ancora un </a:t>
            </a:r>
            <a:r>
              <a:rPr lang="it-IT" sz="2000" dirty="0">
                <a:solidFill>
                  <a:schemeClr val="tx1"/>
                </a:solidFill>
              </a:rPr>
              <a:t>livello di competenza </a:t>
            </a:r>
            <a:r>
              <a:rPr lang="it-IT" sz="2000" b="1" dirty="0" smtClean="0">
                <a:solidFill>
                  <a:schemeClr val="tx1"/>
                </a:solidFill>
              </a:rPr>
              <a:t>base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  <a:r>
              <a:rPr lang="it-IT" sz="2000" dirty="0">
                <a:solidFill>
                  <a:prstClr val="black"/>
                </a:solidFill>
              </a:rPr>
              <a:t> L’alunno/a svolge compiti semplici   anche in situazioni nuove, mostrando di possedere conoscenze e abilità fondamentali e di saper applicare basilari regole e procedure apprese.</a:t>
            </a:r>
            <a:r>
              <a:rPr lang="it-IT" sz="2000" dirty="0" smtClean="0">
                <a:solidFill>
                  <a:schemeClr val="tx1"/>
                </a:solidFill>
              </a:rPr>
              <a:t/>
            </a:r>
            <a:br>
              <a:rPr lang="it-IT" sz="2000" dirty="0" smtClean="0">
                <a:solidFill>
                  <a:schemeClr val="tx1"/>
                </a:solidFill>
              </a:rPr>
            </a:br>
            <a:r>
              <a:rPr lang="it-IT" sz="2000" dirty="0" smtClean="0">
                <a:solidFill>
                  <a:schemeClr val="tx1"/>
                </a:solidFill>
              </a:rPr>
              <a:t>Si nota un progressivo miglioramento nelle </a:t>
            </a:r>
            <a:r>
              <a:rPr lang="it-IT" sz="2000" dirty="0" smtClean="0">
                <a:solidFill>
                  <a:srgbClr val="0070C0"/>
                </a:solidFill>
              </a:rPr>
              <a:t>competenze sociali e civiche </a:t>
            </a:r>
            <a:r>
              <a:rPr lang="it-IT" sz="2000" dirty="0" smtClean="0">
                <a:solidFill>
                  <a:schemeClr val="tx1"/>
                </a:solidFill>
              </a:rPr>
              <a:t>dove il 50%degli alunni mostra di possedere un </a:t>
            </a:r>
            <a:r>
              <a:rPr lang="it-IT" sz="2000" b="1" dirty="0" smtClean="0">
                <a:solidFill>
                  <a:schemeClr val="tx1"/>
                </a:solidFill>
              </a:rPr>
              <a:t>livello B  intermedio.</a:t>
            </a:r>
            <a:r>
              <a:rPr lang="it-IT" sz="2000" b="1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it-IT" sz="20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it-IT" sz="2000" b="1" dirty="0" smtClean="0">
                <a:solidFill>
                  <a:srgbClr val="002060"/>
                </a:solidFill>
                <a:ea typeface="+mn-ea"/>
                <a:cs typeface="+mn-cs"/>
              </a:rPr>
              <a:t>ASSUME </a:t>
            </a:r>
            <a:r>
              <a:rPr lang="it-IT" sz="2000" b="1" dirty="0">
                <a:solidFill>
                  <a:srgbClr val="002060"/>
                </a:solidFill>
                <a:ea typeface="+mn-ea"/>
                <a:cs typeface="+mn-cs"/>
              </a:rPr>
              <a:t>LE CONSEGUENZE DEI PROPRI COMPORTAMENTI</a:t>
            </a:r>
            <a:br>
              <a:rPr lang="it-IT" sz="20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it-IT" sz="2000" b="1" dirty="0">
                <a:solidFill>
                  <a:srgbClr val="002060"/>
                </a:solidFill>
                <a:ea typeface="+mn-ea"/>
                <a:cs typeface="+mn-cs"/>
              </a:rPr>
              <a:t>ASSUME COMPORTAMENTI </a:t>
            </a:r>
            <a:r>
              <a:rPr lang="it-IT" sz="2000" b="1" dirty="0" smtClean="0">
                <a:solidFill>
                  <a:srgbClr val="002060"/>
                </a:solidFill>
                <a:ea typeface="+mn-ea"/>
                <a:cs typeface="+mn-cs"/>
              </a:rPr>
              <a:t>RISPETTOSI</a:t>
            </a:r>
            <a:r>
              <a:rPr lang="it-IT" sz="1800" b="1" dirty="0" smtClean="0">
                <a:solidFill>
                  <a:srgbClr val="002060"/>
                </a:solidFill>
                <a:ea typeface="+mn-ea"/>
                <a:cs typeface="+mn-cs"/>
              </a:rPr>
              <a:t>.</a:t>
            </a:r>
            <a:r>
              <a:rPr lang="it-IT" sz="1800" b="1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it-IT" sz="18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it-IT" sz="2400" b="1" dirty="0" smtClean="0">
                <a:solidFill>
                  <a:schemeClr val="tx1"/>
                </a:solidFill>
              </a:rPr>
              <a:t/>
            </a:r>
            <a:br>
              <a:rPr lang="it-IT" sz="2400" b="1" dirty="0" smtClean="0">
                <a:solidFill>
                  <a:schemeClr val="tx1"/>
                </a:solidFill>
              </a:rPr>
            </a:br>
            <a:endParaRPr lang="it-IT" sz="2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469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0964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it-IT" sz="2000" dirty="0" smtClean="0">
                <a:solidFill>
                  <a:schemeClr val="tx1"/>
                </a:solidFill>
              </a:rPr>
              <a:t>Dagli </a:t>
            </a:r>
            <a:r>
              <a:rPr lang="it-IT" sz="2000" dirty="0">
                <a:solidFill>
                  <a:schemeClr val="tx1"/>
                </a:solidFill>
              </a:rPr>
              <a:t>esiti del monitoraggio </a:t>
            </a:r>
            <a:r>
              <a:rPr lang="it-IT" sz="2000" b="1" dirty="0" smtClean="0">
                <a:solidFill>
                  <a:schemeClr val="tx1"/>
                </a:solidFill>
              </a:rPr>
              <a:t>FINALE </a:t>
            </a:r>
            <a:r>
              <a:rPr lang="it-IT" sz="2000" dirty="0" smtClean="0">
                <a:solidFill>
                  <a:schemeClr val="tx1"/>
                </a:solidFill>
              </a:rPr>
              <a:t>è </a:t>
            </a:r>
            <a:r>
              <a:rPr lang="it-IT" sz="2000" dirty="0">
                <a:solidFill>
                  <a:schemeClr val="tx1"/>
                </a:solidFill>
              </a:rPr>
              <a:t>emerso </a:t>
            </a:r>
            <a:r>
              <a:rPr lang="it-IT" sz="2000" dirty="0" smtClean="0">
                <a:solidFill>
                  <a:schemeClr val="tx1"/>
                </a:solidFill>
              </a:rPr>
              <a:t>che : la </a:t>
            </a:r>
            <a:r>
              <a:rPr lang="it-IT" sz="2000" dirty="0">
                <a:solidFill>
                  <a:schemeClr val="tx1"/>
                </a:solidFill>
              </a:rPr>
              <a:t>maggior parte degli alunni delle </a:t>
            </a:r>
            <a:r>
              <a:rPr lang="it-IT" sz="2000" dirty="0">
                <a:solidFill>
                  <a:srgbClr val="0070C0"/>
                </a:solidFill>
              </a:rPr>
              <a:t>classi prime della scuola </a:t>
            </a:r>
            <a:r>
              <a:rPr lang="it-IT" sz="2000" dirty="0" smtClean="0">
                <a:solidFill>
                  <a:srgbClr val="0070C0"/>
                </a:solidFill>
              </a:rPr>
              <a:t>secondaria di 1° grado</a:t>
            </a:r>
            <a:r>
              <a:rPr lang="it-IT" sz="2000" dirty="0" smtClean="0">
                <a:solidFill>
                  <a:schemeClr val="tx1"/>
                </a:solidFill>
              </a:rPr>
              <a:t>  ha mostrato di possedere un </a:t>
            </a:r>
            <a:r>
              <a:rPr lang="it-IT" sz="2000" dirty="0">
                <a:solidFill>
                  <a:schemeClr val="tx1"/>
                </a:solidFill>
              </a:rPr>
              <a:t>livello di competenza </a:t>
            </a:r>
            <a:r>
              <a:rPr lang="it-IT" sz="2000" b="1" dirty="0" smtClean="0">
                <a:solidFill>
                  <a:schemeClr val="tx1"/>
                </a:solidFill>
              </a:rPr>
              <a:t>intermedio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schemeClr val="dk1"/>
                </a:solidFill>
              </a:rPr>
              <a:t>L’alunno/a </a:t>
            </a:r>
            <a:r>
              <a:rPr lang="it-IT" sz="2000" dirty="0">
                <a:solidFill>
                  <a:schemeClr val="dk1"/>
                </a:solidFill>
              </a:rPr>
              <a:t>svolge compiti e risolve problemi in situazioni nuove,   compie scelte consapevoli, mostrando di saper utilizzare le conoscenze e le abilità </a:t>
            </a:r>
            <a:r>
              <a:rPr lang="it-IT" sz="2000" dirty="0" smtClean="0">
                <a:solidFill>
                  <a:schemeClr val="dk1"/>
                </a:solidFill>
              </a:rPr>
              <a:t>acquisite.</a:t>
            </a:r>
            <a:br>
              <a:rPr lang="it-IT" sz="2000" dirty="0" smtClean="0">
                <a:solidFill>
                  <a:schemeClr val="dk1"/>
                </a:solidFill>
              </a:rPr>
            </a:br>
            <a:r>
              <a:rPr lang="it-IT" sz="2000" dirty="0" smtClean="0">
                <a:solidFill>
                  <a:schemeClr val="dk1"/>
                </a:solidFill>
              </a:rPr>
              <a:t>Si registrano miglioramenti dei livelli in quasi tutte le competenze.</a:t>
            </a:r>
            <a:br>
              <a:rPr lang="it-IT" sz="2000" dirty="0" smtClean="0">
                <a:solidFill>
                  <a:schemeClr val="dk1"/>
                </a:solidFill>
              </a:rPr>
            </a:br>
            <a:r>
              <a:rPr lang="it-IT" sz="2000" dirty="0" smtClean="0">
                <a:solidFill>
                  <a:schemeClr val="dk1"/>
                </a:solidFill>
              </a:rPr>
              <a:t>Ridotto il numero degli alunni che registravano un livello (D)iniziale delle competenze.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endParaRPr lang="it-IT" sz="2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136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201622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100" dirty="0" smtClean="0">
                <a:solidFill>
                  <a:srgbClr val="002060"/>
                </a:solidFill>
              </a:rPr>
              <a:t>ASCOLTA-COMPRENDE RIFERISCE (INIZIALE)</a:t>
            </a:r>
            <a:endParaRPr lang="it-IT" sz="11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2195736" y="2348880"/>
            <a:ext cx="237626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ASCOLTA-COMPRENDE RIFERISCE(INTERMEDIO</a:t>
            </a:r>
            <a:r>
              <a:rPr lang="it-IT" sz="1400" b="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82740785"/>
              </p:ext>
            </p:extLst>
          </p:nvPr>
        </p:nvGraphicFramePr>
        <p:xfrm>
          <a:off x="179513" y="3068960"/>
          <a:ext cx="208823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72754035"/>
              </p:ext>
            </p:extLst>
          </p:nvPr>
        </p:nvGraphicFramePr>
        <p:xfrm>
          <a:off x="2267744" y="3068960"/>
          <a:ext cx="23042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572000" y="2348880"/>
            <a:ext cx="4392488" cy="648072"/>
          </a:xfrm>
          <a:prstGeom prst="rect">
            <a:avLst/>
          </a:prstGeom>
          <a:noFill/>
          <a:ln w="15875" cap="rnd" cmpd="sng" algn="ctr">
            <a:solidFill>
              <a:schemeClr val="tx1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ASCOLTA-COMPRENDE RIFERISCE(FINALE</a:t>
            </a:r>
            <a:r>
              <a:rPr lang="it-IT" sz="1400" b="0" dirty="0" smtClean="0">
                <a:solidFill>
                  <a:srgbClr val="002060"/>
                </a:solidFill>
              </a:rPr>
              <a:t>)</a:t>
            </a:r>
            <a:endParaRPr lang="it-IT" sz="1400" b="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781327"/>
              </p:ext>
            </p:extLst>
          </p:nvPr>
        </p:nvGraphicFramePr>
        <p:xfrm>
          <a:off x="4572000" y="2996952"/>
          <a:ext cx="43924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8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1452</TotalTime>
  <Words>1799</Words>
  <Application>Microsoft Office PowerPoint</Application>
  <PresentationFormat>Presentazione su schermo (4:3)</PresentationFormat>
  <Paragraphs>469</Paragraphs>
  <Slides>65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65</vt:i4>
      </vt:variant>
    </vt:vector>
  </HeadingPairs>
  <TitlesOfParts>
    <vt:vector size="66" baseType="lpstr">
      <vt:lpstr>Città</vt:lpstr>
      <vt:lpstr>Presentazione standard di PowerPoint</vt:lpstr>
      <vt:lpstr>      DIRIGENTE SCOLASTICO PROF.SSA GIUSEPPINA NUGNES</vt:lpstr>
      <vt:lpstr>    MONITORAGGIO DEL PROCESSO  DI APPRENDIMENTO FINALE </vt:lpstr>
      <vt:lpstr>Presentazione standard di PowerPoint</vt:lpstr>
      <vt:lpstr>CLASSI PRIME</vt:lpstr>
      <vt:lpstr>Dagli esiti del monitoraggio iniziale è emerso che : la maggior parte degli alunni delle classi prime della scuola secondaria di 1° grado  possiede un livello di competenza base. L’alunno/a svolge compiti semplici   anche in situazioni nuove, mostrando di possedere conoscenze e abilità fondamentali e di saper applicare basilari regole e procedure apprese. </vt:lpstr>
      <vt:lpstr>Dagli esiti del monitoraggio intermedio è emerso che : la maggior parte degli alunni delle classi prime della scuola secondaria di 1° grado  possiede ancora un livello di competenza base. L’alunno/a svolge compiti semplici   anche in situazioni nuove, mostrando di possedere conoscenze e abilità fondamentali e di saper applicare basilari regole e procedure apprese. Si nota un progressivo miglioramento nelle competenze sociali e civiche dove il 50%degli alunni mostra di possedere un livello B  intermedio.  ASSUME LE CONSEGUENZE DEI PROPRI COMPORTAMENTI ASSUME COMPORTAMENTI RISPETTOSI.  </vt:lpstr>
      <vt:lpstr>Dagli esiti del monitoraggio FINALE è emerso che : la maggior parte degli alunni delle classi prime della scuola secondaria di 1° grado  ha mostrato di possedere un livello di competenza intermedio.  L’alunno/a svolge compiti e risolve problemi in situazioni nuove,   compie scelte consapevoli, mostrando di saper utilizzare le conoscenze e le abilità acquisite. Si registrano miglioramenti dei livelli in quasi tutte le competenze. Ridotto il numero degli alunni che registravano un livello (D)iniziale delle competenze.    </vt:lpstr>
      <vt:lpstr>COMUNICAZIONE NELLA MADRELINGUA</vt:lpstr>
      <vt:lpstr>COMUNICAZIONE NELLA MADRELINGUA</vt:lpstr>
      <vt:lpstr>COMUNICAZIONE NELLE LINGUE STRANIERE </vt:lpstr>
      <vt:lpstr>COMUNICAZIONE NELLE LINGUE STRANIERE </vt:lpstr>
      <vt:lpstr>        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SECONDE</vt:lpstr>
      <vt:lpstr>Dagli esiti del monitoraggio INIZIALE è emerso che : la maggior parte degli alunni delle classi seconde della scuola secondaria di 1° grado  possiede un livello di competenza base.  L’alunno/a svolge compiti semplici   anche in situazioni nuove, mostrando di possedere conoscenze e abilità fondamentali e di saper applicare basilari regole e procedure apprese.</vt:lpstr>
      <vt:lpstr>Dagli esiti del monitoraggio intermedio è emerso che : la maggior parte degli alunni delle classi seconde della scuola secondaria di 1° grado  possiede ancora  un livello di competenza base.  L’alunno/a svolge compiti semplici   anche in situazioni nuove, mostrando di possedere conoscenze e abilità fondamentali e di saper applicare basilari regole e procedure apprese.</vt:lpstr>
      <vt:lpstr>Dagli esiti del monitoraggio FINALE è emerso che : la maggior parte degli alunni delle classi seconde della scuola secondaria di 1° grado  possiede ancora  un livello di competenza base, ma si registrano miglioramenti dei livelli.  L’alunno/a svolge compiti semplici   anche in situazioni nuove, mostrando di possedere conoscenze e abilità fondamentali e di saper applicare basilari regole e procedure apprese.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TERZE</vt:lpstr>
      <vt:lpstr>Dagli esiti del monitoraggio INIZIALE è emerso che : la maggior parte degli alunni delle classi terze della scuola secondaria di 1° grado  possiede un livello di competenza base.  L’alunno/a svolge compiti semplici   anche in situazioni nuove, mostrando di possedere conoscenze e abilità fondamentali e di saper applicare basilari regole e procedure apprese.</vt:lpstr>
      <vt:lpstr>Dagli esiti del monitoraggio intermedio  è emerso che : la maggior parte degli alunni delle classi terze della scuola secondaria di 1° grado  possiede ancora un livello di competenza base.  L’alunno/a svolge compiti semplici   anche in situazioni nuove, mostrando di possedere conoscenze e abilità fondamentali e di saper applicare basilari regole e procedure apprese.</vt:lpstr>
      <vt:lpstr>Dagli esiti del monitoraggio FINALE  è emerso che : la maggior parte degli alunni delle classi terze della scuola secondaria di 1° grado  possiede ancora un livello di competenza base,ma si registrano miglioramenti. L’alunno/a svolge compiti semplici   anche in situazioni nuove, mostrando di possedere conoscenze e abilità fondamentali e di saper applicare basilari regole e procedure apprese.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GRAZIE MILLE PER LA COLLABORAZIONE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Giovanni</cp:lastModifiedBy>
  <cp:revision>180</cp:revision>
  <dcterms:created xsi:type="dcterms:W3CDTF">2017-09-28T18:11:02Z</dcterms:created>
  <dcterms:modified xsi:type="dcterms:W3CDTF">2019-06-20T07:46:13Z</dcterms:modified>
</cp:coreProperties>
</file>