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charts/chart57.xml" ContentType="application/vnd.openxmlformats-officedocument.drawingml.chart+xml"/>
  <Override PartName="/ppt/charts/chart68.xml" ContentType="application/vnd.openxmlformats-officedocument.drawingml.chart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charts/chart46.xml" ContentType="application/vnd.openxmlformats-officedocument.drawingml.chart+xml"/>
  <Override PartName="/ppt/charts/chart93.xml" ContentType="application/vnd.openxmlformats-officedocument.drawingml.chart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charts/chart35.xml" ContentType="application/vnd.openxmlformats-officedocument.drawingml.chart+xml"/>
  <Override PartName="/ppt/charts/chart82.xml" ContentType="application/vnd.openxmlformats-officedocument.drawingml.chart+xml"/>
  <Override PartName="/ppt/charts/chart119.xml" ContentType="application/vnd.openxmlformats-officedocument.drawingml.chart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charts/chart24.xml" ContentType="application/vnd.openxmlformats-officedocument.drawingml.chart+xml"/>
  <Override PartName="/ppt/charts/chart60.xml" ContentType="application/vnd.openxmlformats-officedocument.drawingml.chart+xml"/>
  <Override PartName="/ppt/charts/chart71.xml" ContentType="application/vnd.openxmlformats-officedocument.drawingml.chart+xml"/>
  <Override PartName="/ppt/charts/chart108.xml" ContentType="application/vnd.openxmlformats-officedocument.drawingml.chart+xml"/>
  <Override PartName="/ppt/theme/themeOverride1.xml" ContentType="application/vnd.openxmlformats-officedocument.themeOverride+xml"/>
  <Override PartName="/ppt/charts/chart155.xml" ContentType="application/vnd.openxmlformats-officedocument.drawingml.chart+xml"/>
  <Override PartName="/ppt/tableStyles.xml" ContentType="application/vnd.openxmlformats-officedocument.presentationml.tableStyles+xml"/>
  <Override PartName="/ppt/charts/chart133.xml" ContentType="application/vnd.openxmlformats-officedocument.drawingml.chart+xml"/>
  <Override PartName="/ppt/charts/chart144.xml" ContentType="application/vnd.openxmlformats-officedocument.drawingml.chart+xml"/>
  <Override PartName="/ppt/charts/chart122.xml" ContentType="application/vnd.openxmlformats-officedocument.drawingml.chart+xml"/>
  <Override PartName="/ppt/charts/chart3.xml" ContentType="application/vnd.openxmlformats-officedocument.drawingml.chart+xml"/>
  <Override PartName="/ppt/charts/chart111.xml" ContentType="application/vnd.openxmlformats-officedocument.drawingml.chart+xml"/>
  <Override PartName="/ppt/charts/chart98.xml" ContentType="application/vnd.openxmlformats-officedocument.drawingml.chart+xml"/>
  <Override PartName="/ppt/charts/chart100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charts/chart29.xml" ContentType="application/vnd.openxmlformats-officedocument.drawingml.chart+xml"/>
  <Override PartName="/ppt/charts/chart76.xml" ContentType="application/vnd.openxmlformats-officedocument.drawingml.chart+xml"/>
  <Override PartName="/ppt/charts/chart87.xml" ContentType="application/vnd.openxmlformats-officedocument.drawingml.chart+xml"/>
  <Override PartName="/ppt/slides/slide55.xml" ContentType="application/vnd.openxmlformats-officedocument.presentationml.slide+xml"/>
  <Override PartName="/ppt/theme/theme2.xml" ContentType="application/vnd.openxmlformats-officedocument.theme+xml"/>
  <Override PartName="/ppt/charts/chart18.xml" ContentType="application/vnd.openxmlformats-officedocument.drawingml.chart+xml"/>
  <Override PartName="/ppt/charts/chart65.xml" ContentType="application/vnd.openxmlformats-officedocument.drawingml.chart+xml"/>
  <Override PartName="/ppt/charts/chart149.xml" ContentType="application/vnd.openxmlformats-officedocument.drawingml.chart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charts/chart54.xml" ContentType="application/vnd.openxmlformats-officedocument.drawingml.chart+xml"/>
  <Override PartName="/ppt/charts/chart138.xml" ContentType="application/vnd.openxmlformats-officedocument.drawingml.char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charts/chart14.xml" ContentType="application/vnd.openxmlformats-officedocument.drawingml.chart+xml"/>
  <Override PartName="/ppt/charts/chart32.xml" ContentType="application/vnd.openxmlformats-officedocument.drawingml.chart+xml"/>
  <Override PartName="/ppt/charts/chart43.xml" ContentType="application/vnd.openxmlformats-officedocument.drawingml.chart+xml"/>
  <Override PartName="/ppt/charts/chart61.xml" ContentType="application/vnd.openxmlformats-officedocument.drawingml.chart+xml"/>
  <Override PartName="/ppt/charts/chart90.xml" ContentType="application/vnd.openxmlformats-officedocument.drawingml.chart+xml"/>
  <Override PartName="/ppt/charts/chart127.xml" ContentType="application/vnd.openxmlformats-officedocument.drawingml.chart+xml"/>
  <Override PartName="/ppt/charts/chart145.xml" ContentType="application/vnd.openxmlformats-officedocument.drawingml.char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charts/chart8.xml" ContentType="application/vnd.openxmlformats-officedocument.drawingml.chart+xml"/>
  <Override PartName="/ppt/charts/chart21.xml" ContentType="application/vnd.openxmlformats-officedocument.drawingml.chart+xml"/>
  <Override PartName="/ppt/charts/chart50.xml" ContentType="application/vnd.openxmlformats-officedocument.drawingml.chart+xml"/>
  <Override PartName="/ppt/charts/chart105.xml" ContentType="application/vnd.openxmlformats-officedocument.drawingml.chart+xml"/>
  <Override PartName="/ppt/charts/chart116.xml" ContentType="application/vnd.openxmlformats-officedocument.drawingml.chart+xml"/>
  <Override PartName="/ppt/charts/chart134.xml" ContentType="application/vnd.openxmlformats-officedocument.drawingml.chart+xml"/>
  <Override PartName="/ppt/charts/chart15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10.xml" ContentType="application/vnd.openxmlformats-officedocument.drawingml.chart+xml"/>
  <Override PartName="/ppt/charts/chart112.xml" ContentType="application/vnd.openxmlformats-officedocument.drawingml.chart+xml"/>
  <Override PartName="/ppt/charts/chart123.xml" ContentType="application/vnd.openxmlformats-officedocument.drawingml.chart+xml"/>
  <Override PartName="/ppt/charts/chart141.xml" ContentType="application/vnd.openxmlformats-officedocument.drawingml.chart+xml"/>
  <Override PartName="/ppt/charts/chart4.xml" ContentType="application/vnd.openxmlformats-officedocument.drawingml.chart+xml"/>
  <Override PartName="/ppt/charts/chart99.xml" ContentType="application/vnd.openxmlformats-officedocument.drawingml.chart+xml"/>
  <Override PartName="/ppt/charts/chart101.xml" ContentType="application/vnd.openxmlformats-officedocument.drawingml.chart+xml"/>
  <Override PartName="/ppt/charts/chart130.xml" ContentType="application/vnd.openxmlformats-officedocument.drawingml.chart+xml"/>
  <Override PartName="/ppt/slides/slide49.xml" ContentType="application/vnd.openxmlformats-officedocument.presentationml.slide+xml"/>
  <Override PartName="/ppt/charts/chart59.xml" ContentType="application/vnd.openxmlformats-officedocument.drawingml.chart+xml"/>
  <Override PartName="/ppt/charts/chart88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charts/chart48.xml" ContentType="application/vnd.openxmlformats-officedocument.drawingml.chart+xml"/>
  <Override PartName="/ppt/charts/chart77.xml" ContentType="application/vnd.openxmlformats-officedocument.drawingml.chart+xml"/>
  <Override PartName="/ppt/charts/chart95.xml" ContentType="application/vnd.openxmlformats-officedocument.drawingml.char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charts/chart19.xml" ContentType="application/vnd.openxmlformats-officedocument.drawingml.chart+xml"/>
  <Override PartName="/ppt/charts/chart37.xml" ContentType="application/vnd.openxmlformats-officedocument.drawingml.chart+xml"/>
  <Override PartName="/ppt/charts/chart55.xml" ContentType="application/vnd.openxmlformats-officedocument.drawingml.chart+xml"/>
  <Override PartName="/ppt/charts/chart66.xml" ContentType="application/vnd.openxmlformats-officedocument.drawingml.chart+xml"/>
  <Override PartName="/ppt/charts/chart84.xml" ContentType="application/vnd.openxmlformats-officedocument.drawingml.char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charts/chart26.xml" ContentType="application/vnd.openxmlformats-officedocument.drawingml.chart+xml"/>
  <Override PartName="/ppt/charts/chart44.xml" ContentType="application/vnd.openxmlformats-officedocument.drawingml.chart+xml"/>
  <Override PartName="/ppt/charts/chart73.xml" ContentType="application/vnd.openxmlformats-officedocument.drawingml.chart+xml"/>
  <Override PartName="/ppt/charts/chart91.xml" ContentType="application/vnd.openxmlformats-officedocument.drawingml.chart+xml"/>
  <Override PartName="/ppt/charts/chart128.xml" ContentType="application/vnd.openxmlformats-officedocument.drawingml.chart+xml"/>
  <Override PartName="/ppt/charts/chart139.xml" ContentType="application/vnd.openxmlformats-officedocument.drawingml.chart+xml"/>
  <Override PartName="/ppt/theme/themeOverride3.xml" ContentType="application/vnd.openxmlformats-officedocument.themeOverride+xml"/>
  <Override PartName="/ppt/charts/chart157.xml" ContentType="application/vnd.openxmlformats-officedocument.drawingml.char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charts/chart15.xml" ContentType="application/vnd.openxmlformats-officedocument.drawingml.chart+xml"/>
  <Override PartName="/ppt/charts/chart33.xml" ContentType="application/vnd.openxmlformats-officedocument.drawingml.chart+xml"/>
  <Override PartName="/ppt/charts/chart51.xml" ContentType="application/vnd.openxmlformats-officedocument.drawingml.chart+xml"/>
  <Override PartName="/ppt/charts/chart62.xml" ContentType="application/vnd.openxmlformats-officedocument.drawingml.chart+xml"/>
  <Override PartName="/ppt/charts/chart80.xml" ContentType="application/vnd.openxmlformats-officedocument.drawingml.chart+xml"/>
  <Override PartName="/ppt/charts/chart117.xml" ContentType="application/vnd.openxmlformats-officedocument.drawingml.chart+xml"/>
  <Override PartName="/ppt/charts/chart135.xml" ContentType="application/vnd.openxmlformats-officedocument.drawingml.chart+xml"/>
  <Override PartName="/ppt/charts/chart146.xml" ContentType="application/vnd.openxmlformats-officedocument.drawingml.char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22.xml" ContentType="application/vnd.openxmlformats-officedocument.drawingml.chart+xml"/>
  <Override PartName="/ppt/charts/chart40.xml" ContentType="application/vnd.openxmlformats-officedocument.drawingml.chart+xml"/>
  <Override PartName="/ppt/charts/chart106.xml" ContentType="application/vnd.openxmlformats-officedocument.drawingml.chart+xml"/>
  <Override PartName="/ppt/charts/chart124.xml" ContentType="application/vnd.openxmlformats-officedocument.drawingml.chart+xml"/>
  <Override PartName="/ppt/charts/chart153.xml" ContentType="application/vnd.openxmlformats-officedocument.drawingml.chart+xml"/>
  <Override PartName="/ppt/charts/chart113.xml" ContentType="application/vnd.openxmlformats-officedocument.drawingml.chart+xml"/>
  <Override PartName="/ppt/charts/chart131.xml" ContentType="application/vnd.openxmlformats-officedocument.drawingml.chart+xml"/>
  <Override PartName="/ppt/charts/chart142.xml" ContentType="application/vnd.openxmlformats-officedocument.drawingml.chart+xml"/>
  <Override PartName="/ppt/charts/chart160.xml" ContentType="application/vnd.openxmlformats-officedocument.drawingml.chart+xml"/>
  <Override PartName="/ppt/charts/chart5.xml" ContentType="application/vnd.openxmlformats-officedocument.drawingml.chart+xml"/>
  <Override PartName="/ppt/charts/chart102.xml" ContentType="application/vnd.openxmlformats-officedocument.drawingml.chart+xml"/>
  <Override PartName="/ppt/charts/chart120.xml" ContentType="application/vnd.openxmlformats-officedocument.drawingml.char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78.xml" ContentType="application/vnd.openxmlformats-officedocument.drawingml.chart+xml"/>
  <Override PartName="/ppt/charts/chart89.xml" ContentType="application/vnd.openxmlformats-officedocument.drawingml.char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charts/chart49.xml" ContentType="application/vnd.openxmlformats-officedocument.drawingml.chart+xml"/>
  <Override PartName="/ppt/charts/chart67.xml" ContentType="application/vnd.openxmlformats-officedocument.drawingml.chart+xml"/>
  <Override PartName="/ppt/charts/chart96.xml" ContentType="application/vnd.openxmlformats-officedocument.drawingml.char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charts/chart27.xml" ContentType="application/vnd.openxmlformats-officedocument.drawingml.chart+xml"/>
  <Override PartName="/ppt/charts/chart38.xml" ContentType="application/vnd.openxmlformats-officedocument.drawingml.chart+xml"/>
  <Override PartName="/ppt/charts/chart56.xml" ContentType="application/vnd.openxmlformats-officedocument.drawingml.chart+xml"/>
  <Override PartName="/ppt/charts/chart74.xml" ContentType="application/vnd.openxmlformats-officedocument.drawingml.chart+xml"/>
  <Override PartName="/ppt/charts/chart85.xml" ContentType="application/vnd.openxmlformats-officedocument.drawingml.chart+xml"/>
  <Override PartName="/ppt/charts/chart158.xml" ContentType="application/vnd.openxmlformats-officedocument.drawingml.char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charts/chart16.xml" ContentType="application/vnd.openxmlformats-officedocument.drawingml.chart+xml"/>
  <Override PartName="/ppt/charts/chart34.xml" ContentType="application/vnd.openxmlformats-officedocument.drawingml.chart+xml"/>
  <Override PartName="/ppt/charts/chart45.xml" ContentType="application/vnd.openxmlformats-officedocument.drawingml.chart+xml"/>
  <Override PartName="/ppt/charts/chart63.xml" ContentType="application/vnd.openxmlformats-officedocument.drawingml.chart+xml"/>
  <Override PartName="/ppt/charts/chart81.xml" ContentType="application/vnd.openxmlformats-officedocument.drawingml.chart+xml"/>
  <Override PartName="/ppt/charts/chart92.xml" ContentType="application/vnd.openxmlformats-officedocument.drawingml.chart+xml"/>
  <Override PartName="/ppt/charts/chart129.xml" ContentType="application/vnd.openxmlformats-officedocument.drawingml.chart+xml"/>
  <Override PartName="/ppt/charts/chart147.xml" ContentType="application/vnd.openxmlformats-officedocument.drawingml.chart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23.xml" ContentType="application/vnd.openxmlformats-officedocument.drawingml.chart+xml"/>
  <Override PartName="/ppt/charts/chart52.xml" ContentType="application/vnd.openxmlformats-officedocument.drawingml.chart+xml"/>
  <Override PartName="/ppt/charts/chart70.xml" ContentType="application/vnd.openxmlformats-officedocument.drawingml.chart+xml"/>
  <Override PartName="/ppt/charts/chart107.xml" ContentType="application/vnd.openxmlformats-officedocument.drawingml.chart+xml"/>
  <Override PartName="/ppt/charts/chart118.xml" ContentType="application/vnd.openxmlformats-officedocument.drawingml.chart+xml"/>
  <Override PartName="/ppt/charts/chart136.xml" ContentType="application/vnd.openxmlformats-officedocument.drawingml.chart+xml"/>
  <Override PartName="/ppt/charts/chart154.xml" ContentType="application/vnd.openxmlformats-officedocument.drawingml.chart+xml"/>
  <Override PartName="/ppt/slides/slide20.xml" ContentType="application/vnd.openxmlformats-officedocument.presentationml.slide+xml"/>
  <Override PartName="/ppt/charts/chart12.xml" ContentType="application/vnd.openxmlformats-officedocument.drawingml.chart+xml"/>
  <Override PartName="/ppt/charts/chart30.xml" ContentType="application/vnd.openxmlformats-officedocument.drawingml.chart+xml"/>
  <Override PartName="/ppt/charts/chart41.xml" ContentType="application/vnd.openxmlformats-officedocument.drawingml.chart+xml"/>
  <Override PartName="/ppt/charts/chart125.xml" ContentType="application/vnd.openxmlformats-officedocument.drawingml.chart+xml"/>
  <Override PartName="/ppt/charts/chart143.xml" ContentType="application/vnd.openxmlformats-officedocument.drawingml.chart+xml"/>
  <Override PartName="/ppt/charts/chart6.xml" ContentType="application/vnd.openxmlformats-officedocument.drawingml.chart+xml"/>
  <Override PartName="/ppt/charts/chart103.xml" ContentType="application/vnd.openxmlformats-officedocument.drawingml.chart+xml"/>
  <Override PartName="/ppt/charts/chart114.xml" ContentType="application/vnd.openxmlformats-officedocument.drawingml.chart+xml"/>
  <Override PartName="/ppt/charts/chart132.xml" ContentType="application/vnd.openxmlformats-officedocument.drawingml.chart+xml"/>
  <Override PartName="/ppt/charts/chart150.xml" ContentType="application/vnd.openxmlformats-officedocument.drawingml.chart+xml"/>
  <Override PartName="/ppt/charts/chart161.xml" ContentType="application/vnd.openxmlformats-officedocument.drawingml.chart+xml"/>
  <Override PartName="/ppt/charts/chart110.xml" ContentType="application/vnd.openxmlformats-officedocument.drawingml.chart+xml"/>
  <Override PartName="/ppt/charts/chart121.xml" ContentType="application/vnd.openxmlformats-officedocument.drawingml.chart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charts/chart2.xml" ContentType="application/vnd.openxmlformats-officedocument.drawingml.chart+xml"/>
  <Override PartName="/ppt/charts/chart79.xml" ContentType="application/vnd.openxmlformats-officedocument.drawingml.chart+xml"/>
  <Override PartName="/ppt/charts/chart97.xml" ContentType="application/vnd.openxmlformats-officedocument.drawingml.chart+xml"/>
  <Override PartName="/ppt/slides/slide29.xml" ContentType="application/vnd.openxmlformats-officedocument.presentationml.slide+xml"/>
  <Override PartName="/ppt/charts/chart39.xml" ContentType="application/vnd.openxmlformats-officedocument.drawingml.chart+xml"/>
  <Override PartName="/ppt/charts/chart86.xml" ContentType="application/vnd.openxmlformats-officedocument.drawingml.char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charts/chart28.xml" ContentType="application/vnd.openxmlformats-officedocument.drawingml.chart+xml"/>
  <Override PartName="/ppt/charts/chart75.xml" ContentType="application/vnd.openxmlformats-officedocument.drawingml.chart+xml"/>
  <Override PartName="/ppt/charts/chart159.xml" ContentType="application/vnd.openxmlformats-officedocument.drawingml.chart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charts/chart17.xml" ContentType="application/vnd.openxmlformats-officedocument.drawingml.chart+xml"/>
  <Override PartName="/ppt/charts/chart53.xml" ContentType="application/vnd.openxmlformats-officedocument.drawingml.chart+xml"/>
  <Override PartName="/ppt/charts/chart64.xml" ContentType="application/vnd.openxmlformats-officedocument.drawingml.chart+xml"/>
  <Override PartName="/ppt/charts/chart148.xml" ContentType="application/vnd.openxmlformats-officedocument.drawingml.chart+xml"/>
  <Override PartName="/ppt/slides/slide32.xml" ContentType="application/vnd.openxmlformats-officedocument.presentationml.slide+xml"/>
  <Override PartName="/ppt/charts/chart42.xml" ContentType="application/vnd.openxmlformats-officedocument.drawingml.chart+xml"/>
  <Override PartName="/ppt/charts/chart126.xml" ContentType="application/vnd.openxmlformats-officedocument.drawingml.chart+xml"/>
  <Override PartName="/ppt/charts/chart137.xml" ContentType="application/vnd.openxmlformats-officedocument.drawingml.char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charts/chart31.xml" ContentType="application/vnd.openxmlformats-officedocument.drawingml.chart+xml"/>
  <Override PartName="/ppt/charts/chart115.xml" ContentType="application/vnd.openxmlformats-officedocument.drawingml.chart+xml"/>
  <Override PartName="/ppt/charts/chart162.xml" ContentType="application/vnd.openxmlformats-officedocument.drawingml.chart+xml"/>
  <Override PartName="/ppt/charts/chart7.xml" ContentType="application/vnd.openxmlformats-officedocument.drawingml.chart+xml"/>
  <Override PartName="/ppt/charts/chart20.xml" ContentType="application/vnd.openxmlformats-officedocument.drawingml.chart+xml"/>
  <Override PartName="/ppt/charts/chart104.xml" ContentType="application/vnd.openxmlformats-officedocument.drawingml.chart+xml"/>
  <Override PartName="/ppt/charts/chart151.xml" ContentType="application/vnd.openxmlformats-officedocument.drawingml.chart+xml"/>
  <Override PartName="/ppt/charts/chart140.xml" ContentType="application/vnd.openxmlformats-officedocument.drawingml.chart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charts/chart69.xml" ContentType="application/vnd.openxmlformats-officedocument.drawingml.chart+xml"/>
  <Override PartName="/ppt/slides/slide48.xml" ContentType="application/vnd.openxmlformats-officedocument.presentationml.slide+xml"/>
  <Override PartName="/ppt/charts/chart58.xml" ContentType="application/vnd.openxmlformats-officedocument.drawingml.chart+xml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charts/chart36.xml" ContentType="application/vnd.openxmlformats-officedocument.drawingml.chart+xml"/>
  <Override PartName="/ppt/charts/chart47.xml" ContentType="application/vnd.openxmlformats-officedocument.drawingml.chart+xml"/>
  <Override PartName="/ppt/charts/chart83.xml" ContentType="application/vnd.openxmlformats-officedocument.drawingml.chart+xml"/>
  <Override PartName="/ppt/charts/chart94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charts/chart25.xml" ContentType="application/vnd.openxmlformats-officedocument.drawingml.chart+xml"/>
  <Override PartName="/ppt/charts/chart72.xml" ContentType="application/vnd.openxmlformats-officedocument.drawingml.chart+xml"/>
  <Override PartName="/ppt/charts/chart109.xml" ContentType="application/vnd.openxmlformats-officedocument.drawingml.chart+xml"/>
  <Override PartName="/ppt/charts/chart156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1"/>
  </p:notesMasterIdLst>
  <p:sldIdLst>
    <p:sldId id="256" r:id="rId2"/>
    <p:sldId id="277" r:id="rId3"/>
    <p:sldId id="278" r:id="rId4"/>
    <p:sldId id="279" r:id="rId5"/>
    <p:sldId id="316" r:id="rId6"/>
    <p:sldId id="257" r:id="rId7"/>
    <p:sldId id="280" r:id="rId8"/>
    <p:sldId id="298" r:id="rId9"/>
    <p:sldId id="258" r:id="rId10"/>
    <p:sldId id="281" r:id="rId11"/>
    <p:sldId id="299" r:id="rId12"/>
    <p:sldId id="259" r:id="rId13"/>
    <p:sldId id="282" r:id="rId14"/>
    <p:sldId id="300" r:id="rId15"/>
    <p:sldId id="260" r:id="rId16"/>
    <p:sldId id="283" r:id="rId17"/>
    <p:sldId id="301" r:id="rId18"/>
    <p:sldId id="261" r:id="rId19"/>
    <p:sldId id="284" r:id="rId20"/>
    <p:sldId id="302" r:id="rId21"/>
    <p:sldId id="262" r:id="rId22"/>
    <p:sldId id="285" r:id="rId23"/>
    <p:sldId id="303" r:id="rId24"/>
    <p:sldId id="264" r:id="rId25"/>
    <p:sldId id="286" r:id="rId26"/>
    <p:sldId id="304" r:id="rId27"/>
    <p:sldId id="266" r:id="rId28"/>
    <p:sldId id="287" r:id="rId29"/>
    <p:sldId id="305" r:id="rId30"/>
    <p:sldId id="267" r:id="rId31"/>
    <p:sldId id="288" r:id="rId32"/>
    <p:sldId id="306" r:id="rId33"/>
    <p:sldId id="268" r:id="rId34"/>
    <p:sldId id="289" r:id="rId35"/>
    <p:sldId id="307" r:id="rId36"/>
    <p:sldId id="269" r:id="rId37"/>
    <p:sldId id="290" r:id="rId38"/>
    <p:sldId id="308" r:id="rId39"/>
    <p:sldId id="270" r:id="rId40"/>
    <p:sldId id="291" r:id="rId41"/>
    <p:sldId id="309" r:id="rId42"/>
    <p:sldId id="271" r:id="rId43"/>
    <p:sldId id="292" r:id="rId44"/>
    <p:sldId id="310" r:id="rId45"/>
    <p:sldId id="272" r:id="rId46"/>
    <p:sldId id="293" r:id="rId47"/>
    <p:sldId id="311" r:id="rId48"/>
    <p:sldId id="273" r:id="rId49"/>
    <p:sldId id="294" r:id="rId50"/>
    <p:sldId id="312" r:id="rId51"/>
    <p:sldId id="274" r:id="rId52"/>
    <p:sldId id="295" r:id="rId53"/>
    <p:sldId id="313" r:id="rId54"/>
    <p:sldId id="275" r:id="rId55"/>
    <p:sldId id="296" r:id="rId56"/>
    <p:sldId id="314" r:id="rId57"/>
    <p:sldId id="276" r:id="rId58"/>
    <p:sldId id="297" r:id="rId59"/>
    <p:sldId id="315" r:id="rId60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Sezione predefinita" id="{EF6C8717-D5A7-4E69-A935-FA777E8D9CBE}">
          <p14:sldIdLst>
            <p14:sldId id="256"/>
            <p14:sldId id="277"/>
            <p14:sldId id="278"/>
            <p14:sldId id="279"/>
            <p14:sldId id="316"/>
            <p14:sldId id="257"/>
            <p14:sldId id="280"/>
            <p14:sldId id="298"/>
            <p14:sldId id="258"/>
            <p14:sldId id="281"/>
            <p14:sldId id="299"/>
            <p14:sldId id="259"/>
            <p14:sldId id="282"/>
            <p14:sldId id="300"/>
            <p14:sldId id="260"/>
            <p14:sldId id="283"/>
            <p14:sldId id="301"/>
            <p14:sldId id="261"/>
            <p14:sldId id="284"/>
            <p14:sldId id="302"/>
            <p14:sldId id="262"/>
            <p14:sldId id="285"/>
            <p14:sldId id="303"/>
            <p14:sldId id="264"/>
            <p14:sldId id="286"/>
            <p14:sldId id="304"/>
            <p14:sldId id="266"/>
            <p14:sldId id="287"/>
            <p14:sldId id="305"/>
            <p14:sldId id="267"/>
            <p14:sldId id="288"/>
            <p14:sldId id="306"/>
            <p14:sldId id="268"/>
            <p14:sldId id="289"/>
            <p14:sldId id="307"/>
            <p14:sldId id="269"/>
            <p14:sldId id="290"/>
            <p14:sldId id="308"/>
            <p14:sldId id="270"/>
            <p14:sldId id="291"/>
            <p14:sldId id="309"/>
            <p14:sldId id="271"/>
            <p14:sldId id="292"/>
            <p14:sldId id="310"/>
            <p14:sldId id="272"/>
            <p14:sldId id="293"/>
            <p14:sldId id="311"/>
            <p14:sldId id="273"/>
            <p14:sldId id="294"/>
            <p14:sldId id="312"/>
            <p14:sldId id="274"/>
            <p14:sldId id="295"/>
            <p14:sldId id="313"/>
            <p14:sldId id="275"/>
            <p14:sldId id="296"/>
            <p14:sldId id="314"/>
            <p14:sldId id="276"/>
            <p14:sldId id="297"/>
            <p14:sldId id="31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CC3399"/>
    <a:srgbClr val="CC0099"/>
    <a:srgbClr val="FF3399"/>
    <a:srgbClr val="0FA90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91" autoAdjust="0"/>
    <p:restoredTop sz="94660"/>
  </p:normalViewPr>
  <p:slideViewPr>
    <p:cSldViewPr>
      <p:cViewPr>
        <p:scale>
          <a:sx n="70" d="100"/>
          <a:sy n="70" d="100"/>
        </p:scale>
        <p:origin x="-1410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84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10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dell'infanzia%201%20quadrimestre.xlsx" TargetMode="External"/></Relationships>
</file>

<file path=ppt/charts/_rels/chart10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10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10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10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10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dell'infanzia%201%20quadrimestre.xlsx" TargetMode="External"/></Relationships>
</file>

<file path=ppt/charts/_rels/chart10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dell'infanzia%201%20quadrimestre.xlsx" TargetMode="External"/></Relationships>
</file>

<file path=ppt/charts/_rels/chart10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10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10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1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1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1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1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dell'infanzia%201%20quadrimestre.xlsx" TargetMode="External"/></Relationships>
</file>

<file path=ppt/charts/_rels/chart1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dell'infanzia%201%20quadrimestre.xlsx" TargetMode="External"/></Relationships>
</file>

<file path=ppt/charts/_rels/chart1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dell'infanzia%201%20quadrimestre.xlsx" TargetMode="External"/></Relationships>
</file>

<file path=ppt/charts/_rels/chart1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dell'infanzia%201%20quadrimestre.xlsx" TargetMode="External"/></Relationships>
</file>

<file path=ppt/charts/_rels/chart1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1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1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1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1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1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12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12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12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dell'infanzia%201%20quadrimestre.xlsx" TargetMode="External"/></Relationships>
</file>

<file path=ppt/charts/_rels/chart12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dell'infanzia%201%20quadrimestre.xlsx" TargetMode="External"/></Relationships>
</file>

<file path=ppt/charts/_rels/chart12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dell'infanzia%201%20quadrimestre.xlsx" TargetMode="External"/></Relationships>
</file>

<file path=ppt/charts/_rels/chart12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dell'infanzia%201%20quadrimestre.xlsx" TargetMode="External"/></Relationships>
</file>

<file path=ppt/charts/_rels/chart12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13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13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13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13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13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13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13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13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dell'infanzia%201%20quadrimestre.xlsx" TargetMode="External"/></Relationships>
</file>

<file path=ppt/charts/_rels/chart13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dell'infanzia%201%20quadrimestre.xlsx" TargetMode="External"/></Relationships>
</file>

<file path=ppt/charts/_rels/chart13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dell'infanzia%201%20quadrimestre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14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dell'infanzia%201%20quadrimestre.xlsx" TargetMode="External"/></Relationships>
</file>

<file path=ppt/charts/_rels/chart14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14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14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14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14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14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14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dell'infanzia%201%20quadrimestre.xlsx" TargetMode="External"/></Relationships>
</file>

<file path=ppt/charts/_rels/chart14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dell'infanzia%201%20quadrimestre.xlsx" TargetMode="External"/></Relationships>
</file>

<file path=ppt/charts/_rels/chart14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15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15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15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15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dell'infanzia%201%20quadrimestre.xlsx" TargetMode="External"/></Relationships>
</file>

<file path=ppt/charts/_rels/chart15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dell'infanzia%201%20quadrimestre.xlsx" TargetMode="External"/></Relationships>
</file>

<file path=ppt/charts/_rels/chart15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15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15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15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15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dell'infanzia%201%20quadrimestre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16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dell'infanzia%201%20quadrimestre.xlsx" TargetMode="External"/></Relationships>
</file>

<file path=ppt/charts/_rels/chart16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16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dell'infanzia%201%20quadrimestre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dell'infanzia%201%20quadrimestre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dell'infanzia%201%20quadrimestr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dell'infanzia%201%20quadrimestre.xlsx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dell'infanzia%201%20quadrimestre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dell'infanzia%201%20quadrimestre.xlsx" TargetMode="External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dell'infanzia%201%20quadrimestre.xlsx" TargetMode="External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dell'infanzia%201%20quadrimestre.xlsx" TargetMode="External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3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3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3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dell'infanzia%201%20quadrimestre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4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dell'infanzia%201%20quadrimestre.xlsx" TargetMode="External"/></Relationships>
</file>

<file path=ppt/charts/_rels/chart4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4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4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4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4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dell'infanzia%201%20quadrimestre.xlsx" TargetMode="External"/></Relationships>
</file>

<file path=ppt/charts/_rels/chart4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dell'infanzia%201%20quadrimestre.xlsx" TargetMode="External"/></Relationships>
</file>

<file path=ppt/charts/_rels/chart4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4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4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dell'infanzia%201%20quadrimestre.xlsx" TargetMode="External"/></Relationships>
</file>

<file path=ppt/charts/_rels/chart5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5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dell'infanzia%201%20quadrimestre.xlsx" TargetMode="External"/></Relationships>
</file>

<file path=ppt/charts/_rels/chart5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dell'infanzia%201%20quadrimestre.xlsx" TargetMode="External"/></Relationships>
</file>

<file path=ppt/charts/_rels/chart5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5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5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5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5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5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5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dell'infanzia%201%20quadrimestre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dell'infanzia%201%20quadrimestre.xlsx" TargetMode="External"/></Relationships>
</file>

<file path=ppt/charts/_rels/chart6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dell'infanzia%201%20quadrimestre.xlsx" TargetMode="External"/></Relationships>
</file>

<file path=ppt/charts/_rels/chart6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dell'infanzia%201%20quadrimestre.xlsx" TargetMode="External"/></Relationships>
</file>

<file path=ppt/charts/_rels/chart6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dell'infanzia%201%20quadrimestre.xlsx" TargetMode="External"/></Relationships>
</file>

<file path=ppt/charts/_rels/chart6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6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6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6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6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6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6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dell'infanzia%201%20quadrimestre.xlsx" TargetMode="External"/></Relationships>
</file>

<file path=ppt/charts/_rels/chart7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7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dell'infanzia%201%20quadrimestre.xlsx" TargetMode="External"/></Relationships>
</file>

<file path=ppt/charts/_rels/chart7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dell'infanzia%201%20quadrimestre.xlsx" TargetMode="External"/></Relationships>
</file>

<file path=ppt/charts/_rels/chart7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dell'infanzia%201%20quadrimestre.xlsx" TargetMode="External"/></Relationships>
</file>

<file path=ppt/charts/_rels/chart7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dell'infanzia%201%20quadrimestre.xlsx" TargetMode="External"/></Relationships>
</file>

<file path=ppt/charts/_rels/chart7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7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7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7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7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dell'infanzia%201%20quadrimestre.xlsx" TargetMode="External"/></Relationships>
</file>

<file path=ppt/charts/_rels/chart8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8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8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8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dell'infanzia%201%20quadrimestre.xlsx" TargetMode="External"/></Relationships>
</file>

<file path=ppt/charts/_rels/chart8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dell'infanzia%201%20quadrimestre.xlsx" TargetMode="External"/></Relationships>
</file>

<file path=ppt/charts/_rels/chart8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dell'infanzia%201%20quadrimestre.xlsx" TargetMode="External"/></Relationships>
</file>

<file path=ppt/charts/_rels/chart8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dell'infanzia%201%20quadrimestre.xlsx" TargetMode="External"/></Relationships>
</file>

<file path=ppt/charts/_rels/chart8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8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8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9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9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9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9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dell'infanzia%201%20quadrimestre.xlsx" TargetMode="External"/></Relationships>
</file>

<file path=ppt/charts/_rels/chart9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monitoraggio%20ed%20altro\TABULAZIONE%201&#176;%20QUADRIMESTRE\tabulazione%20scuola%20dell'infanzia%201%20quadrimestre.xlsx" TargetMode="External"/></Relationships>
</file>

<file path=ppt/charts/_rels/chart9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9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GRIGLIE%202%20QUADRIMESTRE%20COMPETENZE\tabulazione%20scuola%20dell'infanzia%202%20quadrimestre.xlsx" TargetMode="External"/></Relationships>
</file>

<file path=ppt/charts/_rels/chart9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9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gcol\Desktop\maria\Copia%20di%20tabulazione%20scuola%20dell'infanziaDEF.xlsx" TargetMode="External"/></Relationships>
</file>

<file path=ppt/charts/_rels/chart9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ovanni\Desktop\TABULAZIONE%201&#176;%20QUADRIMESTRE\tabulazione%20scuola%20dell'infanzia%201%20quadrimestr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 dirty="0" smtClean="0"/>
              <a:t>INTERAZIONE</a:t>
            </a:r>
          </a:p>
        </c:rich>
      </c:tx>
      <c:layout>
        <c:manualLayout>
          <c:xMode val="edge"/>
          <c:yMode val="edge"/>
          <c:x val="0.36642560853348866"/>
          <c:y val="4.3372291854746031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ANNI3!$B$11:$E$11</c:f>
              <c:numCache>
                <c:formatCode>General</c:formatCode>
                <c:ptCount val="4"/>
                <c:pt idx="0">
                  <c:v>0</c:v>
                </c:pt>
                <c:pt idx="1">
                  <c:v>5</c:v>
                </c:pt>
                <c:pt idx="2">
                  <c:v>9</c:v>
                </c:pt>
                <c:pt idx="3">
                  <c:v>35</c:v>
                </c:pt>
              </c:numCache>
            </c:numRef>
          </c:val>
        </c:ser>
        <c:dLbls/>
        <c:shape val="box"/>
        <c:axId val="91592576"/>
        <c:axId val="92000640"/>
        <c:axId val="0"/>
      </c:bar3DChart>
      <c:catAx>
        <c:axId val="91592576"/>
        <c:scaling>
          <c:orientation val="minMax"/>
        </c:scaling>
        <c:axPos val="b"/>
        <c:tickLblPos val="nextTo"/>
        <c:crossAx val="92000640"/>
        <c:crosses val="autoZero"/>
        <c:auto val="1"/>
        <c:lblAlgn val="ctr"/>
        <c:lblOffset val="100"/>
      </c:catAx>
      <c:valAx>
        <c:axId val="92000640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91592576"/>
        <c:crosses val="autoZero"/>
        <c:crossBetween val="between"/>
      </c:valAx>
    </c:plotArea>
    <c:plotVisOnly val="1"/>
    <c:dispBlanksAs val="gap"/>
  </c:chart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 dirty="0"/>
              <a:t>ASCOLTO E </a:t>
            </a:r>
            <a:r>
              <a:rPr lang="en-US" dirty="0" smtClean="0"/>
              <a:t>COMPRENSIONE</a:t>
            </a:r>
          </a:p>
        </c:rich>
      </c:tx>
      <c:layout>
        <c:manualLayout>
          <c:xMode val="edge"/>
          <c:yMode val="edge"/>
          <c:x val="0.17655563100186569"/>
          <c:y val="3.1349939746243186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ANNI3!$F$11:$I$11</c:f>
              <c:numCache>
                <c:formatCode>General</c:formatCode>
                <c:ptCount val="4"/>
                <c:pt idx="0">
                  <c:v>7</c:v>
                </c:pt>
                <c:pt idx="1">
                  <c:v>5</c:v>
                </c:pt>
                <c:pt idx="2">
                  <c:v>30</c:v>
                </c:pt>
                <c:pt idx="3">
                  <c:v>8</c:v>
                </c:pt>
              </c:numCache>
            </c:numRef>
          </c:val>
        </c:ser>
        <c:dLbls/>
        <c:shape val="box"/>
        <c:axId val="105187200"/>
        <c:axId val="105188736"/>
        <c:axId val="0"/>
      </c:bar3DChart>
      <c:catAx>
        <c:axId val="105187200"/>
        <c:scaling>
          <c:orientation val="minMax"/>
        </c:scaling>
        <c:axPos val="b"/>
        <c:tickLblPos val="nextTo"/>
        <c:crossAx val="105188736"/>
        <c:crosses val="autoZero"/>
        <c:auto val="1"/>
        <c:lblAlgn val="ctr"/>
        <c:lblOffset val="100"/>
      </c:catAx>
      <c:valAx>
        <c:axId val="105188736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5187200"/>
        <c:crosses val="autoZero"/>
        <c:crossBetween val="between"/>
      </c:valAx>
    </c:plotArea>
    <c:plotVisOnly val="1"/>
    <c:dispBlanksAs val="gap"/>
  </c:chart>
  <c:externalData r:id="rId1"/>
</c:chartSpace>
</file>

<file path=ppt/charts/chart10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MOTIVARE LE SCELTE</a:t>
            </a:r>
          </a:p>
        </c:rich>
      </c:tx>
      <c:layout>
        <c:manualLayout>
          <c:xMode val="edge"/>
          <c:yMode val="edge"/>
          <c:x val="0.28621037366899821"/>
          <c:y val="3.936485357338497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ANNI4!$A$15:$A$18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ANNI4!$BJ$12:$BM$12</c:f>
              <c:numCache>
                <c:formatCode>General</c:formatCode>
                <c:ptCount val="4"/>
                <c:pt idx="0">
                  <c:v>4</c:v>
                </c:pt>
                <c:pt idx="1">
                  <c:v>25</c:v>
                </c:pt>
                <c:pt idx="2">
                  <c:v>13</c:v>
                </c:pt>
                <c:pt idx="3">
                  <c:v>5</c:v>
                </c:pt>
              </c:numCache>
            </c:numRef>
          </c:val>
        </c:ser>
        <c:dLbls/>
        <c:shape val="box"/>
        <c:axId val="109393408"/>
        <c:axId val="109394944"/>
        <c:axId val="0"/>
      </c:bar3DChart>
      <c:catAx>
        <c:axId val="109393408"/>
        <c:scaling>
          <c:orientation val="minMax"/>
        </c:scaling>
        <c:axPos val="b"/>
        <c:tickLblPos val="nextTo"/>
        <c:crossAx val="109394944"/>
        <c:crosses val="autoZero"/>
        <c:auto val="1"/>
        <c:lblAlgn val="ctr"/>
        <c:lblOffset val="100"/>
      </c:catAx>
      <c:valAx>
        <c:axId val="109394944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9393408"/>
        <c:crosses val="autoZero"/>
        <c:crossBetween val="between"/>
      </c:valAx>
    </c:plotArea>
    <c:plotVisOnly val="1"/>
    <c:dispBlanksAs val="gap"/>
  </c:chart>
  <c:externalData r:id="rId1"/>
</c:chartSpace>
</file>

<file path=ppt/charts/chart10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PRENDERE DECISIONI</a:t>
            </a:r>
          </a:p>
        </c:rich>
      </c:tx>
      <c:layout>
        <c:manualLayout>
          <c:xMode val="edge"/>
          <c:yMode val="edge"/>
          <c:x val="0.23232333475592734"/>
          <c:y val="4.7025077572864178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ANNI4!$A$15:$A$18</c:f>
              <c:strCache>
                <c:ptCount val="4"/>
                <c:pt idx="0">
                  <c:v>LIVELLO</c:v>
                </c:pt>
                <c:pt idx="1">
                  <c:v>A</c:v>
                </c:pt>
                <c:pt idx="2">
                  <c:v>B</c:v>
                </c:pt>
                <c:pt idx="3">
                  <c:v>C</c:v>
                </c:pt>
              </c:strCache>
            </c:strRef>
          </c:cat>
          <c:val>
            <c:numRef>
              <c:f>ANNI4!$BF$12:$BI$12</c:f>
              <c:numCache>
                <c:formatCode>General</c:formatCode>
                <c:ptCount val="4"/>
                <c:pt idx="0">
                  <c:v>7</c:v>
                </c:pt>
                <c:pt idx="1">
                  <c:v>11</c:v>
                </c:pt>
                <c:pt idx="2">
                  <c:v>2</c:v>
                </c:pt>
                <c:pt idx="3">
                  <c:v>1</c:v>
                </c:pt>
              </c:numCache>
            </c:numRef>
          </c:val>
        </c:ser>
        <c:dLbls/>
        <c:shape val="box"/>
        <c:axId val="109440384"/>
        <c:axId val="109528192"/>
        <c:axId val="0"/>
      </c:bar3DChart>
      <c:catAx>
        <c:axId val="109440384"/>
        <c:scaling>
          <c:orientation val="minMax"/>
        </c:scaling>
        <c:axPos val="b"/>
        <c:tickLblPos val="nextTo"/>
        <c:crossAx val="109528192"/>
        <c:crosses val="autoZero"/>
        <c:auto val="1"/>
        <c:lblAlgn val="ctr"/>
        <c:lblOffset val="100"/>
      </c:catAx>
      <c:valAx>
        <c:axId val="109528192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9440384"/>
        <c:crosses val="autoZero"/>
        <c:crossBetween val="between"/>
      </c:valAx>
    </c:plotArea>
    <c:plotVisOnly val="1"/>
    <c:dispBlanksAs val="gap"/>
  </c:chart>
  <c:externalData r:id="rId1"/>
</c:chartSpace>
</file>

<file path=ppt/charts/chart10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MOTIVARE LE SCELTE</a:t>
            </a:r>
          </a:p>
        </c:rich>
      </c:tx>
      <c:layout>
        <c:manualLayout>
          <c:xMode val="edge"/>
          <c:yMode val="edge"/>
          <c:x val="0.28621037366899821"/>
          <c:y val="3.936485357338497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ANNI4!$A$15:$A$18</c:f>
              <c:strCache>
                <c:ptCount val="4"/>
                <c:pt idx="0">
                  <c:v>LIVELLO</c:v>
                </c:pt>
                <c:pt idx="1">
                  <c:v>A</c:v>
                </c:pt>
                <c:pt idx="2">
                  <c:v>B</c:v>
                </c:pt>
                <c:pt idx="3">
                  <c:v>C</c:v>
                </c:pt>
              </c:strCache>
            </c:strRef>
          </c:cat>
          <c:val>
            <c:numRef>
              <c:f>ANNI4!$BJ$12:$BM$12</c:f>
              <c:numCache>
                <c:formatCode>General</c:formatCode>
                <c:ptCount val="4"/>
                <c:pt idx="0">
                  <c:v>8</c:v>
                </c:pt>
                <c:pt idx="1">
                  <c:v>10</c:v>
                </c:pt>
                <c:pt idx="2">
                  <c:v>7</c:v>
                </c:pt>
                <c:pt idx="3">
                  <c:v>1</c:v>
                </c:pt>
              </c:numCache>
            </c:numRef>
          </c:val>
        </c:ser>
        <c:dLbls/>
        <c:shape val="box"/>
        <c:axId val="109565056"/>
        <c:axId val="109566592"/>
        <c:axId val="0"/>
      </c:bar3DChart>
      <c:catAx>
        <c:axId val="109565056"/>
        <c:scaling>
          <c:orientation val="minMax"/>
        </c:scaling>
        <c:axPos val="b"/>
        <c:tickLblPos val="nextTo"/>
        <c:crossAx val="109566592"/>
        <c:crosses val="autoZero"/>
        <c:auto val="1"/>
        <c:lblAlgn val="ctr"/>
        <c:lblOffset val="100"/>
      </c:catAx>
      <c:valAx>
        <c:axId val="109566592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9565056"/>
        <c:crosses val="autoZero"/>
        <c:crossBetween val="between"/>
      </c:valAx>
    </c:plotArea>
    <c:plotVisOnly val="1"/>
    <c:dispBlanksAs val="gap"/>
  </c:chart>
  <c:externalData r:id="rId1"/>
</c:chartSpace>
</file>

<file path=ppt/charts/chart10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IL LINGUAGGIO DEL CORPO</a:t>
            </a:r>
          </a:p>
        </c:rich>
      </c:tx>
      <c:layout>
        <c:manualLayout>
          <c:xMode val="edge"/>
          <c:yMode val="edge"/>
          <c:x val="0.21976746845444592"/>
          <c:y val="4.3106321108458842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ANNI4!$A$15:$A$18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ANNI4!$BN$12:$BQ$12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20</c:v>
                </c:pt>
                <c:pt idx="3">
                  <c:v>35</c:v>
                </c:pt>
              </c:numCache>
            </c:numRef>
          </c:val>
        </c:ser>
        <c:dLbls/>
        <c:shape val="box"/>
        <c:axId val="109468672"/>
        <c:axId val="109486848"/>
        <c:axId val="0"/>
      </c:bar3DChart>
      <c:catAx>
        <c:axId val="109468672"/>
        <c:scaling>
          <c:orientation val="minMax"/>
        </c:scaling>
        <c:axPos val="b"/>
        <c:tickLblPos val="nextTo"/>
        <c:crossAx val="109486848"/>
        <c:crosses val="autoZero"/>
        <c:auto val="1"/>
        <c:lblAlgn val="ctr"/>
        <c:lblOffset val="100"/>
      </c:catAx>
      <c:valAx>
        <c:axId val="109486848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9468672"/>
        <c:crosses val="autoZero"/>
        <c:crossBetween val="between"/>
      </c:valAx>
    </c:plotArea>
    <c:plotVisOnly val="1"/>
    <c:dispBlanksAs val="gap"/>
  </c:chart>
  <c:externalData r:id="rId1"/>
</c:chartSpace>
</file>

<file path=ppt/charts/chart10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UTILIZZO</a:t>
            </a:r>
            <a:r>
              <a:rPr lang="en-US" baseline="0"/>
              <a:t> DI ALTRI LINGUAGGI</a:t>
            </a:r>
            <a:endParaRPr lang="en-US"/>
          </a:p>
        </c:rich>
      </c:tx>
      <c:layout>
        <c:manualLayout>
          <c:xMode val="edge"/>
          <c:yMode val="edge"/>
          <c:x val="0.16220597582616336"/>
          <c:y val="4.6317648278467613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ANNI4!$A$15:$A$18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ANNI4!$BR$12:$BU$12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19</c:v>
                </c:pt>
                <c:pt idx="3">
                  <c:v>36</c:v>
                </c:pt>
              </c:numCache>
            </c:numRef>
          </c:val>
        </c:ser>
        <c:dLbls/>
        <c:shape val="box"/>
        <c:axId val="109581056"/>
        <c:axId val="109582592"/>
        <c:axId val="0"/>
      </c:bar3DChart>
      <c:catAx>
        <c:axId val="109581056"/>
        <c:scaling>
          <c:orientation val="minMax"/>
        </c:scaling>
        <c:axPos val="b"/>
        <c:tickLblPos val="nextTo"/>
        <c:crossAx val="109582592"/>
        <c:crosses val="autoZero"/>
        <c:auto val="1"/>
        <c:lblAlgn val="ctr"/>
        <c:lblOffset val="100"/>
      </c:catAx>
      <c:valAx>
        <c:axId val="109582592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9581056"/>
        <c:crosses val="autoZero"/>
        <c:crossBetween val="between"/>
      </c:valAx>
    </c:plotArea>
    <c:plotVisOnly val="1"/>
    <c:dispBlanksAs val="gap"/>
  </c:chart>
  <c:externalData r:id="rId1"/>
</c:chartSpace>
</file>

<file path=ppt/charts/chart10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IL LINGUAGGIO DEL CORPO</a:t>
            </a:r>
          </a:p>
        </c:rich>
      </c:tx>
      <c:layout>
        <c:manualLayout>
          <c:xMode val="edge"/>
          <c:yMode val="edge"/>
          <c:x val="0.21976746845444592"/>
          <c:y val="4.3106321108458842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ANNI4!$A$15:$A$18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ANNI4!$BN$12:$BQ$12</c:f>
              <c:numCache>
                <c:formatCode>General</c:formatCode>
                <c:ptCount val="4"/>
                <c:pt idx="0">
                  <c:v>8</c:v>
                </c:pt>
                <c:pt idx="1">
                  <c:v>26</c:v>
                </c:pt>
                <c:pt idx="2">
                  <c:v>10</c:v>
                </c:pt>
                <c:pt idx="3">
                  <c:v>3</c:v>
                </c:pt>
              </c:numCache>
            </c:numRef>
          </c:val>
        </c:ser>
        <c:dLbls/>
        <c:shape val="box"/>
        <c:axId val="109607552"/>
        <c:axId val="109646208"/>
        <c:axId val="0"/>
      </c:bar3DChart>
      <c:catAx>
        <c:axId val="109607552"/>
        <c:scaling>
          <c:orientation val="minMax"/>
        </c:scaling>
        <c:axPos val="b"/>
        <c:tickLblPos val="nextTo"/>
        <c:crossAx val="109646208"/>
        <c:crosses val="autoZero"/>
        <c:auto val="1"/>
        <c:lblAlgn val="ctr"/>
        <c:lblOffset val="100"/>
      </c:catAx>
      <c:valAx>
        <c:axId val="109646208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9607552"/>
        <c:crosses val="autoZero"/>
        <c:crossBetween val="between"/>
      </c:valAx>
    </c:plotArea>
    <c:plotVisOnly val="1"/>
    <c:dispBlanksAs val="gap"/>
  </c:chart>
  <c:externalData r:id="rId1"/>
</c:chartSpace>
</file>

<file path=ppt/charts/chart10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UTILIZZO</a:t>
            </a:r>
            <a:r>
              <a:rPr lang="en-US" baseline="0"/>
              <a:t> DI ALTRI LINGUAGGI</a:t>
            </a:r>
            <a:endParaRPr lang="en-US"/>
          </a:p>
        </c:rich>
      </c:tx>
      <c:layout>
        <c:manualLayout>
          <c:xMode val="edge"/>
          <c:yMode val="edge"/>
          <c:x val="0.16220597582616336"/>
          <c:y val="4.6317648278467613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ANNI4!$A$15:$A$18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ANNI4!$BR$12:$BU$12</c:f>
              <c:numCache>
                <c:formatCode>General</c:formatCode>
                <c:ptCount val="4"/>
                <c:pt idx="0">
                  <c:v>4</c:v>
                </c:pt>
                <c:pt idx="1">
                  <c:v>25</c:v>
                </c:pt>
                <c:pt idx="2">
                  <c:v>14</c:v>
                </c:pt>
                <c:pt idx="3">
                  <c:v>4</c:v>
                </c:pt>
              </c:numCache>
            </c:numRef>
          </c:val>
        </c:ser>
        <c:dLbls/>
        <c:shape val="box"/>
        <c:axId val="109678976"/>
        <c:axId val="109680512"/>
        <c:axId val="0"/>
      </c:bar3DChart>
      <c:catAx>
        <c:axId val="109678976"/>
        <c:scaling>
          <c:orientation val="minMax"/>
        </c:scaling>
        <c:axPos val="b"/>
        <c:tickLblPos val="nextTo"/>
        <c:crossAx val="109680512"/>
        <c:crosses val="autoZero"/>
        <c:auto val="1"/>
        <c:lblAlgn val="ctr"/>
        <c:lblOffset val="100"/>
      </c:catAx>
      <c:valAx>
        <c:axId val="109680512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9678976"/>
        <c:crosses val="autoZero"/>
        <c:crossBetween val="between"/>
      </c:valAx>
    </c:plotArea>
    <c:plotVisOnly val="1"/>
    <c:dispBlanksAs val="gap"/>
  </c:chart>
  <c:externalData r:id="rId1"/>
</c:chartSpace>
</file>

<file path=ppt/charts/chart10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IL LINGUAGGIO DEL CORPO</a:t>
            </a:r>
          </a:p>
        </c:rich>
      </c:tx>
      <c:layout>
        <c:manualLayout>
          <c:xMode val="edge"/>
          <c:yMode val="edge"/>
          <c:x val="0.21976746845444592"/>
          <c:y val="4.3106321108458842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ANNI4!$A$15:$A$18</c:f>
              <c:strCache>
                <c:ptCount val="4"/>
                <c:pt idx="0">
                  <c:v>LIVELLO</c:v>
                </c:pt>
                <c:pt idx="1">
                  <c:v>A</c:v>
                </c:pt>
                <c:pt idx="2">
                  <c:v>B</c:v>
                </c:pt>
                <c:pt idx="3">
                  <c:v>C</c:v>
                </c:pt>
              </c:strCache>
            </c:strRef>
          </c:cat>
          <c:val>
            <c:numRef>
              <c:f>ANNI4!$BN$12:$BQ$12</c:f>
              <c:numCache>
                <c:formatCode>General</c:formatCode>
                <c:ptCount val="4"/>
                <c:pt idx="0">
                  <c:v>16</c:v>
                </c:pt>
                <c:pt idx="1">
                  <c:v>4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</c:ser>
        <c:dLbls/>
        <c:shape val="box"/>
        <c:axId val="109738240"/>
        <c:axId val="109744128"/>
        <c:axId val="0"/>
      </c:bar3DChart>
      <c:catAx>
        <c:axId val="109738240"/>
        <c:scaling>
          <c:orientation val="minMax"/>
        </c:scaling>
        <c:axPos val="b"/>
        <c:tickLblPos val="nextTo"/>
        <c:crossAx val="109744128"/>
        <c:crosses val="autoZero"/>
        <c:auto val="1"/>
        <c:lblAlgn val="ctr"/>
        <c:lblOffset val="100"/>
      </c:catAx>
      <c:valAx>
        <c:axId val="109744128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9738240"/>
        <c:crosses val="autoZero"/>
        <c:crossBetween val="between"/>
      </c:valAx>
    </c:plotArea>
    <c:plotVisOnly val="1"/>
    <c:dispBlanksAs val="gap"/>
  </c:chart>
  <c:externalData r:id="rId1"/>
</c:chartSpace>
</file>

<file path=ppt/charts/chart10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UTILIZZO</a:t>
            </a:r>
            <a:r>
              <a:rPr lang="en-US" baseline="0"/>
              <a:t> DI ALTRI LINGUAGGI</a:t>
            </a:r>
            <a:endParaRPr lang="en-US"/>
          </a:p>
        </c:rich>
      </c:tx>
      <c:layout>
        <c:manualLayout>
          <c:xMode val="edge"/>
          <c:yMode val="edge"/>
          <c:x val="0.16220597582616336"/>
          <c:y val="4.6317648278467613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ANNI4!$A$15:$A$18</c:f>
              <c:strCache>
                <c:ptCount val="4"/>
                <c:pt idx="0">
                  <c:v>LIVELLO</c:v>
                </c:pt>
                <c:pt idx="1">
                  <c:v>A</c:v>
                </c:pt>
                <c:pt idx="2">
                  <c:v>B</c:v>
                </c:pt>
                <c:pt idx="3">
                  <c:v>C</c:v>
                </c:pt>
              </c:strCache>
            </c:strRef>
          </c:cat>
          <c:val>
            <c:numRef>
              <c:f>ANNI4!$BR$12:$BU$12</c:f>
              <c:numCache>
                <c:formatCode>General</c:formatCode>
                <c:ptCount val="4"/>
                <c:pt idx="0">
                  <c:v>12</c:v>
                </c:pt>
                <c:pt idx="1">
                  <c:v>8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</c:ser>
        <c:dLbls/>
        <c:shape val="box"/>
        <c:axId val="109768704"/>
        <c:axId val="109770240"/>
        <c:axId val="0"/>
      </c:bar3DChart>
      <c:catAx>
        <c:axId val="109768704"/>
        <c:scaling>
          <c:orientation val="minMax"/>
        </c:scaling>
        <c:axPos val="b"/>
        <c:tickLblPos val="nextTo"/>
        <c:crossAx val="109770240"/>
        <c:crosses val="autoZero"/>
        <c:auto val="1"/>
        <c:lblAlgn val="ctr"/>
        <c:lblOffset val="100"/>
      </c:catAx>
      <c:valAx>
        <c:axId val="109770240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9768704"/>
        <c:crosses val="autoZero"/>
        <c:crossBetween val="between"/>
      </c:valAx>
    </c:plotArea>
    <c:plotVisOnly val="1"/>
    <c:dispBlanksAs val="gap"/>
  </c:chart>
  <c:externalData r:id="rId1"/>
</c:chartSpace>
</file>

<file path=ppt/charts/chart10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INTERAZIONE</a:t>
            </a:r>
          </a:p>
        </c:rich>
      </c:tx>
      <c:layout>
        <c:manualLayout>
          <c:xMode val="edge"/>
          <c:yMode val="edge"/>
          <c:x val="0.36642560853348866"/>
          <c:y val="4.3372291854746031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ANNI5!$B$12:$E$12</c:f>
              <c:numCache>
                <c:formatCode>General</c:formatCode>
                <c:ptCount val="4"/>
                <c:pt idx="0">
                  <c:v>0</c:v>
                </c:pt>
                <c:pt idx="1">
                  <c:v>7</c:v>
                </c:pt>
                <c:pt idx="2">
                  <c:v>34</c:v>
                </c:pt>
                <c:pt idx="3">
                  <c:v>9</c:v>
                </c:pt>
              </c:numCache>
            </c:numRef>
          </c:val>
        </c:ser>
        <c:dLbls/>
        <c:shape val="box"/>
        <c:axId val="107394944"/>
        <c:axId val="107396480"/>
        <c:axId val="0"/>
      </c:bar3DChart>
      <c:catAx>
        <c:axId val="107394944"/>
        <c:scaling>
          <c:orientation val="minMax"/>
        </c:scaling>
        <c:axPos val="b"/>
        <c:tickLblPos val="nextTo"/>
        <c:crossAx val="107396480"/>
        <c:crosses val="autoZero"/>
        <c:auto val="1"/>
        <c:lblAlgn val="ctr"/>
        <c:lblOffset val="100"/>
      </c:catAx>
      <c:valAx>
        <c:axId val="107396480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7394944"/>
        <c:crosses val="autoZero"/>
        <c:crossBetween val="between"/>
      </c:valAx>
    </c:plotArea>
    <c:plotVisOnly val="1"/>
    <c:dispBlanksAs val="gap"/>
  </c:chart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 dirty="0"/>
              <a:t>ASCOLTO E </a:t>
            </a:r>
            <a:r>
              <a:rPr lang="en-US" dirty="0" smtClean="0"/>
              <a:t>COMPRENSIONE</a:t>
            </a:r>
          </a:p>
        </c:rich>
      </c:tx>
      <c:layout>
        <c:manualLayout>
          <c:xMode val="edge"/>
          <c:yMode val="edge"/>
          <c:x val="0.17316398605283176"/>
          <c:y val="3.1349866354718758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1"/>
          <c:order val="0"/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ANNI3!$J$11:$M$11</c:f>
              <c:numCache>
                <c:formatCode>General</c:formatCode>
                <c:ptCount val="4"/>
                <c:pt idx="0">
                  <c:v>2</c:v>
                </c:pt>
                <c:pt idx="1">
                  <c:v>5</c:v>
                </c:pt>
                <c:pt idx="2">
                  <c:v>19</c:v>
                </c:pt>
                <c:pt idx="3">
                  <c:v>7</c:v>
                </c:pt>
              </c:numCache>
            </c:numRef>
          </c:val>
        </c:ser>
        <c:dLbls/>
        <c:shape val="box"/>
        <c:axId val="105196928"/>
        <c:axId val="105215104"/>
        <c:axId val="0"/>
      </c:bar3DChart>
      <c:catAx>
        <c:axId val="105196928"/>
        <c:scaling>
          <c:orientation val="minMax"/>
        </c:scaling>
        <c:axPos val="b"/>
        <c:tickLblPos val="nextTo"/>
        <c:crossAx val="105215104"/>
        <c:crosses val="autoZero"/>
        <c:auto val="1"/>
        <c:lblAlgn val="ctr"/>
        <c:lblOffset val="100"/>
      </c:catAx>
      <c:valAx>
        <c:axId val="105215104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5196928"/>
        <c:crosses val="autoZero"/>
        <c:crossBetween val="between"/>
      </c:valAx>
    </c:plotArea>
    <c:plotVisOnly val="1"/>
    <c:dispBlanksAs val="gap"/>
  </c:chart>
  <c:externalData r:id="rId1"/>
</c:chartSpace>
</file>

<file path=ppt/charts/chart1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ASCOLTO E COMPRENSIONE</a:t>
            </a:r>
          </a:p>
        </c:rich>
      </c:tx>
      <c:layout>
        <c:manualLayout>
          <c:xMode val="edge"/>
          <c:yMode val="edge"/>
          <c:x val="0.17655563100186569"/>
          <c:y val="3.1349939746243186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ANNI5!$F$12:$I$12</c:f>
              <c:numCache>
                <c:formatCode>General</c:formatCode>
                <c:ptCount val="4"/>
                <c:pt idx="0">
                  <c:v>0</c:v>
                </c:pt>
                <c:pt idx="1">
                  <c:v>6</c:v>
                </c:pt>
                <c:pt idx="2">
                  <c:v>43</c:v>
                </c:pt>
                <c:pt idx="3">
                  <c:v>11</c:v>
                </c:pt>
              </c:numCache>
            </c:numRef>
          </c:val>
        </c:ser>
        <c:dLbls/>
        <c:shape val="box"/>
        <c:axId val="109911424"/>
        <c:axId val="109933696"/>
        <c:axId val="0"/>
      </c:bar3DChart>
      <c:catAx>
        <c:axId val="109911424"/>
        <c:scaling>
          <c:orientation val="minMax"/>
        </c:scaling>
        <c:axPos val="b"/>
        <c:tickLblPos val="nextTo"/>
        <c:crossAx val="109933696"/>
        <c:crosses val="autoZero"/>
        <c:auto val="1"/>
        <c:lblAlgn val="ctr"/>
        <c:lblOffset val="100"/>
      </c:catAx>
      <c:valAx>
        <c:axId val="109933696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9911424"/>
        <c:crosses val="autoZero"/>
        <c:crossBetween val="between"/>
      </c:valAx>
    </c:plotArea>
    <c:plotVisOnly val="1"/>
    <c:dispBlanksAs val="gap"/>
  </c:chart>
  <c:externalData r:id="rId1"/>
</c:chartSpace>
</file>

<file path=ppt/charts/chart1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ASCOLTO E COMPRENSIONE</a:t>
            </a:r>
          </a:p>
        </c:rich>
      </c:tx>
      <c:layout>
        <c:manualLayout>
          <c:xMode val="edge"/>
          <c:yMode val="edge"/>
          <c:x val="0.20392322309015473"/>
          <c:y val="5.5675759333308296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1"/>
          <c:order val="0"/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c:spPr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ANNI5!$J$12:$M$12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11</c:v>
                </c:pt>
                <c:pt idx="3">
                  <c:v>25</c:v>
                </c:pt>
              </c:numCache>
            </c:numRef>
          </c:val>
        </c:ser>
        <c:dLbls/>
        <c:shape val="box"/>
        <c:axId val="109962368"/>
        <c:axId val="109963904"/>
        <c:axId val="0"/>
      </c:bar3DChart>
      <c:catAx>
        <c:axId val="109962368"/>
        <c:scaling>
          <c:orientation val="minMax"/>
        </c:scaling>
        <c:axPos val="b"/>
        <c:tickLblPos val="nextTo"/>
        <c:crossAx val="109963904"/>
        <c:crosses val="autoZero"/>
        <c:auto val="1"/>
        <c:lblAlgn val="ctr"/>
        <c:lblOffset val="100"/>
      </c:catAx>
      <c:valAx>
        <c:axId val="109963904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9962368"/>
        <c:crosses val="autoZero"/>
        <c:crossBetween val="between"/>
      </c:valAx>
    </c:plotArea>
    <c:plotVisOnly val="1"/>
    <c:dispBlanksAs val="gap"/>
  </c:chart>
  <c:externalData r:id="rId1"/>
</c:chartSpace>
</file>

<file path=ppt/charts/chart1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INTERAZIONE</a:t>
            </a:r>
          </a:p>
        </c:rich>
      </c:tx>
      <c:layout>
        <c:manualLayout>
          <c:xMode val="edge"/>
          <c:yMode val="edge"/>
          <c:x val="0.31385408552605532"/>
          <c:y val="3.1349907116124988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ANNI5!$N$12:$Q$12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10</c:v>
                </c:pt>
                <c:pt idx="3">
                  <c:v>26</c:v>
                </c:pt>
              </c:numCache>
            </c:numRef>
          </c:val>
        </c:ser>
        <c:dLbls/>
        <c:shape val="box"/>
        <c:axId val="109980288"/>
        <c:axId val="109994368"/>
        <c:axId val="0"/>
      </c:bar3DChart>
      <c:catAx>
        <c:axId val="109980288"/>
        <c:scaling>
          <c:orientation val="minMax"/>
        </c:scaling>
        <c:axPos val="b"/>
        <c:tickLblPos val="nextTo"/>
        <c:crossAx val="109994368"/>
        <c:crosses val="autoZero"/>
        <c:auto val="1"/>
        <c:lblAlgn val="ctr"/>
        <c:lblOffset val="100"/>
      </c:catAx>
      <c:valAx>
        <c:axId val="109994368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9980288"/>
        <c:crosses val="autoZero"/>
        <c:crossBetween val="between"/>
      </c:valAx>
    </c:plotArea>
    <c:plotVisOnly val="1"/>
    <c:dispBlanksAs val="gap"/>
  </c:chart>
  <c:externalData r:id="rId1"/>
</c:chartSpace>
</file>

<file path=ppt/charts/chart1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INTERAZIONE</a:t>
            </a:r>
          </a:p>
        </c:rich>
      </c:tx>
      <c:layout>
        <c:manualLayout>
          <c:xMode val="edge"/>
          <c:yMode val="edge"/>
          <c:x val="0.36642560853348866"/>
          <c:y val="4.3372291854746031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ANNI5!$B$12:$E$12</c:f>
              <c:numCache>
                <c:formatCode>General</c:formatCode>
                <c:ptCount val="4"/>
                <c:pt idx="0">
                  <c:v>0</c:v>
                </c:pt>
                <c:pt idx="1">
                  <c:v>31</c:v>
                </c:pt>
                <c:pt idx="2">
                  <c:v>18</c:v>
                </c:pt>
                <c:pt idx="3">
                  <c:v>2</c:v>
                </c:pt>
              </c:numCache>
            </c:numRef>
          </c:val>
        </c:ser>
        <c:dLbls/>
        <c:shape val="box"/>
        <c:axId val="110117632"/>
        <c:axId val="110119168"/>
        <c:axId val="0"/>
      </c:bar3DChart>
      <c:catAx>
        <c:axId val="110117632"/>
        <c:scaling>
          <c:orientation val="minMax"/>
        </c:scaling>
        <c:axPos val="b"/>
        <c:tickLblPos val="nextTo"/>
        <c:crossAx val="110119168"/>
        <c:crosses val="autoZero"/>
        <c:auto val="1"/>
        <c:lblAlgn val="ctr"/>
        <c:lblOffset val="100"/>
      </c:catAx>
      <c:valAx>
        <c:axId val="110119168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10117632"/>
        <c:crosses val="autoZero"/>
        <c:crossBetween val="between"/>
      </c:valAx>
    </c:plotArea>
    <c:plotVisOnly val="1"/>
    <c:dispBlanksAs val="gap"/>
  </c:chart>
  <c:externalData r:id="rId1"/>
</c:chartSpace>
</file>

<file path=ppt/charts/chart1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ASCOLTO E COMPRENSIONE</a:t>
            </a:r>
          </a:p>
        </c:rich>
      </c:tx>
      <c:layout>
        <c:manualLayout>
          <c:xMode val="edge"/>
          <c:yMode val="edge"/>
          <c:x val="0.17655563100186569"/>
          <c:y val="3.1349939746243186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ANNI5!$F$12:$I$12</c:f>
              <c:numCache>
                <c:formatCode>General</c:formatCode>
                <c:ptCount val="4"/>
                <c:pt idx="0">
                  <c:v>0</c:v>
                </c:pt>
                <c:pt idx="1">
                  <c:v>28</c:v>
                </c:pt>
                <c:pt idx="2">
                  <c:v>21</c:v>
                </c:pt>
                <c:pt idx="3">
                  <c:v>2</c:v>
                </c:pt>
              </c:numCache>
            </c:numRef>
          </c:val>
        </c:ser>
        <c:dLbls/>
        <c:shape val="box"/>
        <c:axId val="110151936"/>
        <c:axId val="110153728"/>
        <c:axId val="0"/>
      </c:bar3DChart>
      <c:catAx>
        <c:axId val="110151936"/>
        <c:scaling>
          <c:orientation val="minMax"/>
        </c:scaling>
        <c:axPos val="b"/>
        <c:tickLblPos val="nextTo"/>
        <c:crossAx val="110153728"/>
        <c:crosses val="autoZero"/>
        <c:auto val="1"/>
        <c:lblAlgn val="ctr"/>
        <c:lblOffset val="100"/>
      </c:catAx>
      <c:valAx>
        <c:axId val="110153728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10151936"/>
        <c:crosses val="autoZero"/>
        <c:crossBetween val="between"/>
      </c:valAx>
    </c:plotArea>
    <c:plotVisOnly val="1"/>
    <c:dispBlanksAs val="gap"/>
  </c:chart>
  <c:externalData r:id="rId1"/>
</c:chartSpace>
</file>

<file path=ppt/charts/chart1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ASCOLTO E COMPRENSIONE</a:t>
            </a:r>
          </a:p>
        </c:rich>
      </c:tx>
      <c:layout>
        <c:manualLayout>
          <c:xMode val="edge"/>
          <c:yMode val="edge"/>
          <c:x val="0.20392322309015473"/>
          <c:y val="5.5675759333308296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1"/>
          <c:order val="0"/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ANNI5!$J$12:$M$12</c:f>
              <c:numCache>
                <c:formatCode>General</c:formatCode>
                <c:ptCount val="4"/>
                <c:pt idx="0">
                  <c:v>0</c:v>
                </c:pt>
                <c:pt idx="1">
                  <c:v>9</c:v>
                </c:pt>
                <c:pt idx="2">
                  <c:v>0</c:v>
                </c:pt>
                <c:pt idx="3">
                  <c:v>27</c:v>
                </c:pt>
              </c:numCache>
            </c:numRef>
          </c:val>
        </c:ser>
        <c:dLbls/>
        <c:shape val="box"/>
        <c:axId val="110198784"/>
        <c:axId val="110200320"/>
        <c:axId val="0"/>
      </c:bar3DChart>
      <c:catAx>
        <c:axId val="110198784"/>
        <c:scaling>
          <c:orientation val="minMax"/>
        </c:scaling>
        <c:axPos val="b"/>
        <c:tickLblPos val="nextTo"/>
        <c:crossAx val="110200320"/>
        <c:crosses val="autoZero"/>
        <c:auto val="1"/>
        <c:lblAlgn val="ctr"/>
        <c:lblOffset val="100"/>
      </c:catAx>
      <c:valAx>
        <c:axId val="110200320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10198784"/>
        <c:crosses val="autoZero"/>
        <c:crossBetween val="between"/>
      </c:valAx>
    </c:plotArea>
    <c:plotVisOnly val="1"/>
    <c:dispBlanksAs val="gap"/>
  </c:chart>
  <c:externalData r:id="rId1"/>
</c:chartSpace>
</file>

<file path=ppt/charts/chart1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INTERAZIONE</a:t>
            </a:r>
          </a:p>
        </c:rich>
      </c:tx>
      <c:layout>
        <c:manualLayout>
          <c:xMode val="edge"/>
          <c:yMode val="edge"/>
          <c:x val="0.31385408552605532"/>
          <c:y val="3.1349907116124988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ANNI5!$N$12:$Q$12</c:f>
              <c:numCache>
                <c:formatCode>General</c:formatCode>
                <c:ptCount val="4"/>
                <c:pt idx="0">
                  <c:v>0</c:v>
                </c:pt>
                <c:pt idx="1">
                  <c:v>9</c:v>
                </c:pt>
                <c:pt idx="2">
                  <c:v>0</c:v>
                </c:pt>
                <c:pt idx="3">
                  <c:v>27</c:v>
                </c:pt>
              </c:numCache>
            </c:numRef>
          </c:val>
        </c:ser>
        <c:dLbls/>
        <c:shape val="box"/>
        <c:axId val="110237184"/>
        <c:axId val="110238720"/>
        <c:axId val="0"/>
      </c:bar3DChart>
      <c:catAx>
        <c:axId val="110237184"/>
        <c:scaling>
          <c:orientation val="minMax"/>
        </c:scaling>
        <c:axPos val="b"/>
        <c:tickLblPos val="nextTo"/>
        <c:crossAx val="110238720"/>
        <c:crosses val="autoZero"/>
        <c:auto val="1"/>
        <c:lblAlgn val="ctr"/>
        <c:lblOffset val="100"/>
      </c:catAx>
      <c:valAx>
        <c:axId val="110238720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10237184"/>
        <c:crosses val="autoZero"/>
        <c:crossBetween val="between"/>
      </c:valAx>
    </c:plotArea>
    <c:plotVisOnly val="1"/>
    <c:dispBlanksAs val="gap"/>
  </c:chart>
  <c:externalData r:id="rId1"/>
</c:chartSpace>
</file>

<file path=ppt/charts/chart1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INTERAZIONE</a:t>
            </a:r>
          </a:p>
        </c:rich>
      </c:tx>
      <c:layout>
        <c:manualLayout>
          <c:xMode val="edge"/>
          <c:yMode val="edge"/>
          <c:x val="0.36642560853348866"/>
          <c:y val="4.3372291854746031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ANNI5!$B$12:$E$12</c:f>
              <c:numCache>
                <c:formatCode>General</c:formatCode>
                <c:ptCount val="4"/>
                <c:pt idx="0">
                  <c:v>6</c:v>
                </c:pt>
                <c:pt idx="1">
                  <c:v>26</c:v>
                </c:pt>
                <c:pt idx="2">
                  <c:v>13</c:v>
                </c:pt>
                <c:pt idx="3">
                  <c:v>5</c:v>
                </c:pt>
              </c:numCache>
            </c:numRef>
          </c:val>
        </c:ser>
        <c:dLbls/>
        <c:shape val="box"/>
        <c:axId val="110292352"/>
        <c:axId val="110371968"/>
        <c:axId val="0"/>
      </c:bar3DChart>
      <c:catAx>
        <c:axId val="110292352"/>
        <c:scaling>
          <c:orientation val="minMax"/>
        </c:scaling>
        <c:axPos val="b"/>
        <c:tickLblPos val="nextTo"/>
        <c:crossAx val="110371968"/>
        <c:crosses val="autoZero"/>
        <c:auto val="1"/>
        <c:lblAlgn val="ctr"/>
        <c:lblOffset val="100"/>
      </c:catAx>
      <c:valAx>
        <c:axId val="110371968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10292352"/>
        <c:crosses val="autoZero"/>
        <c:crossBetween val="between"/>
      </c:valAx>
    </c:plotArea>
    <c:plotVisOnly val="1"/>
    <c:dispBlanksAs val="gap"/>
  </c:chart>
  <c:externalData r:id="rId1"/>
</c:chartSpace>
</file>

<file path=ppt/charts/chart11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ASCOLTO E COMPRENSIONE</a:t>
            </a:r>
          </a:p>
        </c:rich>
      </c:tx>
      <c:layout>
        <c:manualLayout>
          <c:xMode val="edge"/>
          <c:yMode val="edge"/>
          <c:x val="0.17655563100186569"/>
          <c:y val="3.1349939746243186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ANNI5!$F$12:$I$12</c:f>
              <c:numCache>
                <c:formatCode>General</c:formatCode>
                <c:ptCount val="4"/>
                <c:pt idx="0">
                  <c:v>12</c:v>
                </c:pt>
                <c:pt idx="1">
                  <c:v>20</c:v>
                </c:pt>
                <c:pt idx="2">
                  <c:v>13</c:v>
                </c:pt>
                <c:pt idx="3">
                  <c:v>5</c:v>
                </c:pt>
              </c:numCache>
            </c:numRef>
          </c:val>
        </c:ser>
        <c:dLbls/>
        <c:shape val="box"/>
        <c:axId val="110404736"/>
        <c:axId val="110406272"/>
        <c:axId val="0"/>
      </c:bar3DChart>
      <c:catAx>
        <c:axId val="110404736"/>
        <c:scaling>
          <c:orientation val="minMax"/>
        </c:scaling>
        <c:axPos val="b"/>
        <c:tickLblPos val="nextTo"/>
        <c:crossAx val="110406272"/>
        <c:crosses val="autoZero"/>
        <c:auto val="1"/>
        <c:lblAlgn val="ctr"/>
        <c:lblOffset val="100"/>
      </c:catAx>
      <c:valAx>
        <c:axId val="110406272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10404736"/>
        <c:crosses val="autoZero"/>
        <c:crossBetween val="between"/>
      </c:valAx>
    </c:plotArea>
    <c:plotVisOnly val="1"/>
    <c:dispBlanksAs val="gap"/>
  </c:chart>
  <c:externalData r:id="rId1"/>
</c:chartSpace>
</file>

<file path=ppt/charts/chart11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ASCOLTO E COMPRENSIONE</a:t>
            </a:r>
          </a:p>
        </c:rich>
      </c:tx>
      <c:layout>
        <c:manualLayout>
          <c:xMode val="edge"/>
          <c:yMode val="edge"/>
          <c:x val="0.20392322309015473"/>
          <c:y val="5.5675759333308296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1"/>
          <c:order val="0"/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ANNI5!$J$12:$M$12</c:f>
              <c:numCache>
                <c:formatCode>General</c:formatCode>
                <c:ptCount val="4"/>
                <c:pt idx="0">
                  <c:v>1</c:v>
                </c:pt>
                <c:pt idx="1">
                  <c:v>15</c:v>
                </c:pt>
                <c:pt idx="2">
                  <c:v>6</c:v>
                </c:pt>
                <c:pt idx="3">
                  <c:v>27</c:v>
                </c:pt>
              </c:numCache>
            </c:numRef>
          </c:val>
        </c:ser>
        <c:dLbls/>
        <c:shape val="box"/>
        <c:axId val="110418560"/>
        <c:axId val="110301568"/>
        <c:axId val="0"/>
      </c:bar3DChart>
      <c:catAx>
        <c:axId val="110418560"/>
        <c:scaling>
          <c:orientation val="minMax"/>
        </c:scaling>
        <c:axPos val="b"/>
        <c:tickLblPos val="nextTo"/>
        <c:crossAx val="110301568"/>
        <c:crosses val="autoZero"/>
        <c:auto val="1"/>
        <c:lblAlgn val="ctr"/>
        <c:lblOffset val="100"/>
      </c:catAx>
      <c:valAx>
        <c:axId val="110301568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10418560"/>
        <c:crosses val="autoZero"/>
        <c:crossBetween val="between"/>
      </c:valAx>
    </c:plotArea>
    <c:plotVisOnly val="1"/>
    <c:dispBlanksAs val="gap"/>
  </c:chart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 sz="1400" dirty="0" smtClean="0"/>
              <a:t>COMUNICAZIONE</a:t>
            </a:r>
          </a:p>
        </c:rich>
      </c:tx>
      <c:layout>
        <c:manualLayout>
          <c:xMode val="edge"/>
          <c:yMode val="edge"/>
          <c:x val="0.25235698940235807"/>
          <c:y val="1.3251139231528505E-3"/>
        </c:manualLayout>
      </c:layout>
    </c:title>
    <c:view3D>
      <c:rAngAx val="1"/>
    </c:view3D>
    <c:plotArea>
      <c:layout>
        <c:manualLayout>
          <c:layoutTarget val="inner"/>
          <c:xMode val="edge"/>
          <c:yMode val="edge"/>
          <c:x val="7.1556063596909664E-2"/>
          <c:y val="0.18657441834847385"/>
          <c:w val="0.88438541836511675"/>
          <c:h val="0.73395830102239368"/>
        </c:manualLayout>
      </c:layout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ANNI3!$N$11:$Q$11</c:f>
              <c:numCache>
                <c:formatCode>General</c:formatCode>
                <c:ptCount val="4"/>
                <c:pt idx="0">
                  <c:v>3</c:v>
                </c:pt>
                <c:pt idx="1">
                  <c:v>2</c:v>
                </c:pt>
                <c:pt idx="2">
                  <c:v>21</c:v>
                </c:pt>
                <c:pt idx="3">
                  <c:v>7</c:v>
                </c:pt>
              </c:numCache>
            </c:numRef>
          </c:val>
        </c:ser>
        <c:dLbls/>
        <c:shape val="box"/>
        <c:axId val="105251968"/>
        <c:axId val="105253504"/>
        <c:axId val="0"/>
      </c:bar3DChart>
      <c:catAx>
        <c:axId val="105251968"/>
        <c:scaling>
          <c:orientation val="minMax"/>
        </c:scaling>
        <c:axPos val="b"/>
        <c:tickLblPos val="nextTo"/>
        <c:crossAx val="105253504"/>
        <c:crosses val="autoZero"/>
        <c:auto val="1"/>
        <c:lblAlgn val="ctr"/>
        <c:lblOffset val="100"/>
      </c:catAx>
      <c:valAx>
        <c:axId val="105253504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5251968"/>
        <c:crosses val="autoZero"/>
        <c:crossBetween val="between"/>
      </c:valAx>
    </c:plotArea>
    <c:plotVisOnly val="1"/>
    <c:dispBlanksAs val="gap"/>
  </c:chart>
  <c:externalData r:id="rId1"/>
</c:chartSpace>
</file>

<file path=ppt/charts/chart12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INTERAZIONE</a:t>
            </a:r>
          </a:p>
        </c:rich>
      </c:tx>
      <c:layout>
        <c:manualLayout>
          <c:xMode val="edge"/>
          <c:yMode val="edge"/>
          <c:x val="0.31385408552605532"/>
          <c:y val="3.1349907116124988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ANNI5!$N$12:$Q$12</c:f>
              <c:numCache>
                <c:formatCode>General</c:formatCode>
                <c:ptCount val="4"/>
                <c:pt idx="0">
                  <c:v>1</c:v>
                </c:pt>
                <c:pt idx="1">
                  <c:v>15</c:v>
                </c:pt>
                <c:pt idx="2">
                  <c:v>7</c:v>
                </c:pt>
                <c:pt idx="3">
                  <c:v>27</c:v>
                </c:pt>
              </c:numCache>
            </c:numRef>
          </c:val>
        </c:ser>
        <c:dLbls/>
        <c:shape val="box"/>
        <c:axId val="110354816"/>
        <c:axId val="110356352"/>
        <c:axId val="0"/>
      </c:bar3DChart>
      <c:catAx>
        <c:axId val="110354816"/>
        <c:scaling>
          <c:orientation val="minMax"/>
        </c:scaling>
        <c:axPos val="b"/>
        <c:tickLblPos val="nextTo"/>
        <c:crossAx val="110356352"/>
        <c:crosses val="autoZero"/>
        <c:auto val="1"/>
        <c:lblAlgn val="ctr"/>
        <c:lblOffset val="100"/>
      </c:catAx>
      <c:valAx>
        <c:axId val="110356352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10354816"/>
        <c:crosses val="autoZero"/>
        <c:crossBetween val="between"/>
      </c:valAx>
    </c:plotArea>
    <c:plotVisOnly val="1"/>
    <c:dispBlanksAs val="gap"/>
  </c:chart>
  <c:externalData r:id="rId1"/>
</c:chartSpace>
</file>

<file path=ppt/charts/chart12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RAGGRUPPARE E CLASSIFICARE</a:t>
            </a:r>
          </a:p>
        </c:rich>
      </c:tx>
      <c:layout>
        <c:manualLayout>
          <c:xMode val="edge"/>
          <c:yMode val="edge"/>
          <c:x val="0.20766172621354739"/>
          <c:y val="3.1350051715242785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40000"/>
                <a:lumOff val="60000"/>
              </a:schemeClr>
            </a:solidFill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ANNI5!$R$12:$U$12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36</c:v>
                </c:pt>
                <c:pt idx="3">
                  <c:v>14</c:v>
                </c:pt>
              </c:numCache>
            </c:numRef>
          </c:val>
        </c:ser>
        <c:dLbls/>
        <c:shape val="box"/>
        <c:axId val="110475520"/>
        <c:axId val="110497792"/>
        <c:axId val="0"/>
      </c:bar3DChart>
      <c:catAx>
        <c:axId val="110475520"/>
        <c:scaling>
          <c:orientation val="minMax"/>
        </c:scaling>
        <c:axPos val="b"/>
        <c:tickLblPos val="nextTo"/>
        <c:crossAx val="110497792"/>
        <c:crosses val="autoZero"/>
        <c:auto val="1"/>
        <c:lblAlgn val="ctr"/>
        <c:lblOffset val="100"/>
      </c:catAx>
      <c:valAx>
        <c:axId val="110497792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10475520"/>
        <c:crosses val="autoZero"/>
        <c:crossBetween val="between"/>
      </c:valAx>
    </c:plotArea>
    <c:plotVisOnly val="1"/>
    <c:dispBlanksAs val="gap"/>
  </c:chart>
  <c:externalData r:id="rId1"/>
</c:chartSpace>
</file>

<file path=ppt/charts/chart12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COLLOCAZIONE SPAZIO-TEMPO</a:t>
            </a:r>
          </a:p>
        </c:rich>
      </c:tx>
      <c:layout>
        <c:manualLayout>
          <c:xMode val="edge"/>
          <c:yMode val="edge"/>
          <c:x val="0.20766172621354739"/>
          <c:y val="3.1350051715242785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40000"/>
                <a:lumOff val="60000"/>
              </a:schemeClr>
            </a:solidFill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ANNI5!$V$12:$Y$12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34</c:v>
                </c:pt>
                <c:pt idx="3">
                  <c:v>15</c:v>
                </c:pt>
              </c:numCache>
            </c:numRef>
          </c:val>
        </c:ser>
        <c:dLbls/>
        <c:shape val="box"/>
        <c:axId val="110518272"/>
        <c:axId val="110519808"/>
        <c:axId val="0"/>
      </c:bar3DChart>
      <c:catAx>
        <c:axId val="110518272"/>
        <c:scaling>
          <c:orientation val="minMax"/>
        </c:scaling>
        <c:axPos val="b"/>
        <c:tickLblPos val="nextTo"/>
        <c:crossAx val="110519808"/>
        <c:crosses val="autoZero"/>
        <c:auto val="1"/>
        <c:lblAlgn val="ctr"/>
        <c:lblOffset val="100"/>
      </c:catAx>
      <c:valAx>
        <c:axId val="110519808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10518272"/>
        <c:crosses val="autoZero"/>
        <c:crossBetween val="between"/>
      </c:valAx>
    </c:plotArea>
    <c:plotVisOnly val="1"/>
    <c:dispBlanksAs val="gap"/>
  </c:chart>
  <c:externalData r:id="rId1"/>
</c:chartSpace>
</file>

<file path=ppt/charts/chart12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OSSERVAZIONE</a:t>
            </a:r>
          </a:p>
        </c:rich>
      </c:tx>
      <c:layout>
        <c:manualLayout>
          <c:xMode val="edge"/>
          <c:yMode val="edge"/>
          <c:x val="0.29766167242324698"/>
          <c:y val="5.0417051852702628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ANNI5!$Z$12:$AC$12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40</c:v>
                </c:pt>
                <c:pt idx="3">
                  <c:v>10</c:v>
                </c:pt>
              </c:numCache>
            </c:numRef>
          </c:val>
        </c:ser>
        <c:dLbls/>
        <c:shape val="box"/>
        <c:axId val="110552576"/>
        <c:axId val="110554112"/>
        <c:axId val="0"/>
      </c:bar3DChart>
      <c:catAx>
        <c:axId val="110552576"/>
        <c:scaling>
          <c:orientation val="minMax"/>
        </c:scaling>
        <c:axPos val="b"/>
        <c:tickLblPos val="nextTo"/>
        <c:crossAx val="110554112"/>
        <c:crosses val="autoZero"/>
        <c:auto val="1"/>
        <c:lblAlgn val="ctr"/>
        <c:lblOffset val="100"/>
      </c:catAx>
      <c:valAx>
        <c:axId val="110554112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10552576"/>
        <c:crosses val="autoZero"/>
        <c:crossBetween val="between"/>
      </c:valAx>
    </c:plotArea>
    <c:plotVisOnly val="1"/>
    <c:dispBlanksAs val="gap"/>
  </c:chart>
  <c:externalData r:id="rId1"/>
</c:chartSpace>
</file>

<file path=ppt/charts/chart12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ESPLORAZIONE</a:t>
            </a:r>
          </a:p>
        </c:rich>
      </c:tx>
      <c:layout>
        <c:manualLayout>
          <c:xMode val="edge"/>
          <c:yMode val="edge"/>
          <c:x val="0.30267606805296338"/>
          <c:y val="3.9276176472240312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ANNI5!$AD$12:$AG$12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18</c:v>
                </c:pt>
                <c:pt idx="3">
                  <c:v>17</c:v>
                </c:pt>
              </c:numCache>
            </c:numRef>
          </c:val>
        </c:ser>
        <c:dLbls/>
        <c:shape val="box"/>
        <c:axId val="109796352"/>
        <c:axId val="109806336"/>
        <c:axId val="0"/>
      </c:bar3DChart>
      <c:catAx>
        <c:axId val="109796352"/>
        <c:scaling>
          <c:orientation val="minMax"/>
        </c:scaling>
        <c:axPos val="b"/>
        <c:tickLblPos val="nextTo"/>
        <c:crossAx val="109806336"/>
        <c:crosses val="autoZero"/>
        <c:auto val="1"/>
        <c:lblAlgn val="ctr"/>
        <c:lblOffset val="100"/>
      </c:catAx>
      <c:valAx>
        <c:axId val="109806336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9796352"/>
        <c:crosses val="autoZero"/>
        <c:crossBetween val="between"/>
      </c:valAx>
    </c:plotArea>
    <c:plotVisOnly val="1"/>
    <c:dispBlanksAs val="gap"/>
  </c:chart>
  <c:externalData r:id="rId1"/>
</c:chartSpace>
</file>

<file path=ppt/charts/chart12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RAGGRUPPARE E CLASSIFICARE</a:t>
            </a:r>
          </a:p>
        </c:rich>
      </c:tx>
      <c:layout>
        <c:manualLayout>
          <c:xMode val="edge"/>
          <c:yMode val="edge"/>
          <c:x val="0.20766172621354739"/>
          <c:y val="3.1350051715242785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40000"/>
                <a:lumOff val="60000"/>
              </a:schemeClr>
            </a:solidFill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ANNI5!$R$12:$U$12</c:f>
              <c:numCache>
                <c:formatCode>General</c:formatCode>
                <c:ptCount val="4"/>
                <c:pt idx="0">
                  <c:v>0</c:v>
                </c:pt>
                <c:pt idx="1">
                  <c:v>29</c:v>
                </c:pt>
                <c:pt idx="2">
                  <c:v>19</c:v>
                </c:pt>
                <c:pt idx="3">
                  <c:v>2</c:v>
                </c:pt>
              </c:numCache>
            </c:numRef>
          </c:val>
        </c:ser>
        <c:dLbls/>
        <c:shape val="box"/>
        <c:axId val="110834816"/>
        <c:axId val="110836352"/>
        <c:axId val="0"/>
      </c:bar3DChart>
      <c:catAx>
        <c:axId val="110834816"/>
        <c:scaling>
          <c:orientation val="minMax"/>
        </c:scaling>
        <c:axPos val="b"/>
        <c:tickLblPos val="nextTo"/>
        <c:crossAx val="110836352"/>
        <c:crosses val="autoZero"/>
        <c:auto val="1"/>
        <c:lblAlgn val="ctr"/>
        <c:lblOffset val="100"/>
      </c:catAx>
      <c:valAx>
        <c:axId val="110836352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10834816"/>
        <c:crosses val="autoZero"/>
        <c:crossBetween val="between"/>
      </c:valAx>
    </c:plotArea>
    <c:plotVisOnly val="1"/>
    <c:dispBlanksAs val="gap"/>
  </c:chart>
  <c:externalData r:id="rId1"/>
</c:chartSpace>
</file>

<file path=ppt/charts/chart12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COLLOCAZIONE SPAZIO-TEMPO</a:t>
            </a:r>
          </a:p>
        </c:rich>
      </c:tx>
      <c:layout>
        <c:manualLayout>
          <c:xMode val="edge"/>
          <c:yMode val="edge"/>
          <c:x val="0.20766172621354739"/>
          <c:y val="3.1350051715242785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40000"/>
                <a:lumOff val="60000"/>
              </a:schemeClr>
            </a:solidFill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ANNI5!$V$12:$Y$12</c:f>
              <c:numCache>
                <c:formatCode>General</c:formatCode>
                <c:ptCount val="4"/>
                <c:pt idx="0">
                  <c:v>0</c:v>
                </c:pt>
                <c:pt idx="1">
                  <c:v>26</c:v>
                </c:pt>
                <c:pt idx="2">
                  <c:v>22</c:v>
                </c:pt>
                <c:pt idx="3">
                  <c:v>3</c:v>
                </c:pt>
              </c:numCache>
            </c:numRef>
          </c:val>
        </c:ser>
        <c:dLbls/>
        <c:shape val="box"/>
        <c:axId val="110852736"/>
        <c:axId val="110862720"/>
        <c:axId val="0"/>
      </c:bar3DChart>
      <c:catAx>
        <c:axId val="110852736"/>
        <c:scaling>
          <c:orientation val="minMax"/>
        </c:scaling>
        <c:axPos val="b"/>
        <c:tickLblPos val="nextTo"/>
        <c:crossAx val="110862720"/>
        <c:crosses val="autoZero"/>
        <c:auto val="1"/>
        <c:lblAlgn val="ctr"/>
        <c:lblOffset val="100"/>
      </c:catAx>
      <c:valAx>
        <c:axId val="110862720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10852736"/>
        <c:crosses val="autoZero"/>
        <c:crossBetween val="between"/>
      </c:valAx>
    </c:plotArea>
    <c:plotVisOnly val="1"/>
    <c:dispBlanksAs val="gap"/>
  </c:chart>
  <c:externalData r:id="rId1"/>
</c:chartSpace>
</file>

<file path=ppt/charts/chart12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OSSERVAZIONE</a:t>
            </a:r>
          </a:p>
        </c:rich>
      </c:tx>
      <c:layout>
        <c:manualLayout>
          <c:xMode val="edge"/>
          <c:yMode val="edge"/>
          <c:x val="0.29766167242324698"/>
          <c:y val="5.0417051852702628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ANNI5!$Z$12:$AC$12</c:f>
              <c:numCache>
                <c:formatCode>General</c:formatCode>
                <c:ptCount val="4"/>
                <c:pt idx="0">
                  <c:v>0</c:v>
                </c:pt>
                <c:pt idx="1">
                  <c:v>26</c:v>
                </c:pt>
                <c:pt idx="2">
                  <c:v>23</c:v>
                </c:pt>
                <c:pt idx="3">
                  <c:v>2</c:v>
                </c:pt>
              </c:numCache>
            </c:numRef>
          </c:val>
        </c:ser>
        <c:dLbls/>
        <c:shape val="box"/>
        <c:axId val="110649728"/>
        <c:axId val="110651264"/>
        <c:axId val="0"/>
      </c:bar3DChart>
      <c:catAx>
        <c:axId val="110649728"/>
        <c:scaling>
          <c:orientation val="minMax"/>
        </c:scaling>
        <c:axPos val="b"/>
        <c:tickLblPos val="nextTo"/>
        <c:crossAx val="110651264"/>
        <c:crosses val="autoZero"/>
        <c:auto val="1"/>
        <c:lblAlgn val="ctr"/>
        <c:lblOffset val="100"/>
      </c:catAx>
      <c:valAx>
        <c:axId val="110651264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10649728"/>
        <c:crosses val="autoZero"/>
        <c:crossBetween val="between"/>
      </c:valAx>
    </c:plotArea>
    <c:plotVisOnly val="1"/>
    <c:dispBlanksAs val="gap"/>
  </c:chart>
  <c:externalData r:id="rId1"/>
</c:chartSpace>
</file>

<file path=ppt/charts/chart12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ESPLORAZIONE</a:t>
            </a:r>
          </a:p>
        </c:rich>
      </c:tx>
      <c:layout>
        <c:manualLayout>
          <c:xMode val="edge"/>
          <c:yMode val="edge"/>
          <c:x val="0.30267606805296338"/>
          <c:y val="3.9276176472240312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ANNI5!$AD$12:$AG$12</c:f>
              <c:numCache>
                <c:formatCode>General</c:formatCode>
                <c:ptCount val="4"/>
                <c:pt idx="0">
                  <c:v>0</c:v>
                </c:pt>
                <c:pt idx="1">
                  <c:v>28</c:v>
                </c:pt>
                <c:pt idx="2">
                  <c:v>21</c:v>
                </c:pt>
                <c:pt idx="3">
                  <c:v>2</c:v>
                </c:pt>
              </c:numCache>
            </c:numRef>
          </c:val>
        </c:ser>
        <c:dLbls/>
        <c:shape val="box"/>
        <c:axId val="110671744"/>
        <c:axId val="110673280"/>
        <c:axId val="0"/>
      </c:bar3DChart>
      <c:catAx>
        <c:axId val="110671744"/>
        <c:scaling>
          <c:orientation val="minMax"/>
        </c:scaling>
        <c:axPos val="b"/>
        <c:tickLblPos val="nextTo"/>
        <c:crossAx val="110673280"/>
        <c:crosses val="autoZero"/>
        <c:auto val="1"/>
        <c:lblAlgn val="ctr"/>
        <c:lblOffset val="100"/>
      </c:catAx>
      <c:valAx>
        <c:axId val="110673280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10671744"/>
        <c:crosses val="autoZero"/>
        <c:crossBetween val="between"/>
      </c:valAx>
    </c:plotArea>
    <c:plotVisOnly val="1"/>
    <c:dispBlanksAs val="gap"/>
  </c:chart>
  <c:externalData r:id="rId1"/>
</c:chartSpace>
</file>

<file path=ppt/charts/chart12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RAGGRUPPARE E CLASSIFICARE</a:t>
            </a:r>
          </a:p>
        </c:rich>
      </c:tx>
      <c:layout>
        <c:manualLayout>
          <c:xMode val="edge"/>
          <c:yMode val="edge"/>
          <c:x val="0.20766172621354739"/>
          <c:y val="3.1350051715242785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40000"/>
                <a:lumOff val="60000"/>
              </a:schemeClr>
            </a:solidFill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ANNI5!$R$12:$U$12</c:f>
              <c:numCache>
                <c:formatCode>General</c:formatCode>
                <c:ptCount val="4"/>
                <c:pt idx="0">
                  <c:v>13</c:v>
                </c:pt>
                <c:pt idx="1">
                  <c:v>19</c:v>
                </c:pt>
                <c:pt idx="2">
                  <c:v>12</c:v>
                </c:pt>
                <c:pt idx="3">
                  <c:v>6</c:v>
                </c:pt>
              </c:numCache>
            </c:numRef>
          </c:val>
        </c:ser>
        <c:dLbls/>
        <c:shape val="box"/>
        <c:axId val="110923776"/>
        <c:axId val="110925312"/>
        <c:axId val="0"/>
      </c:bar3DChart>
      <c:catAx>
        <c:axId val="110923776"/>
        <c:scaling>
          <c:orientation val="minMax"/>
        </c:scaling>
        <c:axPos val="b"/>
        <c:tickLblPos val="nextTo"/>
        <c:crossAx val="110925312"/>
        <c:crosses val="autoZero"/>
        <c:auto val="1"/>
        <c:lblAlgn val="ctr"/>
        <c:lblOffset val="100"/>
      </c:catAx>
      <c:valAx>
        <c:axId val="110925312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10923776"/>
        <c:crosses val="autoZero"/>
        <c:crossBetween val="between"/>
      </c:valAx>
    </c:plotArea>
    <c:plotVisOnly val="1"/>
    <c:dispBlanksAs val="gap"/>
  </c:chart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RAGGRUPPARE E CLASSIFICARE</a:t>
            </a:r>
          </a:p>
        </c:rich>
      </c:tx>
      <c:layout>
        <c:manualLayout>
          <c:xMode val="edge"/>
          <c:yMode val="edge"/>
          <c:x val="0.1218489087461177"/>
          <c:y val="5.7239998972549562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40000"/>
                <a:lumOff val="60000"/>
              </a:schemeClr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ANNI3!$R$11:$U$11</c:f>
              <c:numCache>
                <c:formatCode>General</c:formatCode>
                <c:ptCount val="4"/>
                <c:pt idx="0">
                  <c:v>0</c:v>
                </c:pt>
                <c:pt idx="1">
                  <c:v>5</c:v>
                </c:pt>
                <c:pt idx="2">
                  <c:v>5</c:v>
                </c:pt>
                <c:pt idx="3">
                  <c:v>39</c:v>
                </c:pt>
              </c:numCache>
            </c:numRef>
          </c:val>
        </c:ser>
        <c:dLbls/>
        <c:shape val="box"/>
        <c:axId val="105266176"/>
        <c:axId val="105321216"/>
        <c:axId val="0"/>
      </c:bar3DChart>
      <c:catAx>
        <c:axId val="105266176"/>
        <c:scaling>
          <c:orientation val="minMax"/>
        </c:scaling>
        <c:axPos val="b"/>
        <c:tickLblPos val="nextTo"/>
        <c:crossAx val="105321216"/>
        <c:crosses val="autoZero"/>
        <c:auto val="1"/>
        <c:lblAlgn val="ctr"/>
        <c:lblOffset val="100"/>
      </c:catAx>
      <c:valAx>
        <c:axId val="105321216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5266176"/>
        <c:crosses val="autoZero"/>
        <c:crossBetween val="between"/>
      </c:valAx>
    </c:plotArea>
    <c:plotVisOnly val="1"/>
    <c:dispBlanksAs val="gap"/>
  </c:chart>
  <c:externalData r:id="rId1"/>
</c:chartSpace>
</file>

<file path=ppt/charts/chart13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COLLOCAZIONE SPAZIO-TEMPO</a:t>
            </a:r>
          </a:p>
        </c:rich>
      </c:tx>
      <c:layout>
        <c:manualLayout>
          <c:xMode val="edge"/>
          <c:yMode val="edge"/>
          <c:x val="0.20766172621354739"/>
          <c:y val="3.1350051715242785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40000"/>
                <a:lumOff val="60000"/>
              </a:schemeClr>
            </a:solidFill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ANNI5!$V$12:$Y$12</c:f>
              <c:numCache>
                <c:formatCode>General</c:formatCode>
                <c:ptCount val="4"/>
                <c:pt idx="0">
                  <c:v>10</c:v>
                </c:pt>
                <c:pt idx="1">
                  <c:v>23</c:v>
                </c:pt>
                <c:pt idx="2">
                  <c:v>11</c:v>
                </c:pt>
                <c:pt idx="3">
                  <c:v>6</c:v>
                </c:pt>
              </c:numCache>
            </c:numRef>
          </c:val>
        </c:ser>
        <c:dLbls/>
        <c:shape val="box"/>
        <c:axId val="111048192"/>
        <c:axId val="111049728"/>
        <c:axId val="0"/>
      </c:bar3DChart>
      <c:catAx>
        <c:axId val="111048192"/>
        <c:scaling>
          <c:orientation val="minMax"/>
        </c:scaling>
        <c:axPos val="b"/>
        <c:tickLblPos val="nextTo"/>
        <c:crossAx val="111049728"/>
        <c:crosses val="autoZero"/>
        <c:auto val="1"/>
        <c:lblAlgn val="ctr"/>
        <c:lblOffset val="100"/>
      </c:catAx>
      <c:valAx>
        <c:axId val="111049728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11048192"/>
        <c:crosses val="autoZero"/>
        <c:crossBetween val="between"/>
      </c:valAx>
    </c:plotArea>
    <c:plotVisOnly val="1"/>
    <c:dispBlanksAs val="gap"/>
  </c:chart>
  <c:externalData r:id="rId1"/>
</c:chartSpace>
</file>

<file path=ppt/charts/chart13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OSSERVAZIONE</a:t>
            </a:r>
          </a:p>
        </c:rich>
      </c:tx>
      <c:layout>
        <c:manualLayout>
          <c:xMode val="edge"/>
          <c:yMode val="edge"/>
          <c:x val="0.29766167242324698"/>
          <c:y val="5.0417051852702628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ANNI5!$Z$12:$AC$12</c:f>
              <c:numCache>
                <c:formatCode>General</c:formatCode>
                <c:ptCount val="4"/>
                <c:pt idx="0">
                  <c:v>9</c:v>
                </c:pt>
                <c:pt idx="1">
                  <c:v>25</c:v>
                </c:pt>
                <c:pt idx="2">
                  <c:v>12</c:v>
                </c:pt>
                <c:pt idx="3">
                  <c:v>4</c:v>
                </c:pt>
              </c:numCache>
            </c:numRef>
          </c:val>
        </c:ser>
        <c:dLbls/>
        <c:shape val="box"/>
        <c:axId val="111066112"/>
        <c:axId val="111088384"/>
        <c:axId val="0"/>
      </c:bar3DChart>
      <c:catAx>
        <c:axId val="111066112"/>
        <c:scaling>
          <c:orientation val="minMax"/>
        </c:scaling>
        <c:axPos val="b"/>
        <c:tickLblPos val="nextTo"/>
        <c:crossAx val="111088384"/>
        <c:crosses val="autoZero"/>
        <c:auto val="1"/>
        <c:lblAlgn val="ctr"/>
        <c:lblOffset val="100"/>
      </c:catAx>
      <c:valAx>
        <c:axId val="111088384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11066112"/>
        <c:crosses val="autoZero"/>
        <c:crossBetween val="between"/>
      </c:valAx>
    </c:plotArea>
    <c:plotVisOnly val="1"/>
    <c:dispBlanksAs val="gap"/>
  </c:chart>
  <c:externalData r:id="rId1"/>
</c:chartSpace>
</file>

<file path=ppt/charts/chart13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ESPLORAZIONE</a:t>
            </a:r>
          </a:p>
        </c:rich>
      </c:tx>
      <c:layout>
        <c:manualLayout>
          <c:xMode val="edge"/>
          <c:yMode val="edge"/>
          <c:x val="0.30267606805296338"/>
          <c:y val="3.9276176472240312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ANNI5!$AD$12:$AG$12</c:f>
              <c:numCache>
                <c:formatCode>General</c:formatCode>
                <c:ptCount val="4"/>
                <c:pt idx="0">
                  <c:v>11</c:v>
                </c:pt>
                <c:pt idx="1">
                  <c:v>21</c:v>
                </c:pt>
                <c:pt idx="2">
                  <c:v>13</c:v>
                </c:pt>
                <c:pt idx="3">
                  <c:v>5</c:v>
                </c:pt>
              </c:numCache>
            </c:numRef>
          </c:val>
        </c:ser>
        <c:dLbls/>
        <c:shape val="box"/>
        <c:axId val="111108864"/>
        <c:axId val="111110400"/>
        <c:axId val="0"/>
      </c:bar3DChart>
      <c:catAx>
        <c:axId val="111108864"/>
        <c:scaling>
          <c:orientation val="minMax"/>
        </c:scaling>
        <c:axPos val="b"/>
        <c:tickLblPos val="nextTo"/>
        <c:crossAx val="111110400"/>
        <c:crosses val="autoZero"/>
        <c:auto val="1"/>
        <c:lblAlgn val="ctr"/>
        <c:lblOffset val="100"/>
      </c:catAx>
      <c:valAx>
        <c:axId val="111110400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11108864"/>
        <c:crosses val="autoZero"/>
        <c:crossBetween val="between"/>
      </c:valAx>
    </c:plotArea>
    <c:plotVisOnly val="1"/>
    <c:dispBlanksAs val="gap"/>
  </c:chart>
  <c:externalData r:id="rId1"/>
</c:chartSpace>
</file>

<file path=ppt/charts/chart13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USO</a:t>
            </a:r>
          </a:p>
        </c:rich>
      </c:tx>
      <c:layout>
        <c:manualLayout>
          <c:xMode val="edge"/>
          <c:yMode val="edge"/>
          <c:x val="0.44555366512866923"/>
          <c:y val="4.3544710888586032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ANNI5!$AH$12:$AK$12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36</c:v>
                </c:pt>
              </c:numCache>
            </c:numRef>
          </c:val>
        </c:ser>
        <c:dLbls/>
        <c:shape val="box"/>
        <c:axId val="111131264"/>
        <c:axId val="111243648"/>
        <c:axId val="0"/>
      </c:bar3DChart>
      <c:catAx>
        <c:axId val="111131264"/>
        <c:scaling>
          <c:orientation val="minMax"/>
        </c:scaling>
        <c:axPos val="b"/>
        <c:tickLblPos val="nextTo"/>
        <c:crossAx val="111243648"/>
        <c:crosses val="autoZero"/>
        <c:auto val="1"/>
        <c:lblAlgn val="ctr"/>
        <c:lblOffset val="100"/>
      </c:catAx>
      <c:valAx>
        <c:axId val="111243648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11131264"/>
        <c:crosses val="autoZero"/>
        <c:crossBetween val="between"/>
      </c:valAx>
    </c:plotArea>
    <c:plotVisOnly val="1"/>
    <c:dispBlanksAs val="gap"/>
  </c:chart>
  <c:externalData r:id="rId1"/>
</c:chartSpace>
</file>

<file path=ppt/charts/chart13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CONOSCENZE</a:t>
            </a:r>
          </a:p>
        </c:rich>
      </c:tx>
      <c:layout>
        <c:manualLayout>
          <c:xMode val="edge"/>
          <c:yMode val="edge"/>
          <c:x val="0.33458625255292124"/>
          <c:y val="4.3194888455118687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ANNI5!$AL$12:$AO$12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36</c:v>
                </c:pt>
              </c:numCache>
            </c:numRef>
          </c:val>
        </c:ser>
        <c:dLbls/>
        <c:shape val="box"/>
        <c:axId val="111268224"/>
        <c:axId val="111269760"/>
        <c:axId val="0"/>
      </c:bar3DChart>
      <c:catAx>
        <c:axId val="111268224"/>
        <c:scaling>
          <c:orientation val="minMax"/>
        </c:scaling>
        <c:axPos val="b"/>
        <c:tickLblPos val="nextTo"/>
        <c:crossAx val="111269760"/>
        <c:crosses val="autoZero"/>
        <c:auto val="1"/>
        <c:lblAlgn val="ctr"/>
        <c:lblOffset val="100"/>
      </c:catAx>
      <c:valAx>
        <c:axId val="111269760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11268224"/>
        <c:crosses val="autoZero"/>
        <c:crossBetween val="between"/>
      </c:valAx>
    </c:plotArea>
    <c:plotVisOnly val="1"/>
    <c:dispBlanksAs val="gap"/>
  </c:chart>
  <c:externalData r:id="rId1"/>
</c:chartSpace>
</file>

<file path=ppt/charts/chart13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RICAVARE INFORMAZIONI</a:t>
            </a:r>
          </a:p>
        </c:rich>
      </c:tx>
      <c:layout>
        <c:manualLayout>
          <c:xMode val="edge"/>
          <c:yMode val="edge"/>
          <c:x val="0.26044925048666973"/>
          <c:y val="2.7428795851285017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ANNI5!$AP$12:$AS$12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23</c:v>
                </c:pt>
                <c:pt idx="3">
                  <c:v>27</c:v>
                </c:pt>
              </c:numCache>
            </c:numRef>
          </c:val>
        </c:ser>
        <c:dLbls/>
        <c:shape val="box"/>
        <c:axId val="111171456"/>
        <c:axId val="111172992"/>
        <c:axId val="0"/>
      </c:bar3DChart>
      <c:catAx>
        <c:axId val="111171456"/>
        <c:scaling>
          <c:orientation val="minMax"/>
        </c:scaling>
        <c:axPos val="b"/>
        <c:tickLblPos val="nextTo"/>
        <c:crossAx val="111172992"/>
        <c:crosses val="autoZero"/>
        <c:auto val="1"/>
        <c:lblAlgn val="ctr"/>
        <c:lblOffset val="100"/>
      </c:catAx>
      <c:valAx>
        <c:axId val="111172992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11171456"/>
        <c:crosses val="autoZero"/>
        <c:crossBetween val="between"/>
      </c:valAx>
    </c:plotArea>
    <c:plotVisOnly val="1"/>
    <c:dispBlanksAs val="gap"/>
  </c:chart>
  <c:externalData r:id="rId1"/>
</c:chartSpace>
</file>

<file path=ppt/charts/chart13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MOTIVARE LE SCELTE</a:t>
            </a:r>
          </a:p>
        </c:rich>
      </c:tx>
      <c:layout>
        <c:manualLayout>
          <c:xMode val="edge"/>
          <c:yMode val="edge"/>
          <c:x val="0.24678523577211442"/>
          <c:y val="3.5313035665972554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ANNI5!$AT$12:$AW$12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18</c:v>
                </c:pt>
                <c:pt idx="3">
                  <c:v>32</c:v>
                </c:pt>
              </c:numCache>
            </c:numRef>
          </c:val>
        </c:ser>
        <c:dLbls/>
        <c:shape val="box"/>
        <c:axId val="111193472"/>
        <c:axId val="111207552"/>
        <c:axId val="0"/>
      </c:bar3DChart>
      <c:catAx>
        <c:axId val="111193472"/>
        <c:scaling>
          <c:orientation val="minMax"/>
        </c:scaling>
        <c:axPos val="b"/>
        <c:tickLblPos val="nextTo"/>
        <c:crossAx val="111207552"/>
        <c:crosses val="autoZero"/>
        <c:auto val="1"/>
        <c:lblAlgn val="ctr"/>
        <c:lblOffset val="100"/>
      </c:catAx>
      <c:valAx>
        <c:axId val="111207552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11193472"/>
        <c:crosses val="autoZero"/>
        <c:crossBetween val="between"/>
      </c:valAx>
    </c:plotArea>
    <c:plotVisOnly val="1"/>
    <c:dispBlanksAs val="gap"/>
  </c:chart>
  <c:externalData r:id="rId1"/>
</c:chartSpace>
</file>

<file path=ppt/charts/chart13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USO</a:t>
            </a:r>
          </a:p>
        </c:rich>
      </c:tx>
      <c:layout>
        <c:manualLayout>
          <c:xMode val="edge"/>
          <c:yMode val="edge"/>
          <c:x val="0.44555366512866923"/>
          <c:y val="4.3544710888586032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ANNI5!$AH$12:$AK$12</c:f>
              <c:numCache>
                <c:formatCode>General</c:formatCode>
                <c:ptCount val="4"/>
                <c:pt idx="0">
                  <c:v>0</c:v>
                </c:pt>
                <c:pt idx="1">
                  <c:v>12</c:v>
                </c:pt>
                <c:pt idx="2">
                  <c:v>10</c:v>
                </c:pt>
                <c:pt idx="3">
                  <c:v>29</c:v>
                </c:pt>
              </c:numCache>
            </c:numRef>
          </c:val>
        </c:ser>
        <c:dLbls/>
        <c:shape val="box"/>
        <c:axId val="111011328"/>
        <c:axId val="111012864"/>
        <c:axId val="0"/>
      </c:bar3DChart>
      <c:catAx>
        <c:axId val="111011328"/>
        <c:scaling>
          <c:orientation val="minMax"/>
        </c:scaling>
        <c:axPos val="b"/>
        <c:tickLblPos val="nextTo"/>
        <c:crossAx val="111012864"/>
        <c:crosses val="autoZero"/>
        <c:auto val="1"/>
        <c:lblAlgn val="ctr"/>
        <c:lblOffset val="100"/>
      </c:catAx>
      <c:valAx>
        <c:axId val="111012864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11011328"/>
        <c:crosses val="autoZero"/>
        <c:crossBetween val="between"/>
      </c:valAx>
    </c:plotArea>
    <c:plotVisOnly val="1"/>
    <c:dispBlanksAs val="gap"/>
  </c:chart>
  <c:externalData r:id="rId1"/>
</c:chartSpace>
</file>

<file path=ppt/charts/chart13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CONOSCENZE</a:t>
            </a:r>
          </a:p>
        </c:rich>
      </c:tx>
      <c:layout>
        <c:manualLayout>
          <c:xMode val="edge"/>
          <c:yMode val="edge"/>
          <c:x val="0.33458625255292124"/>
          <c:y val="4.3194888455118687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ANNI5!$AL$12:$AO$12</c:f>
              <c:numCache>
                <c:formatCode>General</c:formatCode>
                <c:ptCount val="4"/>
                <c:pt idx="0">
                  <c:v>0</c:v>
                </c:pt>
                <c:pt idx="1">
                  <c:v>9</c:v>
                </c:pt>
                <c:pt idx="2">
                  <c:v>6</c:v>
                </c:pt>
                <c:pt idx="3">
                  <c:v>13</c:v>
                </c:pt>
              </c:numCache>
            </c:numRef>
          </c:val>
        </c:ser>
        <c:dLbls/>
        <c:shape val="box"/>
        <c:axId val="111361024"/>
        <c:axId val="111403776"/>
        <c:axId val="0"/>
      </c:bar3DChart>
      <c:catAx>
        <c:axId val="111361024"/>
        <c:scaling>
          <c:orientation val="minMax"/>
        </c:scaling>
        <c:axPos val="b"/>
        <c:tickLblPos val="nextTo"/>
        <c:crossAx val="111403776"/>
        <c:crosses val="autoZero"/>
        <c:auto val="1"/>
        <c:lblAlgn val="ctr"/>
        <c:lblOffset val="100"/>
      </c:catAx>
      <c:valAx>
        <c:axId val="111403776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11361024"/>
        <c:crosses val="autoZero"/>
        <c:crossBetween val="between"/>
      </c:valAx>
    </c:plotArea>
    <c:plotVisOnly val="1"/>
    <c:dispBlanksAs val="gap"/>
  </c:chart>
  <c:externalData r:id="rId1"/>
</c:chartSpace>
</file>

<file path=ppt/charts/chart13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RICAVARE INFORMAZIONI</a:t>
            </a:r>
          </a:p>
        </c:rich>
      </c:tx>
      <c:layout>
        <c:manualLayout>
          <c:xMode val="edge"/>
          <c:yMode val="edge"/>
          <c:x val="0.26044925048666973"/>
          <c:y val="2.7428795851285017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ANNI5!$AP$12:$AS$12</c:f>
              <c:numCache>
                <c:formatCode>General</c:formatCode>
                <c:ptCount val="4"/>
                <c:pt idx="0">
                  <c:v>0</c:v>
                </c:pt>
                <c:pt idx="1">
                  <c:v>27</c:v>
                </c:pt>
                <c:pt idx="2">
                  <c:v>21</c:v>
                </c:pt>
                <c:pt idx="3">
                  <c:v>3</c:v>
                </c:pt>
              </c:numCache>
            </c:numRef>
          </c:val>
        </c:ser>
        <c:dLbls/>
        <c:shape val="box"/>
        <c:axId val="111424256"/>
        <c:axId val="111425792"/>
        <c:axId val="0"/>
      </c:bar3DChart>
      <c:catAx>
        <c:axId val="111424256"/>
        <c:scaling>
          <c:orientation val="minMax"/>
        </c:scaling>
        <c:axPos val="b"/>
        <c:tickLblPos val="nextTo"/>
        <c:crossAx val="111425792"/>
        <c:crosses val="autoZero"/>
        <c:auto val="1"/>
        <c:lblAlgn val="ctr"/>
        <c:lblOffset val="100"/>
      </c:catAx>
      <c:valAx>
        <c:axId val="111425792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11424256"/>
        <c:crosses val="autoZero"/>
        <c:crossBetween val="between"/>
      </c:valAx>
    </c:plotArea>
    <c:plotVisOnly val="1"/>
    <c:dispBlanksAs val="gap"/>
  </c:chart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ORIENTAMENTO SPAZIO-TEMPO</a:t>
            </a:r>
          </a:p>
        </c:rich>
      </c:tx>
      <c:layout>
        <c:manualLayout>
          <c:xMode val="edge"/>
          <c:yMode val="edge"/>
          <c:x val="0.12854304575220496"/>
          <c:y val="3.1349866354718758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40000"/>
                <a:lumOff val="60000"/>
              </a:schemeClr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ANNI3!$V$11:$Y$11</c:f>
              <c:numCache>
                <c:formatCode>General</c:formatCode>
                <c:ptCount val="4"/>
                <c:pt idx="0">
                  <c:v>0</c:v>
                </c:pt>
                <c:pt idx="1">
                  <c:v>8</c:v>
                </c:pt>
                <c:pt idx="2">
                  <c:v>5</c:v>
                </c:pt>
                <c:pt idx="3">
                  <c:v>36</c:v>
                </c:pt>
              </c:numCache>
            </c:numRef>
          </c:val>
        </c:ser>
        <c:dLbls/>
        <c:shape val="box"/>
        <c:axId val="105345792"/>
        <c:axId val="105347328"/>
        <c:axId val="0"/>
      </c:bar3DChart>
      <c:catAx>
        <c:axId val="105345792"/>
        <c:scaling>
          <c:orientation val="minMax"/>
        </c:scaling>
        <c:axPos val="b"/>
        <c:tickLblPos val="nextTo"/>
        <c:crossAx val="105347328"/>
        <c:crosses val="autoZero"/>
        <c:auto val="1"/>
        <c:lblAlgn val="ctr"/>
        <c:lblOffset val="100"/>
      </c:catAx>
      <c:valAx>
        <c:axId val="105347328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5345792"/>
        <c:crosses val="autoZero"/>
        <c:crossBetween val="between"/>
      </c:valAx>
    </c:plotArea>
    <c:plotVisOnly val="1"/>
    <c:dispBlanksAs val="gap"/>
  </c:chart>
  <c:externalData r:id="rId1"/>
</c:chartSpace>
</file>

<file path=ppt/charts/chart14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MOTIVARE LE SCELTE</a:t>
            </a:r>
          </a:p>
        </c:rich>
      </c:tx>
      <c:layout>
        <c:manualLayout>
          <c:xMode val="edge"/>
          <c:yMode val="edge"/>
          <c:x val="0.24678523577211442"/>
          <c:y val="3.5313035665972554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ANNI5!$AT$12:$AW$12</c:f>
              <c:numCache>
                <c:formatCode>General</c:formatCode>
                <c:ptCount val="4"/>
                <c:pt idx="0">
                  <c:v>0</c:v>
                </c:pt>
                <c:pt idx="1">
                  <c:v>22</c:v>
                </c:pt>
                <c:pt idx="2">
                  <c:v>26</c:v>
                </c:pt>
                <c:pt idx="3">
                  <c:v>3</c:v>
                </c:pt>
              </c:numCache>
            </c:numRef>
          </c:val>
        </c:ser>
        <c:dLbls/>
        <c:shape val="box"/>
        <c:axId val="111450368"/>
        <c:axId val="111460352"/>
        <c:axId val="0"/>
      </c:bar3DChart>
      <c:catAx>
        <c:axId val="111450368"/>
        <c:scaling>
          <c:orientation val="minMax"/>
        </c:scaling>
        <c:axPos val="b"/>
        <c:tickLblPos val="nextTo"/>
        <c:crossAx val="111460352"/>
        <c:crosses val="autoZero"/>
        <c:auto val="1"/>
        <c:lblAlgn val="ctr"/>
        <c:lblOffset val="100"/>
      </c:catAx>
      <c:valAx>
        <c:axId val="111460352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11450368"/>
        <c:crosses val="autoZero"/>
        <c:crossBetween val="between"/>
      </c:valAx>
    </c:plotArea>
    <c:plotVisOnly val="1"/>
    <c:dispBlanksAs val="gap"/>
  </c:chart>
  <c:externalData r:id="rId1"/>
</c:chartSpace>
</file>

<file path=ppt/charts/chart14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USO</a:t>
            </a:r>
          </a:p>
        </c:rich>
      </c:tx>
      <c:layout>
        <c:manualLayout>
          <c:xMode val="edge"/>
          <c:yMode val="edge"/>
          <c:x val="0.44555366512866923"/>
          <c:y val="4.3544710888586032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ANNI5!$AH$12:$AK$12</c:f>
              <c:numCache>
                <c:formatCode>General</c:formatCode>
                <c:ptCount val="4"/>
                <c:pt idx="0">
                  <c:v>10</c:v>
                </c:pt>
                <c:pt idx="1">
                  <c:v>7</c:v>
                </c:pt>
                <c:pt idx="2">
                  <c:v>6</c:v>
                </c:pt>
                <c:pt idx="3">
                  <c:v>27</c:v>
                </c:pt>
              </c:numCache>
            </c:numRef>
          </c:val>
        </c:ser>
        <c:dLbls/>
        <c:shape val="box"/>
        <c:axId val="111526272"/>
        <c:axId val="111527808"/>
        <c:axId val="0"/>
      </c:bar3DChart>
      <c:catAx>
        <c:axId val="111526272"/>
        <c:scaling>
          <c:orientation val="minMax"/>
        </c:scaling>
        <c:axPos val="b"/>
        <c:tickLblPos val="nextTo"/>
        <c:crossAx val="111527808"/>
        <c:crosses val="autoZero"/>
        <c:auto val="1"/>
        <c:lblAlgn val="ctr"/>
        <c:lblOffset val="100"/>
      </c:catAx>
      <c:valAx>
        <c:axId val="111527808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11526272"/>
        <c:crosses val="autoZero"/>
        <c:crossBetween val="between"/>
      </c:valAx>
    </c:plotArea>
    <c:plotVisOnly val="1"/>
    <c:dispBlanksAs val="gap"/>
  </c:chart>
  <c:externalData r:id="rId1"/>
</c:chartSpace>
</file>

<file path=ppt/charts/chart14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CONOSCENZE</a:t>
            </a:r>
          </a:p>
        </c:rich>
      </c:tx>
      <c:layout>
        <c:manualLayout>
          <c:xMode val="edge"/>
          <c:yMode val="edge"/>
          <c:x val="0.33458625255292124"/>
          <c:y val="4.3194888455118687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ANNI5!$AL$12:$AO$12</c:f>
              <c:numCache>
                <c:formatCode>General</c:formatCode>
                <c:ptCount val="4"/>
                <c:pt idx="0">
                  <c:v>9</c:v>
                </c:pt>
                <c:pt idx="1">
                  <c:v>4</c:v>
                </c:pt>
                <c:pt idx="2">
                  <c:v>9</c:v>
                </c:pt>
                <c:pt idx="3">
                  <c:v>28</c:v>
                </c:pt>
              </c:numCache>
            </c:numRef>
          </c:val>
        </c:ser>
        <c:dLbls/>
        <c:shape val="box"/>
        <c:axId val="111568768"/>
        <c:axId val="111570304"/>
        <c:axId val="0"/>
      </c:bar3DChart>
      <c:catAx>
        <c:axId val="111568768"/>
        <c:scaling>
          <c:orientation val="minMax"/>
        </c:scaling>
        <c:axPos val="b"/>
        <c:tickLblPos val="nextTo"/>
        <c:crossAx val="111570304"/>
        <c:crosses val="autoZero"/>
        <c:auto val="1"/>
        <c:lblAlgn val="ctr"/>
        <c:lblOffset val="100"/>
      </c:catAx>
      <c:valAx>
        <c:axId val="111570304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11568768"/>
        <c:crosses val="autoZero"/>
        <c:crossBetween val="between"/>
      </c:valAx>
    </c:plotArea>
    <c:plotVisOnly val="1"/>
    <c:dispBlanksAs val="gap"/>
  </c:chart>
  <c:externalData r:id="rId1"/>
</c:chartSpace>
</file>

<file path=ppt/charts/chart14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RICAVARE INFORMAZIONI</a:t>
            </a:r>
          </a:p>
        </c:rich>
      </c:tx>
      <c:layout>
        <c:manualLayout>
          <c:xMode val="edge"/>
          <c:yMode val="edge"/>
          <c:x val="0.26044925048666973"/>
          <c:y val="2.7428795851285017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ANNI5!$AP$12:$AS$12</c:f>
              <c:numCache>
                <c:formatCode>General</c:formatCode>
                <c:ptCount val="4"/>
                <c:pt idx="0">
                  <c:v>3</c:v>
                </c:pt>
                <c:pt idx="1">
                  <c:v>26</c:v>
                </c:pt>
                <c:pt idx="2">
                  <c:v>15</c:v>
                </c:pt>
                <c:pt idx="3">
                  <c:v>6</c:v>
                </c:pt>
              </c:numCache>
            </c:numRef>
          </c:val>
        </c:ser>
        <c:dLbls/>
        <c:shape val="box"/>
        <c:axId val="111586688"/>
        <c:axId val="111285376"/>
        <c:axId val="0"/>
      </c:bar3DChart>
      <c:catAx>
        <c:axId val="111586688"/>
        <c:scaling>
          <c:orientation val="minMax"/>
        </c:scaling>
        <c:axPos val="b"/>
        <c:tickLblPos val="nextTo"/>
        <c:crossAx val="111285376"/>
        <c:crosses val="autoZero"/>
        <c:auto val="1"/>
        <c:lblAlgn val="ctr"/>
        <c:lblOffset val="100"/>
      </c:catAx>
      <c:valAx>
        <c:axId val="111285376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11586688"/>
        <c:crosses val="autoZero"/>
        <c:crossBetween val="between"/>
      </c:valAx>
    </c:plotArea>
    <c:plotVisOnly val="1"/>
    <c:dispBlanksAs val="gap"/>
  </c:chart>
  <c:externalData r:id="rId1"/>
</c:chartSpace>
</file>

<file path=ppt/charts/chart14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MOTIVARE LE SCELTE</a:t>
            </a:r>
          </a:p>
        </c:rich>
      </c:tx>
      <c:layout>
        <c:manualLayout>
          <c:xMode val="edge"/>
          <c:yMode val="edge"/>
          <c:x val="0.24678523577211442"/>
          <c:y val="3.5313035665972554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ANNI5!$AT$12:$AW$12</c:f>
              <c:numCache>
                <c:formatCode>General</c:formatCode>
                <c:ptCount val="4"/>
                <c:pt idx="0">
                  <c:v>2</c:v>
                </c:pt>
                <c:pt idx="1">
                  <c:v>29</c:v>
                </c:pt>
                <c:pt idx="2">
                  <c:v>12</c:v>
                </c:pt>
                <c:pt idx="3">
                  <c:v>7</c:v>
                </c:pt>
              </c:numCache>
            </c:numRef>
          </c:val>
        </c:ser>
        <c:dLbls/>
        <c:shape val="box"/>
        <c:axId val="111305856"/>
        <c:axId val="111307392"/>
        <c:axId val="0"/>
      </c:bar3DChart>
      <c:catAx>
        <c:axId val="111305856"/>
        <c:scaling>
          <c:orientation val="minMax"/>
        </c:scaling>
        <c:axPos val="b"/>
        <c:tickLblPos val="nextTo"/>
        <c:crossAx val="111307392"/>
        <c:crosses val="autoZero"/>
        <c:auto val="1"/>
        <c:lblAlgn val="ctr"/>
        <c:lblOffset val="100"/>
      </c:catAx>
      <c:valAx>
        <c:axId val="111307392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11305856"/>
        <c:crosses val="autoZero"/>
        <c:crossBetween val="between"/>
      </c:valAx>
    </c:plotArea>
    <c:plotVisOnly val="1"/>
    <c:dispBlanksAs val="gap"/>
  </c:chart>
  <c:externalData r:id="rId1"/>
</c:chartSpace>
</file>

<file path=ppt/charts/chart14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IDENTITA' PERSONALE</a:t>
            </a:r>
          </a:p>
        </c:rich>
      </c:tx>
      <c:layout>
        <c:manualLayout>
          <c:xMode val="edge"/>
          <c:yMode val="edge"/>
          <c:x val="0.29110225653092209"/>
          <c:y val="3.1349916899097476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ANNI5!$AX$12:$BA$12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20</c:v>
                </c:pt>
                <c:pt idx="3">
                  <c:v>30</c:v>
                </c:pt>
              </c:numCache>
            </c:numRef>
          </c:val>
        </c:ser>
        <c:dLbls/>
        <c:shape val="box"/>
        <c:axId val="111705088"/>
        <c:axId val="111710976"/>
        <c:axId val="0"/>
      </c:bar3DChart>
      <c:catAx>
        <c:axId val="111705088"/>
        <c:scaling>
          <c:orientation val="minMax"/>
        </c:scaling>
        <c:axPos val="b"/>
        <c:tickLblPos val="nextTo"/>
        <c:crossAx val="111710976"/>
        <c:crosses val="autoZero"/>
        <c:auto val="1"/>
        <c:lblAlgn val="ctr"/>
        <c:lblOffset val="100"/>
      </c:catAx>
      <c:valAx>
        <c:axId val="111710976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11705088"/>
        <c:crosses val="autoZero"/>
        <c:crossBetween val="between"/>
      </c:valAx>
    </c:plotArea>
    <c:plotVisOnly val="1"/>
    <c:dispBlanksAs val="gap"/>
  </c:chart>
  <c:externalData r:id="rId1"/>
</c:chartSpace>
</file>

<file path=ppt/charts/chart14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CONFRONTO CON ALTRI</a:t>
            </a:r>
          </a:p>
        </c:rich>
      </c:tx>
      <c:layout>
        <c:manualLayout>
          <c:xMode val="edge"/>
          <c:yMode val="edge"/>
          <c:x val="0.28924158673386441"/>
          <c:y val="3.9098847116022996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ANNI5!$BB$12:$BE$12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33</c:v>
                </c:pt>
                <c:pt idx="3">
                  <c:v>17</c:v>
                </c:pt>
              </c:numCache>
            </c:numRef>
          </c:val>
        </c:ser>
        <c:dLbls/>
        <c:shape val="box"/>
        <c:axId val="111731456"/>
        <c:axId val="111732992"/>
        <c:axId val="0"/>
      </c:bar3DChart>
      <c:catAx>
        <c:axId val="111731456"/>
        <c:scaling>
          <c:orientation val="minMax"/>
        </c:scaling>
        <c:axPos val="b"/>
        <c:tickLblPos val="nextTo"/>
        <c:crossAx val="111732992"/>
        <c:crosses val="autoZero"/>
        <c:auto val="1"/>
        <c:lblAlgn val="ctr"/>
        <c:lblOffset val="100"/>
      </c:catAx>
      <c:valAx>
        <c:axId val="111732992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11731456"/>
        <c:crosses val="autoZero"/>
        <c:crossBetween val="between"/>
      </c:valAx>
    </c:plotArea>
    <c:plotVisOnly val="1"/>
    <c:dispBlanksAs val="gap"/>
  </c:chart>
  <c:externalData r:id="rId1"/>
</c:chartSpace>
</file>

<file path=ppt/charts/chart14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IDENTITA' PERSONALE</a:t>
            </a:r>
          </a:p>
        </c:rich>
      </c:tx>
      <c:layout>
        <c:manualLayout>
          <c:xMode val="edge"/>
          <c:yMode val="edge"/>
          <c:x val="0.29110225653092209"/>
          <c:y val="3.1349916899097476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ANNI5!$AX$12:$BA$12</c:f>
              <c:numCache>
                <c:formatCode>General</c:formatCode>
                <c:ptCount val="4"/>
                <c:pt idx="0">
                  <c:v>0</c:v>
                </c:pt>
                <c:pt idx="1">
                  <c:v>21</c:v>
                </c:pt>
                <c:pt idx="2">
                  <c:v>27</c:v>
                </c:pt>
                <c:pt idx="3">
                  <c:v>3</c:v>
                </c:pt>
              </c:numCache>
            </c:numRef>
          </c:val>
        </c:ser>
        <c:dLbls/>
        <c:shape val="box"/>
        <c:axId val="111782528"/>
        <c:axId val="111792512"/>
        <c:axId val="0"/>
      </c:bar3DChart>
      <c:catAx>
        <c:axId val="111782528"/>
        <c:scaling>
          <c:orientation val="minMax"/>
        </c:scaling>
        <c:axPos val="b"/>
        <c:tickLblPos val="nextTo"/>
        <c:crossAx val="111792512"/>
        <c:crosses val="autoZero"/>
        <c:auto val="1"/>
        <c:lblAlgn val="ctr"/>
        <c:lblOffset val="100"/>
      </c:catAx>
      <c:valAx>
        <c:axId val="111792512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11782528"/>
        <c:crosses val="autoZero"/>
        <c:crossBetween val="between"/>
      </c:valAx>
    </c:plotArea>
    <c:plotVisOnly val="1"/>
    <c:dispBlanksAs val="gap"/>
  </c:chart>
  <c:externalData r:id="rId1"/>
</c:chartSpace>
</file>

<file path=ppt/charts/chart14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CONFRONTO CON ALTRI</a:t>
            </a:r>
          </a:p>
        </c:rich>
      </c:tx>
      <c:layout>
        <c:manualLayout>
          <c:xMode val="edge"/>
          <c:yMode val="edge"/>
          <c:x val="0.28924158673386441"/>
          <c:y val="3.9098847116022996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ANNI5!$BB$12:$BE$12</c:f>
              <c:numCache>
                <c:formatCode>General</c:formatCode>
                <c:ptCount val="4"/>
                <c:pt idx="0">
                  <c:v>0</c:v>
                </c:pt>
                <c:pt idx="1">
                  <c:v>22</c:v>
                </c:pt>
                <c:pt idx="2">
                  <c:v>26</c:v>
                </c:pt>
                <c:pt idx="3">
                  <c:v>3</c:v>
                </c:pt>
              </c:numCache>
            </c:numRef>
          </c:val>
        </c:ser>
        <c:dLbls/>
        <c:shape val="box"/>
        <c:axId val="111894912"/>
        <c:axId val="111896448"/>
        <c:axId val="0"/>
      </c:bar3DChart>
      <c:catAx>
        <c:axId val="111894912"/>
        <c:scaling>
          <c:orientation val="minMax"/>
        </c:scaling>
        <c:axPos val="b"/>
        <c:tickLblPos val="nextTo"/>
        <c:crossAx val="111896448"/>
        <c:crosses val="autoZero"/>
        <c:auto val="1"/>
        <c:lblAlgn val="ctr"/>
        <c:lblOffset val="100"/>
      </c:catAx>
      <c:valAx>
        <c:axId val="111896448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11894912"/>
        <c:crosses val="autoZero"/>
        <c:crossBetween val="between"/>
      </c:valAx>
    </c:plotArea>
    <c:plotVisOnly val="1"/>
    <c:dispBlanksAs val="gap"/>
  </c:chart>
  <c:externalData r:id="rId1"/>
</c:chartSpace>
</file>

<file path=ppt/charts/chart14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IDENTITA' PERSONALE</a:t>
            </a:r>
          </a:p>
        </c:rich>
      </c:tx>
      <c:layout>
        <c:manualLayout>
          <c:xMode val="edge"/>
          <c:yMode val="edge"/>
          <c:x val="0.29110225653092209"/>
          <c:y val="3.1349916899097476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ANNI5!$AX$12:$BA$12</c:f>
              <c:numCache>
                <c:formatCode>General</c:formatCode>
                <c:ptCount val="4"/>
                <c:pt idx="0">
                  <c:v>2</c:v>
                </c:pt>
                <c:pt idx="1">
                  <c:v>29</c:v>
                </c:pt>
                <c:pt idx="2">
                  <c:v>12</c:v>
                </c:pt>
                <c:pt idx="3">
                  <c:v>7</c:v>
                </c:pt>
              </c:numCache>
            </c:numRef>
          </c:val>
        </c:ser>
        <c:dLbls/>
        <c:shape val="box"/>
        <c:axId val="111933696"/>
        <c:axId val="111955968"/>
        <c:axId val="0"/>
      </c:bar3DChart>
      <c:catAx>
        <c:axId val="111933696"/>
        <c:scaling>
          <c:orientation val="minMax"/>
        </c:scaling>
        <c:axPos val="b"/>
        <c:tickLblPos val="nextTo"/>
        <c:crossAx val="111955968"/>
        <c:crosses val="autoZero"/>
        <c:auto val="1"/>
        <c:lblAlgn val="ctr"/>
        <c:lblOffset val="100"/>
      </c:catAx>
      <c:valAx>
        <c:axId val="111955968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11933696"/>
        <c:crosses val="autoZero"/>
        <c:crossBetween val="between"/>
      </c:valAx>
    </c:plotArea>
    <c:plotVisOnly val="1"/>
    <c:dispBlanksAs val="gap"/>
  </c:chart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MOTIVAZIONE</a:t>
            </a:r>
          </a:p>
        </c:rich>
      </c:tx>
      <c:layout>
        <c:manualLayout>
          <c:xMode val="edge"/>
          <c:yMode val="edge"/>
          <c:x val="0.34974022326833965"/>
          <c:y val="3.1349949638635133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ANNI3!$Z$11:$AC$11</c:f>
              <c:numCache>
                <c:formatCode>General</c:formatCode>
                <c:ptCount val="4"/>
                <c:pt idx="0">
                  <c:v>0</c:v>
                </c:pt>
                <c:pt idx="1">
                  <c:v>6</c:v>
                </c:pt>
                <c:pt idx="2">
                  <c:v>7</c:v>
                </c:pt>
                <c:pt idx="3">
                  <c:v>36</c:v>
                </c:pt>
              </c:numCache>
            </c:numRef>
          </c:val>
        </c:ser>
        <c:dLbls/>
        <c:shape val="box"/>
        <c:axId val="105453824"/>
        <c:axId val="105459712"/>
        <c:axId val="0"/>
      </c:bar3DChart>
      <c:catAx>
        <c:axId val="105453824"/>
        <c:scaling>
          <c:orientation val="minMax"/>
        </c:scaling>
        <c:axPos val="b"/>
        <c:tickLblPos val="nextTo"/>
        <c:crossAx val="105459712"/>
        <c:crosses val="autoZero"/>
        <c:auto val="1"/>
        <c:lblAlgn val="ctr"/>
        <c:lblOffset val="100"/>
      </c:catAx>
      <c:valAx>
        <c:axId val="105459712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5453824"/>
        <c:crosses val="autoZero"/>
        <c:crossBetween val="between"/>
      </c:valAx>
    </c:plotArea>
    <c:plotVisOnly val="1"/>
    <c:dispBlanksAs val="gap"/>
  </c:chart>
  <c:externalData r:id="rId1"/>
</c:chartSpace>
</file>

<file path=ppt/charts/chart15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CONFRONTO CON ALTRI</a:t>
            </a:r>
          </a:p>
        </c:rich>
      </c:tx>
      <c:layout>
        <c:manualLayout>
          <c:xMode val="edge"/>
          <c:yMode val="edge"/>
          <c:x val="0.28924158673386441"/>
          <c:y val="3.9098847116022996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ANNI5!$BB$12:$BE$12</c:f>
              <c:numCache>
                <c:formatCode>General</c:formatCode>
                <c:ptCount val="4"/>
                <c:pt idx="0">
                  <c:v>4</c:v>
                </c:pt>
                <c:pt idx="1">
                  <c:v>27</c:v>
                </c:pt>
                <c:pt idx="2">
                  <c:v>14</c:v>
                </c:pt>
                <c:pt idx="3">
                  <c:v>5</c:v>
                </c:pt>
              </c:numCache>
            </c:numRef>
          </c:val>
        </c:ser>
        <c:dLbls/>
        <c:shape val="box"/>
        <c:axId val="111992832"/>
        <c:axId val="111994368"/>
        <c:axId val="0"/>
      </c:bar3DChart>
      <c:catAx>
        <c:axId val="111992832"/>
        <c:scaling>
          <c:orientation val="minMax"/>
        </c:scaling>
        <c:axPos val="b"/>
        <c:tickLblPos val="nextTo"/>
        <c:crossAx val="111994368"/>
        <c:crosses val="autoZero"/>
        <c:auto val="1"/>
        <c:lblAlgn val="ctr"/>
        <c:lblOffset val="100"/>
      </c:catAx>
      <c:valAx>
        <c:axId val="111994368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11992832"/>
        <c:crosses val="autoZero"/>
        <c:crossBetween val="between"/>
      </c:valAx>
    </c:plotArea>
    <c:plotVisOnly val="1"/>
    <c:dispBlanksAs val="gap"/>
  </c:chart>
  <c:externalData r:id="rId1"/>
</c:chartSpace>
</file>

<file path=ppt/charts/chart15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PRENDERE DECISIONI</a:t>
            </a:r>
          </a:p>
        </c:rich>
      </c:tx>
      <c:layout>
        <c:manualLayout>
          <c:xMode val="edge"/>
          <c:yMode val="edge"/>
          <c:x val="0.23232333475592734"/>
          <c:y val="4.7025077572864178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ANNI5!$BF$12:$BI$12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35</c:v>
                </c:pt>
                <c:pt idx="3">
                  <c:v>7</c:v>
                </c:pt>
              </c:numCache>
            </c:numRef>
          </c:val>
        </c:ser>
        <c:dLbls/>
        <c:shape val="box"/>
        <c:axId val="111638400"/>
        <c:axId val="111639936"/>
        <c:axId val="0"/>
      </c:bar3DChart>
      <c:catAx>
        <c:axId val="111638400"/>
        <c:scaling>
          <c:orientation val="minMax"/>
        </c:scaling>
        <c:axPos val="b"/>
        <c:tickLblPos val="nextTo"/>
        <c:crossAx val="111639936"/>
        <c:crosses val="autoZero"/>
        <c:auto val="1"/>
        <c:lblAlgn val="ctr"/>
        <c:lblOffset val="100"/>
      </c:catAx>
      <c:valAx>
        <c:axId val="111639936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11638400"/>
        <c:crosses val="autoZero"/>
        <c:crossBetween val="between"/>
      </c:valAx>
    </c:plotArea>
    <c:plotVisOnly val="1"/>
    <c:dispBlanksAs val="gap"/>
  </c:chart>
  <c:externalData r:id="rId1"/>
</c:chartSpace>
</file>

<file path=ppt/charts/chart15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MOTIVARE</a:t>
            </a:r>
            <a:r>
              <a:rPr lang="en-US" baseline="0"/>
              <a:t> LE SCELTE</a:t>
            </a:r>
            <a:endParaRPr lang="en-US"/>
          </a:p>
        </c:rich>
      </c:tx>
      <c:layout>
        <c:manualLayout>
          <c:xMode val="edge"/>
          <c:yMode val="edge"/>
          <c:x val="0.28621037366899821"/>
          <c:y val="3.936485357338497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ANNI5!$BJ$12:$BM$12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25</c:v>
                </c:pt>
                <c:pt idx="3">
                  <c:v>11</c:v>
                </c:pt>
              </c:numCache>
            </c:numRef>
          </c:val>
        </c:ser>
        <c:dLbls/>
        <c:shape val="box"/>
        <c:axId val="111938944"/>
        <c:axId val="112084096"/>
        <c:axId val="0"/>
      </c:bar3DChart>
      <c:catAx>
        <c:axId val="111938944"/>
        <c:scaling>
          <c:orientation val="minMax"/>
        </c:scaling>
        <c:axPos val="b"/>
        <c:tickLblPos val="nextTo"/>
        <c:crossAx val="112084096"/>
        <c:crosses val="autoZero"/>
        <c:auto val="1"/>
        <c:lblAlgn val="ctr"/>
        <c:lblOffset val="100"/>
      </c:catAx>
      <c:valAx>
        <c:axId val="112084096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11938944"/>
        <c:crosses val="autoZero"/>
        <c:crossBetween val="between"/>
      </c:valAx>
    </c:plotArea>
    <c:plotVisOnly val="1"/>
    <c:dispBlanksAs val="gap"/>
  </c:chart>
  <c:externalData r:id="rId1"/>
</c:chartSpace>
</file>

<file path=ppt/charts/chart15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PRENDERE DECISIONI</a:t>
            </a:r>
          </a:p>
        </c:rich>
      </c:tx>
      <c:layout>
        <c:manualLayout>
          <c:xMode val="edge"/>
          <c:yMode val="edge"/>
          <c:x val="0.23232333475592734"/>
          <c:y val="4.7025077572864178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ANNI5!$BF$12:$BI$12</c:f>
              <c:numCache>
                <c:formatCode>General</c:formatCode>
                <c:ptCount val="4"/>
                <c:pt idx="0">
                  <c:v>0</c:v>
                </c:pt>
                <c:pt idx="1">
                  <c:v>28</c:v>
                </c:pt>
                <c:pt idx="2">
                  <c:v>20</c:v>
                </c:pt>
                <c:pt idx="3">
                  <c:v>3</c:v>
                </c:pt>
              </c:numCache>
            </c:numRef>
          </c:val>
        </c:ser>
        <c:dLbls/>
        <c:shape val="box"/>
        <c:axId val="112117248"/>
        <c:axId val="112118784"/>
        <c:axId val="0"/>
      </c:bar3DChart>
      <c:catAx>
        <c:axId val="112117248"/>
        <c:scaling>
          <c:orientation val="minMax"/>
        </c:scaling>
        <c:axPos val="b"/>
        <c:tickLblPos val="nextTo"/>
        <c:crossAx val="112118784"/>
        <c:crosses val="autoZero"/>
        <c:auto val="1"/>
        <c:lblAlgn val="ctr"/>
        <c:lblOffset val="100"/>
      </c:catAx>
      <c:valAx>
        <c:axId val="112118784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12117248"/>
        <c:crosses val="autoZero"/>
        <c:crossBetween val="between"/>
      </c:valAx>
    </c:plotArea>
    <c:plotVisOnly val="1"/>
    <c:dispBlanksAs val="gap"/>
  </c:chart>
  <c:externalData r:id="rId1"/>
</c:chartSpace>
</file>

<file path=ppt/charts/chart15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MOTIVARE</a:t>
            </a:r>
            <a:r>
              <a:rPr lang="en-US" baseline="0"/>
              <a:t> LE SCELTE</a:t>
            </a:r>
            <a:endParaRPr lang="en-US"/>
          </a:p>
        </c:rich>
      </c:tx>
      <c:layout>
        <c:manualLayout>
          <c:xMode val="edge"/>
          <c:yMode val="edge"/>
          <c:x val="0.28621037366899821"/>
          <c:y val="3.936485357338497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ANNI5!$BJ$12:$BM$12</c:f>
              <c:numCache>
                <c:formatCode>General</c:formatCode>
                <c:ptCount val="4"/>
                <c:pt idx="0">
                  <c:v>0</c:v>
                </c:pt>
                <c:pt idx="1">
                  <c:v>25</c:v>
                </c:pt>
                <c:pt idx="2">
                  <c:v>23</c:v>
                </c:pt>
                <c:pt idx="3">
                  <c:v>3</c:v>
                </c:pt>
              </c:numCache>
            </c:numRef>
          </c:val>
        </c:ser>
        <c:dLbls/>
        <c:shape val="box"/>
        <c:axId val="111811584"/>
        <c:axId val="111829760"/>
        <c:axId val="0"/>
      </c:bar3DChart>
      <c:catAx>
        <c:axId val="111811584"/>
        <c:scaling>
          <c:orientation val="minMax"/>
        </c:scaling>
        <c:axPos val="b"/>
        <c:tickLblPos val="nextTo"/>
        <c:crossAx val="111829760"/>
        <c:crosses val="autoZero"/>
        <c:auto val="1"/>
        <c:lblAlgn val="ctr"/>
        <c:lblOffset val="100"/>
      </c:catAx>
      <c:valAx>
        <c:axId val="111829760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11811584"/>
        <c:crosses val="autoZero"/>
        <c:crossBetween val="between"/>
      </c:valAx>
    </c:plotArea>
    <c:plotVisOnly val="1"/>
    <c:dispBlanksAs val="gap"/>
  </c:chart>
  <c:externalData r:id="rId1"/>
</c:chartSpace>
</file>

<file path=ppt/charts/chart15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PRENDERE DECISIONI</a:t>
            </a:r>
          </a:p>
        </c:rich>
      </c:tx>
      <c:layout>
        <c:manualLayout>
          <c:xMode val="edge"/>
          <c:yMode val="edge"/>
          <c:x val="0.23232333475592734"/>
          <c:y val="4.7025077572864178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ANNI5!$BF$12:$BI$12</c:f>
              <c:numCache>
                <c:formatCode>General</c:formatCode>
                <c:ptCount val="4"/>
                <c:pt idx="0">
                  <c:v>10</c:v>
                </c:pt>
                <c:pt idx="1">
                  <c:v>22</c:v>
                </c:pt>
                <c:pt idx="2">
                  <c:v>12</c:v>
                </c:pt>
                <c:pt idx="3">
                  <c:v>6</c:v>
                </c:pt>
              </c:numCache>
            </c:numRef>
          </c:val>
        </c:ser>
        <c:dLbls/>
        <c:shape val="box"/>
        <c:axId val="112153728"/>
        <c:axId val="112155264"/>
        <c:axId val="0"/>
      </c:bar3DChart>
      <c:catAx>
        <c:axId val="112153728"/>
        <c:scaling>
          <c:orientation val="minMax"/>
        </c:scaling>
        <c:axPos val="b"/>
        <c:tickLblPos val="nextTo"/>
        <c:crossAx val="112155264"/>
        <c:crosses val="autoZero"/>
        <c:auto val="1"/>
        <c:lblAlgn val="ctr"/>
        <c:lblOffset val="100"/>
      </c:catAx>
      <c:valAx>
        <c:axId val="112155264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12153728"/>
        <c:crosses val="autoZero"/>
        <c:crossBetween val="between"/>
      </c:valAx>
    </c:plotArea>
    <c:plotVisOnly val="1"/>
    <c:dispBlanksAs val="gap"/>
  </c:chart>
  <c:externalData r:id="rId1"/>
</c:chartSpace>
</file>

<file path=ppt/charts/chart15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MOTIVARE</a:t>
            </a:r>
            <a:r>
              <a:rPr lang="en-US" baseline="0"/>
              <a:t> LE SCELTE</a:t>
            </a:r>
            <a:endParaRPr lang="en-US"/>
          </a:p>
        </c:rich>
      </c:tx>
      <c:layout>
        <c:manualLayout>
          <c:xMode val="edge"/>
          <c:yMode val="edge"/>
          <c:x val="0.28621037366899821"/>
          <c:y val="3.936485357338497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ANNI5!$BJ$12:$BM$12</c:f>
              <c:numCache>
                <c:formatCode>General</c:formatCode>
                <c:ptCount val="4"/>
                <c:pt idx="0">
                  <c:v>2</c:v>
                </c:pt>
                <c:pt idx="1">
                  <c:v>29</c:v>
                </c:pt>
                <c:pt idx="2">
                  <c:v>13</c:v>
                </c:pt>
                <c:pt idx="3">
                  <c:v>6</c:v>
                </c:pt>
              </c:numCache>
            </c:numRef>
          </c:val>
        </c:ser>
        <c:dLbls/>
        <c:shape val="box"/>
        <c:axId val="112167552"/>
        <c:axId val="112198016"/>
        <c:axId val="0"/>
      </c:bar3DChart>
      <c:catAx>
        <c:axId val="112167552"/>
        <c:scaling>
          <c:orientation val="minMax"/>
        </c:scaling>
        <c:axPos val="b"/>
        <c:tickLblPos val="nextTo"/>
        <c:crossAx val="112198016"/>
        <c:crosses val="autoZero"/>
        <c:auto val="1"/>
        <c:lblAlgn val="ctr"/>
        <c:lblOffset val="100"/>
      </c:catAx>
      <c:valAx>
        <c:axId val="112198016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12167552"/>
        <c:crosses val="autoZero"/>
        <c:crossBetween val="between"/>
      </c:valAx>
    </c:plotArea>
    <c:plotVisOnly val="1"/>
    <c:dispBlanksAs val="gap"/>
  </c:chart>
  <c:externalData r:id="rId1"/>
</c:chartSpace>
</file>

<file path=ppt/charts/chart15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IL LINGUAGGIO DEL CORPO</a:t>
            </a:r>
          </a:p>
        </c:rich>
      </c:tx>
      <c:layout>
        <c:manualLayout>
          <c:xMode val="edge"/>
          <c:yMode val="edge"/>
          <c:x val="0.21976746845444592"/>
          <c:y val="4.3106321108458842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ANNI5!$BN$12:$BQ$12</c:f>
              <c:numCache>
                <c:formatCode>General</c:formatCode>
                <c:ptCount val="4"/>
                <c:pt idx="0">
                  <c:v>0</c:v>
                </c:pt>
                <c:pt idx="1">
                  <c:v>15</c:v>
                </c:pt>
                <c:pt idx="2">
                  <c:v>28</c:v>
                </c:pt>
                <c:pt idx="3">
                  <c:v>7</c:v>
                </c:pt>
              </c:numCache>
            </c:numRef>
          </c:val>
        </c:ser>
        <c:dLbls/>
        <c:shape val="box"/>
        <c:axId val="112239360"/>
        <c:axId val="112240896"/>
        <c:axId val="0"/>
      </c:bar3DChart>
      <c:catAx>
        <c:axId val="112239360"/>
        <c:scaling>
          <c:orientation val="minMax"/>
        </c:scaling>
        <c:axPos val="b"/>
        <c:tickLblPos val="nextTo"/>
        <c:crossAx val="112240896"/>
        <c:crosses val="autoZero"/>
        <c:auto val="1"/>
        <c:lblAlgn val="ctr"/>
        <c:lblOffset val="100"/>
      </c:catAx>
      <c:valAx>
        <c:axId val="112240896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12239360"/>
        <c:crosses val="autoZero"/>
        <c:crossBetween val="between"/>
      </c:valAx>
    </c:plotArea>
    <c:plotVisOnly val="1"/>
    <c:dispBlanksAs val="gap"/>
  </c:chart>
  <c:externalData r:id="rId1"/>
</c:chartSpace>
</file>

<file path=ppt/charts/chart15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UTILIZZ DI ALTRI LINGUAGGI</a:t>
            </a:r>
          </a:p>
        </c:rich>
      </c:tx>
      <c:layout>
        <c:manualLayout>
          <c:xMode val="edge"/>
          <c:yMode val="edge"/>
          <c:x val="0.23976255775151373"/>
          <c:y val="4.3372302846436596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ANNI5!$BR$12:$BU$12</c:f>
              <c:numCache>
                <c:formatCode>General</c:formatCode>
                <c:ptCount val="4"/>
                <c:pt idx="0">
                  <c:v>0</c:v>
                </c:pt>
                <c:pt idx="1">
                  <c:v>6</c:v>
                </c:pt>
                <c:pt idx="2">
                  <c:v>23</c:v>
                </c:pt>
                <c:pt idx="3">
                  <c:v>21</c:v>
                </c:pt>
              </c:numCache>
            </c:numRef>
          </c:val>
        </c:ser>
        <c:dLbls/>
        <c:shape val="box"/>
        <c:axId val="112281856"/>
        <c:axId val="112287744"/>
        <c:axId val="0"/>
      </c:bar3DChart>
      <c:catAx>
        <c:axId val="112281856"/>
        <c:scaling>
          <c:orientation val="minMax"/>
        </c:scaling>
        <c:axPos val="b"/>
        <c:tickLblPos val="nextTo"/>
        <c:crossAx val="112287744"/>
        <c:crosses val="autoZero"/>
        <c:auto val="1"/>
        <c:lblAlgn val="ctr"/>
        <c:lblOffset val="100"/>
      </c:catAx>
      <c:valAx>
        <c:axId val="112287744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12281856"/>
        <c:crosses val="autoZero"/>
        <c:crossBetween val="between"/>
      </c:valAx>
    </c:plotArea>
    <c:plotVisOnly val="1"/>
    <c:dispBlanksAs val="gap"/>
  </c:chart>
  <c:externalData r:id="rId1"/>
</c:chartSpace>
</file>

<file path=ppt/charts/chart15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IL LINGUAGGIO DEL CORPO</a:t>
            </a:r>
          </a:p>
        </c:rich>
      </c:tx>
      <c:layout>
        <c:manualLayout>
          <c:xMode val="edge"/>
          <c:yMode val="edge"/>
          <c:x val="0.21976746845444592"/>
          <c:y val="4.3106321108458842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ANNI5!$BN$12:$BQ$12</c:f>
              <c:numCache>
                <c:formatCode>General</c:formatCode>
                <c:ptCount val="4"/>
                <c:pt idx="0">
                  <c:v>0</c:v>
                </c:pt>
                <c:pt idx="1">
                  <c:v>37</c:v>
                </c:pt>
                <c:pt idx="2">
                  <c:v>11</c:v>
                </c:pt>
                <c:pt idx="3">
                  <c:v>3</c:v>
                </c:pt>
              </c:numCache>
            </c:numRef>
          </c:val>
        </c:ser>
        <c:dLbls/>
        <c:shape val="box"/>
        <c:axId val="112398720"/>
        <c:axId val="112400256"/>
        <c:axId val="0"/>
      </c:bar3DChart>
      <c:catAx>
        <c:axId val="112398720"/>
        <c:scaling>
          <c:orientation val="minMax"/>
        </c:scaling>
        <c:axPos val="b"/>
        <c:tickLblPos val="nextTo"/>
        <c:crossAx val="112400256"/>
        <c:crosses val="autoZero"/>
        <c:auto val="1"/>
        <c:lblAlgn val="ctr"/>
        <c:lblOffset val="100"/>
      </c:catAx>
      <c:valAx>
        <c:axId val="112400256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12398720"/>
        <c:crosses val="autoZero"/>
        <c:crossBetween val="between"/>
      </c:valAx>
    </c:plotArea>
    <c:plotVisOnly val="1"/>
    <c:dispBlanksAs val="gap"/>
  </c:chart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OSSERVAZIONE</a:t>
            </a:r>
          </a:p>
        </c:rich>
      </c:tx>
      <c:layout>
        <c:manualLayout>
          <c:xMode val="edge"/>
          <c:yMode val="edge"/>
          <c:x val="0.30267606805296338"/>
          <c:y val="3.9276176472240312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ANNI3!$AD$11:$AG$11</c:f>
              <c:numCache>
                <c:formatCode>General</c:formatCode>
                <c:ptCount val="4"/>
                <c:pt idx="0">
                  <c:v>0</c:v>
                </c:pt>
                <c:pt idx="1">
                  <c:v>7</c:v>
                </c:pt>
                <c:pt idx="2">
                  <c:v>6</c:v>
                </c:pt>
                <c:pt idx="3">
                  <c:v>36</c:v>
                </c:pt>
              </c:numCache>
            </c:numRef>
          </c:val>
        </c:ser>
        <c:dLbls/>
        <c:shape val="box"/>
        <c:axId val="105480192"/>
        <c:axId val="105481728"/>
        <c:axId val="0"/>
      </c:bar3DChart>
      <c:catAx>
        <c:axId val="105480192"/>
        <c:scaling>
          <c:orientation val="minMax"/>
        </c:scaling>
        <c:axPos val="b"/>
        <c:tickLblPos val="nextTo"/>
        <c:crossAx val="105481728"/>
        <c:crosses val="autoZero"/>
        <c:auto val="1"/>
        <c:lblAlgn val="ctr"/>
        <c:lblOffset val="100"/>
      </c:catAx>
      <c:valAx>
        <c:axId val="105481728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5480192"/>
        <c:crosses val="autoZero"/>
        <c:crossBetween val="between"/>
      </c:valAx>
    </c:plotArea>
    <c:plotVisOnly val="1"/>
    <c:dispBlanksAs val="gap"/>
  </c:chart>
  <c:externalData r:id="rId1"/>
</c:chartSpace>
</file>

<file path=ppt/charts/chart16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 smtClean="0"/>
              <a:t>UTILIZZO </a:t>
            </a:r>
            <a:r>
              <a:rPr lang="en-US"/>
              <a:t>DI ALTRI LINGUAGGI</a:t>
            </a:r>
          </a:p>
        </c:rich>
      </c:tx>
      <c:layout>
        <c:manualLayout>
          <c:xMode val="edge"/>
          <c:yMode val="edge"/>
          <c:x val="0.23976255775151373"/>
          <c:y val="4.3372302846436596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ANNI5!$BR$12:$BU$12</c:f>
              <c:numCache>
                <c:formatCode>General</c:formatCode>
                <c:ptCount val="4"/>
                <c:pt idx="0">
                  <c:v>7</c:v>
                </c:pt>
                <c:pt idx="1">
                  <c:v>27</c:v>
                </c:pt>
                <c:pt idx="2">
                  <c:v>6</c:v>
                </c:pt>
                <c:pt idx="3">
                  <c:v>18</c:v>
                </c:pt>
              </c:numCache>
            </c:numRef>
          </c:val>
        </c:ser>
        <c:dLbls/>
        <c:shape val="box"/>
        <c:axId val="112424832"/>
        <c:axId val="112426368"/>
        <c:axId val="0"/>
      </c:bar3DChart>
      <c:catAx>
        <c:axId val="112424832"/>
        <c:scaling>
          <c:orientation val="minMax"/>
        </c:scaling>
        <c:axPos val="b"/>
        <c:tickLblPos val="nextTo"/>
        <c:crossAx val="112426368"/>
        <c:crosses val="autoZero"/>
        <c:auto val="1"/>
        <c:lblAlgn val="ctr"/>
        <c:lblOffset val="100"/>
      </c:catAx>
      <c:valAx>
        <c:axId val="112426368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12424832"/>
        <c:crosses val="autoZero"/>
        <c:crossBetween val="between"/>
      </c:valAx>
    </c:plotArea>
    <c:plotVisOnly val="1"/>
    <c:dispBlanksAs val="gap"/>
  </c:chart>
  <c:externalData r:id="rId1"/>
</c:chartSpace>
</file>

<file path=ppt/charts/chart16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IL LINGUAGGIO DEL CORPO</a:t>
            </a:r>
          </a:p>
        </c:rich>
      </c:tx>
      <c:layout>
        <c:manualLayout>
          <c:xMode val="edge"/>
          <c:yMode val="edge"/>
          <c:x val="0.21976746845444592"/>
          <c:y val="4.3106321108458842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ANNI5!$BN$12:$BQ$12</c:f>
              <c:numCache>
                <c:formatCode>General</c:formatCode>
                <c:ptCount val="4"/>
                <c:pt idx="0">
                  <c:v>5</c:v>
                </c:pt>
                <c:pt idx="1">
                  <c:v>26</c:v>
                </c:pt>
                <c:pt idx="2">
                  <c:v>16</c:v>
                </c:pt>
                <c:pt idx="3">
                  <c:v>3</c:v>
                </c:pt>
              </c:numCache>
            </c:numRef>
          </c:val>
        </c:ser>
        <c:dLbls/>
        <c:shape val="box"/>
        <c:axId val="112025600"/>
        <c:axId val="112027136"/>
        <c:axId val="0"/>
      </c:bar3DChart>
      <c:catAx>
        <c:axId val="112025600"/>
        <c:scaling>
          <c:orientation val="minMax"/>
        </c:scaling>
        <c:axPos val="b"/>
        <c:tickLblPos val="nextTo"/>
        <c:crossAx val="112027136"/>
        <c:crosses val="autoZero"/>
        <c:auto val="1"/>
        <c:lblAlgn val="ctr"/>
        <c:lblOffset val="100"/>
      </c:catAx>
      <c:valAx>
        <c:axId val="112027136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12025600"/>
        <c:crosses val="autoZero"/>
        <c:crossBetween val="between"/>
      </c:valAx>
    </c:plotArea>
    <c:plotVisOnly val="1"/>
    <c:dispBlanksAs val="gap"/>
  </c:chart>
  <c:externalData r:id="rId1"/>
</c:chartSpace>
</file>

<file path=ppt/charts/chart16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 smtClean="0"/>
              <a:t>UTILIZZO </a:t>
            </a:r>
            <a:r>
              <a:rPr lang="en-US"/>
              <a:t>DI ALTRI LINGUAGGI</a:t>
            </a:r>
          </a:p>
        </c:rich>
      </c:tx>
      <c:layout>
        <c:manualLayout>
          <c:xMode val="edge"/>
          <c:yMode val="edge"/>
          <c:x val="0.23976255775151373"/>
          <c:y val="4.3372302846436596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ANNI5!$A$16:$A$19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ANNI5!$BR$12:$BU$12</c:f>
              <c:numCache>
                <c:formatCode>General</c:formatCode>
                <c:ptCount val="4"/>
                <c:pt idx="0">
                  <c:v>11</c:v>
                </c:pt>
                <c:pt idx="1">
                  <c:v>23</c:v>
                </c:pt>
                <c:pt idx="2">
                  <c:v>9</c:v>
                </c:pt>
                <c:pt idx="3">
                  <c:v>7</c:v>
                </c:pt>
              </c:numCache>
            </c:numRef>
          </c:val>
        </c:ser>
        <c:dLbls/>
        <c:shape val="box"/>
        <c:axId val="112064000"/>
        <c:axId val="112065536"/>
        <c:axId val="0"/>
      </c:bar3DChart>
      <c:catAx>
        <c:axId val="112064000"/>
        <c:scaling>
          <c:orientation val="minMax"/>
        </c:scaling>
        <c:axPos val="b"/>
        <c:tickLblPos val="nextTo"/>
        <c:crossAx val="112065536"/>
        <c:crosses val="autoZero"/>
        <c:auto val="1"/>
        <c:lblAlgn val="ctr"/>
        <c:lblOffset val="100"/>
      </c:catAx>
      <c:valAx>
        <c:axId val="112065536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12064000"/>
        <c:crosses val="autoZero"/>
        <c:crossBetween val="between"/>
      </c:valAx>
    </c:plotArea>
    <c:plotVisOnly val="1"/>
    <c:dispBlanksAs val="gap"/>
  </c:chart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RAGGRUPPARE E CLASSIFICARE</a:t>
            </a:r>
          </a:p>
        </c:rich>
      </c:tx>
      <c:layout>
        <c:manualLayout>
          <c:xMode val="edge"/>
          <c:yMode val="edge"/>
          <c:x val="0.1218489087461177"/>
          <c:y val="5.7239998972549562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40000"/>
                <a:lumOff val="60000"/>
              </a:schemeClr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ANNI3!$R$11:$U$11</c:f>
              <c:numCache>
                <c:formatCode>General</c:formatCode>
                <c:ptCount val="4"/>
                <c:pt idx="0">
                  <c:v>0</c:v>
                </c:pt>
                <c:pt idx="1">
                  <c:v>9</c:v>
                </c:pt>
                <c:pt idx="2">
                  <c:v>14</c:v>
                </c:pt>
                <c:pt idx="3">
                  <c:v>27</c:v>
                </c:pt>
              </c:numCache>
            </c:numRef>
          </c:val>
        </c:ser>
        <c:dLbls/>
        <c:shape val="box"/>
        <c:axId val="105518976"/>
        <c:axId val="105520512"/>
        <c:axId val="0"/>
      </c:bar3DChart>
      <c:catAx>
        <c:axId val="105518976"/>
        <c:scaling>
          <c:orientation val="minMax"/>
        </c:scaling>
        <c:axPos val="b"/>
        <c:tickLblPos val="nextTo"/>
        <c:crossAx val="105520512"/>
        <c:crosses val="autoZero"/>
        <c:auto val="1"/>
        <c:lblAlgn val="ctr"/>
        <c:lblOffset val="100"/>
      </c:catAx>
      <c:valAx>
        <c:axId val="105520512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5518976"/>
        <c:crosses val="autoZero"/>
        <c:crossBetween val="between"/>
      </c:valAx>
    </c:plotArea>
    <c:plotVisOnly val="1"/>
    <c:dispBlanksAs val="gap"/>
  </c:chart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ORIENTAMENTO SPAZIO-TEMPO</a:t>
            </a:r>
          </a:p>
        </c:rich>
      </c:tx>
      <c:layout>
        <c:manualLayout>
          <c:xMode val="edge"/>
          <c:yMode val="edge"/>
          <c:x val="0.12854304575220496"/>
          <c:y val="3.1349866354718758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40000"/>
                <a:lumOff val="60000"/>
              </a:schemeClr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ANNI3!$V$11:$Y$11</c:f>
              <c:numCache>
                <c:formatCode>General</c:formatCode>
                <c:ptCount val="4"/>
                <c:pt idx="0">
                  <c:v>0</c:v>
                </c:pt>
                <c:pt idx="1">
                  <c:v>17</c:v>
                </c:pt>
                <c:pt idx="2">
                  <c:v>10</c:v>
                </c:pt>
                <c:pt idx="3">
                  <c:v>23</c:v>
                </c:pt>
              </c:numCache>
            </c:numRef>
          </c:val>
        </c:ser>
        <c:dLbls/>
        <c:shape val="box"/>
        <c:axId val="105553280"/>
        <c:axId val="105575552"/>
        <c:axId val="0"/>
      </c:bar3DChart>
      <c:catAx>
        <c:axId val="105553280"/>
        <c:scaling>
          <c:orientation val="minMax"/>
        </c:scaling>
        <c:axPos val="b"/>
        <c:tickLblPos val="nextTo"/>
        <c:crossAx val="105575552"/>
        <c:crosses val="autoZero"/>
        <c:auto val="1"/>
        <c:lblAlgn val="ctr"/>
        <c:lblOffset val="100"/>
      </c:catAx>
      <c:valAx>
        <c:axId val="105575552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5553280"/>
        <c:crosses val="autoZero"/>
        <c:crossBetween val="between"/>
      </c:valAx>
    </c:plotArea>
    <c:plotVisOnly val="1"/>
    <c:dispBlanksAs val="gap"/>
  </c:chart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MOTIVAZIONE</a:t>
            </a:r>
          </a:p>
        </c:rich>
      </c:tx>
      <c:layout>
        <c:manualLayout>
          <c:xMode val="edge"/>
          <c:yMode val="edge"/>
          <c:x val="0.34974022326833965"/>
          <c:y val="3.1349949638635133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ANNI3!$Z$11:$AC$11</c:f>
              <c:numCache>
                <c:formatCode>General</c:formatCode>
                <c:ptCount val="4"/>
                <c:pt idx="0">
                  <c:v>0</c:v>
                </c:pt>
                <c:pt idx="1">
                  <c:v>8</c:v>
                </c:pt>
                <c:pt idx="2">
                  <c:v>15</c:v>
                </c:pt>
                <c:pt idx="3">
                  <c:v>27</c:v>
                </c:pt>
              </c:numCache>
            </c:numRef>
          </c:val>
        </c:ser>
        <c:dLbls/>
        <c:shape val="box"/>
        <c:axId val="105407616"/>
        <c:axId val="105409152"/>
        <c:axId val="0"/>
      </c:bar3DChart>
      <c:catAx>
        <c:axId val="105407616"/>
        <c:scaling>
          <c:orientation val="minMax"/>
        </c:scaling>
        <c:axPos val="b"/>
        <c:tickLblPos val="nextTo"/>
        <c:crossAx val="105409152"/>
        <c:crosses val="autoZero"/>
        <c:auto val="1"/>
        <c:lblAlgn val="ctr"/>
        <c:lblOffset val="100"/>
      </c:catAx>
      <c:valAx>
        <c:axId val="105409152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5407616"/>
        <c:crosses val="autoZero"/>
        <c:crossBetween val="between"/>
      </c:valAx>
    </c:plotArea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 dirty="0"/>
              <a:t>ASCOLTO E </a:t>
            </a:r>
            <a:r>
              <a:rPr lang="en-US" dirty="0" smtClean="0"/>
              <a:t>COMPRENSIONE</a:t>
            </a:r>
          </a:p>
        </c:rich>
      </c:tx>
      <c:layout>
        <c:manualLayout>
          <c:xMode val="edge"/>
          <c:yMode val="edge"/>
          <c:x val="0.17655563100186569"/>
          <c:y val="3.1349939746243186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ANNI3!$F$11:$I$11</c:f>
              <c:numCache>
                <c:formatCode>General</c:formatCode>
                <c:ptCount val="4"/>
                <c:pt idx="0">
                  <c:v>0</c:v>
                </c:pt>
                <c:pt idx="1">
                  <c:v>6</c:v>
                </c:pt>
                <c:pt idx="2">
                  <c:v>6</c:v>
                </c:pt>
                <c:pt idx="3">
                  <c:v>37</c:v>
                </c:pt>
              </c:numCache>
            </c:numRef>
          </c:val>
        </c:ser>
        <c:dLbls/>
        <c:shape val="box"/>
        <c:axId val="98189696"/>
        <c:axId val="98191232"/>
        <c:axId val="0"/>
      </c:bar3DChart>
      <c:catAx>
        <c:axId val="98189696"/>
        <c:scaling>
          <c:orientation val="minMax"/>
        </c:scaling>
        <c:axPos val="b"/>
        <c:tickLblPos val="nextTo"/>
        <c:crossAx val="98191232"/>
        <c:crosses val="autoZero"/>
        <c:auto val="1"/>
        <c:lblAlgn val="ctr"/>
        <c:lblOffset val="100"/>
      </c:catAx>
      <c:valAx>
        <c:axId val="98191232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98189696"/>
        <c:crosses val="autoZero"/>
        <c:crossBetween val="between"/>
      </c:valAx>
    </c:plotArea>
    <c:plotVisOnly val="1"/>
    <c:dispBlanksAs val="gap"/>
  </c:chart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OSSERVAZIONE</a:t>
            </a:r>
          </a:p>
        </c:rich>
      </c:tx>
      <c:layout>
        <c:manualLayout>
          <c:xMode val="edge"/>
          <c:yMode val="edge"/>
          <c:x val="0.30267606805296338"/>
          <c:y val="3.9276176472240312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ANNI3!$AD$11:$AG$11</c:f>
              <c:numCache>
                <c:formatCode>General</c:formatCode>
                <c:ptCount val="4"/>
                <c:pt idx="0">
                  <c:v>0</c:v>
                </c:pt>
                <c:pt idx="1">
                  <c:v>13</c:v>
                </c:pt>
                <c:pt idx="2">
                  <c:v>12</c:v>
                </c:pt>
                <c:pt idx="3">
                  <c:v>25</c:v>
                </c:pt>
              </c:numCache>
            </c:numRef>
          </c:val>
        </c:ser>
        <c:dLbls/>
        <c:shape val="box"/>
        <c:axId val="105433728"/>
        <c:axId val="105439616"/>
        <c:axId val="0"/>
      </c:bar3DChart>
      <c:catAx>
        <c:axId val="105433728"/>
        <c:scaling>
          <c:orientation val="minMax"/>
        </c:scaling>
        <c:axPos val="b"/>
        <c:tickLblPos val="nextTo"/>
        <c:crossAx val="105439616"/>
        <c:crosses val="autoZero"/>
        <c:auto val="1"/>
        <c:lblAlgn val="ctr"/>
        <c:lblOffset val="100"/>
      </c:catAx>
      <c:valAx>
        <c:axId val="105439616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5433728"/>
        <c:crosses val="autoZero"/>
        <c:crossBetween val="between"/>
      </c:valAx>
    </c:plotArea>
    <c:plotVisOnly val="1"/>
    <c:dispBlanksAs val="gap"/>
  </c:chart>
  <c:externalData r:id="rId1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RAGGRUPPARE E CLASSIFICARE</a:t>
            </a:r>
          </a:p>
        </c:rich>
      </c:tx>
      <c:layout>
        <c:manualLayout>
          <c:xMode val="edge"/>
          <c:yMode val="edge"/>
          <c:x val="0.1218489087461177"/>
          <c:y val="5.7239998972549562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40000"/>
                <a:lumOff val="60000"/>
              </a:schemeClr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ANNI3!$R$11:$U$11</c:f>
              <c:numCache>
                <c:formatCode>General</c:formatCode>
                <c:ptCount val="4"/>
                <c:pt idx="0">
                  <c:v>9</c:v>
                </c:pt>
                <c:pt idx="1">
                  <c:v>10</c:v>
                </c:pt>
                <c:pt idx="2">
                  <c:v>24</c:v>
                </c:pt>
                <c:pt idx="3">
                  <c:v>7</c:v>
                </c:pt>
              </c:numCache>
            </c:numRef>
          </c:val>
        </c:ser>
        <c:dLbls/>
        <c:shape val="box"/>
        <c:axId val="105640704"/>
        <c:axId val="105642240"/>
        <c:axId val="0"/>
      </c:bar3DChart>
      <c:catAx>
        <c:axId val="105640704"/>
        <c:scaling>
          <c:orientation val="minMax"/>
        </c:scaling>
        <c:axPos val="b"/>
        <c:tickLblPos val="nextTo"/>
        <c:crossAx val="105642240"/>
        <c:crosses val="autoZero"/>
        <c:auto val="1"/>
        <c:lblAlgn val="ctr"/>
        <c:lblOffset val="100"/>
      </c:catAx>
      <c:valAx>
        <c:axId val="105642240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5640704"/>
        <c:crosses val="autoZero"/>
        <c:crossBetween val="between"/>
      </c:valAx>
    </c:plotArea>
    <c:plotVisOnly val="1"/>
    <c:dispBlanksAs val="gap"/>
  </c:chart>
  <c:externalData r:id="rId1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ORIENTAMENTO SPAZIO-TEMPO</a:t>
            </a:r>
          </a:p>
        </c:rich>
      </c:tx>
      <c:layout>
        <c:manualLayout>
          <c:xMode val="edge"/>
          <c:yMode val="edge"/>
          <c:x val="0.12854304575220496"/>
          <c:y val="3.1349866354718758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40000"/>
                <a:lumOff val="60000"/>
              </a:schemeClr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ANNI3!$V$11:$Y$11</c:f>
              <c:numCache>
                <c:formatCode>General</c:formatCode>
                <c:ptCount val="4"/>
                <c:pt idx="0">
                  <c:v>12</c:v>
                </c:pt>
                <c:pt idx="1">
                  <c:v>12</c:v>
                </c:pt>
                <c:pt idx="2">
                  <c:v>20</c:v>
                </c:pt>
                <c:pt idx="3">
                  <c:v>6</c:v>
                </c:pt>
              </c:numCache>
            </c:numRef>
          </c:val>
        </c:ser>
        <c:dLbls/>
        <c:shape val="box"/>
        <c:axId val="105670912"/>
        <c:axId val="105676800"/>
        <c:axId val="0"/>
      </c:bar3DChart>
      <c:catAx>
        <c:axId val="105670912"/>
        <c:scaling>
          <c:orientation val="minMax"/>
        </c:scaling>
        <c:axPos val="b"/>
        <c:tickLblPos val="nextTo"/>
        <c:crossAx val="105676800"/>
        <c:crosses val="autoZero"/>
        <c:auto val="1"/>
        <c:lblAlgn val="ctr"/>
        <c:lblOffset val="100"/>
      </c:catAx>
      <c:valAx>
        <c:axId val="105676800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5670912"/>
        <c:crosses val="autoZero"/>
        <c:crossBetween val="between"/>
      </c:valAx>
    </c:plotArea>
    <c:plotVisOnly val="1"/>
    <c:dispBlanksAs val="gap"/>
  </c:chart>
  <c:externalData r:id="rId1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MOTIVAZIONE</a:t>
            </a:r>
          </a:p>
        </c:rich>
      </c:tx>
      <c:layout>
        <c:manualLayout>
          <c:xMode val="edge"/>
          <c:yMode val="edge"/>
          <c:x val="0.34974022326833965"/>
          <c:y val="3.1349949638635133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ANNI3!$Z$11:$AC$11</c:f>
              <c:numCache>
                <c:formatCode>General</c:formatCode>
                <c:ptCount val="4"/>
                <c:pt idx="0">
                  <c:v>7</c:v>
                </c:pt>
                <c:pt idx="1">
                  <c:v>13</c:v>
                </c:pt>
                <c:pt idx="2">
                  <c:v>22</c:v>
                </c:pt>
                <c:pt idx="3">
                  <c:v>9</c:v>
                </c:pt>
              </c:numCache>
            </c:numRef>
          </c:val>
        </c:ser>
        <c:dLbls/>
        <c:shape val="box"/>
        <c:axId val="105709568"/>
        <c:axId val="105711104"/>
        <c:axId val="0"/>
      </c:bar3DChart>
      <c:catAx>
        <c:axId val="105709568"/>
        <c:scaling>
          <c:orientation val="minMax"/>
        </c:scaling>
        <c:axPos val="b"/>
        <c:tickLblPos val="nextTo"/>
        <c:crossAx val="105711104"/>
        <c:crosses val="autoZero"/>
        <c:auto val="1"/>
        <c:lblAlgn val="ctr"/>
        <c:lblOffset val="100"/>
      </c:catAx>
      <c:valAx>
        <c:axId val="105711104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5709568"/>
        <c:crosses val="autoZero"/>
        <c:crossBetween val="between"/>
      </c:valAx>
    </c:plotArea>
    <c:plotVisOnly val="1"/>
    <c:dispBlanksAs val="gap"/>
  </c:chart>
  <c:externalData r:id="rId1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OSSERVAZIONE</a:t>
            </a:r>
          </a:p>
        </c:rich>
      </c:tx>
      <c:layout>
        <c:manualLayout>
          <c:xMode val="edge"/>
          <c:yMode val="edge"/>
          <c:x val="0.30267606805296338"/>
          <c:y val="3.9276176472240312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ANNI3!$AD$11:$AG$11</c:f>
              <c:numCache>
                <c:formatCode>General</c:formatCode>
                <c:ptCount val="4"/>
                <c:pt idx="0">
                  <c:v>8</c:v>
                </c:pt>
                <c:pt idx="1">
                  <c:v>14</c:v>
                </c:pt>
                <c:pt idx="2">
                  <c:v>21</c:v>
                </c:pt>
                <c:pt idx="3">
                  <c:v>7</c:v>
                </c:pt>
              </c:numCache>
            </c:numRef>
          </c:val>
        </c:ser>
        <c:dLbls/>
        <c:shape val="box"/>
        <c:axId val="105743872"/>
        <c:axId val="105745408"/>
        <c:axId val="0"/>
      </c:bar3DChart>
      <c:catAx>
        <c:axId val="105743872"/>
        <c:scaling>
          <c:orientation val="minMax"/>
        </c:scaling>
        <c:axPos val="b"/>
        <c:tickLblPos val="nextTo"/>
        <c:crossAx val="105745408"/>
        <c:crosses val="autoZero"/>
        <c:auto val="1"/>
        <c:lblAlgn val="ctr"/>
        <c:lblOffset val="100"/>
      </c:catAx>
      <c:valAx>
        <c:axId val="105745408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5743872"/>
        <c:crosses val="autoZero"/>
        <c:crossBetween val="between"/>
      </c:valAx>
    </c:plotArea>
    <c:plotVisOnly val="1"/>
    <c:dispBlanksAs val="gap"/>
  </c:chart>
  <c:externalData r:id="rId1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ASCOLTO</a:t>
            </a:r>
          </a:p>
        </c:rich>
      </c:tx>
      <c:layout>
        <c:manualLayout>
          <c:xMode val="edge"/>
          <c:yMode val="edge"/>
          <c:x val="0.40812580827405176"/>
          <c:y val="5.138719326041457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ANNI3!$AH$11:$AK$11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30</c:v>
                </c:pt>
              </c:numCache>
            </c:numRef>
          </c:val>
        </c:ser>
        <c:dLbls/>
        <c:shape val="box"/>
        <c:axId val="105803136"/>
        <c:axId val="105817216"/>
        <c:axId val="0"/>
      </c:bar3DChart>
      <c:catAx>
        <c:axId val="105803136"/>
        <c:scaling>
          <c:orientation val="minMax"/>
        </c:scaling>
        <c:axPos val="b"/>
        <c:tickLblPos val="nextTo"/>
        <c:crossAx val="105817216"/>
        <c:crosses val="autoZero"/>
        <c:auto val="1"/>
        <c:lblAlgn val="ctr"/>
        <c:lblOffset val="100"/>
      </c:catAx>
      <c:valAx>
        <c:axId val="105817216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5803136"/>
        <c:crosses val="autoZero"/>
        <c:crossBetween val="between"/>
      </c:valAx>
    </c:plotArea>
    <c:plotVisOnly val="1"/>
    <c:dispBlanksAs val="gap"/>
  </c:chart>
  <c:externalData r:id="rId1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COMPRENSIONE</a:t>
            </a:r>
          </a:p>
        </c:rich>
      </c:tx>
      <c:layout>
        <c:manualLayout>
          <c:xMode val="edge"/>
          <c:yMode val="edge"/>
          <c:x val="0.33109512552533232"/>
          <c:y val="3.5357390449077451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ANNI3!$AL$11:$AO$11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30</c:v>
                </c:pt>
              </c:numCache>
            </c:numRef>
          </c:val>
        </c:ser>
        <c:dLbls/>
        <c:shape val="box"/>
        <c:axId val="105837696"/>
        <c:axId val="105839232"/>
        <c:axId val="0"/>
      </c:bar3DChart>
      <c:catAx>
        <c:axId val="105837696"/>
        <c:scaling>
          <c:orientation val="minMax"/>
        </c:scaling>
        <c:axPos val="b"/>
        <c:tickLblPos val="nextTo"/>
        <c:crossAx val="105839232"/>
        <c:crosses val="autoZero"/>
        <c:auto val="1"/>
        <c:lblAlgn val="ctr"/>
        <c:lblOffset val="100"/>
      </c:catAx>
      <c:valAx>
        <c:axId val="105839232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5837696"/>
        <c:crosses val="autoZero"/>
        <c:crossBetween val="between"/>
      </c:valAx>
    </c:plotArea>
    <c:plotVisOnly val="1"/>
    <c:dispBlanksAs val="gap"/>
  </c:chart>
  <c:externalData r:id="rId1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MOTIVARE LE SCELTE</a:t>
            </a:r>
          </a:p>
        </c:rich>
      </c:tx>
      <c:layout>
        <c:manualLayout>
          <c:xMode val="edge"/>
          <c:yMode val="edge"/>
          <c:x val="0.25499356888440594"/>
          <c:y val="3.1349939746243186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ANNI3!$AP$11:$AS$11</c:f>
              <c:numCache>
                <c:formatCode>General</c:formatCode>
                <c:ptCount val="4"/>
                <c:pt idx="0">
                  <c:v>0</c:v>
                </c:pt>
                <c:pt idx="1">
                  <c:v>8</c:v>
                </c:pt>
                <c:pt idx="2">
                  <c:v>8</c:v>
                </c:pt>
                <c:pt idx="3">
                  <c:v>33</c:v>
                </c:pt>
              </c:numCache>
            </c:numRef>
          </c:val>
        </c:ser>
        <c:dLbls/>
        <c:shape val="box"/>
        <c:axId val="105872000"/>
        <c:axId val="105894272"/>
        <c:axId val="0"/>
      </c:bar3DChart>
      <c:catAx>
        <c:axId val="105872000"/>
        <c:scaling>
          <c:orientation val="minMax"/>
        </c:scaling>
        <c:axPos val="b"/>
        <c:tickLblPos val="nextTo"/>
        <c:crossAx val="105894272"/>
        <c:crosses val="autoZero"/>
        <c:auto val="1"/>
        <c:lblAlgn val="ctr"/>
        <c:lblOffset val="100"/>
      </c:catAx>
      <c:valAx>
        <c:axId val="105894272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5872000"/>
        <c:crosses val="autoZero"/>
        <c:crossBetween val="between"/>
      </c:valAx>
    </c:plotArea>
    <c:plotVisOnly val="1"/>
    <c:dispBlanksAs val="gap"/>
  </c:chart>
  <c:externalData r:id="rId1"/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RICAVARE INFORMAZIONI</a:t>
            </a:r>
          </a:p>
        </c:rich>
      </c:tx>
      <c:layout>
        <c:manualLayout>
          <c:xMode val="edge"/>
          <c:yMode val="edge"/>
          <c:x val="0.24678523577211442"/>
          <c:y val="3.5313035665972554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ANNI3!$AT$11:$AW$11</c:f>
              <c:numCache>
                <c:formatCode>General</c:formatCode>
                <c:ptCount val="4"/>
                <c:pt idx="0">
                  <c:v>0</c:v>
                </c:pt>
                <c:pt idx="1">
                  <c:v>6</c:v>
                </c:pt>
                <c:pt idx="2">
                  <c:v>5</c:v>
                </c:pt>
                <c:pt idx="3">
                  <c:v>38</c:v>
                </c:pt>
              </c:numCache>
            </c:numRef>
          </c:val>
        </c:ser>
        <c:dLbls/>
        <c:shape val="box"/>
        <c:axId val="97722752"/>
        <c:axId val="97724288"/>
        <c:axId val="0"/>
      </c:bar3DChart>
      <c:catAx>
        <c:axId val="97722752"/>
        <c:scaling>
          <c:orientation val="minMax"/>
        </c:scaling>
        <c:axPos val="b"/>
        <c:tickLblPos val="nextTo"/>
        <c:crossAx val="97724288"/>
        <c:crosses val="autoZero"/>
        <c:auto val="1"/>
        <c:lblAlgn val="ctr"/>
        <c:lblOffset val="100"/>
      </c:catAx>
      <c:valAx>
        <c:axId val="97724288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97722752"/>
        <c:crosses val="autoZero"/>
        <c:crossBetween val="between"/>
      </c:valAx>
    </c:plotArea>
    <c:plotVisOnly val="1"/>
    <c:dispBlanksAs val="gap"/>
  </c:chart>
  <c:externalData r:id="rId1"/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ASCOLTO</a:t>
            </a:r>
          </a:p>
        </c:rich>
      </c:tx>
      <c:layout>
        <c:manualLayout>
          <c:xMode val="edge"/>
          <c:yMode val="edge"/>
          <c:x val="0.40812580827405176"/>
          <c:y val="5.138719326041457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ANNI3!$AH$11:$AK$11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6</c:v>
                </c:pt>
                <c:pt idx="3">
                  <c:v>23</c:v>
                </c:pt>
              </c:numCache>
            </c:numRef>
          </c:val>
        </c:ser>
        <c:dLbls/>
        <c:shape val="box"/>
        <c:axId val="97765632"/>
        <c:axId val="106057728"/>
        <c:axId val="0"/>
      </c:bar3DChart>
      <c:catAx>
        <c:axId val="97765632"/>
        <c:scaling>
          <c:orientation val="minMax"/>
        </c:scaling>
        <c:axPos val="b"/>
        <c:tickLblPos val="nextTo"/>
        <c:crossAx val="106057728"/>
        <c:crosses val="autoZero"/>
        <c:auto val="1"/>
        <c:lblAlgn val="ctr"/>
        <c:lblOffset val="100"/>
      </c:catAx>
      <c:valAx>
        <c:axId val="106057728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97765632"/>
        <c:crosses val="autoZero"/>
        <c:crossBetween val="between"/>
      </c:valAx>
    </c:plotArea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 dirty="0"/>
              <a:t>ASCOLTO E </a:t>
            </a:r>
            <a:r>
              <a:rPr lang="en-US" dirty="0" smtClean="0"/>
              <a:t>COMPRENSIONE</a:t>
            </a:r>
          </a:p>
        </c:rich>
      </c:tx>
      <c:layout>
        <c:manualLayout>
          <c:xMode val="edge"/>
          <c:yMode val="edge"/>
          <c:x val="0.17316398605283176"/>
          <c:y val="3.1349866354718758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1"/>
          <c:order val="0"/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ANNI3!$J$11:$M$11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9</c:v>
                </c:pt>
              </c:numCache>
            </c:numRef>
          </c:val>
        </c:ser>
        <c:dLbls/>
        <c:shape val="box"/>
        <c:axId val="98211712"/>
        <c:axId val="98213248"/>
        <c:axId val="0"/>
      </c:bar3DChart>
      <c:catAx>
        <c:axId val="98211712"/>
        <c:scaling>
          <c:orientation val="minMax"/>
        </c:scaling>
        <c:axPos val="b"/>
        <c:tickLblPos val="nextTo"/>
        <c:crossAx val="98213248"/>
        <c:crosses val="autoZero"/>
        <c:auto val="1"/>
        <c:lblAlgn val="ctr"/>
        <c:lblOffset val="100"/>
      </c:catAx>
      <c:valAx>
        <c:axId val="98213248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98211712"/>
        <c:crosses val="autoZero"/>
        <c:crossBetween val="between"/>
      </c:valAx>
    </c:plotArea>
    <c:plotVisOnly val="1"/>
    <c:dispBlanksAs val="gap"/>
  </c:chart>
  <c:externalData r:id="rId1"/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COMPRENSIONE</a:t>
            </a:r>
          </a:p>
        </c:rich>
      </c:tx>
      <c:layout>
        <c:manualLayout>
          <c:xMode val="edge"/>
          <c:yMode val="edge"/>
          <c:x val="0.33109512552533232"/>
          <c:y val="3.5357390449077451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ANNI3!$AL$11:$AO$11</c:f>
              <c:numCache>
                <c:formatCode>General</c:formatCode>
                <c:ptCount val="4"/>
                <c:pt idx="0">
                  <c:v>1</c:v>
                </c:pt>
                <c:pt idx="1">
                  <c:v>7</c:v>
                </c:pt>
                <c:pt idx="2">
                  <c:v>0</c:v>
                </c:pt>
                <c:pt idx="3">
                  <c:v>23</c:v>
                </c:pt>
              </c:numCache>
            </c:numRef>
          </c:val>
        </c:ser>
        <c:dLbls/>
        <c:shape val="box"/>
        <c:axId val="106074112"/>
        <c:axId val="106075648"/>
        <c:axId val="0"/>
      </c:bar3DChart>
      <c:catAx>
        <c:axId val="106074112"/>
        <c:scaling>
          <c:orientation val="minMax"/>
        </c:scaling>
        <c:axPos val="b"/>
        <c:tickLblPos val="nextTo"/>
        <c:crossAx val="106075648"/>
        <c:crosses val="autoZero"/>
        <c:auto val="1"/>
        <c:lblAlgn val="ctr"/>
        <c:lblOffset val="100"/>
      </c:catAx>
      <c:valAx>
        <c:axId val="106075648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6074112"/>
        <c:crosses val="autoZero"/>
        <c:crossBetween val="between"/>
      </c:valAx>
    </c:plotArea>
    <c:plotVisOnly val="1"/>
    <c:dispBlanksAs val="gap"/>
  </c:chart>
  <c:externalData r:id="rId1"/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MOTIVARE LE SCELTE</a:t>
            </a:r>
          </a:p>
        </c:rich>
      </c:tx>
      <c:layout>
        <c:manualLayout>
          <c:xMode val="edge"/>
          <c:yMode val="edge"/>
          <c:x val="0.25499356888440594"/>
          <c:y val="3.1349939746243186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ANNI3!$AP$11:$AS$11</c:f>
              <c:numCache>
                <c:formatCode>General</c:formatCode>
                <c:ptCount val="4"/>
                <c:pt idx="0">
                  <c:v>0</c:v>
                </c:pt>
                <c:pt idx="1">
                  <c:v>13</c:v>
                </c:pt>
                <c:pt idx="2">
                  <c:v>11</c:v>
                </c:pt>
                <c:pt idx="3">
                  <c:v>26</c:v>
                </c:pt>
              </c:numCache>
            </c:numRef>
          </c:val>
        </c:ser>
        <c:dLbls/>
        <c:shape val="box"/>
        <c:axId val="106173952"/>
        <c:axId val="106175488"/>
        <c:axId val="0"/>
      </c:bar3DChart>
      <c:catAx>
        <c:axId val="106173952"/>
        <c:scaling>
          <c:orientation val="minMax"/>
        </c:scaling>
        <c:axPos val="b"/>
        <c:tickLblPos val="nextTo"/>
        <c:crossAx val="106175488"/>
        <c:crosses val="autoZero"/>
        <c:auto val="1"/>
        <c:lblAlgn val="ctr"/>
        <c:lblOffset val="100"/>
      </c:catAx>
      <c:valAx>
        <c:axId val="106175488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6173952"/>
        <c:crosses val="autoZero"/>
        <c:crossBetween val="between"/>
      </c:valAx>
    </c:plotArea>
    <c:plotVisOnly val="1"/>
    <c:dispBlanksAs val="gap"/>
  </c:chart>
  <c:externalData r:id="rId1"/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RICAVARE INFORMAZIONI</a:t>
            </a:r>
          </a:p>
        </c:rich>
      </c:tx>
      <c:layout>
        <c:manualLayout>
          <c:xMode val="edge"/>
          <c:yMode val="edge"/>
          <c:x val="0.24678523577211442"/>
          <c:y val="3.5313035665972554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ANNI3!$AT$11:$AW$11</c:f>
              <c:numCache>
                <c:formatCode>General</c:formatCode>
                <c:ptCount val="4"/>
                <c:pt idx="0">
                  <c:v>0</c:v>
                </c:pt>
                <c:pt idx="1">
                  <c:v>8</c:v>
                </c:pt>
                <c:pt idx="2">
                  <c:v>12</c:v>
                </c:pt>
                <c:pt idx="3">
                  <c:v>30</c:v>
                </c:pt>
              </c:numCache>
            </c:numRef>
          </c:val>
        </c:ser>
        <c:dLbls/>
        <c:shape val="box"/>
        <c:axId val="106200064"/>
        <c:axId val="106210048"/>
        <c:axId val="0"/>
      </c:bar3DChart>
      <c:catAx>
        <c:axId val="106200064"/>
        <c:scaling>
          <c:orientation val="minMax"/>
        </c:scaling>
        <c:axPos val="b"/>
        <c:tickLblPos val="nextTo"/>
        <c:crossAx val="106210048"/>
        <c:crosses val="autoZero"/>
        <c:auto val="1"/>
        <c:lblAlgn val="ctr"/>
        <c:lblOffset val="100"/>
      </c:catAx>
      <c:valAx>
        <c:axId val="106210048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6200064"/>
        <c:crosses val="autoZero"/>
        <c:crossBetween val="between"/>
      </c:valAx>
    </c:plotArea>
    <c:plotVisOnly val="1"/>
    <c:dispBlanksAs val="gap"/>
  </c:chart>
  <c:externalData r:id="rId1"/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ASCOLTO</a:t>
            </a:r>
          </a:p>
        </c:rich>
      </c:tx>
      <c:layout>
        <c:manualLayout>
          <c:xMode val="edge"/>
          <c:yMode val="edge"/>
          <c:x val="0.40812580827405176"/>
          <c:y val="5.138719326041457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ANNI3!$AH$11:$AK$11</c:f>
              <c:numCache>
                <c:formatCode>General</c:formatCode>
                <c:ptCount val="4"/>
                <c:pt idx="0">
                  <c:v>2</c:v>
                </c:pt>
                <c:pt idx="1">
                  <c:v>5</c:v>
                </c:pt>
                <c:pt idx="2">
                  <c:v>18</c:v>
                </c:pt>
                <c:pt idx="3">
                  <c:v>6</c:v>
                </c:pt>
              </c:numCache>
            </c:numRef>
          </c:val>
        </c:ser>
        <c:dLbls/>
        <c:shape val="box"/>
        <c:axId val="106148992"/>
        <c:axId val="106150528"/>
        <c:axId val="0"/>
      </c:bar3DChart>
      <c:catAx>
        <c:axId val="106148992"/>
        <c:scaling>
          <c:orientation val="minMax"/>
        </c:scaling>
        <c:axPos val="b"/>
        <c:tickLblPos val="nextTo"/>
        <c:crossAx val="106150528"/>
        <c:crosses val="autoZero"/>
        <c:auto val="1"/>
        <c:lblAlgn val="ctr"/>
        <c:lblOffset val="100"/>
      </c:catAx>
      <c:valAx>
        <c:axId val="106150528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6148992"/>
        <c:crosses val="autoZero"/>
        <c:crossBetween val="between"/>
      </c:valAx>
    </c:plotArea>
    <c:plotVisOnly val="1"/>
    <c:dispBlanksAs val="gap"/>
  </c:chart>
  <c:externalData r:id="rId1"/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COMPRENSIONE</a:t>
            </a:r>
          </a:p>
        </c:rich>
      </c:tx>
      <c:layout>
        <c:manualLayout>
          <c:xMode val="edge"/>
          <c:yMode val="edge"/>
          <c:x val="0.33109512552533232"/>
          <c:y val="3.5357390449077451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ANNI3!$AL$11:$AO$11</c:f>
              <c:numCache>
                <c:formatCode>General</c:formatCode>
                <c:ptCount val="4"/>
                <c:pt idx="0">
                  <c:v>8</c:v>
                </c:pt>
                <c:pt idx="1">
                  <c:v>0</c:v>
                </c:pt>
                <c:pt idx="2">
                  <c:v>17</c:v>
                </c:pt>
                <c:pt idx="3">
                  <c:v>6</c:v>
                </c:pt>
              </c:numCache>
            </c:numRef>
          </c:val>
        </c:ser>
        <c:dLbls/>
        <c:shape val="box"/>
        <c:axId val="106240640"/>
        <c:axId val="106250624"/>
        <c:axId val="0"/>
      </c:bar3DChart>
      <c:catAx>
        <c:axId val="106240640"/>
        <c:scaling>
          <c:orientation val="minMax"/>
        </c:scaling>
        <c:axPos val="b"/>
        <c:tickLblPos val="nextTo"/>
        <c:crossAx val="106250624"/>
        <c:crosses val="autoZero"/>
        <c:auto val="1"/>
        <c:lblAlgn val="ctr"/>
        <c:lblOffset val="100"/>
      </c:catAx>
      <c:valAx>
        <c:axId val="106250624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6240640"/>
        <c:crosses val="autoZero"/>
        <c:crossBetween val="between"/>
      </c:valAx>
    </c:plotArea>
    <c:plotVisOnly val="1"/>
    <c:dispBlanksAs val="gap"/>
  </c:chart>
  <c:externalData r:id="rId1"/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MOTIVARE LE SCELTE</a:t>
            </a:r>
          </a:p>
        </c:rich>
      </c:tx>
      <c:layout>
        <c:manualLayout>
          <c:xMode val="edge"/>
          <c:yMode val="edge"/>
          <c:x val="0.25499356888440594"/>
          <c:y val="3.1349939746243186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ANNI3!$AP$11:$AS$11</c:f>
              <c:numCache>
                <c:formatCode>General</c:formatCode>
                <c:ptCount val="4"/>
                <c:pt idx="0">
                  <c:v>7</c:v>
                </c:pt>
                <c:pt idx="1">
                  <c:v>11</c:v>
                </c:pt>
                <c:pt idx="2">
                  <c:v>25</c:v>
                </c:pt>
                <c:pt idx="3">
                  <c:v>7</c:v>
                </c:pt>
              </c:numCache>
            </c:numRef>
          </c:val>
        </c:ser>
        <c:dLbls/>
        <c:shape val="box"/>
        <c:axId val="106287488"/>
        <c:axId val="106289024"/>
        <c:axId val="0"/>
      </c:bar3DChart>
      <c:catAx>
        <c:axId val="106287488"/>
        <c:scaling>
          <c:orientation val="minMax"/>
        </c:scaling>
        <c:axPos val="b"/>
        <c:tickLblPos val="nextTo"/>
        <c:crossAx val="106289024"/>
        <c:crosses val="autoZero"/>
        <c:auto val="1"/>
        <c:lblAlgn val="ctr"/>
        <c:lblOffset val="100"/>
      </c:catAx>
      <c:valAx>
        <c:axId val="106289024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6287488"/>
        <c:crosses val="autoZero"/>
        <c:crossBetween val="between"/>
      </c:valAx>
    </c:plotArea>
    <c:plotVisOnly val="1"/>
    <c:dispBlanksAs val="gap"/>
  </c:chart>
  <c:externalData r:id="rId1"/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RICAVARE INFORMAZIONI</a:t>
            </a:r>
          </a:p>
        </c:rich>
      </c:tx>
      <c:layout>
        <c:manualLayout>
          <c:xMode val="edge"/>
          <c:yMode val="edge"/>
          <c:x val="0.24678523577211442"/>
          <c:y val="3.5313035665972554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ANNI3!$AT$11:$AW$11</c:f>
              <c:numCache>
                <c:formatCode>General</c:formatCode>
                <c:ptCount val="4"/>
                <c:pt idx="0">
                  <c:v>7</c:v>
                </c:pt>
                <c:pt idx="1">
                  <c:v>9</c:v>
                </c:pt>
                <c:pt idx="2">
                  <c:v>24</c:v>
                </c:pt>
                <c:pt idx="3">
                  <c:v>10</c:v>
                </c:pt>
              </c:numCache>
            </c:numRef>
          </c:val>
        </c:ser>
        <c:dLbls/>
        <c:shape val="box"/>
        <c:axId val="106313600"/>
        <c:axId val="106315136"/>
        <c:axId val="0"/>
      </c:bar3DChart>
      <c:catAx>
        <c:axId val="106313600"/>
        <c:scaling>
          <c:orientation val="minMax"/>
        </c:scaling>
        <c:axPos val="b"/>
        <c:tickLblPos val="nextTo"/>
        <c:crossAx val="106315136"/>
        <c:crosses val="autoZero"/>
        <c:auto val="1"/>
        <c:lblAlgn val="ctr"/>
        <c:lblOffset val="100"/>
      </c:catAx>
      <c:valAx>
        <c:axId val="106315136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6313600"/>
        <c:crosses val="autoZero"/>
        <c:crossBetween val="between"/>
      </c:valAx>
    </c:plotArea>
    <c:plotVisOnly val="1"/>
    <c:dispBlanksAs val="gap"/>
  </c:chart>
  <c:externalData r:id="rId1"/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CONFRONTO CON ALTRI</a:t>
            </a:r>
          </a:p>
        </c:rich>
      </c:tx>
      <c:layout>
        <c:manualLayout>
          <c:xMode val="edge"/>
          <c:yMode val="edge"/>
          <c:x val="0.29110225653092209"/>
          <c:y val="3.1349916899097476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ANNI3!$AX$11:$BA$11</c:f>
              <c:numCache>
                <c:formatCode>General</c:formatCode>
                <c:ptCount val="4"/>
                <c:pt idx="0">
                  <c:v>0</c:v>
                </c:pt>
                <c:pt idx="1">
                  <c:v>8</c:v>
                </c:pt>
                <c:pt idx="2">
                  <c:v>3</c:v>
                </c:pt>
                <c:pt idx="3">
                  <c:v>38</c:v>
                </c:pt>
              </c:numCache>
            </c:numRef>
          </c:val>
        </c:ser>
        <c:dLbls/>
        <c:shape val="box"/>
        <c:axId val="106373120"/>
        <c:axId val="106374656"/>
        <c:axId val="0"/>
      </c:bar3DChart>
      <c:catAx>
        <c:axId val="106373120"/>
        <c:scaling>
          <c:orientation val="minMax"/>
        </c:scaling>
        <c:axPos val="b"/>
        <c:tickLblPos val="nextTo"/>
        <c:crossAx val="106374656"/>
        <c:crosses val="autoZero"/>
        <c:auto val="1"/>
        <c:lblAlgn val="ctr"/>
        <c:lblOffset val="100"/>
      </c:catAx>
      <c:valAx>
        <c:axId val="106374656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6373120"/>
        <c:crosses val="autoZero"/>
        <c:crossBetween val="between"/>
      </c:valAx>
    </c:plotArea>
    <c:plotVisOnly val="1"/>
    <c:dispBlanksAs val="gap"/>
  </c:chart>
  <c:externalData r:id="rId1"/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IDENTITA'</a:t>
            </a:r>
            <a:r>
              <a:rPr lang="en-US" baseline="0"/>
              <a:t> PERSONALE</a:t>
            </a:r>
            <a:endParaRPr lang="en-US"/>
          </a:p>
        </c:rich>
      </c:tx>
      <c:layout>
        <c:manualLayout>
          <c:xMode val="edge"/>
          <c:yMode val="edge"/>
          <c:x val="0.28924158673386441"/>
          <c:y val="3.9098847116022996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ANNI3!$BB$11:$BE$11</c:f>
              <c:numCache>
                <c:formatCode>General</c:formatCode>
                <c:ptCount val="4"/>
                <c:pt idx="0">
                  <c:v>0</c:v>
                </c:pt>
                <c:pt idx="1">
                  <c:v>6</c:v>
                </c:pt>
                <c:pt idx="2">
                  <c:v>10</c:v>
                </c:pt>
                <c:pt idx="3">
                  <c:v>33</c:v>
                </c:pt>
              </c:numCache>
            </c:numRef>
          </c:val>
        </c:ser>
        <c:dLbls/>
        <c:shape val="box"/>
        <c:axId val="106427904"/>
        <c:axId val="106429440"/>
        <c:axId val="0"/>
      </c:bar3DChart>
      <c:catAx>
        <c:axId val="106427904"/>
        <c:scaling>
          <c:orientation val="minMax"/>
        </c:scaling>
        <c:axPos val="b"/>
        <c:tickLblPos val="nextTo"/>
        <c:crossAx val="106429440"/>
        <c:crosses val="autoZero"/>
        <c:auto val="1"/>
        <c:lblAlgn val="ctr"/>
        <c:lblOffset val="100"/>
      </c:catAx>
      <c:valAx>
        <c:axId val="106429440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6427904"/>
        <c:crosses val="autoZero"/>
        <c:crossBetween val="between"/>
      </c:valAx>
    </c:plotArea>
    <c:plotVisOnly val="1"/>
    <c:dispBlanksAs val="gap"/>
  </c:chart>
  <c:externalData r:id="rId1"/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CONFRONTO CON ALTRI</a:t>
            </a:r>
          </a:p>
        </c:rich>
      </c:tx>
      <c:layout>
        <c:manualLayout>
          <c:xMode val="edge"/>
          <c:yMode val="edge"/>
          <c:x val="0.29110225653092209"/>
          <c:y val="3.1349916899097476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ANNI3!$AX$11:$BA$11</c:f>
              <c:numCache>
                <c:formatCode>General</c:formatCode>
                <c:ptCount val="4"/>
                <c:pt idx="0">
                  <c:v>0</c:v>
                </c:pt>
                <c:pt idx="1">
                  <c:v>9</c:v>
                </c:pt>
                <c:pt idx="2">
                  <c:v>17</c:v>
                </c:pt>
                <c:pt idx="3">
                  <c:v>24</c:v>
                </c:pt>
              </c:numCache>
            </c:numRef>
          </c:val>
        </c:ser>
        <c:dLbls/>
        <c:shape val="box"/>
        <c:axId val="105913728"/>
        <c:axId val="105948288"/>
        <c:axId val="0"/>
      </c:bar3DChart>
      <c:catAx>
        <c:axId val="105913728"/>
        <c:scaling>
          <c:orientation val="minMax"/>
        </c:scaling>
        <c:axPos val="b"/>
        <c:tickLblPos val="nextTo"/>
        <c:crossAx val="105948288"/>
        <c:crosses val="autoZero"/>
        <c:auto val="1"/>
        <c:lblAlgn val="ctr"/>
        <c:lblOffset val="100"/>
      </c:catAx>
      <c:valAx>
        <c:axId val="105948288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5913728"/>
        <c:crosses val="autoZero"/>
        <c:crossBetween val="between"/>
      </c:valAx>
    </c:plotArea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 sz="1400" dirty="0" smtClean="0"/>
              <a:t>COMUNICAZIONE</a:t>
            </a:r>
          </a:p>
        </c:rich>
      </c:tx>
      <c:layout>
        <c:manualLayout>
          <c:xMode val="edge"/>
          <c:yMode val="edge"/>
          <c:x val="0.25235698940235807"/>
          <c:y val="1.3251139231528505E-3"/>
        </c:manualLayout>
      </c:layout>
    </c:title>
    <c:view3D>
      <c:rAngAx val="1"/>
    </c:view3D>
    <c:plotArea>
      <c:layout>
        <c:manualLayout>
          <c:layoutTarget val="inner"/>
          <c:xMode val="edge"/>
          <c:yMode val="edge"/>
          <c:x val="7.1556063596909664E-2"/>
          <c:y val="0.18657441834847385"/>
          <c:w val="0.88438541836511675"/>
          <c:h val="0.73395830102239368"/>
        </c:manualLayout>
      </c:layout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ANNI3!$N$11:$Q$11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9</c:v>
                </c:pt>
              </c:numCache>
            </c:numRef>
          </c:val>
        </c:ser>
        <c:dLbls/>
        <c:shape val="box"/>
        <c:axId val="98377088"/>
        <c:axId val="98399360"/>
        <c:axId val="0"/>
      </c:bar3DChart>
      <c:catAx>
        <c:axId val="98377088"/>
        <c:scaling>
          <c:orientation val="minMax"/>
        </c:scaling>
        <c:axPos val="b"/>
        <c:tickLblPos val="nextTo"/>
        <c:crossAx val="98399360"/>
        <c:crosses val="autoZero"/>
        <c:auto val="1"/>
        <c:lblAlgn val="ctr"/>
        <c:lblOffset val="100"/>
      </c:catAx>
      <c:valAx>
        <c:axId val="98399360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98377088"/>
        <c:crosses val="autoZero"/>
        <c:crossBetween val="between"/>
      </c:valAx>
    </c:plotArea>
    <c:plotVisOnly val="1"/>
    <c:dispBlanksAs val="gap"/>
  </c:chart>
  <c:externalData r:id="rId1"/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IDENTITA'</a:t>
            </a:r>
            <a:r>
              <a:rPr lang="en-US" baseline="0"/>
              <a:t> PERSONALE</a:t>
            </a:r>
            <a:endParaRPr lang="en-US"/>
          </a:p>
        </c:rich>
      </c:tx>
      <c:layout>
        <c:manualLayout>
          <c:xMode val="edge"/>
          <c:yMode val="edge"/>
          <c:x val="0.28924158673386441"/>
          <c:y val="3.9098847116022996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ANNI3!$BB$11:$BE$11</c:f>
              <c:numCache>
                <c:formatCode>General</c:formatCode>
                <c:ptCount val="4"/>
                <c:pt idx="0">
                  <c:v>0</c:v>
                </c:pt>
                <c:pt idx="1">
                  <c:v>14</c:v>
                </c:pt>
                <c:pt idx="2">
                  <c:v>12</c:v>
                </c:pt>
                <c:pt idx="3">
                  <c:v>24</c:v>
                </c:pt>
              </c:numCache>
            </c:numRef>
          </c:val>
        </c:ser>
        <c:dLbls/>
        <c:shape val="box"/>
        <c:axId val="106517632"/>
        <c:axId val="106519168"/>
        <c:axId val="0"/>
      </c:bar3DChart>
      <c:catAx>
        <c:axId val="106517632"/>
        <c:scaling>
          <c:orientation val="minMax"/>
        </c:scaling>
        <c:axPos val="b"/>
        <c:tickLblPos val="nextTo"/>
        <c:crossAx val="106519168"/>
        <c:crosses val="autoZero"/>
        <c:auto val="1"/>
        <c:lblAlgn val="ctr"/>
        <c:lblOffset val="100"/>
      </c:catAx>
      <c:valAx>
        <c:axId val="106519168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6517632"/>
        <c:crosses val="autoZero"/>
        <c:crossBetween val="between"/>
      </c:valAx>
    </c:plotArea>
    <c:plotVisOnly val="1"/>
    <c:dispBlanksAs val="gap"/>
  </c:chart>
  <c:externalData r:id="rId1"/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CONFRONTO CON ALTRI</a:t>
            </a:r>
          </a:p>
        </c:rich>
      </c:tx>
      <c:layout>
        <c:manualLayout>
          <c:xMode val="edge"/>
          <c:yMode val="edge"/>
          <c:x val="0.29110225653092209"/>
          <c:y val="3.1349916899097476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ANNI3!$AX$11:$BA$11</c:f>
              <c:numCache>
                <c:formatCode>General</c:formatCode>
                <c:ptCount val="4"/>
                <c:pt idx="0">
                  <c:v>7</c:v>
                </c:pt>
                <c:pt idx="1">
                  <c:v>12</c:v>
                </c:pt>
                <c:pt idx="2">
                  <c:v>24</c:v>
                </c:pt>
                <c:pt idx="3">
                  <c:v>7</c:v>
                </c:pt>
              </c:numCache>
            </c:numRef>
          </c:val>
        </c:ser>
        <c:dLbls/>
        <c:shape val="box"/>
        <c:axId val="106535936"/>
        <c:axId val="106586880"/>
        <c:axId val="0"/>
      </c:bar3DChart>
      <c:catAx>
        <c:axId val="106535936"/>
        <c:scaling>
          <c:orientation val="minMax"/>
        </c:scaling>
        <c:axPos val="b"/>
        <c:tickLblPos val="nextTo"/>
        <c:crossAx val="106586880"/>
        <c:crosses val="autoZero"/>
        <c:auto val="1"/>
        <c:lblAlgn val="ctr"/>
        <c:lblOffset val="100"/>
      </c:catAx>
      <c:valAx>
        <c:axId val="106586880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6535936"/>
        <c:crosses val="autoZero"/>
        <c:crossBetween val="between"/>
      </c:valAx>
    </c:plotArea>
    <c:plotVisOnly val="1"/>
    <c:dispBlanksAs val="gap"/>
  </c:chart>
  <c:externalData r:id="rId1"/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IDENTITA'</a:t>
            </a:r>
            <a:r>
              <a:rPr lang="en-US" baseline="0"/>
              <a:t> PERSONALE</a:t>
            </a:r>
            <a:endParaRPr lang="en-US"/>
          </a:p>
        </c:rich>
      </c:tx>
      <c:layout>
        <c:manualLayout>
          <c:xMode val="edge"/>
          <c:yMode val="edge"/>
          <c:x val="0.28924158673386441"/>
          <c:y val="3.9098847116022996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ANNI3!$BB$11:$BE$11</c:f>
              <c:numCache>
                <c:formatCode>General</c:formatCode>
                <c:ptCount val="4"/>
                <c:pt idx="0">
                  <c:v>10</c:v>
                </c:pt>
                <c:pt idx="1">
                  <c:v>11</c:v>
                </c:pt>
                <c:pt idx="2">
                  <c:v>22</c:v>
                </c:pt>
                <c:pt idx="3">
                  <c:v>7</c:v>
                </c:pt>
              </c:numCache>
            </c:numRef>
          </c:val>
        </c:ser>
        <c:dLbls/>
        <c:shape val="box"/>
        <c:axId val="106611456"/>
        <c:axId val="106612992"/>
        <c:axId val="0"/>
      </c:bar3DChart>
      <c:catAx>
        <c:axId val="106611456"/>
        <c:scaling>
          <c:orientation val="minMax"/>
        </c:scaling>
        <c:axPos val="b"/>
        <c:tickLblPos val="nextTo"/>
        <c:crossAx val="106612992"/>
        <c:crosses val="autoZero"/>
        <c:auto val="1"/>
        <c:lblAlgn val="ctr"/>
        <c:lblOffset val="100"/>
      </c:catAx>
      <c:valAx>
        <c:axId val="106612992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6611456"/>
        <c:crosses val="autoZero"/>
        <c:crossBetween val="between"/>
      </c:valAx>
    </c:plotArea>
    <c:plotVisOnly val="1"/>
    <c:dispBlanksAs val="gap"/>
  </c:chart>
  <c:externalData r:id="rId1"/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PRENDERE DECISIONI</a:t>
            </a:r>
          </a:p>
        </c:rich>
      </c:tx>
      <c:layout>
        <c:manualLayout>
          <c:xMode val="edge"/>
          <c:yMode val="edge"/>
          <c:x val="0.2851203131051796"/>
          <c:y val="3.4572323505273617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ANNI3!$BF$11:$BI$11</c:f>
              <c:numCache>
                <c:formatCode>General</c:formatCode>
                <c:ptCount val="4"/>
                <c:pt idx="0">
                  <c:v>0</c:v>
                </c:pt>
                <c:pt idx="1">
                  <c:v>6</c:v>
                </c:pt>
                <c:pt idx="2">
                  <c:v>4</c:v>
                </c:pt>
                <c:pt idx="3">
                  <c:v>39</c:v>
                </c:pt>
              </c:numCache>
            </c:numRef>
          </c:val>
        </c:ser>
        <c:dLbls/>
        <c:shape val="box"/>
        <c:axId val="106732160"/>
        <c:axId val="106742144"/>
        <c:axId val="0"/>
      </c:bar3DChart>
      <c:catAx>
        <c:axId val="106732160"/>
        <c:scaling>
          <c:orientation val="minMax"/>
        </c:scaling>
        <c:axPos val="b"/>
        <c:tickLblPos val="nextTo"/>
        <c:crossAx val="106742144"/>
        <c:crosses val="autoZero"/>
        <c:auto val="1"/>
        <c:lblAlgn val="ctr"/>
        <c:lblOffset val="100"/>
      </c:catAx>
      <c:valAx>
        <c:axId val="106742144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6732160"/>
        <c:crosses val="autoZero"/>
        <c:crossBetween val="between"/>
      </c:valAx>
    </c:plotArea>
    <c:plotVisOnly val="1"/>
    <c:dispBlanksAs val="gap"/>
  </c:chart>
  <c:externalData r:id="rId1"/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MOTIVARE LE SCELTE</a:t>
            </a:r>
          </a:p>
        </c:rich>
      </c:tx>
      <c:layout>
        <c:manualLayout>
          <c:xMode val="edge"/>
          <c:yMode val="edge"/>
          <c:x val="0.28621037366899821"/>
          <c:y val="3.936485357338497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ANNI3!$BJ$11:$BM$11</c:f>
              <c:numCache>
                <c:formatCode>General</c:formatCode>
                <c:ptCount val="4"/>
                <c:pt idx="0">
                  <c:v>0</c:v>
                </c:pt>
                <c:pt idx="1">
                  <c:v>6</c:v>
                </c:pt>
                <c:pt idx="2">
                  <c:v>4</c:v>
                </c:pt>
                <c:pt idx="3">
                  <c:v>39</c:v>
                </c:pt>
              </c:numCache>
            </c:numRef>
          </c:val>
        </c:ser>
        <c:dLbls/>
        <c:shape val="box"/>
        <c:axId val="106443136"/>
        <c:axId val="106444672"/>
        <c:axId val="0"/>
      </c:bar3DChart>
      <c:catAx>
        <c:axId val="106443136"/>
        <c:scaling>
          <c:orientation val="minMax"/>
        </c:scaling>
        <c:axPos val="b"/>
        <c:tickLblPos val="nextTo"/>
        <c:crossAx val="106444672"/>
        <c:crosses val="autoZero"/>
        <c:auto val="1"/>
        <c:lblAlgn val="ctr"/>
        <c:lblOffset val="100"/>
      </c:catAx>
      <c:valAx>
        <c:axId val="106444672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6443136"/>
        <c:crosses val="autoZero"/>
        <c:crossBetween val="between"/>
      </c:valAx>
    </c:plotArea>
    <c:plotVisOnly val="1"/>
    <c:dispBlanksAs val="gap"/>
  </c:chart>
  <c:externalData r:id="rId1"/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PRENDERE DECISIONI</a:t>
            </a:r>
          </a:p>
        </c:rich>
      </c:tx>
      <c:layout>
        <c:manualLayout>
          <c:xMode val="edge"/>
          <c:yMode val="edge"/>
          <c:x val="0.2851203131051796"/>
          <c:y val="3.4572323505273617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ANNI3!$BF$11:$BI$11</c:f>
              <c:numCache>
                <c:formatCode>General</c:formatCode>
                <c:ptCount val="4"/>
                <c:pt idx="0">
                  <c:v>0</c:v>
                </c:pt>
                <c:pt idx="1">
                  <c:v>9</c:v>
                </c:pt>
                <c:pt idx="2">
                  <c:v>15</c:v>
                </c:pt>
                <c:pt idx="3">
                  <c:v>25</c:v>
                </c:pt>
              </c:numCache>
            </c:numRef>
          </c:val>
        </c:ser>
        <c:dLbls/>
        <c:shape val="box"/>
        <c:axId val="106494208"/>
        <c:axId val="106631168"/>
        <c:axId val="0"/>
      </c:bar3DChart>
      <c:catAx>
        <c:axId val="106494208"/>
        <c:scaling>
          <c:orientation val="minMax"/>
        </c:scaling>
        <c:axPos val="b"/>
        <c:tickLblPos val="nextTo"/>
        <c:crossAx val="106631168"/>
        <c:crosses val="autoZero"/>
        <c:auto val="1"/>
        <c:lblAlgn val="ctr"/>
        <c:lblOffset val="100"/>
      </c:catAx>
      <c:valAx>
        <c:axId val="106631168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6494208"/>
        <c:crosses val="autoZero"/>
        <c:crossBetween val="between"/>
      </c:valAx>
    </c:plotArea>
    <c:plotVisOnly val="1"/>
    <c:dispBlanksAs val="gap"/>
  </c:chart>
  <c:externalData r:id="rId1"/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MOTIVARE LE SCELTE</a:t>
            </a:r>
          </a:p>
        </c:rich>
      </c:tx>
      <c:layout>
        <c:manualLayout>
          <c:xMode val="edge"/>
          <c:yMode val="edge"/>
          <c:x val="0.28621037366899821"/>
          <c:y val="3.936485357338497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ANNI3!$BJ$11:$BM$11</c:f>
              <c:numCache>
                <c:formatCode>General</c:formatCode>
                <c:ptCount val="4"/>
                <c:pt idx="0">
                  <c:v>0</c:v>
                </c:pt>
                <c:pt idx="1">
                  <c:v>6</c:v>
                </c:pt>
                <c:pt idx="2">
                  <c:v>15</c:v>
                </c:pt>
                <c:pt idx="3">
                  <c:v>29</c:v>
                </c:pt>
              </c:numCache>
            </c:numRef>
          </c:val>
        </c:ser>
        <c:dLbls/>
        <c:shape val="box"/>
        <c:axId val="106668032"/>
        <c:axId val="106669568"/>
        <c:axId val="0"/>
      </c:bar3DChart>
      <c:catAx>
        <c:axId val="106668032"/>
        <c:scaling>
          <c:orientation val="minMax"/>
        </c:scaling>
        <c:axPos val="b"/>
        <c:tickLblPos val="nextTo"/>
        <c:crossAx val="106669568"/>
        <c:crosses val="autoZero"/>
        <c:auto val="1"/>
        <c:lblAlgn val="ctr"/>
        <c:lblOffset val="100"/>
      </c:catAx>
      <c:valAx>
        <c:axId val="106669568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6668032"/>
        <c:crosses val="autoZero"/>
        <c:crossBetween val="between"/>
      </c:valAx>
    </c:plotArea>
    <c:plotVisOnly val="1"/>
    <c:dispBlanksAs val="gap"/>
  </c:chart>
  <c:externalData r:id="rId1"/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PRENDERE DECISIONI</a:t>
            </a:r>
          </a:p>
        </c:rich>
      </c:tx>
      <c:layout>
        <c:manualLayout>
          <c:xMode val="edge"/>
          <c:yMode val="edge"/>
          <c:x val="0.2851203131051796"/>
          <c:y val="3.4572323505273617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ANNI3!$BF$11:$BI$11</c:f>
              <c:numCache>
                <c:formatCode>General</c:formatCode>
                <c:ptCount val="4"/>
                <c:pt idx="0">
                  <c:v>10</c:v>
                </c:pt>
                <c:pt idx="1">
                  <c:v>8</c:v>
                </c:pt>
                <c:pt idx="2">
                  <c:v>25</c:v>
                </c:pt>
                <c:pt idx="3">
                  <c:v>7</c:v>
                </c:pt>
              </c:numCache>
            </c:numRef>
          </c:val>
        </c:ser>
        <c:dLbls/>
        <c:shape val="box"/>
        <c:axId val="106981248"/>
        <c:axId val="106982784"/>
        <c:axId val="0"/>
      </c:bar3DChart>
      <c:catAx>
        <c:axId val="106981248"/>
        <c:scaling>
          <c:orientation val="minMax"/>
        </c:scaling>
        <c:axPos val="b"/>
        <c:tickLblPos val="nextTo"/>
        <c:crossAx val="106982784"/>
        <c:crosses val="autoZero"/>
        <c:auto val="1"/>
        <c:lblAlgn val="ctr"/>
        <c:lblOffset val="100"/>
      </c:catAx>
      <c:valAx>
        <c:axId val="106982784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6981248"/>
        <c:crosses val="autoZero"/>
        <c:crossBetween val="between"/>
      </c:valAx>
    </c:plotArea>
    <c:plotVisOnly val="1"/>
    <c:dispBlanksAs val="gap"/>
  </c:chart>
  <c:externalData r:id="rId1"/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MOTIVARE LE SCELTE</a:t>
            </a:r>
          </a:p>
        </c:rich>
      </c:tx>
      <c:layout>
        <c:manualLayout>
          <c:xMode val="edge"/>
          <c:yMode val="edge"/>
          <c:x val="0.28621037366899821"/>
          <c:y val="3.936485357338497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ANNI3!$BJ$11:$BM$11</c:f>
              <c:numCache>
                <c:formatCode>General</c:formatCode>
                <c:ptCount val="4"/>
                <c:pt idx="0">
                  <c:v>6</c:v>
                </c:pt>
                <c:pt idx="1">
                  <c:v>12</c:v>
                </c:pt>
                <c:pt idx="2">
                  <c:v>24</c:v>
                </c:pt>
                <c:pt idx="3">
                  <c:v>8</c:v>
                </c:pt>
              </c:numCache>
            </c:numRef>
          </c:val>
        </c:ser>
        <c:dLbls/>
        <c:shape val="box"/>
        <c:axId val="107011456"/>
        <c:axId val="107025536"/>
        <c:axId val="0"/>
      </c:bar3DChart>
      <c:catAx>
        <c:axId val="107011456"/>
        <c:scaling>
          <c:orientation val="minMax"/>
        </c:scaling>
        <c:axPos val="b"/>
        <c:tickLblPos val="nextTo"/>
        <c:crossAx val="107025536"/>
        <c:crosses val="autoZero"/>
        <c:auto val="1"/>
        <c:lblAlgn val="ctr"/>
        <c:lblOffset val="100"/>
      </c:catAx>
      <c:valAx>
        <c:axId val="107025536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7011456"/>
        <c:crosses val="autoZero"/>
        <c:crossBetween val="between"/>
      </c:valAx>
    </c:plotArea>
    <c:plotVisOnly val="1"/>
    <c:dispBlanksAs val="gap"/>
  </c:chart>
  <c:externalData r:id="rId1"/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IL LINGUAGGIO DEL CORPO</a:t>
            </a:r>
          </a:p>
        </c:rich>
      </c:tx>
      <c:layout>
        <c:manualLayout>
          <c:xMode val="edge"/>
          <c:yMode val="edge"/>
          <c:x val="0.22524776840179273"/>
          <c:y val="4.3106299083397907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ANNI3!$BN$11:$BQ$11</c:f>
              <c:numCache>
                <c:formatCode>General</c:formatCode>
                <c:ptCount val="4"/>
                <c:pt idx="0">
                  <c:v>0</c:v>
                </c:pt>
                <c:pt idx="1">
                  <c:v>7</c:v>
                </c:pt>
                <c:pt idx="2">
                  <c:v>7</c:v>
                </c:pt>
                <c:pt idx="3">
                  <c:v>35</c:v>
                </c:pt>
              </c:numCache>
            </c:numRef>
          </c:val>
        </c:ser>
        <c:dLbls/>
        <c:shape val="box"/>
        <c:axId val="107152896"/>
        <c:axId val="107154432"/>
        <c:axId val="0"/>
      </c:bar3DChart>
      <c:catAx>
        <c:axId val="107152896"/>
        <c:scaling>
          <c:orientation val="minMax"/>
        </c:scaling>
        <c:axPos val="b"/>
        <c:tickLblPos val="nextTo"/>
        <c:crossAx val="107154432"/>
        <c:crosses val="autoZero"/>
        <c:auto val="1"/>
        <c:lblAlgn val="ctr"/>
        <c:lblOffset val="100"/>
      </c:catAx>
      <c:valAx>
        <c:axId val="107154432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7152896"/>
        <c:crosses val="autoZero"/>
        <c:crossBetween val="between"/>
      </c:valAx>
    </c:plotArea>
    <c:plotVisOnly val="1"/>
    <c:dispBlanksAs val="gap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 dirty="0" smtClean="0"/>
              <a:t>INTERAZIONE</a:t>
            </a:r>
          </a:p>
        </c:rich>
      </c:tx>
      <c:layout>
        <c:manualLayout>
          <c:xMode val="edge"/>
          <c:yMode val="edge"/>
          <c:x val="0.36642560853348866"/>
          <c:y val="4.3372291854746031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ANNI3!$B$11:$E$11</c:f>
              <c:numCache>
                <c:formatCode>General</c:formatCode>
                <c:ptCount val="4"/>
                <c:pt idx="0">
                  <c:v>0</c:v>
                </c:pt>
                <c:pt idx="1">
                  <c:v>10</c:v>
                </c:pt>
                <c:pt idx="2">
                  <c:v>13</c:v>
                </c:pt>
                <c:pt idx="3">
                  <c:v>27</c:v>
                </c:pt>
              </c:numCache>
            </c:numRef>
          </c:val>
        </c:ser>
        <c:dLbls/>
        <c:shape val="box"/>
        <c:axId val="105063936"/>
        <c:axId val="105065472"/>
        <c:axId val="0"/>
      </c:bar3DChart>
      <c:catAx>
        <c:axId val="105063936"/>
        <c:scaling>
          <c:orientation val="minMax"/>
        </c:scaling>
        <c:axPos val="b"/>
        <c:tickLblPos val="nextTo"/>
        <c:crossAx val="105065472"/>
        <c:crosses val="autoZero"/>
        <c:auto val="1"/>
        <c:lblAlgn val="ctr"/>
        <c:lblOffset val="100"/>
      </c:catAx>
      <c:valAx>
        <c:axId val="105065472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5063936"/>
        <c:crosses val="autoZero"/>
        <c:crossBetween val="between"/>
      </c:valAx>
    </c:plotArea>
    <c:plotVisOnly val="1"/>
    <c:dispBlanksAs val="gap"/>
  </c:chart>
  <c:externalData r:id="rId1"/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UTILIZZO DI ALTRI LINGUAGGI</a:t>
            </a:r>
          </a:p>
        </c:rich>
      </c:tx>
      <c:layout>
        <c:manualLayout>
          <c:xMode val="edge"/>
          <c:yMode val="edge"/>
          <c:x val="0.17399812464174366"/>
          <c:y val="4.3372305540759881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ANNI3!$BR$11:$BU$11</c:f>
              <c:numCache>
                <c:formatCode>General</c:formatCode>
                <c:ptCount val="4"/>
                <c:pt idx="0">
                  <c:v>0</c:v>
                </c:pt>
                <c:pt idx="1">
                  <c:v>7</c:v>
                </c:pt>
                <c:pt idx="2">
                  <c:v>6</c:v>
                </c:pt>
                <c:pt idx="3">
                  <c:v>36</c:v>
                </c:pt>
              </c:numCache>
            </c:numRef>
          </c:val>
        </c:ser>
        <c:dLbls/>
        <c:shape val="box"/>
        <c:axId val="107179008"/>
        <c:axId val="107188992"/>
        <c:axId val="0"/>
      </c:bar3DChart>
      <c:catAx>
        <c:axId val="107179008"/>
        <c:scaling>
          <c:orientation val="minMax"/>
        </c:scaling>
        <c:axPos val="b"/>
        <c:tickLblPos val="nextTo"/>
        <c:crossAx val="107188992"/>
        <c:crosses val="autoZero"/>
        <c:auto val="1"/>
        <c:lblAlgn val="ctr"/>
        <c:lblOffset val="100"/>
      </c:catAx>
      <c:valAx>
        <c:axId val="107188992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7179008"/>
        <c:crosses val="autoZero"/>
        <c:crossBetween val="between"/>
      </c:valAx>
    </c:plotArea>
    <c:plotVisOnly val="1"/>
    <c:dispBlanksAs val="gap"/>
  </c:chart>
  <c:externalData r:id="rId1"/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IL LINGUAGGIO DEL CORPO</a:t>
            </a:r>
          </a:p>
        </c:rich>
      </c:tx>
      <c:layout>
        <c:manualLayout>
          <c:xMode val="edge"/>
          <c:yMode val="edge"/>
          <c:x val="0.22524776840179273"/>
          <c:y val="4.3106299083397907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ANNI3!$BN$11:$BQ$11</c:f>
              <c:numCache>
                <c:formatCode>General</c:formatCode>
                <c:ptCount val="4"/>
                <c:pt idx="0">
                  <c:v>0</c:v>
                </c:pt>
                <c:pt idx="1">
                  <c:v>12</c:v>
                </c:pt>
                <c:pt idx="2">
                  <c:v>15</c:v>
                </c:pt>
                <c:pt idx="3">
                  <c:v>23</c:v>
                </c:pt>
              </c:numCache>
            </c:numRef>
          </c:val>
        </c:ser>
        <c:dLbls/>
        <c:shape val="box"/>
        <c:axId val="106886272"/>
        <c:axId val="106887808"/>
        <c:axId val="0"/>
      </c:bar3DChart>
      <c:catAx>
        <c:axId val="106886272"/>
        <c:scaling>
          <c:orientation val="minMax"/>
        </c:scaling>
        <c:axPos val="b"/>
        <c:tickLblPos val="nextTo"/>
        <c:crossAx val="106887808"/>
        <c:crosses val="autoZero"/>
        <c:auto val="1"/>
        <c:lblAlgn val="ctr"/>
        <c:lblOffset val="100"/>
      </c:catAx>
      <c:valAx>
        <c:axId val="106887808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6886272"/>
        <c:crosses val="autoZero"/>
        <c:crossBetween val="between"/>
      </c:valAx>
    </c:plotArea>
    <c:plotVisOnly val="1"/>
    <c:dispBlanksAs val="gap"/>
  </c:chart>
  <c:externalData r:id="rId1"/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UTILIZZO DI ALTRI LINGUAGGI</a:t>
            </a:r>
          </a:p>
        </c:rich>
      </c:tx>
      <c:layout>
        <c:manualLayout>
          <c:xMode val="edge"/>
          <c:yMode val="edge"/>
          <c:x val="0.17399812464174366"/>
          <c:y val="4.3372305540759881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ANNI3!$BR$11:$BU$11</c:f>
              <c:numCache>
                <c:formatCode>General</c:formatCode>
                <c:ptCount val="4"/>
                <c:pt idx="0">
                  <c:v>0</c:v>
                </c:pt>
                <c:pt idx="1">
                  <c:v>8</c:v>
                </c:pt>
                <c:pt idx="2">
                  <c:v>13</c:v>
                </c:pt>
                <c:pt idx="3">
                  <c:v>29</c:v>
                </c:pt>
              </c:numCache>
            </c:numRef>
          </c:val>
        </c:ser>
        <c:dLbls/>
        <c:shape val="box"/>
        <c:axId val="107240064"/>
        <c:axId val="107245952"/>
        <c:axId val="0"/>
      </c:bar3DChart>
      <c:catAx>
        <c:axId val="107240064"/>
        <c:scaling>
          <c:orientation val="minMax"/>
        </c:scaling>
        <c:axPos val="b"/>
        <c:tickLblPos val="nextTo"/>
        <c:crossAx val="107245952"/>
        <c:crosses val="autoZero"/>
        <c:auto val="1"/>
        <c:lblAlgn val="ctr"/>
        <c:lblOffset val="100"/>
      </c:catAx>
      <c:valAx>
        <c:axId val="107245952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7240064"/>
        <c:crosses val="autoZero"/>
        <c:crossBetween val="between"/>
      </c:valAx>
    </c:plotArea>
    <c:plotVisOnly val="1"/>
    <c:dispBlanksAs val="gap"/>
  </c:chart>
  <c:externalData r:id="rId1"/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IL LINGUAGGIO DEL CORPO</a:t>
            </a:r>
          </a:p>
        </c:rich>
      </c:tx>
      <c:layout>
        <c:manualLayout>
          <c:xMode val="edge"/>
          <c:yMode val="edge"/>
          <c:x val="0.22524776840179273"/>
          <c:y val="4.3106299083397907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ANNI3!$BN$11:$BQ$11</c:f>
              <c:numCache>
                <c:formatCode>General</c:formatCode>
                <c:ptCount val="4"/>
                <c:pt idx="0">
                  <c:v>8</c:v>
                </c:pt>
                <c:pt idx="1">
                  <c:v>10</c:v>
                </c:pt>
                <c:pt idx="2">
                  <c:v>25</c:v>
                </c:pt>
                <c:pt idx="3">
                  <c:v>7</c:v>
                </c:pt>
              </c:numCache>
            </c:numRef>
          </c:val>
        </c:ser>
        <c:dLbls/>
        <c:shape val="box"/>
        <c:axId val="107299584"/>
        <c:axId val="107301120"/>
        <c:axId val="0"/>
      </c:bar3DChart>
      <c:catAx>
        <c:axId val="107299584"/>
        <c:scaling>
          <c:orientation val="minMax"/>
        </c:scaling>
        <c:axPos val="b"/>
        <c:tickLblPos val="nextTo"/>
        <c:crossAx val="107301120"/>
        <c:crosses val="autoZero"/>
        <c:auto val="1"/>
        <c:lblAlgn val="ctr"/>
        <c:lblOffset val="100"/>
      </c:catAx>
      <c:valAx>
        <c:axId val="107301120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7299584"/>
        <c:crosses val="autoZero"/>
        <c:crossBetween val="between"/>
      </c:valAx>
    </c:plotArea>
    <c:plotVisOnly val="1"/>
    <c:dispBlanksAs val="gap"/>
  </c:chart>
  <c:externalData r:id="rId1"/>
</c:chartSpace>
</file>

<file path=ppt/charts/chart5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UTILIZZO DI ALTRI LINGUAGGI</a:t>
            </a:r>
          </a:p>
        </c:rich>
      </c:tx>
      <c:layout>
        <c:manualLayout>
          <c:xMode val="edge"/>
          <c:yMode val="edge"/>
          <c:x val="0.17399812464174366"/>
          <c:y val="4.3372305540759881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ANNI3!$BR$11:$BU$11</c:f>
              <c:numCache>
                <c:formatCode>General</c:formatCode>
                <c:ptCount val="4"/>
                <c:pt idx="0">
                  <c:v>6</c:v>
                </c:pt>
                <c:pt idx="1">
                  <c:v>9</c:v>
                </c:pt>
                <c:pt idx="2">
                  <c:v>26</c:v>
                </c:pt>
                <c:pt idx="3">
                  <c:v>9</c:v>
                </c:pt>
              </c:numCache>
            </c:numRef>
          </c:val>
        </c:ser>
        <c:dLbls/>
        <c:shape val="box"/>
        <c:axId val="107317504"/>
        <c:axId val="107339776"/>
        <c:axId val="0"/>
      </c:bar3DChart>
      <c:catAx>
        <c:axId val="107317504"/>
        <c:scaling>
          <c:orientation val="minMax"/>
        </c:scaling>
        <c:axPos val="b"/>
        <c:tickLblPos val="nextTo"/>
        <c:crossAx val="107339776"/>
        <c:crosses val="autoZero"/>
        <c:auto val="1"/>
        <c:lblAlgn val="ctr"/>
        <c:lblOffset val="100"/>
      </c:catAx>
      <c:valAx>
        <c:axId val="107339776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7317504"/>
        <c:crosses val="autoZero"/>
        <c:crossBetween val="between"/>
      </c:valAx>
    </c:plotArea>
    <c:plotVisOnly val="1"/>
    <c:dispBlanksAs val="gap"/>
  </c:chart>
  <c:externalData r:id="rId1"/>
</c:chartSpace>
</file>

<file path=ppt/charts/chart5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INTERAZIONE</a:t>
            </a:r>
          </a:p>
        </c:rich>
      </c:tx>
      <c:layout>
        <c:manualLayout>
          <c:xMode val="edge"/>
          <c:yMode val="edge"/>
          <c:x val="0.36642560853348866"/>
          <c:y val="4.3372291854746031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ANNI4!$A$15:$A$18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ANNI4!$B$12:$E$12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30</c:v>
                </c:pt>
                <c:pt idx="3">
                  <c:v>23</c:v>
                </c:pt>
              </c:numCache>
            </c:numRef>
          </c:val>
        </c:ser>
        <c:dLbls/>
        <c:shape val="box"/>
        <c:axId val="107139456"/>
        <c:axId val="107140992"/>
        <c:axId val="0"/>
      </c:bar3DChart>
      <c:catAx>
        <c:axId val="107139456"/>
        <c:scaling>
          <c:orientation val="minMax"/>
        </c:scaling>
        <c:axPos val="b"/>
        <c:tickLblPos val="nextTo"/>
        <c:crossAx val="107140992"/>
        <c:crosses val="autoZero"/>
        <c:auto val="1"/>
        <c:lblAlgn val="ctr"/>
        <c:lblOffset val="100"/>
      </c:catAx>
      <c:valAx>
        <c:axId val="107140992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7139456"/>
        <c:crosses val="autoZero"/>
        <c:crossBetween val="between"/>
      </c:valAx>
    </c:plotArea>
    <c:plotVisOnly val="1"/>
    <c:dispBlanksAs val="gap"/>
  </c:chart>
  <c:externalData r:id="rId1"/>
</c:chartSpace>
</file>

<file path=ppt/charts/chart5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ASCOLTO E COMPRENSIONE</a:t>
            </a:r>
          </a:p>
        </c:rich>
      </c:tx>
      <c:layout>
        <c:manualLayout>
          <c:xMode val="edge"/>
          <c:yMode val="edge"/>
          <c:x val="0.17655563100186569"/>
          <c:y val="3.1349939746243186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ANNI4!$A$15:$A$18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ANNI4!$J$12:$M$12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8</c:v>
                </c:pt>
                <c:pt idx="3">
                  <c:v>19</c:v>
                </c:pt>
              </c:numCache>
            </c:numRef>
          </c:val>
        </c:ser>
        <c:dLbls/>
        <c:shape val="box"/>
        <c:axId val="107435904"/>
        <c:axId val="107437440"/>
        <c:axId val="0"/>
      </c:bar3DChart>
      <c:catAx>
        <c:axId val="107435904"/>
        <c:scaling>
          <c:orientation val="minMax"/>
        </c:scaling>
        <c:axPos val="b"/>
        <c:tickLblPos val="nextTo"/>
        <c:crossAx val="107437440"/>
        <c:crosses val="autoZero"/>
        <c:auto val="1"/>
        <c:lblAlgn val="ctr"/>
        <c:lblOffset val="100"/>
      </c:catAx>
      <c:valAx>
        <c:axId val="107437440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7435904"/>
        <c:crosses val="autoZero"/>
        <c:crossBetween val="between"/>
      </c:valAx>
    </c:plotArea>
    <c:plotVisOnly val="1"/>
    <c:dispBlanksAs val="gap"/>
  </c:chart>
  <c:externalData r:id="rId1"/>
</c:chartSpace>
</file>

<file path=ppt/charts/chart5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ASCOLTO E COMPRENSIONE</a:t>
            </a:r>
          </a:p>
        </c:rich>
      </c:tx>
      <c:layout>
        <c:manualLayout>
          <c:xMode val="edge"/>
          <c:yMode val="edge"/>
          <c:x val="0.17655563100186569"/>
          <c:y val="3.1349939746243186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1"/>
          <c:order val="0"/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c:spPr>
          <c:cat>
            <c:strRef>
              <c:f>ANNI4!$A$15:$A$18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ANNI4!$N$12:$Q$12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8</c:v>
                </c:pt>
                <c:pt idx="3">
                  <c:v>19</c:v>
                </c:pt>
              </c:numCache>
            </c:numRef>
          </c:val>
        </c:ser>
        <c:dLbls/>
        <c:shape val="box"/>
        <c:axId val="107449728"/>
        <c:axId val="107459712"/>
        <c:axId val="0"/>
      </c:bar3DChart>
      <c:catAx>
        <c:axId val="107449728"/>
        <c:scaling>
          <c:orientation val="minMax"/>
        </c:scaling>
        <c:axPos val="b"/>
        <c:tickLblPos val="nextTo"/>
        <c:crossAx val="107459712"/>
        <c:crosses val="autoZero"/>
        <c:auto val="1"/>
        <c:lblAlgn val="ctr"/>
        <c:lblOffset val="100"/>
      </c:catAx>
      <c:valAx>
        <c:axId val="107459712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7449728"/>
        <c:crosses val="autoZero"/>
        <c:crossBetween val="between"/>
      </c:valAx>
    </c:plotArea>
    <c:plotVisOnly val="1"/>
    <c:dispBlanksAs val="gap"/>
  </c:chart>
  <c:externalData r:id="rId1"/>
</c:chartSpace>
</file>

<file path=ppt/charts/chart5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COMUNICAZIONE</a:t>
            </a:r>
          </a:p>
        </c:rich>
      </c:tx>
      <c:layout>
        <c:manualLayout>
          <c:xMode val="edge"/>
          <c:yMode val="edge"/>
          <c:x val="0.31385408552605532"/>
          <c:y val="3.1349907116124988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ANNI4!$A$15:$A$18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ANNI4!$N$12:$Q$12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8</c:v>
                </c:pt>
                <c:pt idx="3">
                  <c:v>19</c:v>
                </c:pt>
              </c:numCache>
            </c:numRef>
          </c:val>
        </c:ser>
        <c:dLbls/>
        <c:shape val="box"/>
        <c:axId val="107508864"/>
        <c:axId val="107510400"/>
        <c:axId val="0"/>
      </c:bar3DChart>
      <c:catAx>
        <c:axId val="107508864"/>
        <c:scaling>
          <c:orientation val="minMax"/>
        </c:scaling>
        <c:axPos val="b"/>
        <c:tickLblPos val="nextTo"/>
        <c:crossAx val="107510400"/>
        <c:crosses val="autoZero"/>
        <c:auto val="1"/>
        <c:lblAlgn val="ctr"/>
        <c:lblOffset val="100"/>
      </c:catAx>
      <c:valAx>
        <c:axId val="107510400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7508864"/>
        <c:crosses val="autoZero"/>
        <c:crossBetween val="between"/>
      </c:valAx>
    </c:plotArea>
    <c:plotVisOnly val="1"/>
    <c:dispBlanksAs val="gap"/>
  </c:chart>
  <c:externalData r:id="rId1"/>
</c:chartSpace>
</file>

<file path=ppt/charts/chart5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INTERAZIONE</a:t>
            </a:r>
          </a:p>
        </c:rich>
      </c:tx>
      <c:layout>
        <c:manualLayout>
          <c:xMode val="edge"/>
          <c:yMode val="edge"/>
          <c:x val="0.36642560853348866"/>
          <c:y val="4.3372291854746031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ANNI4!$A$15:$A$18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ANNI4!$B$12:$E$12</c:f>
              <c:numCache>
                <c:formatCode>General</c:formatCode>
                <c:ptCount val="4"/>
                <c:pt idx="0">
                  <c:v>7</c:v>
                </c:pt>
                <c:pt idx="1">
                  <c:v>21</c:v>
                </c:pt>
                <c:pt idx="2">
                  <c:v>16</c:v>
                </c:pt>
                <c:pt idx="3">
                  <c:v>3</c:v>
                </c:pt>
              </c:numCache>
            </c:numRef>
          </c:val>
        </c:ser>
        <c:dLbls/>
        <c:shape val="box"/>
        <c:axId val="107527168"/>
        <c:axId val="107631360"/>
        <c:axId val="0"/>
      </c:bar3DChart>
      <c:catAx>
        <c:axId val="107527168"/>
        <c:scaling>
          <c:orientation val="minMax"/>
        </c:scaling>
        <c:axPos val="b"/>
        <c:tickLblPos val="nextTo"/>
        <c:crossAx val="107631360"/>
        <c:crosses val="autoZero"/>
        <c:auto val="1"/>
        <c:lblAlgn val="ctr"/>
        <c:lblOffset val="100"/>
      </c:catAx>
      <c:valAx>
        <c:axId val="107631360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7527168"/>
        <c:crosses val="autoZero"/>
        <c:crossBetween val="between"/>
      </c:valAx>
    </c:plotArea>
    <c:plotVisOnly val="1"/>
    <c:dispBlanksAs val="gap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 dirty="0"/>
              <a:t>ASCOLTO E </a:t>
            </a:r>
            <a:r>
              <a:rPr lang="en-US" dirty="0" smtClean="0"/>
              <a:t>COMPRENSIONE</a:t>
            </a:r>
          </a:p>
        </c:rich>
      </c:tx>
      <c:layout>
        <c:manualLayout>
          <c:xMode val="edge"/>
          <c:yMode val="edge"/>
          <c:x val="0.17655563100186569"/>
          <c:y val="3.1349939746243186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ANNI3!$F$11:$I$11</c:f>
              <c:numCache>
                <c:formatCode>General</c:formatCode>
                <c:ptCount val="4"/>
                <c:pt idx="0">
                  <c:v>0</c:v>
                </c:pt>
                <c:pt idx="1">
                  <c:v>8</c:v>
                </c:pt>
                <c:pt idx="2">
                  <c:v>12</c:v>
                </c:pt>
                <c:pt idx="3">
                  <c:v>30</c:v>
                </c:pt>
              </c:numCache>
            </c:numRef>
          </c:val>
        </c:ser>
        <c:dLbls/>
        <c:shape val="box"/>
        <c:axId val="105077760"/>
        <c:axId val="105100032"/>
        <c:axId val="0"/>
      </c:bar3DChart>
      <c:catAx>
        <c:axId val="105077760"/>
        <c:scaling>
          <c:orientation val="minMax"/>
        </c:scaling>
        <c:axPos val="b"/>
        <c:tickLblPos val="nextTo"/>
        <c:crossAx val="105100032"/>
        <c:crosses val="autoZero"/>
        <c:auto val="1"/>
        <c:lblAlgn val="ctr"/>
        <c:lblOffset val="100"/>
      </c:catAx>
      <c:valAx>
        <c:axId val="105100032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5077760"/>
        <c:crosses val="autoZero"/>
        <c:crossBetween val="between"/>
      </c:valAx>
    </c:plotArea>
    <c:plotVisOnly val="1"/>
    <c:dispBlanksAs val="gap"/>
  </c:chart>
  <c:externalData r:id="rId1"/>
</c:chartSpace>
</file>

<file path=ppt/charts/chart6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 dirty="0" smtClean="0"/>
              <a:t>ASCOLTO</a:t>
            </a:r>
            <a:endParaRPr lang="en-US" dirty="0"/>
          </a:p>
        </c:rich>
      </c:tx>
      <c:layout>
        <c:manualLayout>
          <c:xMode val="edge"/>
          <c:yMode val="edge"/>
          <c:x val="0.17655563100186569"/>
          <c:y val="3.1349939746243186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dLbl>
              <c:idx val="0"/>
              <c:tx>
                <c:rich>
                  <a:bodyPr/>
                  <a:lstStyle/>
                  <a:p>
                    <a:r>
                      <a:rPr lang="en-US" smtClean="0"/>
                      <a:t>3</a:t>
                    </a:r>
                    <a:endParaRPr lang="en-US"/>
                  </a:p>
                </c:rich>
              </c:tx>
              <c:showVal val="1"/>
            </c:dLbl>
            <c:dLbl>
              <c:idx val="1"/>
              <c:tx>
                <c:rich>
                  <a:bodyPr/>
                  <a:lstStyle/>
                  <a:p>
                    <a:r>
                      <a:rPr lang="en-US" smtClean="0"/>
                      <a:t>24</a:t>
                    </a:r>
                    <a:endParaRPr lang="en-US"/>
                  </a:p>
                </c:rich>
              </c:tx>
              <c:showVal val="1"/>
            </c:dLbl>
            <c:dLbl>
              <c:idx val="2"/>
              <c:tx>
                <c:rich>
                  <a:bodyPr/>
                  <a:lstStyle/>
                  <a:p>
                    <a:r>
                      <a:rPr lang="en-US" smtClean="0"/>
                      <a:t>17</a:t>
                    </a:r>
                    <a:endParaRPr lang="en-US"/>
                  </a:p>
                </c:rich>
              </c:tx>
              <c:showVal val="1"/>
            </c:dLbl>
            <c:dLbl>
              <c:idx val="3"/>
              <c:tx>
                <c:rich>
                  <a:bodyPr/>
                  <a:lstStyle/>
                  <a:p>
                    <a:r>
                      <a:rPr lang="en-US" smtClean="0"/>
                      <a:t>3</a:t>
                    </a:r>
                    <a:endParaRPr lang="en-US"/>
                  </a:p>
                </c:rich>
              </c:tx>
              <c:showVal val="1"/>
            </c:dLbl>
            <c:showVal val="1"/>
          </c:dLbls>
          <c:val>
            <c:numRef>
              <c:f>ANNI4!$F$12:$I$12</c:f>
              <c:numCache>
                <c:formatCode>General</c:formatCode>
                <c:ptCount val="4"/>
                <c:pt idx="0">
                  <c:v>3</c:v>
                </c:pt>
                <c:pt idx="1">
                  <c:v>24</c:v>
                </c:pt>
                <c:pt idx="2">
                  <c:v>17</c:v>
                </c:pt>
                <c:pt idx="3">
                  <c:v>3</c:v>
                </c:pt>
              </c:numCache>
            </c:numRef>
          </c:val>
        </c:ser>
        <c:dLbls/>
        <c:shape val="box"/>
        <c:axId val="107660032"/>
        <c:axId val="107661568"/>
        <c:axId val="0"/>
      </c:bar3DChart>
      <c:catAx>
        <c:axId val="107660032"/>
        <c:scaling>
          <c:orientation val="minMax"/>
        </c:scaling>
        <c:axPos val="b"/>
        <c:tickLblPos val="nextTo"/>
        <c:crossAx val="107661568"/>
        <c:crosses val="autoZero"/>
        <c:auto val="1"/>
        <c:lblAlgn val="ctr"/>
        <c:lblOffset val="100"/>
      </c:catAx>
      <c:valAx>
        <c:axId val="107661568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7660032"/>
        <c:crosses val="autoZero"/>
        <c:crossBetween val="between"/>
      </c:valAx>
    </c:plotArea>
    <c:plotVisOnly val="1"/>
    <c:dispBlanksAs val="gap"/>
  </c:chart>
  <c:externalData r:id="rId1"/>
</c:chartSpace>
</file>

<file path=ppt/charts/chart6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ASCOLTO E COMPRENSIONE</a:t>
            </a:r>
          </a:p>
        </c:rich>
      </c:tx>
      <c:layout>
        <c:manualLayout>
          <c:xMode val="edge"/>
          <c:yMode val="edge"/>
          <c:x val="0.17655563100186569"/>
          <c:y val="3.1349939746243186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1"/>
          <c:order val="0"/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c:spPr>
          <c:dLbls>
            <c:dLbl>
              <c:idx val="3"/>
              <c:tx>
                <c:rich>
                  <a:bodyPr/>
                  <a:lstStyle/>
                  <a:p>
                    <a:r>
                      <a:rPr lang="en-US" smtClean="0"/>
                      <a:t>16</a:t>
                    </a:r>
                    <a:endParaRPr lang="en-US"/>
                  </a:p>
                </c:rich>
              </c:tx>
              <c:showVal val="1"/>
            </c:dLbl>
            <c:showVal val="1"/>
          </c:dLbls>
          <c:cat>
            <c:strRef>
              <c:f>ANNI4!$A$15:$A$18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ANNI4!$N$12:$Q$12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8</c:v>
                </c:pt>
                <c:pt idx="3">
                  <c:v>17</c:v>
                </c:pt>
              </c:numCache>
            </c:numRef>
          </c:val>
        </c:ser>
        <c:dLbls/>
        <c:shape val="box"/>
        <c:axId val="107583744"/>
        <c:axId val="107593728"/>
        <c:axId val="0"/>
      </c:bar3DChart>
      <c:catAx>
        <c:axId val="107583744"/>
        <c:scaling>
          <c:orientation val="minMax"/>
        </c:scaling>
        <c:axPos val="b"/>
        <c:tickLblPos val="nextTo"/>
        <c:crossAx val="107593728"/>
        <c:crosses val="autoZero"/>
        <c:auto val="1"/>
        <c:lblAlgn val="ctr"/>
        <c:lblOffset val="100"/>
      </c:catAx>
      <c:valAx>
        <c:axId val="107593728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7583744"/>
        <c:crosses val="autoZero"/>
        <c:crossBetween val="between"/>
      </c:valAx>
    </c:plotArea>
    <c:plotVisOnly val="1"/>
    <c:dispBlanksAs val="gap"/>
  </c:chart>
  <c:externalData r:id="rId1"/>
</c:chartSpace>
</file>

<file path=ppt/charts/chart6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COMUNICAZIONE</a:t>
            </a:r>
          </a:p>
        </c:rich>
      </c:tx>
      <c:layout>
        <c:manualLayout>
          <c:xMode val="edge"/>
          <c:yMode val="edge"/>
          <c:x val="0.31385408552605532"/>
          <c:y val="3.1349907116124988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ANNI4!$A$15:$A$18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ANNI4!$N$12:$Q$12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8</c:v>
                </c:pt>
                <c:pt idx="3">
                  <c:v>17</c:v>
                </c:pt>
              </c:numCache>
            </c:numRef>
          </c:val>
        </c:ser>
        <c:dLbls/>
        <c:shape val="box"/>
        <c:axId val="107675648"/>
        <c:axId val="107677184"/>
        <c:axId val="0"/>
      </c:bar3DChart>
      <c:catAx>
        <c:axId val="107675648"/>
        <c:scaling>
          <c:orientation val="minMax"/>
        </c:scaling>
        <c:axPos val="b"/>
        <c:tickLblPos val="nextTo"/>
        <c:crossAx val="107677184"/>
        <c:crosses val="autoZero"/>
        <c:auto val="1"/>
        <c:lblAlgn val="ctr"/>
        <c:lblOffset val="100"/>
      </c:catAx>
      <c:valAx>
        <c:axId val="107677184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7675648"/>
        <c:crosses val="autoZero"/>
        <c:crossBetween val="between"/>
      </c:valAx>
    </c:plotArea>
    <c:plotVisOnly val="1"/>
    <c:dispBlanksAs val="gap"/>
  </c:chart>
  <c:externalData r:id="rId1"/>
</c:chartSpace>
</file>

<file path=ppt/charts/chart6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INTERAZIONE</a:t>
            </a:r>
          </a:p>
        </c:rich>
      </c:tx>
      <c:layout>
        <c:manualLayout>
          <c:xMode val="edge"/>
          <c:yMode val="edge"/>
          <c:x val="0.36642560853348866"/>
          <c:y val="4.3372291854746031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ANNI4!$A$15:$A$18</c:f>
              <c:strCache>
                <c:ptCount val="4"/>
                <c:pt idx="0">
                  <c:v>LIVELLO</c:v>
                </c:pt>
                <c:pt idx="1">
                  <c:v>A</c:v>
                </c:pt>
                <c:pt idx="2">
                  <c:v>B</c:v>
                </c:pt>
                <c:pt idx="3">
                  <c:v>C</c:v>
                </c:pt>
              </c:strCache>
            </c:strRef>
          </c:cat>
          <c:val>
            <c:numRef>
              <c:f>ANNI4!$B$12:$E$12</c:f>
              <c:numCache>
                <c:formatCode>General</c:formatCode>
                <c:ptCount val="4"/>
                <c:pt idx="0">
                  <c:v>9</c:v>
                </c:pt>
                <c:pt idx="1">
                  <c:v>10</c:v>
                </c:pt>
                <c:pt idx="2">
                  <c:v>2</c:v>
                </c:pt>
                <c:pt idx="3">
                  <c:v>0</c:v>
                </c:pt>
              </c:numCache>
            </c:numRef>
          </c:val>
        </c:ser>
        <c:dLbls/>
        <c:shape val="box"/>
        <c:axId val="107730816"/>
        <c:axId val="107732352"/>
        <c:axId val="0"/>
      </c:bar3DChart>
      <c:catAx>
        <c:axId val="107730816"/>
        <c:scaling>
          <c:orientation val="minMax"/>
        </c:scaling>
        <c:axPos val="b"/>
        <c:tickLblPos val="nextTo"/>
        <c:crossAx val="107732352"/>
        <c:crosses val="autoZero"/>
        <c:auto val="1"/>
        <c:lblAlgn val="ctr"/>
        <c:lblOffset val="100"/>
      </c:catAx>
      <c:valAx>
        <c:axId val="107732352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7730816"/>
        <c:crosses val="autoZero"/>
        <c:crossBetween val="between"/>
      </c:valAx>
    </c:plotArea>
    <c:plotVisOnly val="1"/>
    <c:dispBlanksAs val="gap"/>
  </c:chart>
  <c:externalData r:id="rId1"/>
</c:chartSpace>
</file>

<file path=ppt/charts/chart6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 dirty="0" smtClean="0"/>
              <a:t>ASCOLTO</a:t>
            </a:r>
            <a:endParaRPr lang="en-US" dirty="0"/>
          </a:p>
        </c:rich>
      </c:tx>
      <c:layout>
        <c:manualLayout>
          <c:xMode val="edge"/>
          <c:yMode val="edge"/>
          <c:x val="0.17655563100186569"/>
          <c:y val="3.1349939746243186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dLbl>
              <c:idx val="0"/>
              <c:tx>
                <c:rich>
                  <a:bodyPr/>
                  <a:lstStyle/>
                  <a:p>
                    <a:r>
                      <a:rPr lang="en-US" smtClean="0"/>
                      <a:t>3</a:t>
                    </a:r>
                    <a:endParaRPr lang="en-US"/>
                  </a:p>
                </c:rich>
              </c:tx>
              <c:showVal val="1"/>
            </c:dLbl>
            <c:dLbl>
              <c:idx val="1"/>
              <c:tx>
                <c:rich>
                  <a:bodyPr/>
                  <a:lstStyle/>
                  <a:p>
                    <a:r>
                      <a:rPr lang="en-US" smtClean="0"/>
                      <a:t>24</a:t>
                    </a:r>
                    <a:endParaRPr lang="en-US"/>
                  </a:p>
                </c:rich>
              </c:tx>
              <c:showVal val="1"/>
            </c:dLbl>
            <c:dLbl>
              <c:idx val="2"/>
              <c:tx>
                <c:rich>
                  <a:bodyPr/>
                  <a:lstStyle/>
                  <a:p>
                    <a:r>
                      <a:rPr lang="en-US" smtClean="0"/>
                      <a:t>17</a:t>
                    </a:r>
                    <a:endParaRPr lang="en-US"/>
                  </a:p>
                </c:rich>
              </c:tx>
              <c:showVal val="1"/>
            </c:dLbl>
            <c:dLbl>
              <c:idx val="3"/>
              <c:tx>
                <c:rich>
                  <a:bodyPr/>
                  <a:lstStyle/>
                  <a:p>
                    <a:r>
                      <a:rPr lang="en-US" smtClean="0"/>
                      <a:t>3</a:t>
                    </a:r>
                    <a:endParaRPr lang="en-US"/>
                  </a:p>
                </c:rich>
              </c:tx>
              <c:showVal val="1"/>
            </c:dLbl>
            <c:showVal val="1"/>
          </c:dLbls>
          <c:val>
            <c:numRef>
              <c:f>ANNI4!$F$12:$I$12</c:f>
              <c:numCache>
                <c:formatCode>General</c:formatCode>
                <c:ptCount val="4"/>
                <c:pt idx="0">
                  <c:v>7</c:v>
                </c:pt>
                <c:pt idx="1">
                  <c:v>11</c:v>
                </c:pt>
                <c:pt idx="2">
                  <c:v>3</c:v>
                </c:pt>
                <c:pt idx="3">
                  <c:v>0</c:v>
                </c:pt>
              </c:numCache>
            </c:numRef>
          </c:val>
        </c:ser>
        <c:dLbls/>
        <c:shape val="box"/>
        <c:axId val="107761024"/>
        <c:axId val="107799680"/>
        <c:axId val="0"/>
      </c:bar3DChart>
      <c:catAx>
        <c:axId val="107761024"/>
        <c:scaling>
          <c:orientation val="minMax"/>
        </c:scaling>
        <c:axPos val="b"/>
        <c:tickLblPos val="nextTo"/>
        <c:crossAx val="107799680"/>
        <c:crosses val="autoZero"/>
        <c:auto val="1"/>
        <c:lblAlgn val="ctr"/>
        <c:lblOffset val="100"/>
      </c:catAx>
      <c:valAx>
        <c:axId val="107799680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7761024"/>
        <c:crosses val="autoZero"/>
        <c:crossBetween val="between"/>
      </c:valAx>
    </c:plotArea>
    <c:plotVisOnly val="1"/>
    <c:dispBlanksAs val="gap"/>
  </c:chart>
  <c:externalData r:id="rId1"/>
</c:chartSpace>
</file>

<file path=ppt/charts/chart6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ASCOLTO E COMPRENSIONE</a:t>
            </a:r>
          </a:p>
        </c:rich>
      </c:tx>
      <c:layout>
        <c:manualLayout>
          <c:xMode val="edge"/>
          <c:yMode val="edge"/>
          <c:x val="0.17655563100186569"/>
          <c:y val="3.1349939746243186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1"/>
          <c:order val="0"/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c:spPr>
          <c:dLbls>
            <c:dLbl>
              <c:idx val="3"/>
              <c:tx>
                <c:rich>
                  <a:bodyPr/>
                  <a:lstStyle/>
                  <a:p>
                    <a:r>
                      <a:rPr lang="en-US" smtClean="0"/>
                      <a:t>16</a:t>
                    </a:r>
                    <a:endParaRPr lang="en-US"/>
                  </a:p>
                </c:rich>
              </c:tx>
              <c:showVal val="1"/>
            </c:dLbl>
            <c:showVal val="1"/>
          </c:dLbls>
          <c:cat>
            <c:strRef>
              <c:f>ANNI4!$A$15:$A$18</c:f>
              <c:strCache>
                <c:ptCount val="4"/>
                <c:pt idx="0">
                  <c:v>LIVELLO</c:v>
                </c:pt>
                <c:pt idx="1">
                  <c:v>A</c:v>
                </c:pt>
                <c:pt idx="2">
                  <c:v>B</c:v>
                </c:pt>
                <c:pt idx="3">
                  <c:v>C</c:v>
                </c:pt>
              </c:strCache>
            </c:strRef>
          </c:cat>
          <c:val>
            <c:numRef>
              <c:f>ANNI4!$N$12:$Q$12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21</c:v>
                </c:pt>
              </c:numCache>
            </c:numRef>
          </c:val>
        </c:ser>
        <c:dLbls/>
        <c:shape val="box"/>
        <c:axId val="107816064"/>
        <c:axId val="107817600"/>
        <c:axId val="0"/>
      </c:bar3DChart>
      <c:catAx>
        <c:axId val="107816064"/>
        <c:scaling>
          <c:orientation val="minMax"/>
        </c:scaling>
        <c:axPos val="b"/>
        <c:tickLblPos val="nextTo"/>
        <c:crossAx val="107817600"/>
        <c:crosses val="autoZero"/>
        <c:auto val="1"/>
        <c:lblAlgn val="ctr"/>
        <c:lblOffset val="100"/>
      </c:catAx>
      <c:valAx>
        <c:axId val="107817600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7816064"/>
        <c:crosses val="autoZero"/>
        <c:crossBetween val="between"/>
      </c:valAx>
    </c:plotArea>
    <c:plotVisOnly val="1"/>
    <c:dispBlanksAs val="gap"/>
  </c:chart>
  <c:externalData r:id="rId1"/>
</c:chartSpace>
</file>

<file path=ppt/charts/chart6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COMUNICAZIONE</a:t>
            </a:r>
          </a:p>
        </c:rich>
      </c:tx>
      <c:layout>
        <c:manualLayout>
          <c:xMode val="edge"/>
          <c:yMode val="edge"/>
          <c:x val="0.31385408552605532"/>
          <c:y val="3.1349907116124988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ANNI4!$A$15:$A$18</c:f>
              <c:strCache>
                <c:ptCount val="4"/>
                <c:pt idx="0">
                  <c:v>LIVELLO</c:v>
                </c:pt>
                <c:pt idx="1">
                  <c:v>A</c:v>
                </c:pt>
                <c:pt idx="2">
                  <c:v>B</c:v>
                </c:pt>
                <c:pt idx="3">
                  <c:v>C</c:v>
                </c:pt>
              </c:strCache>
            </c:strRef>
          </c:cat>
          <c:val>
            <c:numRef>
              <c:f>ANNI4!$N$12:$Q$12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21</c:v>
                </c:pt>
              </c:numCache>
            </c:numRef>
          </c:val>
        </c:ser>
        <c:dLbls/>
        <c:shape val="box"/>
        <c:axId val="107858560"/>
        <c:axId val="107868544"/>
        <c:axId val="0"/>
      </c:bar3DChart>
      <c:catAx>
        <c:axId val="107858560"/>
        <c:scaling>
          <c:orientation val="minMax"/>
        </c:scaling>
        <c:axPos val="b"/>
        <c:tickLblPos val="nextTo"/>
        <c:crossAx val="107868544"/>
        <c:crosses val="autoZero"/>
        <c:auto val="1"/>
        <c:lblAlgn val="ctr"/>
        <c:lblOffset val="100"/>
      </c:catAx>
      <c:valAx>
        <c:axId val="107868544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7858560"/>
        <c:crosses val="autoZero"/>
        <c:crossBetween val="between"/>
      </c:valAx>
    </c:plotArea>
    <c:plotVisOnly val="1"/>
    <c:dispBlanksAs val="gap"/>
  </c:chart>
  <c:externalData r:id="rId1"/>
</c:chartSpace>
</file>

<file path=ppt/charts/chart6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RAGGRUPPARE E CLASSIFICARE</a:t>
            </a:r>
          </a:p>
        </c:rich>
      </c:tx>
      <c:layout>
        <c:manualLayout>
          <c:xMode val="edge"/>
          <c:yMode val="edge"/>
          <c:x val="0.1330055365160136"/>
          <c:y val="3.6851294930342622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40000"/>
                <a:lumOff val="60000"/>
              </a:schemeClr>
            </a:solidFill>
          </c:spPr>
          <c:dLbls>
            <c:showVal val="1"/>
          </c:dLbls>
          <c:cat>
            <c:strRef>
              <c:f>ANNI4!$A$15:$A$18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ANNI4!$R$12:$U$12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28</c:v>
                </c:pt>
                <c:pt idx="3">
                  <c:v>21</c:v>
                </c:pt>
              </c:numCache>
            </c:numRef>
          </c:val>
        </c:ser>
        <c:dLbls/>
        <c:shape val="box"/>
        <c:axId val="107918080"/>
        <c:axId val="107919616"/>
        <c:axId val="0"/>
      </c:bar3DChart>
      <c:catAx>
        <c:axId val="107918080"/>
        <c:scaling>
          <c:orientation val="minMax"/>
        </c:scaling>
        <c:axPos val="b"/>
        <c:tickLblPos val="nextTo"/>
        <c:crossAx val="107919616"/>
        <c:crosses val="autoZero"/>
        <c:auto val="1"/>
        <c:lblAlgn val="ctr"/>
        <c:lblOffset val="100"/>
      </c:catAx>
      <c:valAx>
        <c:axId val="107919616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7918080"/>
        <c:crosses val="autoZero"/>
        <c:crossBetween val="between"/>
      </c:valAx>
    </c:plotArea>
    <c:plotVisOnly val="1"/>
    <c:dispBlanksAs val="gap"/>
  </c:chart>
  <c:externalData r:id="rId1"/>
</c:chartSpace>
</file>

<file path=ppt/charts/chart6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COLLOCAZIONE SPAZIO-TEMPO</a:t>
            </a:r>
          </a:p>
        </c:rich>
      </c:tx>
      <c:layout>
        <c:manualLayout>
          <c:xMode val="edge"/>
          <c:yMode val="edge"/>
          <c:x val="0.11402594330323702"/>
          <c:y val="5.268863951878993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40000"/>
                <a:lumOff val="60000"/>
              </a:schemeClr>
            </a:solidFill>
          </c:spPr>
          <c:dLbls>
            <c:showVal val="1"/>
          </c:dLbls>
          <c:cat>
            <c:strRef>
              <c:f>ANNI4!$A$15:$A$18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ANNI4!$V$12:$Y$12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14</c:v>
                </c:pt>
                <c:pt idx="3">
                  <c:v>36</c:v>
                </c:pt>
              </c:numCache>
            </c:numRef>
          </c:val>
        </c:ser>
        <c:dLbls/>
        <c:shape val="box"/>
        <c:axId val="108009728"/>
        <c:axId val="108019712"/>
        <c:axId val="0"/>
      </c:bar3DChart>
      <c:catAx>
        <c:axId val="108009728"/>
        <c:scaling>
          <c:orientation val="minMax"/>
        </c:scaling>
        <c:axPos val="b"/>
        <c:tickLblPos val="nextTo"/>
        <c:crossAx val="108019712"/>
        <c:crosses val="autoZero"/>
        <c:auto val="1"/>
        <c:lblAlgn val="ctr"/>
        <c:lblOffset val="100"/>
      </c:catAx>
      <c:valAx>
        <c:axId val="108019712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8009728"/>
        <c:crosses val="autoZero"/>
        <c:crossBetween val="between"/>
      </c:valAx>
    </c:plotArea>
    <c:plotVisOnly val="1"/>
    <c:dispBlanksAs val="gap"/>
  </c:chart>
  <c:externalData r:id="rId1"/>
</c:chartSpace>
</file>

<file path=ppt/charts/chart6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OSSERVAZIONE</a:t>
            </a:r>
          </a:p>
        </c:rich>
      </c:tx>
      <c:layout>
        <c:manualLayout>
          <c:xMode val="edge"/>
          <c:yMode val="edge"/>
          <c:x val="0.34974022326833965"/>
          <c:y val="3.1349949638635133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ANNI4!$A$15:$A$18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ANNI4!$Z$12:$AC$12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28</c:v>
                </c:pt>
                <c:pt idx="3">
                  <c:v>22</c:v>
                </c:pt>
              </c:numCache>
            </c:numRef>
          </c:val>
        </c:ser>
        <c:dLbls/>
        <c:shape val="box"/>
        <c:axId val="108052480"/>
        <c:axId val="108054016"/>
        <c:axId val="0"/>
      </c:bar3DChart>
      <c:catAx>
        <c:axId val="108052480"/>
        <c:scaling>
          <c:orientation val="minMax"/>
        </c:scaling>
        <c:axPos val="b"/>
        <c:tickLblPos val="nextTo"/>
        <c:crossAx val="108054016"/>
        <c:crosses val="autoZero"/>
        <c:auto val="1"/>
        <c:lblAlgn val="ctr"/>
        <c:lblOffset val="100"/>
      </c:catAx>
      <c:valAx>
        <c:axId val="108054016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8052480"/>
        <c:crosses val="autoZero"/>
        <c:crossBetween val="between"/>
      </c:valAx>
    </c:plotArea>
    <c:plotVisOnly val="1"/>
    <c:dispBlanksAs val="gap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 dirty="0"/>
              <a:t>ASCOLTO E </a:t>
            </a:r>
            <a:r>
              <a:rPr lang="en-US" dirty="0" smtClean="0"/>
              <a:t>COMPRENSIONE</a:t>
            </a:r>
          </a:p>
        </c:rich>
      </c:tx>
      <c:layout>
        <c:manualLayout>
          <c:xMode val="edge"/>
          <c:yMode val="edge"/>
          <c:x val="0.17316398605283176"/>
          <c:y val="3.1349866354718758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1"/>
          <c:order val="0"/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ANNI3!$J$11:$M$11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6</c:v>
                </c:pt>
                <c:pt idx="3">
                  <c:v>2</c:v>
                </c:pt>
              </c:numCache>
            </c:numRef>
          </c:val>
        </c:ser>
        <c:dLbls/>
        <c:shape val="box"/>
        <c:axId val="104997632"/>
        <c:axId val="104999168"/>
        <c:axId val="0"/>
      </c:bar3DChart>
      <c:catAx>
        <c:axId val="104997632"/>
        <c:scaling>
          <c:orientation val="minMax"/>
        </c:scaling>
        <c:axPos val="b"/>
        <c:tickLblPos val="nextTo"/>
        <c:crossAx val="104999168"/>
        <c:crosses val="autoZero"/>
        <c:auto val="1"/>
        <c:lblAlgn val="ctr"/>
        <c:lblOffset val="100"/>
      </c:catAx>
      <c:valAx>
        <c:axId val="104999168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4997632"/>
        <c:crosses val="autoZero"/>
        <c:crossBetween val="between"/>
      </c:valAx>
    </c:plotArea>
    <c:plotVisOnly val="1"/>
    <c:dispBlanksAs val="gap"/>
  </c:chart>
  <c:externalData r:id="rId1"/>
</c:chartSpace>
</file>

<file path=ppt/charts/chart7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ESPLORAZIONE</a:t>
            </a:r>
          </a:p>
        </c:rich>
      </c:tx>
      <c:layout>
        <c:manualLayout>
          <c:xMode val="edge"/>
          <c:yMode val="edge"/>
          <c:x val="0.30267606805296338"/>
          <c:y val="3.9276176472240312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ANNI4!$A$15:$A$18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ANNI4!$AD$12:$AG$12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20</c:v>
                </c:pt>
                <c:pt idx="3">
                  <c:v>34</c:v>
                </c:pt>
              </c:numCache>
            </c:numRef>
          </c:val>
        </c:ser>
        <c:dLbls/>
        <c:shape val="box"/>
        <c:axId val="108078592"/>
        <c:axId val="108080128"/>
        <c:axId val="0"/>
      </c:bar3DChart>
      <c:catAx>
        <c:axId val="108078592"/>
        <c:scaling>
          <c:orientation val="minMax"/>
        </c:scaling>
        <c:axPos val="b"/>
        <c:tickLblPos val="nextTo"/>
        <c:crossAx val="108080128"/>
        <c:crosses val="autoZero"/>
        <c:auto val="1"/>
        <c:lblAlgn val="ctr"/>
        <c:lblOffset val="100"/>
      </c:catAx>
      <c:valAx>
        <c:axId val="108080128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8078592"/>
        <c:crosses val="autoZero"/>
        <c:crossBetween val="between"/>
      </c:valAx>
    </c:plotArea>
    <c:plotVisOnly val="1"/>
    <c:dispBlanksAs val="gap"/>
  </c:chart>
  <c:externalData r:id="rId1"/>
</c:chartSpace>
</file>

<file path=ppt/charts/chart7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RAGGRUPPARE E CLASSIFICARE</a:t>
            </a:r>
          </a:p>
        </c:rich>
      </c:tx>
      <c:layout>
        <c:manualLayout>
          <c:xMode val="edge"/>
          <c:yMode val="edge"/>
          <c:x val="0.1330055365160136"/>
          <c:y val="3.6851294930342622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40000"/>
                <a:lumOff val="60000"/>
              </a:schemeClr>
            </a:solidFill>
          </c:spPr>
          <c:dLbls>
            <c:showVal val="1"/>
          </c:dLbls>
          <c:cat>
            <c:strRef>
              <c:f>ANNI4!$A$15:$A$18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ANNI4!$R$12:$U$12</c:f>
              <c:numCache>
                <c:formatCode>General</c:formatCode>
                <c:ptCount val="4"/>
                <c:pt idx="0">
                  <c:v>5</c:v>
                </c:pt>
                <c:pt idx="1">
                  <c:v>25</c:v>
                </c:pt>
                <c:pt idx="2">
                  <c:v>13</c:v>
                </c:pt>
                <c:pt idx="3">
                  <c:v>4</c:v>
                </c:pt>
              </c:numCache>
            </c:numRef>
          </c:val>
        </c:ser>
        <c:dLbls/>
        <c:shape val="box"/>
        <c:axId val="108129664"/>
        <c:axId val="107943040"/>
        <c:axId val="0"/>
      </c:bar3DChart>
      <c:catAx>
        <c:axId val="108129664"/>
        <c:scaling>
          <c:orientation val="minMax"/>
        </c:scaling>
        <c:axPos val="b"/>
        <c:tickLblPos val="nextTo"/>
        <c:crossAx val="107943040"/>
        <c:crosses val="autoZero"/>
        <c:auto val="1"/>
        <c:lblAlgn val="ctr"/>
        <c:lblOffset val="100"/>
      </c:catAx>
      <c:valAx>
        <c:axId val="107943040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8129664"/>
        <c:crosses val="autoZero"/>
        <c:crossBetween val="between"/>
      </c:valAx>
    </c:plotArea>
    <c:plotVisOnly val="1"/>
    <c:dispBlanksAs val="gap"/>
  </c:chart>
  <c:externalData r:id="rId1"/>
</c:chartSpace>
</file>

<file path=ppt/charts/chart7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COLLOCAZIONE SPAZIO-TEMPO</a:t>
            </a:r>
          </a:p>
        </c:rich>
      </c:tx>
      <c:layout>
        <c:manualLayout>
          <c:xMode val="edge"/>
          <c:yMode val="edge"/>
          <c:x val="0.11402594330323702"/>
          <c:y val="5.268863951878993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40000"/>
                <a:lumOff val="60000"/>
              </a:schemeClr>
            </a:solidFill>
          </c:spPr>
          <c:dLbls>
            <c:showVal val="1"/>
          </c:dLbls>
          <c:cat>
            <c:strRef>
              <c:f>ANNI4!$A$15:$A$18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ANNI4!$V$12:$Y$12</c:f>
              <c:numCache>
                <c:formatCode>General</c:formatCode>
                <c:ptCount val="4"/>
                <c:pt idx="0">
                  <c:v>3</c:v>
                </c:pt>
                <c:pt idx="1">
                  <c:v>25</c:v>
                </c:pt>
                <c:pt idx="2">
                  <c:v>15</c:v>
                </c:pt>
                <c:pt idx="3">
                  <c:v>4</c:v>
                </c:pt>
              </c:numCache>
            </c:numRef>
          </c:val>
        </c:ser>
        <c:dLbls/>
        <c:shape val="box"/>
        <c:axId val="107959424"/>
        <c:axId val="107960960"/>
        <c:axId val="0"/>
      </c:bar3DChart>
      <c:catAx>
        <c:axId val="107959424"/>
        <c:scaling>
          <c:orientation val="minMax"/>
        </c:scaling>
        <c:axPos val="b"/>
        <c:tickLblPos val="nextTo"/>
        <c:crossAx val="107960960"/>
        <c:crosses val="autoZero"/>
        <c:auto val="1"/>
        <c:lblAlgn val="ctr"/>
        <c:lblOffset val="100"/>
      </c:catAx>
      <c:valAx>
        <c:axId val="107960960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7959424"/>
        <c:crosses val="autoZero"/>
        <c:crossBetween val="between"/>
      </c:valAx>
    </c:plotArea>
    <c:plotVisOnly val="1"/>
    <c:dispBlanksAs val="gap"/>
  </c:chart>
  <c:externalData r:id="rId1"/>
</c:chartSpace>
</file>

<file path=ppt/charts/chart7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OSSERVAZIONE</a:t>
            </a:r>
          </a:p>
        </c:rich>
      </c:tx>
      <c:layout>
        <c:manualLayout>
          <c:xMode val="edge"/>
          <c:yMode val="edge"/>
          <c:x val="0.34974022326833965"/>
          <c:y val="3.1349949638635133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ANNI4!$A$15:$A$18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ANNI4!$Z$12:$AC$12</c:f>
              <c:numCache>
                <c:formatCode>General</c:formatCode>
                <c:ptCount val="4"/>
                <c:pt idx="0">
                  <c:v>8</c:v>
                </c:pt>
                <c:pt idx="1">
                  <c:v>23</c:v>
                </c:pt>
                <c:pt idx="2">
                  <c:v>12</c:v>
                </c:pt>
                <c:pt idx="3">
                  <c:v>4</c:v>
                </c:pt>
              </c:numCache>
            </c:numRef>
          </c:val>
        </c:ser>
        <c:dLbls/>
        <c:shape val="box"/>
        <c:axId val="107985536"/>
        <c:axId val="108134784"/>
        <c:axId val="0"/>
      </c:bar3DChart>
      <c:catAx>
        <c:axId val="107985536"/>
        <c:scaling>
          <c:orientation val="minMax"/>
        </c:scaling>
        <c:axPos val="b"/>
        <c:tickLblPos val="nextTo"/>
        <c:crossAx val="108134784"/>
        <c:crosses val="autoZero"/>
        <c:auto val="1"/>
        <c:lblAlgn val="ctr"/>
        <c:lblOffset val="100"/>
      </c:catAx>
      <c:valAx>
        <c:axId val="108134784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7985536"/>
        <c:crosses val="autoZero"/>
        <c:crossBetween val="between"/>
      </c:valAx>
    </c:plotArea>
    <c:plotVisOnly val="1"/>
    <c:dispBlanksAs val="gap"/>
  </c:chart>
  <c:externalData r:id="rId1"/>
</c:chartSpace>
</file>

<file path=ppt/charts/chart7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ESPLORAZIONE</a:t>
            </a:r>
          </a:p>
        </c:rich>
      </c:tx>
      <c:layout>
        <c:manualLayout>
          <c:xMode val="edge"/>
          <c:yMode val="edge"/>
          <c:x val="0.30267606805296338"/>
          <c:y val="3.9276176472240312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ANNI4!$A$15:$A$18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ANNI4!$AD$12:$AG$12</c:f>
              <c:numCache>
                <c:formatCode>General</c:formatCode>
                <c:ptCount val="4"/>
                <c:pt idx="0">
                  <c:v>4</c:v>
                </c:pt>
                <c:pt idx="1">
                  <c:v>27</c:v>
                </c:pt>
                <c:pt idx="2">
                  <c:v>14</c:v>
                </c:pt>
                <c:pt idx="3">
                  <c:v>1</c:v>
                </c:pt>
              </c:numCache>
            </c:numRef>
          </c:val>
        </c:ser>
        <c:dLbls/>
        <c:shape val="box"/>
        <c:axId val="108159360"/>
        <c:axId val="108160896"/>
        <c:axId val="0"/>
      </c:bar3DChart>
      <c:catAx>
        <c:axId val="108159360"/>
        <c:scaling>
          <c:orientation val="minMax"/>
        </c:scaling>
        <c:axPos val="b"/>
        <c:tickLblPos val="nextTo"/>
        <c:crossAx val="108160896"/>
        <c:crosses val="autoZero"/>
        <c:auto val="1"/>
        <c:lblAlgn val="ctr"/>
        <c:lblOffset val="100"/>
      </c:catAx>
      <c:valAx>
        <c:axId val="108160896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8159360"/>
        <c:crosses val="autoZero"/>
        <c:crossBetween val="between"/>
      </c:valAx>
    </c:plotArea>
    <c:plotVisOnly val="1"/>
    <c:dispBlanksAs val="gap"/>
  </c:chart>
  <c:externalData r:id="rId1"/>
</c:chartSpace>
</file>

<file path=ppt/charts/chart7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RAGGRUPPARE E CLASSIFICARE</a:t>
            </a:r>
          </a:p>
        </c:rich>
      </c:tx>
      <c:layout>
        <c:manualLayout>
          <c:xMode val="edge"/>
          <c:yMode val="edge"/>
          <c:x val="0.1330055365160136"/>
          <c:y val="3.6851294930342622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40000"/>
                <a:lumOff val="60000"/>
              </a:schemeClr>
            </a:solidFill>
          </c:spPr>
          <c:dLbls>
            <c:showVal val="1"/>
          </c:dLbls>
          <c:cat>
            <c:strRef>
              <c:f>ANNI4!$A$15:$A$18</c:f>
              <c:strCache>
                <c:ptCount val="4"/>
                <c:pt idx="0">
                  <c:v>LIVELLO</c:v>
                </c:pt>
                <c:pt idx="1">
                  <c:v>A</c:v>
                </c:pt>
                <c:pt idx="2">
                  <c:v>B</c:v>
                </c:pt>
                <c:pt idx="3">
                  <c:v>C</c:v>
                </c:pt>
              </c:strCache>
            </c:strRef>
          </c:cat>
          <c:val>
            <c:numRef>
              <c:f>ANNI4!$R$12:$U$12</c:f>
              <c:numCache>
                <c:formatCode>General</c:formatCode>
                <c:ptCount val="4"/>
                <c:pt idx="0">
                  <c:v>6</c:v>
                </c:pt>
                <c:pt idx="1">
                  <c:v>12</c:v>
                </c:pt>
                <c:pt idx="2">
                  <c:v>2</c:v>
                </c:pt>
                <c:pt idx="3">
                  <c:v>0</c:v>
                </c:pt>
              </c:numCache>
            </c:numRef>
          </c:val>
        </c:ser>
        <c:dLbls/>
        <c:shape val="box"/>
        <c:axId val="108284160"/>
        <c:axId val="108298240"/>
        <c:axId val="0"/>
      </c:bar3DChart>
      <c:catAx>
        <c:axId val="108284160"/>
        <c:scaling>
          <c:orientation val="minMax"/>
        </c:scaling>
        <c:axPos val="b"/>
        <c:tickLblPos val="nextTo"/>
        <c:crossAx val="108298240"/>
        <c:crosses val="autoZero"/>
        <c:auto val="1"/>
        <c:lblAlgn val="ctr"/>
        <c:lblOffset val="100"/>
      </c:catAx>
      <c:valAx>
        <c:axId val="108298240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8284160"/>
        <c:crosses val="autoZero"/>
        <c:crossBetween val="between"/>
      </c:valAx>
    </c:plotArea>
    <c:plotVisOnly val="1"/>
    <c:dispBlanksAs val="gap"/>
  </c:chart>
  <c:externalData r:id="rId1"/>
</c:chartSpace>
</file>

<file path=ppt/charts/chart7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COLLOCAZIONE SPAZIO-TEMPO</a:t>
            </a:r>
          </a:p>
        </c:rich>
      </c:tx>
      <c:layout>
        <c:manualLayout>
          <c:xMode val="edge"/>
          <c:yMode val="edge"/>
          <c:x val="0.11402594330323702"/>
          <c:y val="5.268863951878993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40000"/>
                <a:lumOff val="60000"/>
              </a:schemeClr>
            </a:solidFill>
          </c:spPr>
          <c:dLbls>
            <c:showVal val="1"/>
          </c:dLbls>
          <c:cat>
            <c:strRef>
              <c:f>ANNI4!$A$15:$A$18</c:f>
              <c:strCache>
                <c:ptCount val="4"/>
                <c:pt idx="0">
                  <c:v>LIVELLO</c:v>
                </c:pt>
                <c:pt idx="1">
                  <c:v>A</c:v>
                </c:pt>
                <c:pt idx="2">
                  <c:v>B</c:v>
                </c:pt>
                <c:pt idx="3">
                  <c:v>C</c:v>
                </c:pt>
              </c:strCache>
            </c:strRef>
          </c:cat>
          <c:val>
            <c:numRef>
              <c:f>ANNI4!$V$12:$Y$12</c:f>
              <c:numCache>
                <c:formatCode>General</c:formatCode>
                <c:ptCount val="4"/>
                <c:pt idx="0">
                  <c:v>9</c:v>
                </c:pt>
                <c:pt idx="1">
                  <c:v>10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  <c:dLbls/>
        <c:shape val="box"/>
        <c:axId val="108322816"/>
        <c:axId val="108324352"/>
        <c:axId val="0"/>
      </c:bar3DChart>
      <c:catAx>
        <c:axId val="108322816"/>
        <c:scaling>
          <c:orientation val="minMax"/>
        </c:scaling>
        <c:axPos val="b"/>
        <c:tickLblPos val="nextTo"/>
        <c:crossAx val="108324352"/>
        <c:crosses val="autoZero"/>
        <c:auto val="1"/>
        <c:lblAlgn val="ctr"/>
        <c:lblOffset val="100"/>
      </c:catAx>
      <c:valAx>
        <c:axId val="108324352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8322816"/>
        <c:crosses val="autoZero"/>
        <c:crossBetween val="between"/>
      </c:valAx>
    </c:plotArea>
    <c:plotVisOnly val="1"/>
    <c:dispBlanksAs val="gap"/>
  </c:chart>
  <c:externalData r:id="rId1"/>
</c:chartSpace>
</file>

<file path=ppt/charts/chart7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OSSERVAZIONE</a:t>
            </a:r>
          </a:p>
        </c:rich>
      </c:tx>
      <c:layout>
        <c:manualLayout>
          <c:xMode val="edge"/>
          <c:yMode val="edge"/>
          <c:x val="0.34974022326833965"/>
          <c:y val="3.1349949638635133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ANNI4!$A$15:$A$18</c:f>
              <c:strCache>
                <c:ptCount val="4"/>
                <c:pt idx="0">
                  <c:v>LIVELLO</c:v>
                </c:pt>
                <c:pt idx="1">
                  <c:v>A</c:v>
                </c:pt>
                <c:pt idx="2">
                  <c:v>B</c:v>
                </c:pt>
                <c:pt idx="3">
                  <c:v>C</c:v>
                </c:pt>
              </c:strCache>
            </c:strRef>
          </c:cat>
          <c:val>
            <c:numRef>
              <c:f>ANNI4!$Z$12:$AC$12</c:f>
              <c:numCache>
                <c:formatCode>General</c:formatCode>
                <c:ptCount val="4"/>
                <c:pt idx="0">
                  <c:v>8</c:v>
                </c:pt>
                <c:pt idx="1">
                  <c:v>11</c:v>
                </c:pt>
                <c:pt idx="2">
                  <c:v>2</c:v>
                </c:pt>
                <c:pt idx="3">
                  <c:v>0</c:v>
                </c:pt>
              </c:numCache>
            </c:numRef>
          </c:val>
        </c:ser>
        <c:dLbls/>
        <c:shape val="box"/>
        <c:axId val="108209664"/>
        <c:axId val="108211200"/>
        <c:axId val="0"/>
      </c:bar3DChart>
      <c:catAx>
        <c:axId val="108209664"/>
        <c:scaling>
          <c:orientation val="minMax"/>
        </c:scaling>
        <c:axPos val="b"/>
        <c:tickLblPos val="nextTo"/>
        <c:crossAx val="108211200"/>
        <c:crosses val="autoZero"/>
        <c:auto val="1"/>
        <c:lblAlgn val="ctr"/>
        <c:lblOffset val="100"/>
      </c:catAx>
      <c:valAx>
        <c:axId val="108211200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8209664"/>
        <c:crosses val="autoZero"/>
        <c:crossBetween val="between"/>
      </c:valAx>
    </c:plotArea>
    <c:plotVisOnly val="1"/>
    <c:dispBlanksAs val="gap"/>
  </c:chart>
  <c:externalData r:id="rId1"/>
</c:chartSpace>
</file>

<file path=ppt/charts/chart7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ESPLORAZIONE</a:t>
            </a:r>
          </a:p>
        </c:rich>
      </c:tx>
      <c:layout>
        <c:manualLayout>
          <c:xMode val="edge"/>
          <c:yMode val="edge"/>
          <c:x val="0.30267606805296338"/>
          <c:y val="3.9276176472240312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ANNI4!$A$15:$A$18</c:f>
              <c:strCache>
                <c:ptCount val="4"/>
                <c:pt idx="0">
                  <c:v>LIVELLO</c:v>
                </c:pt>
                <c:pt idx="1">
                  <c:v>A</c:v>
                </c:pt>
                <c:pt idx="2">
                  <c:v>B</c:v>
                </c:pt>
                <c:pt idx="3">
                  <c:v>C</c:v>
                </c:pt>
              </c:strCache>
            </c:strRef>
          </c:cat>
          <c:val>
            <c:numRef>
              <c:f>ANNI4!$AD$12:$AG$12</c:f>
              <c:numCache>
                <c:formatCode>General</c:formatCode>
                <c:ptCount val="4"/>
                <c:pt idx="0">
                  <c:v>10</c:v>
                </c:pt>
                <c:pt idx="1">
                  <c:v>10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</c:ser>
        <c:dLbls/>
        <c:shape val="box"/>
        <c:axId val="108264448"/>
        <c:axId val="108401408"/>
        <c:axId val="0"/>
      </c:bar3DChart>
      <c:catAx>
        <c:axId val="108264448"/>
        <c:scaling>
          <c:orientation val="minMax"/>
        </c:scaling>
        <c:axPos val="b"/>
        <c:tickLblPos val="nextTo"/>
        <c:crossAx val="108401408"/>
        <c:crosses val="autoZero"/>
        <c:auto val="1"/>
        <c:lblAlgn val="ctr"/>
        <c:lblOffset val="100"/>
      </c:catAx>
      <c:valAx>
        <c:axId val="108401408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8264448"/>
        <c:crosses val="autoZero"/>
        <c:crossBetween val="between"/>
      </c:valAx>
    </c:plotArea>
    <c:plotVisOnly val="1"/>
    <c:dispBlanksAs val="gap"/>
  </c:chart>
  <c:externalData r:id="rId1"/>
</c:chartSpace>
</file>

<file path=ppt/charts/chart7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ASCOLTO - COMPRENSIONE</a:t>
            </a:r>
          </a:p>
        </c:rich>
      </c:tx>
      <c:layout>
        <c:manualLayout>
          <c:xMode val="edge"/>
          <c:yMode val="edge"/>
          <c:x val="0.23823436380057852"/>
          <c:y val="5.1387239788399493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ANNI4!$A$15:$A$18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ANNI4!$AH$12:$AK$12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28</c:v>
                </c:pt>
                <c:pt idx="3">
                  <c:v>4</c:v>
                </c:pt>
              </c:numCache>
            </c:numRef>
          </c:val>
        </c:ser>
        <c:dLbls/>
        <c:shape val="box"/>
        <c:axId val="108455040"/>
        <c:axId val="108456576"/>
        <c:axId val="0"/>
      </c:bar3DChart>
      <c:catAx>
        <c:axId val="108455040"/>
        <c:scaling>
          <c:orientation val="minMax"/>
        </c:scaling>
        <c:axPos val="b"/>
        <c:tickLblPos val="nextTo"/>
        <c:crossAx val="108456576"/>
        <c:crosses val="autoZero"/>
        <c:auto val="1"/>
        <c:lblAlgn val="ctr"/>
        <c:lblOffset val="100"/>
      </c:catAx>
      <c:valAx>
        <c:axId val="108456576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8455040"/>
        <c:crosses val="autoZero"/>
        <c:crossBetween val="between"/>
      </c:valAx>
    </c:plotArea>
    <c:plotVisOnly val="1"/>
    <c:dispBlanksAs val="gap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 sz="1400" dirty="0" smtClean="0"/>
              <a:t>COMUNICAZIONE</a:t>
            </a:r>
          </a:p>
        </c:rich>
      </c:tx>
      <c:layout>
        <c:manualLayout>
          <c:xMode val="edge"/>
          <c:yMode val="edge"/>
          <c:x val="0.25235698940235807"/>
          <c:y val="1.3251139231528505E-3"/>
        </c:manualLayout>
      </c:layout>
    </c:title>
    <c:view3D>
      <c:rAngAx val="1"/>
    </c:view3D>
    <c:plotArea>
      <c:layout>
        <c:manualLayout>
          <c:layoutTarget val="inner"/>
          <c:xMode val="edge"/>
          <c:yMode val="edge"/>
          <c:x val="7.1556063596909664E-2"/>
          <c:y val="0.18657441834847385"/>
          <c:w val="0.88438541836511675"/>
          <c:h val="0.73395830102239368"/>
        </c:manualLayout>
      </c:layout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ANNI3!$N$11:$Q$11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6</c:v>
                </c:pt>
                <c:pt idx="3">
                  <c:v>2</c:v>
                </c:pt>
              </c:numCache>
            </c:numRef>
          </c:val>
        </c:ser>
        <c:dLbls/>
        <c:shape val="box"/>
        <c:axId val="105011456"/>
        <c:axId val="105025536"/>
        <c:axId val="0"/>
      </c:bar3DChart>
      <c:catAx>
        <c:axId val="105011456"/>
        <c:scaling>
          <c:orientation val="minMax"/>
        </c:scaling>
        <c:axPos val="b"/>
        <c:tickLblPos val="nextTo"/>
        <c:crossAx val="105025536"/>
        <c:crosses val="autoZero"/>
        <c:auto val="1"/>
        <c:lblAlgn val="ctr"/>
        <c:lblOffset val="100"/>
      </c:catAx>
      <c:valAx>
        <c:axId val="105025536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5011456"/>
        <c:crosses val="autoZero"/>
        <c:crossBetween val="between"/>
      </c:valAx>
    </c:plotArea>
    <c:plotVisOnly val="1"/>
    <c:dispBlanksAs val="gap"/>
  </c:chart>
  <c:externalData r:id="rId1"/>
</c:chartSpace>
</file>

<file path=ppt/charts/chart8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USO</a:t>
            </a:r>
          </a:p>
        </c:rich>
      </c:tx>
      <c:layout>
        <c:manualLayout>
          <c:xMode val="edge"/>
          <c:yMode val="edge"/>
          <c:x val="0.45440334552679051"/>
          <c:y val="4.3194878833284378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ANNI4!$A$15:$A$18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ANNI4!$AL$12:$AO$12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27</c:v>
                </c:pt>
              </c:numCache>
            </c:numRef>
          </c:val>
        </c:ser>
        <c:dLbls/>
        <c:shape val="box"/>
        <c:axId val="108345984"/>
        <c:axId val="108351872"/>
        <c:axId val="0"/>
      </c:bar3DChart>
      <c:catAx>
        <c:axId val="108345984"/>
        <c:scaling>
          <c:orientation val="minMax"/>
        </c:scaling>
        <c:axPos val="b"/>
        <c:tickLblPos val="nextTo"/>
        <c:crossAx val="108351872"/>
        <c:crosses val="autoZero"/>
        <c:auto val="1"/>
        <c:lblAlgn val="ctr"/>
        <c:lblOffset val="100"/>
      </c:catAx>
      <c:valAx>
        <c:axId val="108351872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8345984"/>
        <c:crosses val="autoZero"/>
        <c:crossBetween val="between"/>
      </c:valAx>
    </c:plotArea>
    <c:plotVisOnly val="1"/>
    <c:dispBlanksAs val="gap"/>
  </c:chart>
  <c:externalData r:id="rId1"/>
</c:chartSpace>
</file>

<file path=ppt/charts/chart8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MOTIVARE LE SCELTE</a:t>
            </a:r>
          </a:p>
        </c:rich>
      </c:tx>
      <c:layout>
        <c:manualLayout>
          <c:xMode val="edge"/>
          <c:yMode val="edge"/>
          <c:x val="0.23642538369180444"/>
          <c:y val="4.2394852975540069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ANNI4!$A$15:$A$18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ANNI4!$AP$12:$AS$12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23</c:v>
                </c:pt>
                <c:pt idx="3">
                  <c:v>30</c:v>
                </c:pt>
              </c:numCache>
            </c:numRef>
          </c:val>
        </c:ser>
        <c:dLbls/>
        <c:shape val="box"/>
        <c:axId val="108462464"/>
        <c:axId val="108464000"/>
        <c:axId val="0"/>
      </c:bar3DChart>
      <c:catAx>
        <c:axId val="108462464"/>
        <c:scaling>
          <c:orientation val="minMax"/>
        </c:scaling>
        <c:axPos val="b"/>
        <c:tickLblPos val="nextTo"/>
        <c:crossAx val="108464000"/>
        <c:crosses val="autoZero"/>
        <c:auto val="1"/>
        <c:lblAlgn val="ctr"/>
        <c:lblOffset val="100"/>
      </c:catAx>
      <c:valAx>
        <c:axId val="108464000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8462464"/>
        <c:crosses val="autoZero"/>
        <c:crossBetween val="between"/>
      </c:valAx>
    </c:plotArea>
    <c:plotVisOnly val="1"/>
    <c:dispBlanksAs val="gap"/>
  </c:chart>
  <c:externalData r:id="rId1"/>
</c:chartSpace>
</file>

<file path=ppt/charts/chart8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RICAVARE INFORMAZIONI</a:t>
            </a:r>
          </a:p>
        </c:rich>
      </c:tx>
      <c:layout>
        <c:manualLayout>
          <c:xMode val="edge"/>
          <c:yMode val="edge"/>
          <c:x val="0.24678523577211442"/>
          <c:y val="3.5313035665972554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ANNI4!$A$15:$A$18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ANNI4!$AT$12:$AW$12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11</c:v>
                </c:pt>
                <c:pt idx="3">
                  <c:v>42</c:v>
                </c:pt>
              </c:numCache>
            </c:numRef>
          </c:val>
        </c:ser>
        <c:dLbls/>
        <c:shape val="box"/>
        <c:axId val="108488576"/>
        <c:axId val="108490112"/>
        <c:axId val="0"/>
      </c:bar3DChart>
      <c:catAx>
        <c:axId val="108488576"/>
        <c:scaling>
          <c:orientation val="minMax"/>
        </c:scaling>
        <c:axPos val="b"/>
        <c:tickLblPos val="nextTo"/>
        <c:crossAx val="108490112"/>
        <c:crosses val="autoZero"/>
        <c:auto val="1"/>
        <c:lblAlgn val="ctr"/>
        <c:lblOffset val="100"/>
      </c:catAx>
      <c:valAx>
        <c:axId val="108490112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8488576"/>
        <c:crosses val="autoZero"/>
        <c:crossBetween val="between"/>
      </c:valAx>
    </c:plotArea>
    <c:plotVisOnly val="1"/>
    <c:dispBlanksAs val="gap"/>
  </c:chart>
  <c:externalData r:id="rId1"/>
</c:chartSpace>
</file>

<file path=ppt/charts/chart8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ASCOLTO - COMPRENSIONE</a:t>
            </a:r>
          </a:p>
        </c:rich>
      </c:tx>
      <c:layout>
        <c:manualLayout>
          <c:xMode val="edge"/>
          <c:yMode val="edge"/>
          <c:x val="0.23823436380057852"/>
          <c:y val="5.1387239788399493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ANNI4!$A$15:$A$18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ANNI4!$AH$12:$AK$12</c:f>
              <c:numCache>
                <c:formatCode>General</c:formatCode>
                <c:ptCount val="4"/>
                <c:pt idx="0">
                  <c:v>0</c:v>
                </c:pt>
                <c:pt idx="1">
                  <c:v>7</c:v>
                </c:pt>
                <c:pt idx="2">
                  <c:v>1</c:v>
                </c:pt>
                <c:pt idx="3">
                  <c:v>17</c:v>
                </c:pt>
              </c:numCache>
            </c:numRef>
          </c:val>
        </c:ser>
        <c:dLbls/>
        <c:shape val="box"/>
        <c:axId val="108552192"/>
        <c:axId val="108553728"/>
        <c:axId val="0"/>
      </c:bar3DChart>
      <c:catAx>
        <c:axId val="108552192"/>
        <c:scaling>
          <c:orientation val="minMax"/>
        </c:scaling>
        <c:axPos val="b"/>
        <c:tickLblPos val="nextTo"/>
        <c:crossAx val="108553728"/>
        <c:crosses val="autoZero"/>
        <c:auto val="1"/>
        <c:lblAlgn val="ctr"/>
        <c:lblOffset val="100"/>
      </c:catAx>
      <c:valAx>
        <c:axId val="108553728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8552192"/>
        <c:crosses val="autoZero"/>
        <c:crossBetween val="between"/>
      </c:valAx>
    </c:plotArea>
    <c:plotVisOnly val="1"/>
    <c:dispBlanksAs val="gap"/>
  </c:chart>
  <c:externalData r:id="rId1"/>
</c:chartSpace>
</file>

<file path=ppt/charts/chart8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USO</a:t>
            </a:r>
          </a:p>
        </c:rich>
      </c:tx>
      <c:layout>
        <c:manualLayout>
          <c:xMode val="edge"/>
          <c:yMode val="edge"/>
          <c:x val="0.45440334552679051"/>
          <c:y val="4.3194878833284378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ANNI4!$A$15:$A$18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ANNI4!$AL$12:$AO$12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8</c:v>
                </c:pt>
                <c:pt idx="3">
                  <c:v>17</c:v>
                </c:pt>
              </c:numCache>
            </c:numRef>
          </c:val>
        </c:ser>
        <c:dLbls/>
        <c:shape val="box"/>
        <c:axId val="108664320"/>
        <c:axId val="108665856"/>
        <c:axId val="0"/>
      </c:bar3DChart>
      <c:catAx>
        <c:axId val="108664320"/>
        <c:scaling>
          <c:orientation val="minMax"/>
        </c:scaling>
        <c:axPos val="b"/>
        <c:tickLblPos val="nextTo"/>
        <c:crossAx val="108665856"/>
        <c:crosses val="autoZero"/>
        <c:auto val="1"/>
        <c:lblAlgn val="ctr"/>
        <c:lblOffset val="100"/>
      </c:catAx>
      <c:valAx>
        <c:axId val="108665856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8664320"/>
        <c:crosses val="autoZero"/>
        <c:crossBetween val="between"/>
      </c:valAx>
    </c:plotArea>
    <c:plotVisOnly val="1"/>
    <c:dispBlanksAs val="gap"/>
  </c:chart>
  <c:externalData r:id="rId1"/>
</c:chartSpace>
</file>

<file path=ppt/charts/chart8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MOTIVARE LE SCELTE</a:t>
            </a:r>
          </a:p>
        </c:rich>
      </c:tx>
      <c:layout>
        <c:manualLayout>
          <c:xMode val="edge"/>
          <c:yMode val="edge"/>
          <c:x val="0.23642538369180444"/>
          <c:y val="4.2394852975540069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ANNI4!$A$15:$A$18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ANNI4!$AP$12:$AS$12</c:f>
              <c:numCache>
                <c:formatCode>General</c:formatCode>
                <c:ptCount val="4"/>
                <c:pt idx="0">
                  <c:v>3</c:v>
                </c:pt>
                <c:pt idx="1">
                  <c:v>28</c:v>
                </c:pt>
                <c:pt idx="2">
                  <c:v>12</c:v>
                </c:pt>
                <c:pt idx="3">
                  <c:v>4</c:v>
                </c:pt>
              </c:numCache>
            </c:numRef>
          </c:val>
        </c:ser>
        <c:dLbls/>
        <c:shape val="box"/>
        <c:axId val="108682240"/>
        <c:axId val="108688128"/>
        <c:axId val="0"/>
      </c:bar3DChart>
      <c:catAx>
        <c:axId val="108682240"/>
        <c:scaling>
          <c:orientation val="minMax"/>
        </c:scaling>
        <c:axPos val="b"/>
        <c:tickLblPos val="nextTo"/>
        <c:crossAx val="108688128"/>
        <c:crosses val="autoZero"/>
        <c:auto val="1"/>
        <c:lblAlgn val="ctr"/>
        <c:lblOffset val="100"/>
      </c:catAx>
      <c:valAx>
        <c:axId val="108688128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8682240"/>
        <c:crosses val="autoZero"/>
        <c:crossBetween val="between"/>
      </c:valAx>
    </c:plotArea>
    <c:plotVisOnly val="1"/>
    <c:dispBlanksAs val="gap"/>
  </c:chart>
  <c:externalData r:id="rId1"/>
</c:chartSpace>
</file>

<file path=ppt/charts/chart8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RICAVARE INFORMAZIONI</a:t>
            </a:r>
          </a:p>
        </c:rich>
      </c:tx>
      <c:layout>
        <c:manualLayout>
          <c:xMode val="edge"/>
          <c:yMode val="edge"/>
          <c:x val="0.24678523577211442"/>
          <c:y val="3.5313035665972554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ANNI4!$A$15:$A$18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ANNI4!$AT$12:$AW$12</c:f>
              <c:numCache>
                <c:formatCode>General</c:formatCode>
                <c:ptCount val="4"/>
                <c:pt idx="0">
                  <c:v>7</c:v>
                </c:pt>
                <c:pt idx="1">
                  <c:v>22</c:v>
                </c:pt>
                <c:pt idx="2">
                  <c:v>15</c:v>
                </c:pt>
                <c:pt idx="3">
                  <c:v>3</c:v>
                </c:pt>
              </c:numCache>
            </c:numRef>
          </c:val>
        </c:ser>
        <c:dLbls/>
        <c:shape val="box"/>
        <c:axId val="108716800"/>
        <c:axId val="108718336"/>
        <c:axId val="0"/>
      </c:bar3DChart>
      <c:catAx>
        <c:axId val="108716800"/>
        <c:scaling>
          <c:orientation val="minMax"/>
        </c:scaling>
        <c:axPos val="b"/>
        <c:tickLblPos val="nextTo"/>
        <c:crossAx val="108718336"/>
        <c:crosses val="autoZero"/>
        <c:auto val="1"/>
        <c:lblAlgn val="ctr"/>
        <c:lblOffset val="100"/>
      </c:catAx>
      <c:valAx>
        <c:axId val="108718336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8716800"/>
        <c:crosses val="autoZero"/>
        <c:crossBetween val="between"/>
      </c:valAx>
    </c:plotArea>
    <c:plotVisOnly val="1"/>
    <c:dispBlanksAs val="gap"/>
  </c:chart>
  <c:externalData r:id="rId1"/>
</c:chartSpace>
</file>

<file path=ppt/charts/chart8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ASCOLTO - COMPRENSIONE</a:t>
            </a:r>
          </a:p>
        </c:rich>
      </c:tx>
      <c:layout>
        <c:manualLayout>
          <c:xMode val="edge"/>
          <c:yMode val="edge"/>
          <c:x val="0.23823436380057852"/>
          <c:y val="5.1387239788399493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ANNI4!$A$15:$A$18</c:f>
              <c:strCache>
                <c:ptCount val="4"/>
                <c:pt idx="0">
                  <c:v>LIVELLO</c:v>
                </c:pt>
                <c:pt idx="1">
                  <c:v>A</c:v>
                </c:pt>
                <c:pt idx="2">
                  <c:v>B</c:v>
                </c:pt>
                <c:pt idx="3">
                  <c:v>C</c:v>
                </c:pt>
              </c:strCache>
            </c:strRef>
          </c:cat>
          <c:val>
            <c:numRef>
              <c:f>ANNI4!$AH$12:$AK$12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21</c:v>
                </c:pt>
              </c:numCache>
            </c:numRef>
          </c:val>
        </c:ser>
        <c:dLbls/>
        <c:shape val="box"/>
        <c:axId val="108739200"/>
        <c:axId val="108794240"/>
        <c:axId val="0"/>
      </c:bar3DChart>
      <c:catAx>
        <c:axId val="108739200"/>
        <c:scaling>
          <c:orientation val="minMax"/>
        </c:scaling>
        <c:axPos val="b"/>
        <c:tickLblPos val="nextTo"/>
        <c:crossAx val="108794240"/>
        <c:crosses val="autoZero"/>
        <c:auto val="1"/>
        <c:lblAlgn val="ctr"/>
        <c:lblOffset val="100"/>
      </c:catAx>
      <c:valAx>
        <c:axId val="108794240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8739200"/>
        <c:crosses val="autoZero"/>
        <c:crossBetween val="between"/>
      </c:valAx>
    </c:plotArea>
    <c:plotVisOnly val="1"/>
    <c:dispBlanksAs val="gap"/>
  </c:chart>
  <c:externalData r:id="rId1"/>
</c:chartSpace>
</file>

<file path=ppt/charts/chart8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USO</a:t>
            </a:r>
          </a:p>
        </c:rich>
      </c:tx>
      <c:layout>
        <c:manualLayout>
          <c:xMode val="edge"/>
          <c:yMode val="edge"/>
          <c:x val="0.45440334552679051"/>
          <c:y val="4.3194878833284378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ANNI4!$A$15:$A$18</c:f>
              <c:strCache>
                <c:ptCount val="4"/>
                <c:pt idx="0">
                  <c:v>LIVELLO</c:v>
                </c:pt>
                <c:pt idx="1">
                  <c:v>A</c:v>
                </c:pt>
                <c:pt idx="2">
                  <c:v>B</c:v>
                </c:pt>
                <c:pt idx="3">
                  <c:v>C</c:v>
                </c:pt>
              </c:strCache>
            </c:strRef>
          </c:cat>
          <c:val>
            <c:numRef>
              <c:f>ANNI4!$AL$12:$AO$12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21</c:v>
                </c:pt>
              </c:numCache>
            </c:numRef>
          </c:val>
        </c:ser>
        <c:dLbls/>
        <c:shape val="box"/>
        <c:axId val="108806528"/>
        <c:axId val="108808064"/>
        <c:axId val="0"/>
      </c:bar3DChart>
      <c:catAx>
        <c:axId val="108806528"/>
        <c:scaling>
          <c:orientation val="minMax"/>
        </c:scaling>
        <c:axPos val="b"/>
        <c:tickLblPos val="nextTo"/>
        <c:crossAx val="108808064"/>
        <c:crosses val="autoZero"/>
        <c:auto val="1"/>
        <c:lblAlgn val="ctr"/>
        <c:lblOffset val="100"/>
      </c:catAx>
      <c:valAx>
        <c:axId val="108808064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8806528"/>
        <c:crosses val="autoZero"/>
        <c:crossBetween val="between"/>
      </c:valAx>
    </c:plotArea>
    <c:plotVisOnly val="1"/>
    <c:dispBlanksAs val="gap"/>
  </c:chart>
  <c:externalData r:id="rId1"/>
</c:chartSpace>
</file>

<file path=ppt/charts/chart8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MOTIVARE LE SCELTE</a:t>
            </a:r>
          </a:p>
        </c:rich>
      </c:tx>
      <c:layout>
        <c:manualLayout>
          <c:xMode val="edge"/>
          <c:yMode val="edge"/>
          <c:x val="0.23642538369180444"/>
          <c:y val="4.2394852975540069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ANNI4!$A$15:$A$18</c:f>
              <c:strCache>
                <c:ptCount val="4"/>
                <c:pt idx="0">
                  <c:v>LIVELLO</c:v>
                </c:pt>
                <c:pt idx="1">
                  <c:v>A</c:v>
                </c:pt>
                <c:pt idx="2">
                  <c:v>B</c:v>
                </c:pt>
                <c:pt idx="3">
                  <c:v>C</c:v>
                </c:pt>
              </c:strCache>
            </c:strRef>
          </c:cat>
          <c:val>
            <c:numRef>
              <c:f>ANNI4!$AP$12:$AS$12</c:f>
              <c:numCache>
                <c:formatCode>General</c:formatCode>
                <c:ptCount val="4"/>
                <c:pt idx="0">
                  <c:v>9</c:v>
                </c:pt>
                <c:pt idx="1">
                  <c:v>10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  <c:dLbls/>
        <c:shape val="box"/>
        <c:axId val="108840832"/>
        <c:axId val="108842368"/>
        <c:axId val="0"/>
      </c:bar3DChart>
      <c:catAx>
        <c:axId val="108840832"/>
        <c:scaling>
          <c:orientation val="minMax"/>
        </c:scaling>
        <c:axPos val="b"/>
        <c:tickLblPos val="nextTo"/>
        <c:crossAx val="108842368"/>
        <c:crosses val="autoZero"/>
        <c:auto val="1"/>
        <c:lblAlgn val="ctr"/>
        <c:lblOffset val="100"/>
      </c:catAx>
      <c:valAx>
        <c:axId val="108842368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8840832"/>
        <c:crosses val="autoZero"/>
        <c:crossBetween val="between"/>
      </c:valAx>
    </c:plotArea>
    <c:plotVisOnly val="1"/>
    <c:dispBlanksAs val="gap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 dirty="0" smtClean="0"/>
              <a:t>INTERAZIONE</a:t>
            </a:r>
          </a:p>
        </c:rich>
      </c:tx>
      <c:layout>
        <c:manualLayout>
          <c:xMode val="edge"/>
          <c:yMode val="edge"/>
          <c:x val="0.36642560853348866"/>
          <c:y val="4.3372291854746031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ANNI3!$B$11:$E$11</c:f>
              <c:numCache>
                <c:formatCode>General</c:formatCode>
                <c:ptCount val="4"/>
                <c:pt idx="0">
                  <c:v>8</c:v>
                </c:pt>
                <c:pt idx="1">
                  <c:v>9</c:v>
                </c:pt>
                <c:pt idx="2">
                  <c:v>26</c:v>
                </c:pt>
                <c:pt idx="3">
                  <c:v>7</c:v>
                </c:pt>
              </c:numCache>
            </c:numRef>
          </c:val>
        </c:ser>
        <c:dLbls/>
        <c:shape val="box"/>
        <c:axId val="105148800"/>
        <c:axId val="105150336"/>
        <c:axId val="0"/>
      </c:bar3DChart>
      <c:catAx>
        <c:axId val="105148800"/>
        <c:scaling>
          <c:orientation val="minMax"/>
        </c:scaling>
        <c:axPos val="b"/>
        <c:tickLblPos val="nextTo"/>
        <c:crossAx val="105150336"/>
        <c:crosses val="autoZero"/>
        <c:auto val="1"/>
        <c:lblAlgn val="ctr"/>
        <c:lblOffset val="100"/>
      </c:catAx>
      <c:valAx>
        <c:axId val="105150336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5148800"/>
        <c:crosses val="autoZero"/>
        <c:crossBetween val="between"/>
      </c:valAx>
    </c:plotArea>
    <c:plotVisOnly val="1"/>
    <c:dispBlanksAs val="gap"/>
  </c:chart>
  <c:externalData r:id="rId1"/>
</c:chartSpace>
</file>

<file path=ppt/charts/chart9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RICAVARE INFORMAZIONI</a:t>
            </a:r>
          </a:p>
        </c:rich>
      </c:tx>
      <c:layout>
        <c:manualLayout>
          <c:xMode val="edge"/>
          <c:yMode val="edge"/>
          <c:x val="0.24678523577211442"/>
          <c:y val="3.5313035665972554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ANNI4!$A$15:$A$18</c:f>
              <c:strCache>
                <c:ptCount val="4"/>
                <c:pt idx="0">
                  <c:v>LIVELLO</c:v>
                </c:pt>
                <c:pt idx="1">
                  <c:v>A</c:v>
                </c:pt>
                <c:pt idx="2">
                  <c:v>B</c:v>
                </c:pt>
                <c:pt idx="3">
                  <c:v>C</c:v>
                </c:pt>
              </c:strCache>
            </c:strRef>
          </c:cat>
          <c:val>
            <c:numRef>
              <c:f>ANNI4!$AT$12:$AW$12</c:f>
              <c:numCache>
                <c:formatCode>General</c:formatCode>
                <c:ptCount val="4"/>
                <c:pt idx="0">
                  <c:v>7</c:v>
                </c:pt>
                <c:pt idx="1">
                  <c:v>11</c:v>
                </c:pt>
                <c:pt idx="2">
                  <c:v>2</c:v>
                </c:pt>
                <c:pt idx="3">
                  <c:v>1</c:v>
                </c:pt>
              </c:numCache>
            </c:numRef>
          </c:val>
        </c:ser>
        <c:dLbls/>
        <c:shape val="box"/>
        <c:axId val="108879232"/>
        <c:axId val="108901504"/>
        <c:axId val="0"/>
      </c:bar3DChart>
      <c:catAx>
        <c:axId val="108879232"/>
        <c:scaling>
          <c:orientation val="minMax"/>
        </c:scaling>
        <c:axPos val="b"/>
        <c:tickLblPos val="nextTo"/>
        <c:crossAx val="108901504"/>
        <c:crosses val="autoZero"/>
        <c:auto val="1"/>
        <c:lblAlgn val="ctr"/>
        <c:lblOffset val="100"/>
      </c:catAx>
      <c:valAx>
        <c:axId val="108901504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8879232"/>
        <c:crosses val="autoZero"/>
        <c:crossBetween val="between"/>
      </c:valAx>
    </c:plotArea>
    <c:plotVisOnly val="1"/>
    <c:dispBlanksAs val="gap"/>
  </c:chart>
  <c:externalData r:id="rId1"/>
</c:chartSpace>
</file>

<file path=ppt/charts/chart9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CONFRONTO CON ALTRI</a:t>
            </a:r>
          </a:p>
        </c:rich>
      </c:tx>
      <c:layout>
        <c:manualLayout>
          <c:xMode val="edge"/>
          <c:yMode val="edge"/>
          <c:x val="0.29110225653092209"/>
          <c:y val="3.1349916899097476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ANNI3!$AX$11:$BA$11</c:f>
              <c:numCache>
                <c:formatCode>General</c:formatCode>
                <c:ptCount val="4"/>
                <c:pt idx="0">
                  <c:v>0</c:v>
                </c:pt>
                <c:pt idx="1">
                  <c:v>8</c:v>
                </c:pt>
                <c:pt idx="2">
                  <c:v>3</c:v>
                </c:pt>
                <c:pt idx="3">
                  <c:v>38</c:v>
                </c:pt>
              </c:numCache>
            </c:numRef>
          </c:val>
        </c:ser>
        <c:dLbls/>
        <c:shape val="box"/>
        <c:axId val="109008384"/>
        <c:axId val="109009920"/>
        <c:axId val="0"/>
      </c:bar3DChart>
      <c:catAx>
        <c:axId val="109008384"/>
        <c:scaling>
          <c:orientation val="minMax"/>
        </c:scaling>
        <c:axPos val="b"/>
        <c:tickLblPos val="nextTo"/>
        <c:crossAx val="109009920"/>
        <c:crosses val="autoZero"/>
        <c:auto val="1"/>
        <c:lblAlgn val="ctr"/>
        <c:lblOffset val="100"/>
      </c:catAx>
      <c:valAx>
        <c:axId val="109009920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9008384"/>
        <c:crosses val="autoZero"/>
        <c:crossBetween val="between"/>
      </c:valAx>
    </c:plotArea>
    <c:plotVisOnly val="1"/>
    <c:dispBlanksAs val="gap"/>
  </c:chart>
  <c:externalData r:id="rId1"/>
</c:chartSpace>
</file>

<file path=ppt/charts/chart9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IDENTITA'</a:t>
            </a:r>
            <a:r>
              <a:rPr lang="en-US" baseline="0"/>
              <a:t> PERSONALE</a:t>
            </a:r>
            <a:endParaRPr lang="en-US"/>
          </a:p>
        </c:rich>
      </c:tx>
      <c:layout>
        <c:manualLayout>
          <c:xMode val="edge"/>
          <c:yMode val="edge"/>
          <c:x val="0.28924158673386441"/>
          <c:y val="3.9098847116022996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ANNI3!$A$15:$A$18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ANNI3!$BB$11:$BE$11</c:f>
              <c:numCache>
                <c:formatCode>General</c:formatCode>
                <c:ptCount val="4"/>
                <c:pt idx="0">
                  <c:v>0</c:v>
                </c:pt>
                <c:pt idx="1">
                  <c:v>6</c:v>
                </c:pt>
                <c:pt idx="2">
                  <c:v>10</c:v>
                </c:pt>
                <c:pt idx="3">
                  <c:v>33</c:v>
                </c:pt>
              </c:numCache>
            </c:numRef>
          </c:val>
        </c:ser>
        <c:dLbls/>
        <c:shape val="box"/>
        <c:axId val="109026304"/>
        <c:axId val="109040384"/>
        <c:axId val="0"/>
      </c:bar3DChart>
      <c:catAx>
        <c:axId val="109026304"/>
        <c:scaling>
          <c:orientation val="minMax"/>
        </c:scaling>
        <c:axPos val="b"/>
        <c:tickLblPos val="nextTo"/>
        <c:crossAx val="109040384"/>
        <c:crosses val="autoZero"/>
        <c:auto val="1"/>
        <c:lblAlgn val="ctr"/>
        <c:lblOffset val="100"/>
      </c:catAx>
      <c:valAx>
        <c:axId val="109040384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9026304"/>
        <c:crosses val="autoZero"/>
        <c:crossBetween val="between"/>
      </c:valAx>
    </c:plotArea>
    <c:plotVisOnly val="1"/>
    <c:dispBlanksAs val="gap"/>
  </c:chart>
  <c:externalData r:id="rId1"/>
</c:chartSpace>
</file>

<file path=ppt/charts/chart9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CONFRONTO CON ALTRI</a:t>
            </a:r>
          </a:p>
        </c:rich>
      </c:tx>
      <c:layout>
        <c:manualLayout>
          <c:xMode val="edge"/>
          <c:yMode val="edge"/>
          <c:x val="0.29110225653092209"/>
          <c:y val="3.1349916899097476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val>
            <c:numRef>
              <c:f>ANNI4!$AX$12:$BA$12</c:f>
              <c:numCache>
                <c:formatCode>General</c:formatCode>
                <c:ptCount val="4"/>
                <c:pt idx="0">
                  <c:v>5</c:v>
                </c:pt>
                <c:pt idx="1">
                  <c:v>18</c:v>
                </c:pt>
                <c:pt idx="2">
                  <c:v>20</c:v>
                </c:pt>
                <c:pt idx="3">
                  <c:v>4</c:v>
                </c:pt>
              </c:numCache>
            </c:numRef>
          </c:val>
        </c:ser>
        <c:dLbls/>
        <c:shape val="box"/>
        <c:axId val="109089920"/>
        <c:axId val="109091456"/>
        <c:axId val="0"/>
      </c:bar3DChart>
      <c:catAx>
        <c:axId val="109089920"/>
        <c:scaling>
          <c:orientation val="minMax"/>
        </c:scaling>
        <c:axPos val="b"/>
        <c:tickLblPos val="nextTo"/>
        <c:crossAx val="109091456"/>
        <c:crosses val="autoZero"/>
        <c:auto val="1"/>
        <c:lblAlgn val="ctr"/>
        <c:lblOffset val="100"/>
      </c:catAx>
      <c:valAx>
        <c:axId val="109091456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9089920"/>
        <c:crosses val="autoZero"/>
        <c:crossBetween val="between"/>
      </c:valAx>
    </c:plotArea>
    <c:plotVisOnly val="1"/>
    <c:dispBlanksAs val="gap"/>
  </c:chart>
  <c:externalData r:id="rId1"/>
</c:chartSpace>
</file>

<file path=ppt/charts/chart9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IDENTITA'</a:t>
            </a:r>
            <a:r>
              <a:rPr lang="en-US" baseline="0"/>
              <a:t> PERSONALE</a:t>
            </a:r>
            <a:endParaRPr lang="en-US"/>
          </a:p>
        </c:rich>
      </c:tx>
      <c:layout>
        <c:manualLayout>
          <c:xMode val="edge"/>
          <c:yMode val="edge"/>
          <c:x val="0.28924158673386441"/>
          <c:y val="3.9098847116022996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val>
            <c:numRef>
              <c:f>ANNI4!$BB$12:$BE$12</c:f>
              <c:numCache>
                <c:formatCode>General</c:formatCode>
                <c:ptCount val="4"/>
                <c:pt idx="0">
                  <c:v>7</c:v>
                </c:pt>
                <c:pt idx="1">
                  <c:v>34</c:v>
                </c:pt>
                <c:pt idx="2">
                  <c:v>5</c:v>
                </c:pt>
                <c:pt idx="3">
                  <c:v>1</c:v>
                </c:pt>
              </c:numCache>
            </c:numRef>
          </c:val>
        </c:ser>
        <c:dLbls/>
        <c:shape val="box"/>
        <c:axId val="109197952"/>
        <c:axId val="109199744"/>
        <c:axId val="0"/>
      </c:bar3DChart>
      <c:catAx>
        <c:axId val="109197952"/>
        <c:scaling>
          <c:orientation val="minMax"/>
        </c:scaling>
        <c:axPos val="b"/>
        <c:tickLblPos val="nextTo"/>
        <c:crossAx val="109199744"/>
        <c:crosses val="autoZero"/>
        <c:auto val="1"/>
        <c:lblAlgn val="ctr"/>
        <c:lblOffset val="100"/>
      </c:catAx>
      <c:valAx>
        <c:axId val="109199744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9197952"/>
        <c:crosses val="autoZero"/>
        <c:crossBetween val="between"/>
      </c:valAx>
    </c:plotArea>
    <c:plotVisOnly val="1"/>
    <c:dispBlanksAs val="gap"/>
  </c:chart>
  <c:externalData r:id="rId1"/>
</c:chartSpace>
</file>

<file path=ppt/charts/chart9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CONFRONTO CON ALTRI</a:t>
            </a:r>
          </a:p>
        </c:rich>
      </c:tx>
      <c:layout>
        <c:manualLayout>
          <c:xMode val="edge"/>
          <c:yMode val="edge"/>
          <c:x val="0.29110225653092209"/>
          <c:y val="3.1349916899097476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val>
            <c:numRef>
              <c:f>ANNI4!$AX$12:$BA$12</c:f>
              <c:numCache>
                <c:formatCode>General</c:formatCode>
                <c:ptCount val="4"/>
                <c:pt idx="0">
                  <c:v>6</c:v>
                </c:pt>
                <c:pt idx="1">
                  <c:v>11</c:v>
                </c:pt>
                <c:pt idx="2">
                  <c:v>4</c:v>
                </c:pt>
                <c:pt idx="3">
                  <c:v>0</c:v>
                </c:pt>
              </c:numCache>
            </c:numRef>
          </c:val>
        </c:ser>
        <c:dLbls/>
        <c:shape val="box"/>
        <c:axId val="109245184"/>
        <c:axId val="109246720"/>
        <c:axId val="0"/>
      </c:bar3DChart>
      <c:catAx>
        <c:axId val="109245184"/>
        <c:scaling>
          <c:orientation val="minMax"/>
        </c:scaling>
        <c:axPos val="b"/>
        <c:tickLblPos val="nextTo"/>
        <c:crossAx val="109246720"/>
        <c:crosses val="autoZero"/>
        <c:auto val="1"/>
        <c:lblAlgn val="ctr"/>
        <c:lblOffset val="100"/>
      </c:catAx>
      <c:valAx>
        <c:axId val="109246720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9245184"/>
        <c:crosses val="autoZero"/>
        <c:crossBetween val="between"/>
      </c:valAx>
    </c:plotArea>
    <c:plotVisOnly val="1"/>
    <c:dispBlanksAs val="gap"/>
  </c:chart>
  <c:externalData r:id="rId1"/>
</c:chartSpace>
</file>

<file path=ppt/charts/chart9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IDENTITA'</a:t>
            </a:r>
            <a:r>
              <a:rPr lang="en-US" baseline="0"/>
              <a:t> PERSONALE</a:t>
            </a:r>
            <a:endParaRPr lang="en-US"/>
          </a:p>
        </c:rich>
      </c:tx>
      <c:layout>
        <c:manualLayout>
          <c:xMode val="edge"/>
          <c:yMode val="edge"/>
          <c:x val="0.28924158673386441"/>
          <c:y val="3.9098847116022996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val>
            <c:numRef>
              <c:f>ANNI4!$BB$12:$BE$12</c:f>
              <c:numCache>
                <c:formatCode>General</c:formatCode>
                <c:ptCount val="4"/>
                <c:pt idx="0">
                  <c:v>16</c:v>
                </c:pt>
                <c:pt idx="1">
                  <c:v>4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</c:ser>
        <c:dLbls/>
        <c:shape val="box"/>
        <c:axId val="109144320"/>
        <c:axId val="109158400"/>
        <c:axId val="0"/>
      </c:bar3DChart>
      <c:catAx>
        <c:axId val="109144320"/>
        <c:scaling>
          <c:orientation val="minMax"/>
        </c:scaling>
        <c:axPos val="b"/>
        <c:tickLblPos val="nextTo"/>
        <c:crossAx val="109158400"/>
        <c:crosses val="autoZero"/>
        <c:auto val="1"/>
        <c:lblAlgn val="ctr"/>
        <c:lblOffset val="100"/>
      </c:catAx>
      <c:valAx>
        <c:axId val="109158400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9144320"/>
        <c:crosses val="autoZero"/>
        <c:crossBetween val="between"/>
      </c:valAx>
    </c:plotArea>
    <c:plotVisOnly val="1"/>
    <c:dispBlanksAs val="gap"/>
  </c:chart>
  <c:externalData r:id="rId1"/>
</c:chartSpace>
</file>

<file path=ppt/charts/chart9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PRENDERE DECISIONI</a:t>
            </a:r>
          </a:p>
        </c:rich>
      </c:tx>
      <c:layout>
        <c:manualLayout>
          <c:xMode val="edge"/>
          <c:yMode val="edge"/>
          <c:x val="0.23232333475592734"/>
          <c:y val="4.7025077572864178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ANNI4!$A$15:$A$18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ANNI4!$BF$12:$BI$12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16</c:v>
                </c:pt>
                <c:pt idx="3">
                  <c:v>39</c:v>
                </c:pt>
              </c:numCache>
            </c:numRef>
          </c:val>
        </c:ser>
        <c:dLbls/>
        <c:shape val="box"/>
        <c:axId val="109285760"/>
        <c:axId val="109287296"/>
        <c:axId val="0"/>
      </c:bar3DChart>
      <c:catAx>
        <c:axId val="109285760"/>
        <c:scaling>
          <c:orientation val="minMax"/>
        </c:scaling>
        <c:axPos val="b"/>
        <c:tickLblPos val="nextTo"/>
        <c:crossAx val="109287296"/>
        <c:crosses val="autoZero"/>
        <c:auto val="1"/>
        <c:lblAlgn val="ctr"/>
        <c:lblOffset val="100"/>
      </c:catAx>
      <c:valAx>
        <c:axId val="109287296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9285760"/>
        <c:crosses val="autoZero"/>
        <c:crossBetween val="between"/>
      </c:valAx>
    </c:plotArea>
    <c:plotVisOnly val="1"/>
    <c:dispBlanksAs val="gap"/>
  </c:chart>
  <c:externalData r:id="rId1"/>
</c:chartSpace>
</file>

<file path=ppt/charts/chart9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MOTIVARE LE SCELTE</a:t>
            </a:r>
          </a:p>
        </c:rich>
      </c:tx>
      <c:layout>
        <c:manualLayout>
          <c:xMode val="edge"/>
          <c:yMode val="edge"/>
          <c:x val="0.28621037366899821"/>
          <c:y val="3.936485357338497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ANNI4!$A$15:$A$18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ANNI4!$BJ$12:$BM$12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12</c:v>
                </c:pt>
                <c:pt idx="3">
                  <c:v>41</c:v>
                </c:pt>
              </c:numCache>
            </c:numRef>
          </c:val>
        </c:ser>
        <c:dLbls/>
        <c:shape val="box"/>
        <c:axId val="109303680"/>
        <c:axId val="109305216"/>
        <c:axId val="0"/>
      </c:bar3DChart>
      <c:catAx>
        <c:axId val="109303680"/>
        <c:scaling>
          <c:orientation val="minMax"/>
        </c:scaling>
        <c:axPos val="b"/>
        <c:tickLblPos val="nextTo"/>
        <c:crossAx val="109305216"/>
        <c:crosses val="autoZero"/>
        <c:auto val="1"/>
        <c:lblAlgn val="ctr"/>
        <c:lblOffset val="100"/>
      </c:catAx>
      <c:valAx>
        <c:axId val="109305216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9303680"/>
        <c:crosses val="autoZero"/>
        <c:crossBetween val="between"/>
      </c:valAx>
    </c:plotArea>
    <c:plotVisOnly val="1"/>
    <c:dispBlanksAs val="gap"/>
  </c:chart>
  <c:externalData r:id="rId1"/>
</c:chartSpace>
</file>

<file path=ppt/charts/chart9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title>
      <c:tx>
        <c:rich>
          <a:bodyPr/>
          <a:lstStyle/>
          <a:p>
            <a:pPr algn="ctr">
              <a:defRPr/>
            </a:pPr>
            <a:r>
              <a:rPr lang="en-US"/>
              <a:t>PRENDERE DECISIONI</a:t>
            </a:r>
          </a:p>
        </c:rich>
      </c:tx>
      <c:layout>
        <c:manualLayout>
          <c:xMode val="edge"/>
          <c:yMode val="edge"/>
          <c:x val="0.23232333475592734"/>
          <c:y val="4.7025077572864178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dLbls>
            <c:showVal val="1"/>
          </c:dLbls>
          <c:cat>
            <c:strRef>
              <c:f>ANNI4!$A$15:$A$18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ANNI4!$BF$12:$BI$12</c:f>
              <c:numCache>
                <c:formatCode>General</c:formatCode>
                <c:ptCount val="4"/>
                <c:pt idx="0">
                  <c:v>7</c:v>
                </c:pt>
                <c:pt idx="1">
                  <c:v>22</c:v>
                </c:pt>
                <c:pt idx="2">
                  <c:v>15</c:v>
                </c:pt>
                <c:pt idx="3">
                  <c:v>3</c:v>
                </c:pt>
              </c:numCache>
            </c:numRef>
          </c:val>
        </c:ser>
        <c:dLbls/>
        <c:shape val="box"/>
        <c:axId val="109379584"/>
        <c:axId val="109381120"/>
        <c:axId val="0"/>
      </c:bar3DChart>
      <c:catAx>
        <c:axId val="109379584"/>
        <c:scaling>
          <c:orientation val="minMax"/>
        </c:scaling>
        <c:axPos val="b"/>
        <c:tickLblPos val="nextTo"/>
        <c:crossAx val="109381120"/>
        <c:crosses val="autoZero"/>
        <c:auto val="1"/>
        <c:lblAlgn val="ctr"/>
        <c:lblOffset val="100"/>
      </c:catAx>
      <c:valAx>
        <c:axId val="109381120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109379584"/>
        <c:crosses val="autoZero"/>
        <c:crossBetween val="between"/>
      </c:valAx>
    </c:plotArea>
    <c:plotVisOnly val="1"/>
    <c:dispBlanksAs val="gap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CD441B-8AAD-480F-BA14-9DF57B11E771}" type="datetimeFigureOut">
              <a:rPr lang="it-IT" smtClean="0"/>
              <a:pPr/>
              <a:t>12/07/2017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48D210-EB3C-48B3-87A7-55041E3116F7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621874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42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162419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43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162419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44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162419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48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0298407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49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0298407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50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0298407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12/07/2017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191339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12/07/2017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153333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12/07/2017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322961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12/07/2017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322949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12/07/2017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24611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12/07/2017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927975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12/07/2017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668584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12/07/2017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7405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12/07/2017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674732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12/07/2017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45968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12/07/2017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594607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5AE4C-A533-48E5-8ADB-446E92DDEB62}" type="datetimeFigureOut">
              <a:rPr lang="it-IT" smtClean="0"/>
              <a:pPr/>
              <a:t>12/07/2017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015387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0.xml"/><Relationship Id="rId4" Type="http://schemas.openxmlformats.org/officeDocument/2006/relationships/chart" Target="../charts/char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4.xml"/><Relationship Id="rId4" Type="http://schemas.openxmlformats.org/officeDocument/2006/relationships/chart" Target="../charts/chart2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8.xml"/><Relationship Id="rId4" Type="http://schemas.openxmlformats.org/officeDocument/2006/relationships/chart" Target="../charts/chart2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0.xml"/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2.xml"/><Relationship Id="rId4" Type="http://schemas.openxmlformats.org/officeDocument/2006/relationships/chart" Target="../charts/chart3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4.xml"/><Relationship Id="rId2" Type="http://schemas.openxmlformats.org/officeDocument/2006/relationships/chart" Target="../charts/chart33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6.xml"/><Relationship Id="rId4" Type="http://schemas.openxmlformats.org/officeDocument/2006/relationships/chart" Target="../charts/chart3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8.xml"/><Relationship Id="rId2" Type="http://schemas.openxmlformats.org/officeDocument/2006/relationships/chart" Target="../charts/chart37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0.xml"/><Relationship Id="rId2" Type="http://schemas.openxmlformats.org/officeDocument/2006/relationships/chart" Target="../charts/chart39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2.xml"/><Relationship Id="rId2" Type="http://schemas.openxmlformats.org/officeDocument/2006/relationships/chart" Target="../charts/chart4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4.xml"/><Relationship Id="rId2" Type="http://schemas.openxmlformats.org/officeDocument/2006/relationships/chart" Target="../charts/chart4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6.xml"/><Relationship Id="rId2" Type="http://schemas.openxmlformats.org/officeDocument/2006/relationships/chart" Target="../charts/chart4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8.xml"/><Relationship Id="rId2" Type="http://schemas.openxmlformats.org/officeDocument/2006/relationships/chart" Target="../charts/chart4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0.xml"/><Relationship Id="rId2" Type="http://schemas.openxmlformats.org/officeDocument/2006/relationships/chart" Target="../charts/chart4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2.xml"/><Relationship Id="rId2" Type="http://schemas.openxmlformats.org/officeDocument/2006/relationships/chart" Target="../charts/chart5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4.xml"/><Relationship Id="rId2" Type="http://schemas.openxmlformats.org/officeDocument/2006/relationships/chart" Target="../charts/chart5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6.xml"/><Relationship Id="rId2" Type="http://schemas.openxmlformats.org/officeDocument/2006/relationships/chart" Target="../charts/chart55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58.xml"/><Relationship Id="rId4" Type="http://schemas.openxmlformats.org/officeDocument/2006/relationships/chart" Target="../charts/chart5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0.xml"/><Relationship Id="rId2" Type="http://schemas.openxmlformats.org/officeDocument/2006/relationships/chart" Target="../charts/chart59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62.xml"/><Relationship Id="rId4" Type="http://schemas.openxmlformats.org/officeDocument/2006/relationships/chart" Target="../charts/chart6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4.xml"/><Relationship Id="rId2" Type="http://schemas.openxmlformats.org/officeDocument/2006/relationships/chart" Target="../charts/chart63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66.xml"/><Relationship Id="rId4" Type="http://schemas.openxmlformats.org/officeDocument/2006/relationships/chart" Target="../charts/chart6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8.xml"/><Relationship Id="rId2" Type="http://schemas.openxmlformats.org/officeDocument/2006/relationships/chart" Target="../charts/chart67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70.xml"/><Relationship Id="rId4" Type="http://schemas.openxmlformats.org/officeDocument/2006/relationships/chart" Target="../charts/chart6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2.xml"/><Relationship Id="rId2" Type="http://schemas.openxmlformats.org/officeDocument/2006/relationships/chart" Target="../charts/chart7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74.xml"/><Relationship Id="rId4" Type="http://schemas.openxmlformats.org/officeDocument/2006/relationships/chart" Target="../charts/chart7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6.xml"/><Relationship Id="rId2" Type="http://schemas.openxmlformats.org/officeDocument/2006/relationships/chart" Target="../charts/chart75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78.xml"/><Relationship Id="rId4" Type="http://schemas.openxmlformats.org/officeDocument/2006/relationships/chart" Target="../charts/chart7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0.xml"/><Relationship Id="rId2" Type="http://schemas.openxmlformats.org/officeDocument/2006/relationships/chart" Target="../charts/chart79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82.xml"/><Relationship Id="rId4" Type="http://schemas.openxmlformats.org/officeDocument/2006/relationships/chart" Target="../charts/chart8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4.xml"/><Relationship Id="rId2" Type="http://schemas.openxmlformats.org/officeDocument/2006/relationships/chart" Target="../charts/chart83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86.xml"/><Relationship Id="rId4" Type="http://schemas.openxmlformats.org/officeDocument/2006/relationships/chart" Target="../charts/chart8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8.xml"/><Relationship Id="rId2" Type="http://schemas.openxmlformats.org/officeDocument/2006/relationships/chart" Target="../charts/chart87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90.xml"/><Relationship Id="rId4" Type="http://schemas.openxmlformats.org/officeDocument/2006/relationships/chart" Target="../charts/chart8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2.xml"/><Relationship Id="rId2" Type="http://schemas.openxmlformats.org/officeDocument/2006/relationships/chart" Target="../charts/chart91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4.xml"/><Relationship Id="rId2" Type="http://schemas.openxmlformats.org/officeDocument/2006/relationships/chart" Target="../charts/chart93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6.xml"/><Relationship Id="rId2" Type="http://schemas.openxmlformats.org/officeDocument/2006/relationships/chart" Target="../charts/chart9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8.xml"/><Relationship Id="rId2" Type="http://schemas.openxmlformats.org/officeDocument/2006/relationships/chart" Target="../charts/chart97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0.xml"/><Relationship Id="rId2" Type="http://schemas.openxmlformats.org/officeDocument/2006/relationships/chart" Target="../charts/chart99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2.xml"/><Relationship Id="rId2" Type="http://schemas.openxmlformats.org/officeDocument/2006/relationships/chart" Target="../charts/chart101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4.xml"/><Relationship Id="rId2" Type="http://schemas.openxmlformats.org/officeDocument/2006/relationships/chart" Target="../charts/chart10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6.xml"/><Relationship Id="rId2" Type="http://schemas.openxmlformats.org/officeDocument/2006/relationships/chart" Target="../charts/chart105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8.xml"/><Relationship Id="rId2" Type="http://schemas.openxmlformats.org/officeDocument/2006/relationships/chart" Target="../charts/chart107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9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12.xml"/><Relationship Id="rId5" Type="http://schemas.openxmlformats.org/officeDocument/2006/relationships/chart" Target="../charts/chart111.xml"/><Relationship Id="rId4" Type="http://schemas.openxmlformats.org/officeDocument/2006/relationships/chart" Target="../charts/chart110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16.xml"/><Relationship Id="rId5" Type="http://schemas.openxmlformats.org/officeDocument/2006/relationships/chart" Target="../charts/chart115.xml"/><Relationship Id="rId4" Type="http://schemas.openxmlformats.org/officeDocument/2006/relationships/chart" Target="../charts/chart11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7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20.xml"/><Relationship Id="rId5" Type="http://schemas.openxmlformats.org/officeDocument/2006/relationships/chart" Target="../charts/chart119.xml"/><Relationship Id="rId4" Type="http://schemas.openxmlformats.org/officeDocument/2006/relationships/chart" Target="../charts/chart118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2.xml"/><Relationship Id="rId2" Type="http://schemas.openxmlformats.org/officeDocument/2006/relationships/chart" Target="../charts/chart12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24.xml"/><Relationship Id="rId4" Type="http://schemas.openxmlformats.org/officeDocument/2006/relationships/chart" Target="../charts/chart12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6.xml"/><Relationship Id="rId2" Type="http://schemas.openxmlformats.org/officeDocument/2006/relationships/chart" Target="../charts/chart125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28.xml"/><Relationship Id="rId4" Type="http://schemas.openxmlformats.org/officeDocument/2006/relationships/chart" Target="../charts/chart12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0.xml"/><Relationship Id="rId2" Type="http://schemas.openxmlformats.org/officeDocument/2006/relationships/chart" Target="../charts/chart129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32.xml"/><Relationship Id="rId4" Type="http://schemas.openxmlformats.org/officeDocument/2006/relationships/chart" Target="../charts/chart13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36.xml"/><Relationship Id="rId5" Type="http://schemas.openxmlformats.org/officeDocument/2006/relationships/chart" Target="../charts/chart135.xml"/><Relationship Id="rId4" Type="http://schemas.openxmlformats.org/officeDocument/2006/relationships/chart" Target="../charts/chart13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7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40.xml"/><Relationship Id="rId5" Type="http://schemas.openxmlformats.org/officeDocument/2006/relationships/chart" Target="../charts/chart139.xml"/><Relationship Id="rId4" Type="http://schemas.openxmlformats.org/officeDocument/2006/relationships/chart" Target="../charts/chart13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44.xml"/><Relationship Id="rId5" Type="http://schemas.openxmlformats.org/officeDocument/2006/relationships/chart" Target="../charts/chart143.xml"/><Relationship Id="rId4" Type="http://schemas.openxmlformats.org/officeDocument/2006/relationships/chart" Target="../charts/chart14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5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4" Type="http://schemas.openxmlformats.org/officeDocument/2006/relationships/chart" Target="../charts/chart14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7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Relationship Id="rId4" Type="http://schemas.openxmlformats.org/officeDocument/2006/relationships/chart" Target="../charts/chart148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9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Relationship Id="rId4" Type="http://schemas.openxmlformats.org/officeDocument/2006/relationships/chart" Target="../charts/chart150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2.xml"/><Relationship Id="rId2" Type="http://schemas.openxmlformats.org/officeDocument/2006/relationships/chart" Target="../charts/chart151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4.xml"/><Relationship Id="rId2" Type="http://schemas.openxmlformats.org/officeDocument/2006/relationships/chart" Target="../charts/chart153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6.xml"/><Relationship Id="rId2" Type="http://schemas.openxmlformats.org/officeDocument/2006/relationships/chart" Target="../charts/chart155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8.xml"/><Relationship Id="rId2" Type="http://schemas.openxmlformats.org/officeDocument/2006/relationships/chart" Target="../charts/chart157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0.xml"/><Relationship Id="rId2" Type="http://schemas.openxmlformats.org/officeDocument/2006/relationships/chart" Target="../charts/chart159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2.xml"/><Relationship Id="rId2" Type="http://schemas.openxmlformats.org/officeDocument/2006/relationships/chart" Target="../charts/chart16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2.xml"/><Relationship Id="rId4" Type="http://schemas.openxmlformats.org/officeDocument/2006/relationships/chart" Target="../charts/char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6.xml"/><Relationship Id="rId4" Type="http://schemas.openxmlformats.org/officeDocument/2006/relationships/chart" Target="../charts/char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3728278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1674407" y="4005064"/>
            <a:ext cx="576625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3200" b="1" dirty="0" smtClean="0"/>
              <a:t>MONITORAGGIO DEL PROCESSO </a:t>
            </a:r>
          </a:p>
          <a:p>
            <a:pPr algn="ctr"/>
            <a:r>
              <a:rPr lang="it-IT" sz="3200" b="1" dirty="0" smtClean="0"/>
              <a:t>DI APPRENDIMENTO</a:t>
            </a:r>
          </a:p>
          <a:p>
            <a:pPr algn="ctr"/>
            <a:r>
              <a:rPr lang="it-IT" sz="3200" b="1" dirty="0"/>
              <a:t>2</a:t>
            </a:r>
            <a:r>
              <a:rPr lang="it-IT" sz="3200" b="1" dirty="0" smtClean="0"/>
              <a:t>°	QUADRIMESTRE</a:t>
            </a:r>
          </a:p>
        </p:txBody>
      </p:sp>
      <p:sp>
        <p:nvSpPr>
          <p:cNvPr id="6" name="Rettangolo 5"/>
          <p:cNvSpPr/>
          <p:nvPr/>
        </p:nvSpPr>
        <p:spPr>
          <a:xfrm>
            <a:off x="2949403" y="5657671"/>
            <a:ext cx="3216265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Scuola Dell’Infanzia</a:t>
            </a:r>
          </a:p>
          <a:p>
            <a:pPr algn="ctr"/>
            <a:r>
              <a:rPr lang="it-IT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A.S. 2016-17</a:t>
            </a:r>
            <a:endParaRPr lang="it-IT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89008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384467" y="-15190"/>
            <a:ext cx="4684039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LA CONOSCENZA DEL MONDO</a:t>
            </a:r>
          </a:p>
          <a:p>
            <a:pPr algn="ctr"/>
            <a:r>
              <a:rPr lang="it-IT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1°QUADRIMESTRE</a:t>
            </a:r>
            <a:endParaRPr lang="it-IT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1691680" y="692696"/>
            <a:ext cx="561662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Competenze di base in matematica, scienze e tecnologia</a:t>
            </a:r>
            <a:endParaRPr lang="it-IT" sz="2400" b="1" cap="all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885058674"/>
              </p:ext>
            </p:extLst>
          </p:nvPr>
        </p:nvGraphicFramePr>
        <p:xfrm>
          <a:off x="652078" y="1628800"/>
          <a:ext cx="3847913" cy="24526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844033693"/>
              </p:ext>
            </p:extLst>
          </p:nvPr>
        </p:nvGraphicFramePr>
        <p:xfrm>
          <a:off x="4726486" y="1628801"/>
          <a:ext cx="3937996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62308081"/>
              </p:ext>
            </p:extLst>
          </p:nvPr>
        </p:nvGraphicFramePr>
        <p:xfrm>
          <a:off x="652078" y="4221088"/>
          <a:ext cx="3847913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Grafic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636724267"/>
              </p:ext>
            </p:extLst>
          </p:nvPr>
        </p:nvGraphicFramePr>
        <p:xfrm>
          <a:off x="4726486" y="4221088"/>
          <a:ext cx="3949970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4" name="Rettangolo 13"/>
          <p:cNvSpPr/>
          <p:nvPr/>
        </p:nvSpPr>
        <p:spPr>
          <a:xfrm rot="20319571">
            <a:off x="40806" y="156095"/>
            <a:ext cx="93326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 ANNI</a:t>
            </a:r>
            <a:endParaRPr lang="it-IT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9378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384467" y="-15190"/>
            <a:ext cx="4684039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LA CONOSCENZA DEL MONDO</a:t>
            </a:r>
          </a:p>
          <a:p>
            <a:pPr algn="ctr"/>
            <a:r>
              <a:rPr lang="it-IT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r>
              <a:rPr lang="it-IT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°QUADRIMESTRE</a:t>
            </a:r>
            <a:endParaRPr lang="it-IT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1691680" y="692696"/>
            <a:ext cx="561662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Competenze di base in matematica, scienze e tecnologia</a:t>
            </a:r>
            <a:endParaRPr lang="it-IT" sz="2400" b="1" cap="all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327050185"/>
              </p:ext>
            </p:extLst>
          </p:nvPr>
        </p:nvGraphicFramePr>
        <p:xfrm>
          <a:off x="652078" y="1628800"/>
          <a:ext cx="3847913" cy="24526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640293708"/>
              </p:ext>
            </p:extLst>
          </p:nvPr>
        </p:nvGraphicFramePr>
        <p:xfrm>
          <a:off x="4726486" y="1628801"/>
          <a:ext cx="3937996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302741647"/>
              </p:ext>
            </p:extLst>
          </p:nvPr>
        </p:nvGraphicFramePr>
        <p:xfrm>
          <a:off x="652078" y="4221088"/>
          <a:ext cx="3847913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Grafic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984865490"/>
              </p:ext>
            </p:extLst>
          </p:nvPr>
        </p:nvGraphicFramePr>
        <p:xfrm>
          <a:off x="4726486" y="4221088"/>
          <a:ext cx="3949970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4" name="Rettangolo 13"/>
          <p:cNvSpPr/>
          <p:nvPr/>
        </p:nvSpPr>
        <p:spPr>
          <a:xfrm rot="20319571">
            <a:off x="40806" y="156095"/>
            <a:ext cx="93326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 ANNI</a:t>
            </a:r>
            <a:endParaRPr lang="it-IT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9835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410687" y="-15190"/>
            <a:ext cx="2322624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TUTTI I CAMPI</a:t>
            </a:r>
          </a:p>
          <a:p>
            <a:pPr algn="ctr"/>
            <a:r>
              <a:rPr lang="it-IT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INGRESSO</a:t>
            </a:r>
            <a:endParaRPr lang="it-IT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1691680" y="620688"/>
            <a:ext cx="561662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Competenze digitali</a:t>
            </a:r>
            <a:endParaRPr lang="it-IT" sz="2400" b="1" cap="all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475656" y="3573016"/>
            <a:ext cx="622818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Imparare ad imparare</a:t>
            </a:r>
            <a:endParaRPr lang="it-IT" sz="2400" b="1" cap="all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" name="Rettangolo 8"/>
          <p:cNvSpPr/>
          <p:nvPr/>
        </p:nvSpPr>
        <p:spPr>
          <a:xfrm rot="20319571">
            <a:off x="40806" y="156095"/>
            <a:ext cx="93326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 ANNI</a:t>
            </a:r>
            <a:endParaRPr lang="it-IT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280900971"/>
              </p:ext>
            </p:extLst>
          </p:nvPr>
        </p:nvGraphicFramePr>
        <p:xfrm>
          <a:off x="507618" y="1082353"/>
          <a:ext cx="3992374" cy="24746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105627332"/>
              </p:ext>
            </p:extLst>
          </p:nvPr>
        </p:nvGraphicFramePr>
        <p:xfrm>
          <a:off x="4770276" y="1095107"/>
          <a:ext cx="4038222" cy="2490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162327941"/>
              </p:ext>
            </p:extLst>
          </p:nvPr>
        </p:nvGraphicFramePr>
        <p:xfrm>
          <a:off x="507440" y="4034680"/>
          <a:ext cx="4057156" cy="26346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Grafic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253080991"/>
              </p:ext>
            </p:extLst>
          </p:nvPr>
        </p:nvGraphicFramePr>
        <p:xfrm>
          <a:off x="4788024" y="4034681"/>
          <a:ext cx="4032448" cy="2592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7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410688" y="-15190"/>
            <a:ext cx="2322623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TUTTI I CAMPI</a:t>
            </a:r>
          </a:p>
          <a:p>
            <a:pPr algn="ctr"/>
            <a:r>
              <a:rPr lang="it-IT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1°QUADRIMESTRE</a:t>
            </a:r>
            <a:endParaRPr lang="it-IT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1691680" y="620688"/>
            <a:ext cx="561662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Competenze digitali</a:t>
            </a:r>
            <a:endParaRPr lang="it-IT" sz="2400" b="1" cap="all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475656" y="3573016"/>
            <a:ext cx="622818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Imparare ad imparare</a:t>
            </a:r>
            <a:endParaRPr lang="it-IT" sz="2400" b="1" cap="all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" name="Rettangolo 8"/>
          <p:cNvSpPr/>
          <p:nvPr/>
        </p:nvSpPr>
        <p:spPr>
          <a:xfrm rot="20319571">
            <a:off x="40806" y="156095"/>
            <a:ext cx="93326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 ANNI</a:t>
            </a:r>
            <a:endParaRPr lang="it-IT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710220514"/>
              </p:ext>
            </p:extLst>
          </p:nvPr>
        </p:nvGraphicFramePr>
        <p:xfrm>
          <a:off x="507618" y="1082353"/>
          <a:ext cx="3992374" cy="24746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533012013"/>
              </p:ext>
            </p:extLst>
          </p:nvPr>
        </p:nvGraphicFramePr>
        <p:xfrm>
          <a:off x="4770276" y="1095107"/>
          <a:ext cx="4038222" cy="2490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022908368"/>
              </p:ext>
            </p:extLst>
          </p:nvPr>
        </p:nvGraphicFramePr>
        <p:xfrm>
          <a:off x="507440" y="4034680"/>
          <a:ext cx="4057156" cy="26346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Grafic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842251917"/>
              </p:ext>
            </p:extLst>
          </p:nvPr>
        </p:nvGraphicFramePr>
        <p:xfrm>
          <a:off x="4788024" y="4034681"/>
          <a:ext cx="4032448" cy="2592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490829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410688" y="-15190"/>
            <a:ext cx="2322623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TUTTI I CAMPI</a:t>
            </a:r>
          </a:p>
          <a:p>
            <a:pPr algn="ctr"/>
            <a:r>
              <a:rPr lang="it-IT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r>
              <a:rPr lang="it-IT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°QUADRIMESTRE</a:t>
            </a:r>
            <a:endParaRPr lang="it-IT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1691680" y="620688"/>
            <a:ext cx="561662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Competenze digitali</a:t>
            </a:r>
            <a:endParaRPr lang="it-IT" sz="2400" b="1" cap="all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475656" y="3573016"/>
            <a:ext cx="622818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Imparare ad imparare</a:t>
            </a:r>
            <a:endParaRPr lang="it-IT" sz="2400" b="1" cap="all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" name="Rettangolo 8"/>
          <p:cNvSpPr/>
          <p:nvPr/>
        </p:nvSpPr>
        <p:spPr>
          <a:xfrm rot="20319571">
            <a:off x="40806" y="156095"/>
            <a:ext cx="93326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 ANNI</a:t>
            </a:r>
            <a:endParaRPr lang="it-IT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239921445"/>
              </p:ext>
            </p:extLst>
          </p:nvPr>
        </p:nvGraphicFramePr>
        <p:xfrm>
          <a:off x="507618" y="1082353"/>
          <a:ext cx="3992374" cy="24746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583917161"/>
              </p:ext>
            </p:extLst>
          </p:nvPr>
        </p:nvGraphicFramePr>
        <p:xfrm>
          <a:off x="4770276" y="1095107"/>
          <a:ext cx="4038222" cy="2490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842472620"/>
              </p:ext>
            </p:extLst>
          </p:nvPr>
        </p:nvGraphicFramePr>
        <p:xfrm>
          <a:off x="507440" y="4034680"/>
          <a:ext cx="4057156" cy="26346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Grafic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497100459"/>
              </p:ext>
            </p:extLst>
          </p:nvPr>
        </p:nvGraphicFramePr>
        <p:xfrm>
          <a:off x="4788024" y="4034681"/>
          <a:ext cx="4032448" cy="2592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377399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188825" y="201414"/>
            <a:ext cx="2479205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IL SE' E L'ALTRO</a:t>
            </a:r>
          </a:p>
          <a:p>
            <a:pPr algn="ctr"/>
            <a:r>
              <a:rPr lang="it-IT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INGRESSO</a:t>
            </a:r>
            <a:endParaRPr lang="it-IT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1547664" y="1124744"/>
            <a:ext cx="633670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200" b="1" cap="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Competenze sociali e civiche</a:t>
            </a:r>
            <a:endParaRPr lang="it-IT" sz="3200" b="1" cap="all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" name="Rettangolo 8"/>
          <p:cNvSpPr/>
          <p:nvPr/>
        </p:nvSpPr>
        <p:spPr>
          <a:xfrm rot="20319571">
            <a:off x="40806" y="156095"/>
            <a:ext cx="93326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 ANNI</a:t>
            </a:r>
            <a:endParaRPr lang="it-IT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264937505"/>
              </p:ext>
            </p:extLst>
          </p:nvPr>
        </p:nvGraphicFramePr>
        <p:xfrm>
          <a:off x="179512" y="1988840"/>
          <a:ext cx="4283525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099365965"/>
              </p:ext>
            </p:extLst>
          </p:nvPr>
        </p:nvGraphicFramePr>
        <p:xfrm>
          <a:off x="4788024" y="1988840"/>
          <a:ext cx="4184539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475507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188826" y="201414"/>
            <a:ext cx="2479205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IL SE' E L'ALTRO</a:t>
            </a:r>
          </a:p>
          <a:p>
            <a:pPr algn="ctr"/>
            <a:r>
              <a:rPr lang="it-IT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1°QUADRIMESTRE</a:t>
            </a:r>
            <a:endParaRPr lang="it-IT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1547664" y="1124744"/>
            <a:ext cx="633670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200" b="1" cap="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Competenze sociali e civiche</a:t>
            </a:r>
            <a:endParaRPr lang="it-IT" sz="3200" b="1" cap="all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" name="Rettangolo 8"/>
          <p:cNvSpPr/>
          <p:nvPr/>
        </p:nvSpPr>
        <p:spPr>
          <a:xfrm rot="20319571">
            <a:off x="40806" y="156095"/>
            <a:ext cx="93326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 ANNI</a:t>
            </a:r>
            <a:endParaRPr lang="it-IT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54598929"/>
              </p:ext>
            </p:extLst>
          </p:nvPr>
        </p:nvGraphicFramePr>
        <p:xfrm>
          <a:off x="179512" y="1988840"/>
          <a:ext cx="4283525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89383085"/>
              </p:ext>
            </p:extLst>
          </p:nvPr>
        </p:nvGraphicFramePr>
        <p:xfrm>
          <a:off x="4788024" y="1988840"/>
          <a:ext cx="4184539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2769209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188826" y="201414"/>
            <a:ext cx="2479205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IL SE' E L'ALTRO</a:t>
            </a:r>
          </a:p>
          <a:p>
            <a:pPr algn="ctr"/>
            <a:r>
              <a:rPr lang="it-IT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r>
              <a:rPr lang="it-IT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°QUADRIMESTRE</a:t>
            </a:r>
            <a:endParaRPr lang="it-IT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1547664" y="1124744"/>
            <a:ext cx="633670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200" b="1" cap="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Competenze sociali e civiche</a:t>
            </a:r>
            <a:endParaRPr lang="it-IT" sz="3200" b="1" cap="all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" name="Rettangolo 8"/>
          <p:cNvSpPr/>
          <p:nvPr/>
        </p:nvSpPr>
        <p:spPr>
          <a:xfrm rot="20319571">
            <a:off x="40806" y="156095"/>
            <a:ext cx="93326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 ANNI</a:t>
            </a:r>
            <a:endParaRPr lang="it-IT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281877631"/>
              </p:ext>
            </p:extLst>
          </p:nvPr>
        </p:nvGraphicFramePr>
        <p:xfrm>
          <a:off x="179512" y="1988840"/>
          <a:ext cx="4283525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975333941"/>
              </p:ext>
            </p:extLst>
          </p:nvPr>
        </p:nvGraphicFramePr>
        <p:xfrm>
          <a:off x="4788024" y="1988840"/>
          <a:ext cx="4184539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42097237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267118" y="44624"/>
            <a:ext cx="2322624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TUTTI I CAMPI</a:t>
            </a:r>
          </a:p>
          <a:p>
            <a:pPr algn="ctr"/>
            <a:r>
              <a:rPr lang="it-IT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INGRESSO</a:t>
            </a:r>
            <a:endParaRPr lang="it-IT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395536" y="980728"/>
            <a:ext cx="842493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200" b="1" cap="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Spirito di iniziativa e imprenditorialità</a:t>
            </a:r>
            <a:endParaRPr lang="it-IT" sz="3200" b="1" cap="all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Rettangolo 3"/>
          <p:cNvSpPr/>
          <p:nvPr/>
        </p:nvSpPr>
        <p:spPr>
          <a:xfrm rot="20319571">
            <a:off x="40806" y="156095"/>
            <a:ext cx="93326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 ANNI</a:t>
            </a:r>
            <a:endParaRPr lang="it-IT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981045541"/>
              </p:ext>
            </p:extLst>
          </p:nvPr>
        </p:nvGraphicFramePr>
        <p:xfrm>
          <a:off x="395536" y="1709519"/>
          <a:ext cx="4032894" cy="45998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161794294"/>
              </p:ext>
            </p:extLst>
          </p:nvPr>
        </p:nvGraphicFramePr>
        <p:xfrm>
          <a:off x="4635932" y="1709519"/>
          <a:ext cx="4184540" cy="45998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687798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267119" y="44624"/>
            <a:ext cx="2322623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TUTTI I CAMPI</a:t>
            </a:r>
          </a:p>
          <a:p>
            <a:pPr algn="ctr"/>
            <a:r>
              <a:rPr lang="it-IT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1°QUADRIMESTRE</a:t>
            </a:r>
            <a:endParaRPr lang="it-IT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395536" y="980728"/>
            <a:ext cx="842493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200" b="1" cap="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Spirito di iniziativa e imprenditorialità</a:t>
            </a:r>
            <a:endParaRPr lang="it-IT" sz="3200" b="1" cap="all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Rettangolo 3"/>
          <p:cNvSpPr/>
          <p:nvPr/>
        </p:nvSpPr>
        <p:spPr>
          <a:xfrm rot="20319571">
            <a:off x="40806" y="156095"/>
            <a:ext cx="93326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 ANNI</a:t>
            </a:r>
            <a:endParaRPr lang="it-IT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196360810"/>
              </p:ext>
            </p:extLst>
          </p:nvPr>
        </p:nvGraphicFramePr>
        <p:xfrm>
          <a:off x="395536" y="1709519"/>
          <a:ext cx="4032894" cy="45998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019870298"/>
              </p:ext>
            </p:extLst>
          </p:nvPr>
        </p:nvGraphicFramePr>
        <p:xfrm>
          <a:off x="4635932" y="1709519"/>
          <a:ext cx="4184540" cy="45998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2662827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34726677"/>
              </p:ext>
            </p:extLst>
          </p:nvPr>
        </p:nvGraphicFramePr>
        <p:xfrm>
          <a:off x="539552" y="908720"/>
          <a:ext cx="8229601" cy="50405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4056"/>
                <a:gridCol w="1296144"/>
                <a:gridCol w="6429401"/>
              </a:tblGrid>
              <a:tr h="76752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 dirty="0">
                          <a:effectLst/>
                          <a:latin typeface="Arial Black" pitchFamily="34" charset="0"/>
                        </a:rPr>
                        <a:t>LIVELLO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marL="5596" marR="5596" marT="5596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2800" u="none" strike="noStrike" dirty="0">
                          <a:effectLst/>
                        </a:rPr>
                        <a:t>INDICATORI ESPLICATIVI</a:t>
                      </a:r>
                      <a:endParaRPr lang="it-IT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96" marR="5596" marT="5596" marB="0"/>
                </a:tc>
              </a:tr>
              <a:tr h="11582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A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96" marR="5596" marT="55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AVANZATO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96" marR="5596" marT="5596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u="none" strike="noStrike" dirty="0">
                          <a:effectLst/>
                        </a:rPr>
                        <a:t>L’alunno/a svolge compiti e risolve problemi complessi, mostrando padronanza nell’uso delle conoscenze e delle abilità; propone e sostiene le proprie opinioni e  assume in modo responsabile decisioni consapevoli.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596" marR="5596" marT="5596" marB="0"/>
                </a:tc>
              </a:tr>
              <a:tr h="115826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</a:p>
                  </a:txBody>
                  <a:tcPr marL="5596" marR="5596" marT="55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INTERMEDIO</a:t>
                      </a:r>
                    </a:p>
                  </a:txBody>
                  <a:tcPr marL="5596" marR="5596" marT="5596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L’alunno/a svolge compiti e risolve problemi in situazioni nuove,   compie scelte consapevoli, mostrando di saper utilizzare le conoscenze e le abilità acquisite</a:t>
                      </a:r>
                    </a:p>
                  </a:txBody>
                  <a:tcPr marL="5596" marR="5596" marT="5596" marB="0"/>
                </a:tc>
              </a:tr>
              <a:tr h="109240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</a:p>
                  </a:txBody>
                  <a:tcPr marL="5596" marR="5596" marT="55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BASE</a:t>
                      </a:r>
                    </a:p>
                  </a:txBody>
                  <a:tcPr marL="5596" marR="5596" marT="5596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it-IT" sz="1800" u="none" strike="noStrike" dirty="0">
                          <a:effectLst/>
                        </a:rPr>
                        <a:t>L’al</a:t>
                      </a:r>
                      <a:r>
                        <a:rPr lang="it-IT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unno/a L’alunno/a svolge compiti semplici   anche in situazioni nuove, mostrando di possedere conoscenze e abilità fondamentali e di saper applicare basilari regole e procedure apprese.</a:t>
                      </a:r>
                    </a:p>
                  </a:txBody>
                  <a:tcPr marL="5596" marR="5596" marT="5596" marB="0"/>
                </a:tc>
              </a:tr>
              <a:tr h="864096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</a:p>
                  </a:txBody>
                  <a:tcPr marL="5596" marR="5596" marT="559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INIZIALE</a:t>
                      </a:r>
                    </a:p>
                  </a:txBody>
                  <a:tcPr marL="5596" marR="5596" marT="5596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u="none" strike="noStrike" dirty="0">
                          <a:effectLst/>
                        </a:rPr>
                        <a:t>L</a:t>
                      </a:r>
                      <a:r>
                        <a:rPr lang="it-IT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’alunno/a, se opportunamente guidato/a, svolge compiti semplici in situazioni note.</a:t>
                      </a:r>
                    </a:p>
                  </a:txBody>
                  <a:tcPr marL="5596" marR="5596" marT="5596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976904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267119" y="44624"/>
            <a:ext cx="2322623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TUTTI I CAMPI</a:t>
            </a:r>
          </a:p>
          <a:p>
            <a:pPr algn="ctr"/>
            <a:r>
              <a:rPr lang="it-IT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r>
              <a:rPr lang="it-IT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°QUADRIMESTRE</a:t>
            </a:r>
            <a:endParaRPr lang="it-IT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395536" y="980728"/>
            <a:ext cx="842493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200" b="1" cap="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Spirito di iniziativa e imprenditorialità</a:t>
            </a:r>
            <a:endParaRPr lang="it-IT" sz="3200" b="1" cap="all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Rettangolo 3"/>
          <p:cNvSpPr/>
          <p:nvPr/>
        </p:nvSpPr>
        <p:spPr>
          <a:xfrm rot="20319571">
            <a:off x="40806" y="156095"/>
            <a:ext cx="93326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 ANNI</a:t>
            </a:r>
            <a:endParaRPr lang="it-IT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939433268"/>
              </p:ext>
            </p:extLst>
          </p:nvPr>
        </p:nvGraphicFramePr>
        <p:xfrm>
          <a:off x="395536" y="1709519"/>
          <a:ext cx="4032894" cy="45998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884570452"/>
              </p:ext>
            </p:extLst>
          </p:nvPr>
        </p:nvGraphicFramePr>
        <p:xfrm>
          <a:off x="4635932" y="1709519"/>
          <a:ext cx="4184540" cy="45998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1488201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565579" y="-27384"/>
            <a:ext cx="4569713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IL CORPO E IL MOVIMENTO    </a:t>
            </a:r>
          </a:p>
          <a:p>
            <a:pPr algn="ctr"/>
            <a:r>
              <a:rPr lang="it-IT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IMMAGINI, SUONI, COLORI</a:t>
            </a:r>
          </a:p>
          <a:p>
            <a:pPr algn="ctr"/>
            <a:r>
              <a:rPr lang="it-IT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INGRESSO</a:t>
            </a:r>
            <a:endParaRPr lang="it-IT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467544" y="1484784"/>
            <a:ext cx="842493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200" b="1" cap="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Consapevolezza ed espressione culturale</a:t>
            </a:r>
            <a:endParaRPr lang="it-IT" sz="3200" b="1" cap="all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Rettangolo 3"/>
          <p:cNvSpPr/>
          <p:nvPr/>
        </p:nvSpPr>
        <p:spPr>
          <a:xfrm rot="20319571">
            <a:off x="192898" y="190523"/>
            <a:ext cx="93326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 ANNI</a:t>
            </a:r>
            <a:endParaRPr lang="it-IT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387489865"/>
              </p:ext>
            </p:extLst>
          </p:nvPr>
        </p:nvGraphicFramePr>
        <p:xfrm>
          <a:off x="251520" y="2069559"/>
          <a:ext cx="3995936" cy="43117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511681415"/>
              </p:ext>
            </p:extLst>
          </p:nvPr>
        </p:nvGraphicFramePr>
        <p:xfrm>
          <a:off x="4680012" y="2071550"/>
          <a:ext cx="4117735" cy="43097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1566538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565579" y="-27384"/>
            <a:ext cx="4569713" cy="123110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IL CORPO E IL MOVIMENTO    </a:t>
            </a:r>
          </a:p>
          <a:p>
            <a:pPr algn="ctr"/>
            <a:r>
              <a:rPr lang="it-IT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IMMAGINI, SUONI, COLORI</a:t>
            </a:r>
          </a:p>
          <a:p>
            <a:pPr algn="ctr"/>
            <a:r>
              <a:rPr lang="it-IT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1°QUADRIMESTRE</a:t>
            </a:r>
            <a:endParaRPr lang="it-IT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467544" y="1484784"/>
            <a:ext cx="842493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200" b="1" cap="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Consapevolezza ed espressione culturale</a:t>
            </a:r>
            <a:endParaRPr lang="it-IT" sz="3200" b="1" cap="all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Rettangolo 3"/>
          <p:cNvSpPr/>
          <p:nvPr/>
        </p:nvSpPr>
        <p:spPr>
          <a:xfrm rot="20319571">
            <a:off x="192898" y="190523"/>
            <a:ext cx="93326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 ANNI</a:t>
            </a:r>
            <a:endParaRPr lang="it-IT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452115281"/>
              </p:ext>
            </p:extLst>
          </p:nvPr>
        </p:nvGraphicFramePr>
        <p:xfrm>
          <a:off x="251520" y="2069559"/>
          <a:ext cx="3995936" cy="43117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201314977"/>
              </p:ext>
            </p:extLst>
          </p:nvPr>
        </p:nvGraphicFramePr>
        <p:xfrm>
          <a:off x="4680012" y="2071550"/>
          <a:ext cx="4117735" cy="43097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4027826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565579" y="-27384"/>
            <a:ext cx="4569713" cy="123110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IL CORPO E IL MOVIMENTO    </a:t>
            </a:r>
          </a:p>
          <a:p>
            <a:pPr algn="ctr"/>
            <a:r>
              <a:rPr lang="it-IT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IMMAGINI, SUONI, COLORI</a:t>
            </a:r>
          </a:p>
          <a:p>
            <a:pPr algn="ctr"/>
            <a:r>
              <a:rPr lang="it-IT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r>
              <a:rPr lang="it-IT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°QUADRIMESTRE</a:t>
            </a:r>
            <a:endParaRPr lang="it-IT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467544" y="1484784"/>
            <a:ext cx="842493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200" b="1" cap="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Consapevolezza ed espressione culturale</a:t>
            </a:r>
            <a:endParaRPr lang="it-IT" sz="3200" b="1" cap="all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Rettangolo 3"/>
          <p:cNvSpPr/>
          <p:nvPr/>
        </p:nvSpPr>
        <p:spPr>
          <a:xfrm rot="20319571">
            <a:off x="192898" y="190523"/>
            <a:ext cx="93326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 ANNI</a:t>
            </a:r>
            <a:endParaRPr lang="it-IT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817203726"/>
              </p:ext>
            </p:extLst>
          </p:nvPr>
        </p:nvGraphicFramePr>
        <p:xfrm>
          <a:off x="251520" y="2069559"/>
          <a:ext cx="3995936" cy="43117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500422633"/>
              </p:ext>
            </p:extLst>
          </p:nvPr>
        </p:nvGraphicFramePr>
        <p:xfrm>
          <a:off x="4680012" y="2071550"/>
          <a:ext cx="4117735" cy="43097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0563855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747814" y="-15190"/>
            <a:ext cx="3648370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 DISCORSI E LE PAROLE</a:t>
            </a:r>
          </a:p>
          <a:p>
            <a:pPr algn="ctr"/>
            <a:r>
              <a:rPr lang="it-IT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INGRESSO</a:t>
            </a:r>
            <a:endParaRPr lang="it-IT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691680" y="692696"/>
            <a:ext cx="561662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 smtClean="0">
                <a:ln w="10541" cmpd="sng">
                  <a:solidFill>
                    <a:srgbClr val="FF3399"/>
                  </a:solidFill>
                  <a:prstDash val="solid"/>
                </a:ln>
                <a:solidFill>
                  <a:srgbClr val="FF3399"/>
                </a:solidFill>
              </a:rPr>
              <a:t>Comunicazione nella madrelingua</a:t>
            </a:r>
            <a:endParaRPr lang="it-IT" sz="2400" b="1" cap="all" dirty="0">
              <a:ln w="10541" cmpd="sng">
                <a:solidFill>
                  <a:srgbClr val="FF3399"/>
                </a:solidFill>
                <a:prstDash val="solid"/>
              </a:ln>
              <a:solidFill>
                <a:srgbClr val="FF3399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1656184" y="3645024"/>
            <a:ext cx="622818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 smtClean="0">
                <a:ln w="10541" cmpd="sng">
                  <a:solidFill>
                    <a:srgbClr val="FF3399"/>
                  </a:solidFill>
                  <a:prstDash val="solid"/>
                </a:ln>
                <a:solidFill>
                  <a:srgbClr val="FF3399"/>
                </a:solidFill>
              </a:rPr>
              <a:t>Comunicazione nelle lingue straniere</a:t>
            </a:r>
            <a:endParaRPr lang="it-IT" sz="2400" b="1" cap="all" dirty="0">
              <a:ln w="10541" cmpd="sng">
                <a:solidFill>
                  <a:srgbClr val="FF3399"/>
                </a:solidFill>
                <a:prstDash val="solid"/>
              </a:ln>
              <a:solidFill>
                <a:srgbClr val="FF3399"/>
              </a:solidFill>
            </a:endParaRPr>
          </a:p>
        </p:txBody>
      </p:sp>
      <p:graphicFrame>
        <p:nvGraphicFramePr>
          <p:cNvPr id="15" name="Grafico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430784978"/>
              </p:ext>
            </p:extLst>
          </p:nvPr>
        </p:nvGraphicFramePr>
        <p:xfrm>
          <a:off x="395536" y="1268760"/>
          <a:ext cx="3960440" cy="2380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Grafico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785223028"/>
              </p:ext>
            </p:extLst>
          </p:nvPr>
        </p:nvGraphicFramePr>
        <p:xfrm>
          <a:off x="4572000" y="1268760"/>
          <a:ext cx="4174894" cy="23390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7" name="Grafico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056369010"/>
              </p:ext>
            </p:extLst>
          </p:nvPr>
        </p:nvGraphicFramePr>
        <p:xfrm>
          <a:off x="483357" y="4106689"/>
          <a:ext cx="3898824" cy="25860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8" name="Grafico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560054881"/>
              </p:ext>
            </p:extLst>
          </p:nvPr>
        </p:nvGraphicFramePr>
        <p:xfrm>
          <a:off x="4599420" y="4106689"/>
          <a:ext cx="4221052" cy="25626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9" name="Rettangolo 18"/>
          <p:cNvSpPr/>
          <p:nvPr/>
        </p:nvSpPr>
        <p:spPr>
          <a:xfrm rot="20319571">
            <a:off x="2317" y="166597"/>
            <a:ext cx="990977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3399"/>
                  </a:solidFill>
                  <a:prstDash val="solid"/>
                </a:ln>
                <a:solidFill>
                  <a:srgbClr val="FF3399"/>
                </a:solidFill>
              </a:rPr>
              <a:t> 4 ANNI</a:t>
            </a:r>
            <a:endParaRPr lang="it-IT" sz="2000" b="1" dirty="0">
              <a:ln w="10541" cmpd="sng">
                <a:solidFill>
                  <a:srgbClr val="FF3399"/>
                </a:solidFill>
                <a:prstDash val="solid"/>
              </a:ln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18809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747814" y="4907"/>
            <a:ext cx="3648370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 DISCORSI E LE PAROLE</a:t>
            </a:r>
          </a:p>
          <a:p>
            <a:pPr algn="ctr"/>
            <a:r>
              <a:rPr lang="it-IT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1°QUADRIMESTRE</a:t>
            </a:r>
            <a:endParaRPr lang="it-IT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691680" y="692696"/>
            <a:ext cx="561662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 smtClean="0">
                <a:ln w="10541" cmpd="sng">
                  <a:solidFill>
                    <a:srgbClr val="FF3399"/>
                  </a:solidFill>
                  <a:prstDash val="solid"/>
                </a:ln>
                <a:solidFill>
                  <a:srgbClr val="FF3399"/>
                </a:solidFill>
              </a:rPr>
              <a:t>Comunicazione nella madrelingua</a:t>
            </a:r>
            <a:endParaRPr lang="it-IT" sz="2400" b="1" cap="all" dirty="0">
              <a:ln w="10541" cmpd="sng">
                <a:solidFill>
                  <a:srgbClr val="FF3399"/>
                </a:solidFill>
                <a:prstDash val="solid"/>
              </a:ln>
              <a:solidFill>
                <a:srgbClr val="FF3399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1656184" y="3645024"/>
            <a:ext cx="622818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 smtClean="0">
                <a:ln w="10541" cmpd="sng">
                  <a:solidFill>
                    <a:srgbClr val="FF3399"/>
                  </a:solidFill>
                  <a:prstDash val="solid"/>
                </a:ln>
                <a:solidFill>
                  <a:srgbClr val="FF3399"/>
                </a:solidFill>
              </a:rPr>
              <a:t>Comunicazione nelle lingue straniere</a:t>
            </a:r>
            <a:endParaRPr lang="it-IT" sz="2400" b="1" cap="all" dirty="0">
              <a:ln w="10541" cmpd="sng">
                <a:solidFill>
                  <a:srgbClr val="FF3399"/>
                </a:solidFill>
                <a:prstDash val="solid"/>
              </a:ln>
              <a:solidFill>
                <a:srgbClr val="FF3399"/>
              </a:solidFill>
            </a:endParaRPr>
          </a:p>
        </p:txBody>
      </p:sp>
      <p:graphicFrame>
        <p:nvGraphicFramePr>
          <p:cNvPr id="15" name="Grafico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936484459"/>
              </p:ext>
            </p:extLst>
          </p:nvPr>
        </p:nvGraphicFramePr>
        <p:xfrm>
          <a:off x="395536" y="1268760"/>
          <a:ext cx="3960440" cy="2380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Grafico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654064971"/>
              </p:ext>
            </p:extLst>
          </p:nvPr>
        </p:nvGraphicFramePr>
        <p:xfrm>
          <a:off x="4571999" y="1306017"/>
          <a:ext cx="4174894" cy="23390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7" name="Grafico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247194132"/>
              </p:ext>
            </p:extLst>
          </p:nvPr>
        </p:nvGraphicFramePr>
        <p:xfrm>
          <a:off x="483357" y="4106689"/>
          <a:ext cx="3898824" cy="25860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8" name="Grafico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563126576"/>
              </p:ext>
            </p:extLst>
          </p:nvPr>
        </p:nvGraphicFramePr>
        <p:xfrm>
          <a:off x="4599420" y="4106689"/>
          <a:ext cx="4221052" cy="25626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9" name="Rettangolo 18"/>
          <p:cNvSpPr/>
          <p:nvPr/>
        </p:nvSpPr>
        <p:spPr>
          <a:xfrm rot="20319571">
            <a:off x="2317" y="166597"/>
            <a:ext cx="990977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3399"/>
                  </a:solidFill>
                  <a:prstDash val="solid"/>
                </a:ln>
                <a:solidFill>
                  <a:srgbClr val="FF3399"/>
                </a:solidFill>
              </a:rPr>
              <a:t> 4 ANNI</a:t>
            </a:r>
            <a:endParaRPr lang="it-IT" sz="2000" b="1" dirty="0">
              <a:ln w="10541" cmpd="sng">
                <a:solidFill>
                  <a:srgbClr val="FF3399"/>
                </a:solidFill>
                <a:prstDash val="solid"/>
              </a:ln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2978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747814" y="4907"/>
            <a:ext cx="3648370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 DISCORSI E LE PAROLE</a:t>
            </a:r>
          </a:p>
          <a:p>
            <a:pPr algn="ctr"/>
            <a:r>
              <a:rPr lang="it-IT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r>
              <a:rPr lang="it-IT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°QUADRIMESTRE</a:t>
            </a:r>
            <a:endParaRPr lang="it-IT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691680" y="692696"/>
            <a:ext cx="561662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 smtClean="0">
                <a:ln w="10541" cmpd="sng">
                  <a:solidFill>
                    <a:srgbClr val="FF3399"/>
                  </a:solidFill>
                  <a:prstDash val="solid"/>
                </a:ln>
                <a:solidFill>
                  <a:srgbClr val="FF3399"/>
                </a:solidFill>
              </a:rPr>
              <a:t>Comunicazione nella madrelingua</a:t>
            </a:r>
            <a:endParaRPr lang="it-IT" sz="2400" b="1" cap="all" dirty="0">
              <a:ln w="10541" cmpd="sng">
                <a:solidFill>
                  <a:srgbClr val="FF3399"/>
                </a:solidFill>
                <a:prstDash val="solid"/>
              </a:ln>
              <a:solidFill>
                <a:srgbClr val="FF3399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1656184" y="3645024"/>
            <a:ext cx="622818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 smtClean="0">
                <a:ln w="10541" cmpd="sng">
                  <a:solidFill>
                    <a:srgbClr val="FF3399"/>
                  </a:solidFill>
                  <a:prstDash val="solid"/>
                </a:ln>
                <a:solidFill>
                  <a:srgbClr val="FF3399"/>
                </a:solidFill>
              </a:rPr>
              <a:t>Comunicazione nelle lingue straniere</a:t>
            </a:r>
            <a:endParaRPr lang="it-IT" sz="2400" b="1" cap="all" dirty="0">
              <a:ln w="10541" cmpd="sng">
                <a:solidFill>
                  <a:srgbClr val="FF3399"/>
                </a:solidFill>
                <a:prstDash val="solid"/>
              </a:ln>
              <a:solidFill>
                <a:srgbClr val="FF3399"/>
              </a:solidFill>
            </a:endParaRPr>
          </a:p>
        </p:txBody>
      </p:sp>
      <p:graphicFrame>
        <p:nvGraphicFramePr>
          <p:cNvPr id="15" name="Grafico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736348092"/>
              </p:ext>
            </p:extLst>
          </p:nvPr>
        </p:nvGraphicFramePr>
        <p:xfrm>
          <a:off x="395536" y="1268760"/>
          <a:ext cx="3960440" cy="2380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Grafico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975684793"/>
              </p:ext>
            </p:extLst>
          </p:nvPr>
        </p:nvGraphicFramePr>
        <p:xfrm>
          <a:off x="4571999" y="1306017"/>
          <a:ext cx="4174894" cy="23390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7" name="Grafico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081690518"/>
              </p:ext>
            </p:extLst>
          </p:nvPr>
        </p:nvGraphicFramePr>
        <p:xfrm>
          <a:off x="483357" y="4106689"/>
          <a:ext cx="3898824" cy="25860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8" name="Grafico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048656186"/>
              </p:ext>
            </p:extLst>
          </p:nvPr>
        </p:nvGraphicFramePr>
        <p:xfrm>
          <a:off x="4599420" y="4106689"/>
          <a:ext cx="4221052" cy="25626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9" name="Rettangolo 18"/>
          <p:cNvSpPr/>
          <p:nvPr/>
        </p:nvSpPr>
        <p:spPr>
          <a:xfrm rot="20319571">
            <a:off x="2317" y="166597"/>
            <a:ext cx="990977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3399"/>
                  </a:solidFill>
                  <a:prstDash val="solid"/>
                </a:ln>
                <a:solidFill>
                  <a:srgbClr val="FF3399"/>
                </a:solidFill>
              </a:rPr>
              <a:t> 4 ANNI</a:t>
            </a:r>
            <a:endParaRPr lang="it-IT" sz="2000" b="1" dirty="0">
              <a:ln w="10541" cmpd="sng">
                <a:solidFill>
                  <a:srgbClr val="FF3399"/>
                </a:solidFill>
                <a:prstDash val="solid"/>
              </a:ln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66330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384467" y="-15190"/>
            <a:ext cx="4684039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LA CONOSCENZA DEL </a:t>
            </a:r>
            <a:r>
              <a:rPr lang="it-IT" sz="28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MONDO</a:t>
            </a:r>
          </a:p>
          <a:p>
            <a:pPr algn="ctr"/>
            <a:r>
              <a:rPr lang="it-IT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INGRESSO</a:t>
            </a:r>
            <a:endParaRPr lang="it-IT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1691680" y="692696"/>
            <a:ext cx="561662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>
                <a:ln w="10541" cmpd="sng">
                  <a:solidFill>
                    <a:srgbClr val="FF3399"/>
                  </a:solidFill>
                  <a:prstDash val="solid"/>
                </a:ln>
                <a:solidFill>
                  <a:srgbClr val="FF3399"/>
                </a:solidFill>
              </a:rPr>
              <a:t>Competenze di base in matematica, scienze e tecnologia</a:t>
            </a:r>
          </a:p>
        </p:txBody>
      </p:sp>
      <p:graphicFrame>
        <p:nvGraphicFramePr>
          <p:cNvPr id="15" name="Grafico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438963600"/>
              </p:ext>
            </p:extLst>
          </p:nvPr>
        </p:nvGraphicFramePr>
        <p:xfrm>
          <a:off x="538774" y="1542452"/>
          <a:ext cx="3961217" cy="23086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Grafico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622190516"/>
              </p:ext>
            </p:extLst>
          </p:nvPr>
        </p:nvGraphicFramePr>
        <p:xfrm>
          <a:off x="4726486" y="1536447"/>
          <a:ext cx="4093986" cy="23373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7" name="Grafico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755059766"/>
              </p:ext>
            </p:extLst>
          </p:nvPr>
        </p:nvGraphicFramePr>
        <p:xfrm>
          <a:off x="507440" y="4005064"/>
          <a:ext cx="3992552" cy="26686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8" name="Grafico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952358376"/>
              </p:ext>
            </p:extLst>
          </p:nvPr>
        </p:nvGraphicFramePr>
        <p:xfrm>
          <a:off x="4726486" y="4005064"/>
          <a:ext cx="4093985" cy="26686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9" name="Rettangolo 18"/>
          <p:cNvSpPr/>
          <p:nvPr/>
        </p:nvSpPr>
        <p:spPr>
          <a:xfrm rot="20319571">
            <a:off x="2317" y="166597"/>
            <a:ext cx="990977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3399"/>
                  </a:solidFill>
                  <a:prstDash val="solid"/>
                </a:ln>
                <a:solidFill>
                  <a:srgbClr val="FF3399"/>
                </a:solidFill>
              </a:rPr>
              <a:t> 4 ANNI</a:t>
            </a:r>
            <a:endParaRPr lang="it-IT" sz="2000" b="1" dirty="0">
              <a:ln w="10541" cmpd="sng">
                <a:solidFill>
                  <a:srgbClr val="FF3399"/>
                </a:solidFill>
                <a:prstDash val="solid"/>
              </a:ln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2762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384467" y="-15190"/>
            <a:ext cx="4684039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LA CONOSCENZA DEL </a:t>
            </a:r>
            <a:r>
              <a:rPr lang="it-IT" sz="28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MONDO</a:t>
            </a:r>
          </a:p>
          <a:p>
            <a:pPr algn="ctr"/>
            <a:r>
              <a:rPr lang="it-IT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1°QUADRIMESTRE</a:t>
            </a:r>
            <a:endParaRPr lang="it-IT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1691680" y="692696"/>
            <a:ext cx="561662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>
                <a:ln w="10541" cmpd="sng">
                  <a:solidFill>
                    <a:srgbClr val="FF3399"/>
                  </a:solidFill>
                  <a:prstDash val="solid"/>
                </a:ln>
                <a:solidFill>
                  <a:srgbClr val="FF3399"/>
                </a:solidFill>
              </a:rPr>
              <a:t>Competenze di base in matematica, scienze e tecnologia</a:t>
            </a:r>
          </a:p>
        </p:txBody>
      </p:sp>
      <p:graphicFrame>
        <p:nvGraphicFramePr>
          <p:cNvPr id="15" name="Grafico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517109465"/>
              </p:ext>
            </p:extLst>
          </p:nvPr>
        </p:nvGraphicFramePr>
        <p:xfrm>
          <a:off x="538774" y="1542452"/>
          <a:ext cx="3961217" cy="23086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Grafico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486125743"/>
              </p:ext>
            </p:extLst>
          </p:nvPr>
        </p:nvGraphicFramePr>
        <p:xfrm>
          <a:off x="4726486" y="1536447"/>
          <a:ext cx="4093986" cy="23373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7" name="Grafico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558806105"/>
              </p:ext>
            </p:extLst>
          </p:nvPr>
        </p:nvGraphicFramePr>
        <p:xfrm>
          <a:off x="507440" y="4005064"/>
          <a:ext cx="3992552" cy="26686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8" name="Grafico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717583229"/>
              </p:ext>
            </p:extLst>
          </p:nvPr>
        </p:nvGraphicFramePr>
        <p:xfrm>
          <a:off x="4726486" y="4005064"/>
          <a:ext cx="4093985" cy="26686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9" name="Rettangolo 18"/>
          <p:cNvSpPr/>
          <p:nvPr/>
        </p:nvSpPr>
        <p:spPr>
          <a:xfrm rot="20319571">
            <a:off x="2317" y="166597"/>
            <a:ext cx="990977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3399"/>
                  </a:solidFill>
                  <a:prstDash val="solid"/>
                </a:ln>
                <a:solidFill>
                  <a:srgbClr val="FF3399"/>
                </a:solidFill>
              </a:rPr>
              <a:t> 4 ANNI</a:t>
            </a:r>
            <a:endParaRPr lang="it-IT" sz="2000" b="1" dirty="0">
              <a:ln w="10541" cmpd="sng">
                <a:solidFill>
                  <a:srgbClr val="FF3399"/>
                </a:solidFill>
                <a:prstDash val="solid"/>
              </a:ln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7409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384467" y="-15190"/>
            <a:ext cx="4684039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LA CONOSCENZA DEL </a:t>
            </a:r>
            <a:r>
              <a:rPr lang="it-IT" sz="28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MONDO</a:t>
            </a:r>
          </a:p>
          <a:p>
            <a:pPr algn="ctr"/>
            <a:r>
              <a:rPr lang="it-IT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r>
              <a:rPr lang="it-IT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°QUADRIMESTRE</a:t>
            </a:r>
            <a:endParaRPr lang="it-IT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1691680" y="692696"/>
            <a:ext cx="561662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>
                <a:ln w="10541" cmpd="sng">
                  <a:solidFill>
                    <a:srgbClr val="FF3399"/>
                  </a:solidFill>
                  <a:prstDash val="solid"/>
                </a:ln>
                <a:solidFill>
                  <a:srgbClr val="FF3399"/>
                </a:solidFill>
              </a:rPr>
              <a:t>Competenze di base in matematica, scienze e tecnologia</a:t>
            </a:r>
          </a:p>
        </p:txBody>
      </p:sp>
      <p:graphicFrame>
        <p:nvGraphicFramePr>
          <p:cNvPr id="15" name="Grafico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822753466"/>
              </p:ext>
            </p:extLst>
          </p:nvPr>
        </p:nvGraphicFramePr>
        <p:xfrm>
          <a:off x="538774" y="1542452"/>
          <a:ext cx="3961217" cy="23086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Grafico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975192461"/>
              </p:ext>
            </p:extLst>
          </p:nvPr>
        </p:nvGraphicFramePr>
        <p:xfrm>
          <a:off x="4726486" y="1536447"/>
          <a:ext cx="4093986" cy="23373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7" name="Grafico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452388181"/>
              </p:ext>
            </p:extLst>
          </p:nvPr>
        </p:nvGraphicFramePr>
        <p:xfrm>
          <a:off x="507440" y="4005064"/>
          <a:ext cx="3992552" cy="26686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8" name="Grafico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517918992"/>
              </p:ext>
            </p:extLst>
          </p:nvPr>
        </p:nvGraphicFramePr>
        <p:xfrm>
          <a:off x="4726486" y="4005064"/>
          <a:ext cx="4093985" cy="26686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9" name="Rettangolo 18"/>
          <p:cNvSpPr/>
          <p:nvPr/>
        </p:nvSpPr>
        <p:spPr>
          <a:xfrm rot="20319571">
            <a:off x="2317" y="166597"/>
            <a:ext cx="990977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3399"/>
                  </a:solidFill>
                  <a:prstDash val="solid"/>
                </a:ln>
                <a:solidFill>
                  <a:srgbClr val="FF3399"/>
                </a:solidFill>
              </a:rPr>
              <a:t> 4 ANNI</a:t>
            </a:r>
            <a:endParaRPr lang="it-IT" sz="2000" b="1" dirty="0">
              <a:ln w="10541" cmpd="sng">
                <a:solidFill>
                  <a:srgbClr val="FF3399"/>
                </a:solidFill>
                <a:prstDash val="solid"/>
              </a:ln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76804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95536" y="669664"/>
            <a:ext cx="8208912" cy="5509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/>
              <a:t>INGRESSO</a:t>
            </a:r>
            <a:endParaRPr lang="it-IT" sz="2400" b="1" dirty="0"/>
          </a:p>
          <a:p>
            <a:endParaRPr lang="it-IT" sz="2000" dirty="0" smtClean="0"/>
          </a:p>
          <a:p>
            <a:r>
              <a:rPr lang="it-IT" sz="2800" dirty="0" smtClean="0"/>
              <a:t>ANALIZZANDO I DATI RACCOLTI E TABULATI DEL MONITORAGGIO DEL PROCESSO DI APPRENDIMENTO D’INGRESSO DELLA </a:t>
            </a:r>
            <a:r>
              <a:rPr lang="it-IT" sz="2800" b="1" dirty="0" smtClean="0"/>
              <a:t>SCUOLA DELL’INFANZIA</a:t>
            </a:r>
            <a:r>
              <a:rPr lang="it-IT" sz="2800" dirty="0" smtClean="0"/>
              <a:t> SI ERA RILEVATO CHE:</a:t>
            </a:r>
            <a:br>
              <a:rPr lang="it-IT" sz="2800" dirty="0" smtClean="0"/>
            </a:br>
            <a:r>
              <a:rPr lang="it-IT" sz="2800" dirty="0" smtClean="0"/>
              <a:t>- LA MAGGIOR PARTE DEGLI ALUNNI DI </a:t>
            </a:r>
            <a:r>
              <a:rPr lang="it-IT" sz="2800" b="1" dirty="0" smtClean="0"/>
              <a:t>3 ANNI </a:t>
            </a:r>
            <a:r>
              <a:rPr lang="it-IT" sz="2800" dirty="0" smtClean="0"/>
              <a:t>POSSIEDE UN LIVELLO DI CONOSCENZE E ABILITA’ </a:t>
            </a:r>
            <a:r>
              <a:rPr lang="it-IT" sz="2800" b="1" dirty="0" smtClean="0"/>
              <a:t>INIZIALE.</a:t>
            </a:r>
            <a:r>
              <a:rPr lang="it-IT" sz="2800" dirty="0" smtClean="0"/>
              <a:t>GUIDATO E SUPPORTATO SVOLGE COMPITI SEMPLICI IN SITUAZIONE NUOVE.</a:t>
            </a:r>
          </a:p>
          <a:p>
            <a:r>
              <a:rPr lang="it-IT" sz="2800" dirty="0" smtClean="0"/>
              <a:t>-LA MAGGIOR PARTE DEGLI ALUNNI DI </a:t>
            </a:r>
            <a:r>
              <a:rPr lang="it-IT" sz="2800" b="1" dirty="0" smtClean="0"/>
              <a:t>4  </a:t>
            </a:r>
            <a:r>
              <a:rPr lang="it-IT" sz="2800" dirty="0" smtClean="0"/>
              <a:t>E</a:t>
            </a:r>
            <a:r>
              <a:rPr lang="it-IT" sz="2800" b="1" dirty="0" smtClean="0"/>
              <a:t> 5 ANNI </a:t>
            </a:r>
            <a:r>
              <a:rPr lang="it-IT" sz="2800" dirty="0" smtClean="0"/>
              <a:t>POSSIEDE</a:t>
            </a:r>
            <a:r>
              <a:rPr lang="it-IT" sz="2800" b="1" dirty="0" smtClean="0"/>
              <a:t> </a:t>
            </a:r>
            <a:r>
              <a:rPr lang="it-IT" sz="2800" dirty="0" smtClean="0"/>
              <a:t>UN LIVELLO DI CONOSCENZE E ABILITA’ DI </a:t>
            </a:r>
            <a:r>
              <a:rPr lang="it-IT" sz="2800" b="1" dirty="0" smtClean="0"/>
              <a:t>BASE.</a:t>
            </a:r>
            <a:endParaRPr lang="it-IT" b="1" dirty="0"/>
          </a:p>
        </p:txBody>
      </p:sp>
      <p:sp>
        <p:nvSpPr>
          <p:cNvPr id="4" name="Rettangolo 3"/>
          <p:cNvSpPr/>
          <p:nvPr/>
        </p:nvSpPr>
        <p:spPr>
          <a:xfrm>
            <a:off x="1998233" y="0"/>
            <a:ext cx="512986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ESITI MONITORAGGIO</a:t>
            </a:r>
            <a:endParaRPr lang="it-IT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82881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410687" y="-15190"/>
            <a:ext cx="2322624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TUTTI I </a:t>
            </a:r>
            <a:r>
              <a:rPr lang="it-IT" sz="28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CAMPI</a:t>
            </a:r>
          </a:p>
          <a:p>
            <a:pPr algn="ctr"/>
            <a:r>
              <a:rPr lang="it-IT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INGRESSO</a:t>
            </a:r>
            <a:endParaRPr lang="it-IT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1691680" y="638475"/>
            <a:ext cx="561662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>
                <a:ln w="10541" cmpd="sng">
                  <a:solidFill>
                    <a:srgbClr val="FF3399"/>
                  </a:solidFill>
                  <a:prstDash val="solid"/>
                </a:ln>
                <a:solidFill>
                  <a:srgbClr val="FF3399"/>
                </a:solidFill>
              </a:rPr>
              <a:t>Competenze digitali</a:t>
            </a:r>
          </a:p>
        </p:txBody>
      </p:sp>
      <p:sp>
        <p:nvSpPr>
          <p:cNvPr id="4" name="Rettangolo 3"/>
          <p:cNvSpPr/>
          <p:nvPr/>
        </p:nvSpPr>
        <p:spPr>
          <a:xfrm>
            <a:off x="1475656" y="3501008"/>
            <a:ext cx="622818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>
                <a:ln w="10541" cmpd="sng">
                  <a:solidFill>
                    <a:srgbClr val="FF3399"/>
                  </a:solidFill>
                  <a:prstDash val="solid"/>
                </a:ln>
                <a:solidFill>
                  <a:srgbClr val="FF3399"/>
                </a:solidFill>
              </a:rPr>
              <a:t>Imparare ad imparare</a:t>
            </a:r>
          </a:p>
        </p:txBody>
      </p:sp>
      <p:graphicFrame>
        <p:nvGraphicFramePr>
          <p:cNvPr id="16" name="Grafico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713137142"/>
              </p:ext>
            </p:extLst>
          </p:nvPr>
        </p:nvGraphicFramePr>
        <p:xfrm>
          <a:off x="507440" y="1082353"/>
          <a:ext cx="3992552" cy="24186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Grafico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739701939"/>
              </p:ext>
            </p:extLst>
          </p:nvPr>
        </p:nvGraphicFramePr>
        <p:xfrm>
          <a:off x="4716016" y="1082353"/>
          <a:ext cx="4086944" cy="2418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Grafico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792545222"/>
              </p:ext>
            </p:extLst>
          </p:nvPr>
        </p:nvGraphicFramePr>
        <p:xfrm>
          <a:off x="507440" y="3962673"/>
          <a:ext cx="3992552" cy="2696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9" name="Grafico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662039090"/>
              </p:ext>
            </p:extLst>
          </p:nvPr>
        </p:nvGraphicFramePr>
        <p:xfrm>
          <a:off x="4716016" y="3933056"/>
          <a:ext cx="4098021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0" name="Rettangolo 19"/>
          <p:cNvSpPr/>
          <p:nvPr/>
        </p:nvSpPr>
        <p:spPr>
          <a:xfrm rot="20319571">
            <a:off x="2317" y="166597"/>
            <a:ext cx="990977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3399"/>
                  </a:solidFill>
                  <a:prstDash val="solid"/>
                </a:ln>
                <a:solidFill>
                  <a:srgbClr val="FF3399"/>
                </a:solidFill>
              </a:rPr>
              <a:t> 4 ANNI</a:t>
            </a:r>
            <a:endParaRPr lang="it-IT" sz="2000" b="1" dirty="0">
              <a:ln w="10541" cmpd="sng">
                <a:solidFill>
                  <a:srgbClr val="FF3399"/>
                </a:solidFill>
                <a:prstDash val="solid"/>
              </a:ln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69401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410688" y="-15190"/>
            <a:ext cx="2322624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TUTTI I </a:t>
            </a:r>
            <a:r>
              <a:rPr lang="it-IT" sz="28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CAMPI</a:t>
            </a:r>
          </a:p>
          <a:p>
            <a:pPr algn="ctr"/>
            <a:r>
              <a:rPr lang="it-IT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1°QUADRIMESTRE</a:t>
            </a:r>
            <a:endParaRPr lang="it-IT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1691680" y="620688"/>
            <a:ext cx="561662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>
                <a:ln w="10541" cmpd="sng">
                  <a:solidFill>
                    <a:srgbClr val="FF3399"/>
                  </a:solidFill>
                  <a:prstDash val="solid"/>
                </a:ln>
                <a:solidFill>
                  <a:srgbClr val="FF3399"/>
                </a:solidFill>
              </a:rPr>
              <a:t>Competenze digitali</a:t>
            </a:r>
          </a:p>
        </p:txBody>
      </p:sp>
      <p:sp>
        <p:nvSpPr>
          <p:cNvPr id="4" name="Rettangolo 3"/>
          <p:cNvSpPr/>
          <p:nvPr/>
        </p:nvSpPr>
        <p:spPr>
          <a:xfrm>
            <a:off x="1475656" y="3501008"/>
            <a:ext cx="622818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>
                <a:ln w="10541" cmpd="sng">
                  <a:solidFill>
                    <a:srgbClr val="FF3399"/>
                  </a:solidFill>
                  <a:prstDash val="solid"/>
                </a:ln>
                <a:solidFill>
                  <a:srgbClr val="FF3399"/>
                </a:solidFill>
              </a:rPr>
              <a:t>Imparare ad imparare</a:t>
            </a:r>
          </a:p>
        </p:txBody>
      </p:sp>
      <p:graphicFrame>
        <p:nvGraphicFramePr>
          <p:cNvPr id="16" name="Grafico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528113637"/>
              </p:ext>
            </p:extLst>
          </p:nvPr>
        </p:nvGraphicFramePr>
        <p:xfrm>
          <a:off x="507440" y="1082353"/>
          <a:ext cx="3992552" cy="24186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Grafico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585981138"/>
              </p:ext>
            </p:extLst>
          </p:nvPr>
        </p:nvGraphicFramePr>
        <p:xfrm>
          <a:off x="4716016" y="1082353"/>
          <a:ext cx="4086944" cy="2418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Grafico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668196937"/>
              </p:ext>
            </p:extLst>
          </p:nvPr>
        </p:nvGraphicFramePr>
        <p:xfrm>
          <a:off x="507440" y="3962673"/>
          <a:ext cx="3992552" cy="2696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9" name="Grafico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588325614"/>
              </p:ext>
            </p:extLst>
          </p:nvPr>
        </p:nvGraphicFramePr>
        <p:xfrm>
          <a:off x="4716016" y="3933056"/>
          <a:ext cx="4098021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0" name="Rettangolo 19"/>
          <p:cNvSpPr/>
          <p:nvPr/>
        </p:nvSpPr>
        <p:spPr>
          <a:xfrm rot="20319571">
            <a:off x="2317" y="166597"/>
            <a:ext cx="990977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3399"/>
                  </a:solidFill>
                  <a:prstDash val="solid"/>
                </a:ln>
                <a:solidFill>
                  <a:srgbClr val="FF3399"/>
                </a:solidFill>
              </a:rPr>
              <a:t> 4 ANNI</a:t>
            </a:r>
            <a:endParaRPr lang="it-IT" sz="2000" b="1" dirty="0">
              <a:ln w="10541" cmpd="sng">
                <a:solidFill>
                  <a:srgbClr val="FF3399"/>
                </a:solidFill>
                <a:prstDash val="solid"/>
              </a:ln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8432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410688" y="-15190"/>
            <a:ext cx="2322624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TUTTI I </a:t>
            </a:r>
            <a:r>
              <a:rPr lang="it-IT" sz="28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CAMPI</a:t>
            </a:r>
          </a:p>
          <a:p>
            <a:pPr algn="ctr"/>
            <a:r>
              <a:rPr lang="it-IT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r>
              <a:rPr lang="it-IT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°QUADRIMESTRE</a:t>
            </a:r>
            <a:endParaRPr lang="it-IT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1691680" y="620688"/>
            <a:ext cx="561662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>
                <a:ln w="10541" cmpd="sng">
                  <a:solidFill>
                    <a:srgbClr val="FF3399"/>
                  </a:solidFill>
                  <a:prstDash val="solid"/>
                </a:ln>
                <a:solidFill>
                  <a:srgbClr val="FF3399"/>
                </a:solidFill>
              </a:rPr>
              <a:t>Competenze digitali</a:t>
            </a:r>
          </a:p>
        </p:txBody>
      </p:sp>
      <p:sp>
        <p:nvSpPr>
          <p:cNvPr id="4" name="Rettangolo 3"/>
          <p:cNvSpPr/>
          <p:nvPr/>
        </p:nvSpPr>
        <p:spPr>
          <a:xfrm>
            <a:off x="1475656" y="3501008"/>
            <a:ext cx="622818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>
                <a:ln w="10541" cmpd="sng">
                  <a:solidFill>
                    <a:srgbClr val="FF3399"/>
                  </a:solidFill>
                  <a:prstDash val="solid"/>
                </a:ln>
                <a:solidFill>
                  <a:srgbClr val="FF3399"/>
                </a:solidFill>
              </a:rPr>
              <a:t>Imparare ad imparare</a:t>
            </a:r>
          </a:p>
        </p:txBody>
      </p:sp>
      <p:graphicFrame>
        <p:nvGraphicFramePr>
          <p:cNvPr id="16" name="Grafico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668933741"/>
              </p:ext>
            </p:extLst>
          </p:nvPr>
        </p:nvGraphicFramePr>
        <p:xfrm>
          <a:off x="507440" y="1082353"/>
          <a:ext cx="3992552" cy="24186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Grafico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025537942"/>
              </p:ext>
            </p:extLst>
          </p:nvPr>
        </p:nvGraphicFramePr>
        <p:xfrm>
          <a:off x="4716016" y="1082353"/>
          <a:ext cx="4086944" cy="2418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Grafico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386124024"/>
              </p:ext>
            </p:extLst>
          </p:nvPr>
        </p:nvGraphicFramePr>
        <p:xfrm>
          <a:off x="507440" y="3962673"/>
          <a:ext cx="3992552" cy="2696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9" name="Grafico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273506234"/>
              </p:ext>
            </p:extLst>
          </p:nvPr>
        </p:nvGraphicFramePr>
        <p:xfrm>
          <a:off x="4716016" y="3933056"/>
          <a:ext cx="4098021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0" name="Rettangolo 19"/>
          <p:cNvSpPr/>
          <p:nvPr/>
        </p:nvSpPr>
        <p:spPr>
          <a:xfrm rot="20319571">
            <a:off x="2317" y="166597"/>
            <a:ext cx="990977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3399"/>
                  </a:solidFill>
                  <a:prstDash val="solid"/>
                </a:ln>
                <a:solidFill>
                  <a:srgbClr val="FF3399"/>
                </a:solidFill>
              </a:rPr>
              <a:t> 4 ANNI</a:t>
            </a:r>
            <a:endParaRPr lang="it-IT" sz="2000" b="1" dirty="0">
              <a:ln w="10541" cmpd="sng">
                <a:solidFill>
                  <a:srgbClr val="FF3399"/>
                </a:solidFill>
                <a:prstDash val="solid"/>
              </a:ln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20906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476413" y="201414"/>
            <a:ext cx="2479205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IL SE' E </a:t>
            </a:r>
            <a:r>
              <a:rPr lang="it-IT" sz="28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L'ALTRO</a:t>
            </a:r>
          </a:p>
          <a:p>
            <a:pPr algn="ctr"/>
            <a:r>
              <a:rPr lang="it-IT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INGRESSO</a:t>
            </a:r>
            <a:endParaRPr lang="it-IT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1547664" y="1124744"/>
            <a:ext cx="633670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600" b="1" cap="all" dirty="0">
                <a:ln w="10541" cmpd="sng">
                  <a:solidFill>
                    <a:srgbClr val="FF3399"/>
                  </a:solidFill>
                  <a:prstDash val="solid"/>
                </a:ln>
                <a:solidFill>
                  <a:srgbClr val="FF3399"/>
                </a:solidFill>
              </a:rPr>
              <a:t>Competenze sociali e civiche</a:t>
            </a: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231018615"/>
              </p:ext>
            </p:extLst>
          </p:nvPr>
        </p:nvGraphicFramePr>
        <p:xfrm>
          <a:off x="179512" y="1988840"/>
          <a:ext cx="4283525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744290185"/>
              </p:ext>
            </p:extLst>
          </p:nvPr>
        </p:nvGraphicFramePr>
        <p:xfrm>
          <a:off x="4788024" y="1988840"/>
          <a:ext cx="4184539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ttangolo 6"/>
          <p:cNvSpPr/>
          <p:nvPr/>
        </p:nvSpPr>
        <p:spPr>
          <a:xfrm rot="20319571">
            <a:off x="2317" y="166597"/>
            <a:ext cx="990977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3399"/>
                  </a:solidFill>
                  <a:prstDash val="solid"/>
                </a:ln>
                <a:solidFill>
                  <a:srgbClr val="FF3399"/>
                </a:solidFill>
              </a:rPr>
              <a:t> 4 ANNI</a:t>
            </a:r>
            <a:endParaRPr lang="it-IT" sz="2000" b="1" dirty="0">
              <a:ln w="10541" cmpd="sng">
                <a:solidFill>
                  <a:srgbClr val="FF3399"/>
                </a:solidFill>
                <a:prstDash val="solid"/>
              </a:ln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72019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476415" y="201414"/>
            <a:ext cx="2479205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IL SE' E </a:t>
            </a:r>
            <a:r>
              <a:rPr lang="it-IT" sz="28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L'ALTRO</a:t>
            </a:r>
          </a:p>
          <a:p>
            <a:pPr algn="ctr"/>
            <a:r>
              <a:rPr lang="it-IT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1°QUADRIMESTRE</a:t>
            </a:r>
            <a:endParaRPr lang="it-IT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1547664" y="1124744"/>
            <a:ext cx="633670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600" b="1" cap="all" dirty="0">
                <a:ln w="10541" cmpd="sng">
                  <a:solidFill>
                    <a:srgbClr val="FF3399"/>
                  </a:solidFill>
                  <a:prstDash val="solid"/>
                </a:ln>
                <a:solidFill>
                  <a:srgbClr val="FF3399"/>
                </a:solidFill>
              </a:rPr>
              <a:t>Competenze sociali e civiche</a:t>
            </a: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596061271"/>
              </p:ext>
            </p:extLst>
          </p:nvPr>
        </p:nvGraphicFramePr>
        <p:xfrm>
          <a:off x="179512" y="1988840"/>
          <a:ext cx="4283525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79522741"/>
              </p:ext>
            </p:extLst>
          </p:nvPr>
        </p:nvGraphicFramePr>
        <p:xfrm>
          <a:off x="4788024" y="1988840"/>
          <a:ext cx="4184539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ttangolo 6"/>
          <p:cNvSpPr/>
          <p:nvPr/>
        </p:nvSpPr>
        <p:spPr>
          <a:xfrm rot="20319571">
            <a:off x="2317" y="166597"/>
            <a:ext cx="990977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3399"/>
                  </a:solidFill>
                  <a:prstDash val="solid"/>
                </a:ln>
                <a:solidFill>
                  <a:srgbClr val="FF3399"/>
                </a:solidFill>
              </a:rPr>
              <a:t> 4 ANNI</a:t>
            </a:r>
            <a:endParaRPr lang="it-IT" sz="2000" b="1" dirty="0">
              <a:ln w="10541" cmpd="sng">
                <a:solidFill>
                  <a:srgbClr val="FF3399"/>
                </a:solidFill>
                <a:prstDash val="solid"/>
              </a:ln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564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476415" y="201414"/>
            <a:ext cx="2479205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IL SE' E </a:t>
            </a:r>
            <a:r>
              <a:rPr lang="it-IT" sz="28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L'ALTRO</a:t>
            </a:r>
          </a:p>
          <a:p>
            <a:pPr algn="ctr"/>
            <a:r>
              <a:rPr lang="it-IT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r>
              <a:rPr lang="it-IT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°QUADRIMESTRE</a:t>
            </a:r>
            <a:endParaRPr lang="it-IT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1547664" y="1124744"/>
            <a:ext cx="633670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600" b="1" cap="all" dirty="0">
                <a:ln w="10541" cmpd="sng">
                  <a:solidFill>
                    <a:srgbClr val="FF3399"/>
                  </a:solidFill>
                  <a:prstDash val="solid"/>
                </a:ln>
                <a:solidFill>
                  <a:srgbClr val="FF3399"/>
                </a:solidFill>
              </a:rPr>
              <a:t>Competenze sociali e civiche</a:t>
            </a: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622127349"/>
              </p:ext>
            </p:extLst>
          </p:nvPr>
        </p:nvGraphicFramePr>
        <p:xfrm>
          <a:off x="179512" y="1988840"/>
          <a:ext cx="4283525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602306674"/>
              </p:ext>
            </p:extLst>
          </p:nvPr>
        </p:nvGraphicFramePr>
        <p:xfrm>
          <a:off x="4788024" y="1988840"/>
          <a:ext cx="4184539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ttangolo 6"/>
          <p:cNvSpPr/>
          <p:nvPr/>
        </p:nvSpPr>
        <p:spPr>
          <a:xfrm rot="20319571">
            <a:off x="2317" y="166597"/>
            <a:ext cx="990977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3399"/>
                  </a:solidFill>
                  <a:prstDash val="solid"/>
                </a:ln>
                <a:solidFill>
                  <a:srgbClr val="FF3399"/>
                </a:solidFill>
              </a:rPr>
              <a:t> 4 ANNI</a:t>
            </a:r>
            <a:endParaRPr lang="it-IT" sz="2000" b="1" dirty="0">
              <a:ln w="10541" cmpd="sng">
                <a:solidFill>
                  <a:srgbClr val="FF3399"/>
                </a:solidFill>
                <a:prstDash val="solid"/>
              </a:ln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41802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267118" y="44624"/>
            <a:ext cx="232262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TUTTI I </a:t>
            </a:r>
            <a:r>
              <a:rPr lang="it-IT" sz="28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CAMPI</a:t>
            </a:r>
          </a:p>
          <a:p>
            <a:pPr algn="ctr"/>
            <a:r>
              <a:rPr lang="it-IT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INGRESSO</a:t>
            </a:r>
            <a:endParaRPr lang="it-IT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0" y="967954"/>
            <a:ext cx="9001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200" b="1" cap="all" dirty="0">
                <a:ln w="10541" cmpd="sng">
                  <a:solidFill>
                    <a:srgbClr val="FF3399"/>
                  </a:solidFill>
                  <a:prstDash val="solid"/>
                </a:ln>
                <a:solidFill>
                  <a:srgbClr val="FF3399"/>
                </a:solidFill>
              </a:rPr>
              <a:t>Spirito di iniziativa e imprenditorialità</a:t>
            </a:r>
          </a:p>
        </p:txBody>
      </p:sp>
      <p:sp>
        <p:nvSpPr>
          <p:cNvPr id="9" name="Rettangolo 8"/>
          <p:cNvSpPr/>
          <p:nvPr/>
        </p:nvSpPr>
        <p:spPr>
          <a:xfrm rot="20319571">
            <a:off x="2317" y="166597"/>
            <a:ext cx="990977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3399"/>
                  </a:solidFill>
                  <a:prstDash val="solid"/>
                </a:ln>
                <a:solidFill>
                  <a:srgbClr val="FF3399"/>
                </a:solidFill>
              </a:rPr>
              <a:t> 4 ANNI</a:t>
            </a:r>
            <a:endParaRPr lang="it-IT" sz="2000" b="1" dirty="0">
              <a:ln w="10541" cmpd="sng">
                <a:solidFill>
                  <a:srgbClr val="FF3399"/>
                </a:solidFill>
                <a:prstDash val="solid"/>
              </a:ln>
              <a:solidFill>
                <a:srgbClr val="FF3399"/>
              </a:solidFill>
            </a:endParaRP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720518727"/>
              </p:ext>
            </p:extLst>
          </p:nvPr>
        </p:nvGraphicFramePr>
        <p:xfrm>
          <a:off x="323590" y="1772816"/>
          <a:ext cx="4176910" cy="4683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064270723"/>
              </p:ext>
            </p:extLst>
          </p:nvPr>
        </p:nvGraphicFramePr>
        <p:xfrm>
          <a:off x="4769180" y="1772817"/>
          <a:ext cx="4211960" cy="4684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6964734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267119" y="44624"/>
            <a:ext cx="2322623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TUTTI I </a:t>
            </a:r>
            <a:r>
              <a:rPr lang="it-IT" sz="28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CAMPI</a:t>
            </a:r>
          </a:p>
          <a:p>
            <a:pPr algn="ctr"/>
            <a:r>
              <a:rPr lang="it-IT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1°QUADRIMESTRE</a:t>
            </a:r>
            <a:endParaRPr lang="it-IT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0" y="967954"/>
            <a:ext cx="9001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200" b="1" cap="all" dirty="0">
                <a:ln w="10541" cmpd="sng">
                  <a:solidFill>
                    <a:srgbClr val="FF3399"/>
                  </a:solidFill>
                  <a:prstDash val="solid"/>
                </a:ln>
                <a:solidFill>
                  <a:srgbClr val="FF3399"/>
                </a:solidFill>
              </a:rPr>
              <a:t>Spirito di iniziativa e imprenditorialità</a:t>
            </a:r>
          </a:p>
        </p:txBody>
      </p:sp>
      <p:sp>
        <p:nvSpPr>
          <p:cNvPr id="9" name="Rettangolo 8"/>
          <p:cNvSpPr/>
          <p:nvPr/>
        </p:nvSpPr>
        <p:spPr>
          <a:xfrm rot="20319571">
            <a:off x="2317" y="166597"/>
            <a:ext cx="990977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3399"/>
                  </a:solidFill>
                  <a:prstDash val="solid"/>
                </a:ln>
                <a:solidFill>
                  <a:srgbClr val="FF3399"/>
                </a:solidFill>
              </a:rPr>
              <a:t> 4 ANNI</a:t>
            </a:r>
            <a:endParaRPr lang="it-IT" sz="2000" b="1" dirty="0">
              <a:ln w="10541" cmpd="sng">
                <a:solidFill>
                  <a:srgbClr val="FF3399"/>
                </a:solidFill>
                <a:prstDash val="solid"/>
              </a:ln>
              <a:solidFill>
                <a:srgbClr val="FF3399"/>
              </a:solidFill>
            </a:endParaRP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03784871"/>
              </p:ext>
            </p:extLst>
          </p:nvPr>
        </p:nvGraphicFramePr>
        <p:xfrm>
          <a:off x="323590" y="1772816"/>
          <a:ext cx="4176910" cy="4683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81135019"/>
              </p:ext>
            </p:extLst>
          </p:nvPr>
        </p:nvGraphicFramePr>
        <p:xfrm>
          <a:off x="4769180" y="1772817"/>
          <a:ext cx="4211960" cy="4684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3972060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267119" y="44624"/>
            <a:ext cx="2322623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TUTTI I </a:t>
            </a:r>
            <a:r>
              <a:rPr lang="it-IT" sz="28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CAMPI</a:t>
            </a:r>
          </a:p>
          <a:p>
            <a:pPr algn="ctr"/>
            <a:r>
              <a:rPr lang="it-IT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r>
              <a:rPr lang="it-IT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°QUADRIMESTRE</a:t>
            </a:r>
            <a:endParaRPr lang="it-IT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0" y="967954"/>
            <a:ext cx="9001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200" b="1" cap="all" dirty="0">
                <a:ln w="10541" cmpd="sng">
                  <a:solidFill>
                    <a:srgbClr val="FF3399"/>
                  </a:solidFill>
                  <a:prstDash val="solid"/>
                </a:ln>
                <a:solidFill>
                  <a:srgbClr val="FF3399"/>
                </a:solidFill>
              </a:rPr>
              <a:t>Spirito di iniziativa e imprenditorialità</a:t>
            </a:r>
          </a:p>
        </p:txBody>
      </p:sp>
      <p:sp>
        <p:nvSpPr>
          <p:cNvPr id="9" name="Rettangolo 8"/>
          <p:cNvSpPr/>
          <p:nvPr/>
        </p:nvSpPr>
        <p:spPr>
          <a:xfrm rot="20319571">
            <a:off x="2317" y="166597"/>
            <a:ext cx="990977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3399"/>
                  </a:solidFill>
                  <a:prstDash val="solid"/>
                </a:ln>
                <a:solidFill>
                  <a:srgbClr val="FF3399"/>
                </a:solidFill>
              </a:rPr>
              <a:t> 4 ANNI</a:t>
            </a:r>
            <a:endParaRPr lang="it-IT" sz="2000" b="1" dirty="0">
              <a:ln w="10541" cmpd="sng">
                <a:solidFill>
                  <a:srgbClr val="FF3399"/>
                </a:solidFill>
                <a:prstDash val="solid"/>
              </a:ln>
              <a:solidFill>
                <a:srgbClr val="FF3399"/>
              </a:solidFill>
            </a:endParaRP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399690020"/>
              </p:ext>
            </p:extLst>
          </p:nvPr>
        </p:nvGraphicFramePr>
        <p:xfrm>
          <a:off x="323590" y="1772816"/>
          <a:ext cx="4176910" cy="4683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800958872"/>
              </p:ext>
            </p:extLst>
          </p:nvPr>
        </p:nvGraphicFramePr>
        <p:xfrm>
          <a:off x="4769180" y="1772817"/>
          <a:ext cx="4211960" cy="4684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471482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565579" y="-27384"/>
            <a:ext cx="4569713" cy="123110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IL CORPO E IL MOVIMENTO    </a:t>
            </a:r>
          </a:p>
          <a:p>
            <a:pPr algn="ctr"/>
            <a:r>
              <a:rPr lang="it-IT" sz="28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IMMAGINI, SUONI, </a:t>
            </a:r>
            <a:r>
              <a:rPr lang="it-IT" sz="28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COLORI</a:t>
            </a:r>
          </a:p>
          <a:p>
            <a:pPr algn="ctr"/>
            <a:r>
              <a:rPr lang="it-IT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INGRESSO</a:t>
            </a:r>
            <a:endParaRPr lang="it-IT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467544" y="1484784"/>
            <a:ext cx="842493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200" b="1" cap="all" dirty="0">
                <a:ln w="10541" cmpd="sng">
                  <a:solidFill>
                    <a:srgbClr val="FF3399"/>
                  </a:solidFill>
                  <a:prstDash val="solid"/>
                </a:ln>
                <a:solidFill>
                  <a:srgbClr val="FF3399"/>
                </a:solidFill>
              </a:rPr>
              <a:t>Consapevolezza ed espressione culturale</a:t>
            </a:r>
          </a:p>
        </p:txBody>
      </p:sp>
      <p:sp>
        <p:nvSpPr>
          <p:cNvPr id="9" name="Rettangolo 8"/>
          <p:cNvSpPr/>
          <p:nvPr/>
        </p:nvSpPr>
        <p:spPr>
          <a:xfrm rot="20319571">
            <a:off x="2317" y="166597"/>
            <a:ext cx="990977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3399"/>
                  </a:solidFill>
                  <a:prstDash val="solid"/>
                </a:ln>
                <a:solidFill>
                  <a:srgbClr val="FF3399"/>
                </a:solidFill>
              </a:rPr>
              <a:t> 4 ANNI</a:t>
            </a:r>
            <a:endParaRPr lang="it-IT" sz="2000" b="1" dirty="0">
              <a:ln w="10541" cmpd="sng">
                <a:solidFill>
                  <a:srgbClr val="FF3399"/>
                </a:solidFill>
                <a:prstDash val="solid"/>
              </a:ln>
              <a:solidFill>
                <a:srgbClr val="FF3399"/>
              </a:solidFill>
            </a:endParaRP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88131950"/>
              </p:ext>
            </p:extLst>
          </p:nvPr>
        </p:nvGraphicFramePr>
        <p:xfrm>
          <a:off x="467544" y="2069558"/>
          <a:ext cx="3948665" cy="43117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545358411"/>
              </p:ext>
            </p:extLst>
          </p:nvPr>
        </p:nvGraphicFramePr>
        <p:xfrm>
          <a:off x="4852992" y="2069558"/>
          <a:ext cx="3930034" cy="43117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6209356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458710" y="1056949"/>
            <a:ext cx="8208912" cy="461664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/>
              <a:t>1°QUADRIMESTRE</a:t>
            </a:r>
            <a:endParaRPr lang="it-IT" sz="2400" b="1" dirty="0"/>
          </a:p>
          <a:p>
            <a:pPr>
              <a:lnSpc>
                <a:spcPct val="150000"/>
              </a:lnSpc>
            </a:pPr>
            <a:r>
              <a:rPr lang="it-IT" dirty="0" smtClean="0"/>
              <a:t>DAI DATI EMERSI DALLA  TABULAZIONE </a:t>
            </a:r>
            <a:r>
              <a:rPr lang="it-IT" dirty="0"/>
              <a:t>DEL MONITORAGGIO DEL PROCESSO DI APPRENDIMENTO </a:t>
            </a:r>
            <a:r>
              <a:rPr lang="it-IT" b="1" dirty="0" smtClean="0"/>
              <a:t>DEL 1° QUADRIMESTRE  </a:t>
            </a:r>
            <a:r>
              <a:rPr lang="it-IT" b="1" dirty="0"/>
              <a:t>DELLA SCUOLA DELL’INFANZIA </a:t>
            </a:r>
            <a:r>
              <a:rPr lang="it-IT" dirty="0" smtClean="0"/>
              <a:t> </a:t>
            </a:r>
            <a:r>
              <a:rPr lang="it-IT" dirty="0"/>
              <a:t>E’ </a:t>
            </a:r>
            <a:r>
              <a:rPr lang="it-IT" dirty="0" smtClean="0"/>
              <a:t>EMERSO QUANTO SEGUE:</a:t>
            </a:r>
            <a:r>
              <a:rPr lang="it-IT" dirty="0"/>
              <a:t/>
            </a:r>
            <a:br>
              <a:rPr lang="it-IT" dirty="0"/>
            </a:br>
            <a:r>
              <a:rPr lang="it-IT" dirty="0"/>
              <a:t>- LA MAGGIOR PARTE DEGLI ALUNNI DI </a:t>
            </a:r>
            <a:r>
              <a:rPr lang="it-IT" b="1" dirty="0"/>
              <a:t>3 ANNI </a:t>
            </a:r>
            <a:r>
              <a:rPr lang="it-IT" dirty="0" smtClean="0"/>
              <a:t>PUR EVIDENZIANDO UN </a:t>
            </a:r>
            <a:r>
              <a:rPr lang="it-IT" dirty="0"/>
              <a:t>LIVELLO DI CONOSCENZE E ABILITA</a:t>
            </a:r>
            <a:r>
              <a:rPr lang="it-IT" dirty="0" smtClean="0"/>
              <a:t>’ </a:t>
            </a:r>
            <a:r>
              <a:rPr lang="it-IT" b="1" dirty="0" smtClean="0"/>
              <a:t>INIZIALE</a:t>
            </a:r>
            <a:r>
              <a:rPr lang="it-IT" dirty="0" smtClean="0"/>
              <a:t>,HA MOSTRATO MIGLIORAMENTI SUL PIANO DELL’AUTONOMIA E SUL PIANO  RELAZIONALE</a:t>
            </a:r>
          </a:p>
          <a:p>
            <a:pPr>
              <a:lnSpc>
                <a:spcPct val="150000"/>
              </a:lnSpc>
            </a:pPr>
            <a:r>
              <a:rPr lang="it-IT" dirty="0" smtClean="0"/>
              <a:t>-LA </a:t>
            </a:r>
            <a:r>
              <a:rPr lang="it-IT" dirty="0"/>
              <a:t>MAGGIOR PARTE DEGLI ALUNNI DI </a:t>
            </a:r>
            <a:r>
              <a:rPr lang="it-IT" b="1" dirty="0"/>
              <a:t>4  E 5 ANNI </a:t>
            </a:r>
            <a:r>
              <a:rPr lang="it-IT" dirty="0" smtClean="0"/>
              <a:t> HA MOSTRATO DI POSSEDERE </a:t>
            </a:r>
            <a:r>
              <a:rPr lang="it-IT" dirty="0"/>
              <a:t>UN LIVELLO DI CONOSCENZE E ABILITA’ DI </a:t>
            </a:r>
            <a:r>
              <a:rPr lang="it-IT" b="1" dirty="0" smtClean="0"/>
              <a:t>BASE,</a:t>
            </a:r>
            <a:r>
              <a:rPr lang="it-IT" dirty="0" smtClean="0"/>
              <a:t> RILEVANDO MIGLIORAMENTI SUL PIANO RELAZIONALE ,SULL’AUTONOMIA , SULL’UTILIZZO DEL LINGUAGGIO DEL CORPO E DEGLI ALTRI LINGUAGGI PER ESPRIMERSI</a:t>
            </a:r>
            <a:r>
              <a:rPr lang="it-IT" b="1" dirty="0" smtClean="0"/>
              <a:t>.</a:t>
            </a:r>
            <a:endParaRPr lang="it-IT" b="1" dirty="0"/>
          </a:p>
        </p:txBody>
      </p:sp>
      <p:sp>
        <p:nvSpPr>
          <p:cNvPr id="4" name="Rettangolo 3"/>
          <p:cNvSpPr/>
          <p:nvPr/>
        </p:nvSpPr>
        <p:spPr>
          <a:xfrm>
            <a:off x="1998233" y="190381"/>
            <a:ext cx="512986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ESITI MONITORAGGIO</a:t>
            </a:r>
            <a:endParaRPr lang="it-IT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7972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565577" y="0"/>
            <a:ext cx="4569713" cy="123110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IL CORPO E IL MOVIMENTO    </a:t>
            </a:r>
          </a:p>
          <a:p>
            <a:pPr algn="ctr"/>
            <a:r>
              <a:rPr lang="it-IT" sz="28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IMMAGINI, SUONI, </a:t>
            </a:r>
            <a:r>
              <a:rPr lang="it-IT" sz="28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COLORI</a:t>
            </a:r>
          </a:p>
          <a:p>
            <a:pPr algn="ctr"/>
            <a:r>
              <a:rPr lang="it-IT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1°QUADRIMESTRE</a:t>
            </a:r>
            <a:endParaRPr lang="it-IT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467544" y="1484784"/>
            <a:ext cx="842493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200" b="1" cap="all" dirty="0">
                <a:ln w="10541" cmpd="sng">
                  <a:solidFill>
                    <a:srgbClr val="FF3399"/>
                  </a:solidFill>
                  <a:prstDash val="solid"/>
                </a:ln>
                <a:solidFill>
                  <a:srgbClr val="FF3399"/>
                </a:solidFill>
              </a:rPr>
              <a:t>Consapevolezza ed espressione culturale</a:t>
            </a:r>
          </a:p>
        </p:txBody>
      </p:sp>
      <p:sp>
        <p:nvSpPr>
          <p:cNvPr id="9" name="Rettangolo 8"/>
          <p:cNvSpPr/>
          <p:nvPr/>
        </p:nvSpPr>
        <p:spPr>
          <a:xfrm rot="20319571">
            <a:off x="2317" y="166597"/>
            <a:ext cx="990977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3399"/>
                  </a:solidFill>
                  <a:prstDash val="solid"/>
                </a:ln>
                <a:solidFill>
                  <a:srgbClr val="FF3399"/>
                </a:solidFill>
              </a:rPr>
              <a:t> 4 ANNI</a:t>
            </a:r>
            <a:endParaRPr lang="it-IT" sz="2000" b="1" dirty="0">
              <a:ln w="10541" cmpd="sng">
                <a:solidFill>
                  <a:srgbClr val="FF3399"/>
                </a:solidFill>
                <a:prstDash val="solid"/>
              </a:ln>
              <a:solidFill>
                <a:srgbClr val="FF3399"/>
              </a:solidFill>
            </a:endParaRP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294741515"/>
              </p:ext>
            </p:extLst>
          </p:nvPr>
        </p:nvGraphicFramePr>
        <p:xfrm>
          <a:off x="467544" y="2069558"/>
          <a:ext cx="3948665" cy="43117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278015410"/>
              </p:ext>
            </p:extLst>
          </p:nvPr>
        </p:nvGraphicFramePr>
        <p:xfrm>
          <a:off x="4852992" y="2069558"/>
          <a:ext cx="3930034" cy="43117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902592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565577" y="0"/>
            <a:ext cx="4569713" cy="123110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IL CORPO E IL MOVIMENTO    </a:t>
            </a:r>
          </a:p>
          <a:p>
            <a:pPr algn="ctr"/>
            <a:r>
              <a:rPr lang="it-IT" sz="28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IMMAGINI, SUONI, </a:t>
            </a:r>
            <a:r>
              <a:rPr lang="it-IT" sz="28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COLORI</a:t>
            </a:r>
          </a:p>
          <a:p>
            <a:pPr algn="ctr"/>
            <a:r>
              <a:rPr lang="it-IT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r>
              <a:rPr lang="it-IT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°QUADRIMESTRE</a:t>
            </a:r>
            <a:endParaRPr lang="it-IT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467544" y="1484784"/>
            <a:ext cx="842493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200" b="1" cap="all" dirty="0">
                <a:ln w="10541" cmpd="sng">
                  <a:solidFill>
                    <a:srgbClr val="FF3399"/>
                  </a:solidFill>
                  <a:prstDash val="solid"/>
                </a:ln>
                <a:solidFill>
                  <a:srgbClr val="FF3399"/>
                </a:solidFill>
              </a:rPr>
              <a:t>Consapevolezza ed espressione culturale</a:t>
            </a:r>
          </a:p>
        </p:txBody>
      </p:sp>
      <p:sp>
        <p:nvSpPr>
          <p:cNvPr id="9" name="Rettangolo 8"/>
          <p:cNvSpPr/>
          <p:nvPr/>
        </p:nvSpPr>
        <p:spPr>
          <a:xfrm rot="20319571">
            <a:off x="2317" y="166597"/>
            <a:ext cx="990977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3399"/>
                  </a:solidFill>
                  <a:prstDash val="solid"/>
                </a:ln>
                <a:solidFill>
                  <a:srgbClr val="FF3399"/>
                </a:solidFill>
              </a:rPr>
              <a:t> 4 ANNI</a:t>
            </a:r>
            <a:endParaRPr lang="it-IT" sz="2000" b="1" dirty="0">
              <a:ln w="10541" cmpd="sng">
                <a:solidFill>
                  <a:srgbClr val="FF3399"/>
                </a:solidFill>
                <a:prstDash val="solid"/>
              </a:ln>
              <a:solidFill>
                <a:srgbClr val="FF3399"/>
              </a:solidFill>
            </a:endParaRP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530092054"/>
              </p:ext>
            </p:extLst>
          </p:nvPr>
        </p:nvGraphicFramePr>
        <p:xfrm>
          <a:off x="467544" y="2069558"/>
          <a:ext cx="3948665" cy="43117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327556605"/>
              </p:ext>
            </p:extLst>
          </p:nvPr>
        </p:nvGraphicFramePr>
        <p:xfrm>
          <a:off x="4852992" y="2069558"/>
          <a:ext cx="3930034" cy="43117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870188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747814" y="-15190"/>
            <a:ext cx="3648370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cap="none" spc="0" dirty="0" smtClean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 DISCORSI E LE PAROLE</a:t>
            </a:r>
          </a:p>
          <a:p>
            <a:pPr algn="ctr"/>
            <a:r>
              <a:rPr lang="it-IT" b="1" dirty="0" smtClean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INGRESSO</a:t>
            </a:r>
            <a:endParaRPr lang="it-IT" b="1" cap="none" spc="0" dirty="0">
              <a:ln w="11430"/>
              <a:solidFill>
                <a:srgbClr val="CC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691680" y="692696"/>
            <a:ext cx="561662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 smtClean="0">
                <a:ln w="10541" cmpd="sng">
                  <a:solidFill>
                    <a:srgbClr val="FF7C80"/>
                  </a:solidFill>
                  <a:prstDash val="solid"/>
                </a:ln>
                <a:solidFill>
                  <a:srgbClr val="FF7C80"/>
                </a:solidFill>
              </a:rPr>
              <a:t>Comunicazione nella madrelingua</a:t>
            </a:r>
            <a:endParaRPr lang="it-IT" sz="2400" b="1" cap="all" dirty="0">
              <a:ln w="10541" cmpd="sng">
                <a:solidFill>
                  <a:srgbClr val="FF7C80"/>
                </a:solidFill>
                <a:prstDash val="solid"/>
              </a:ln>
              <a:solidFill>
                <a:srgbClr val="FF7C80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1656184" y="3645024"/>
            <a:ext cx="622818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>
                <a:ln w="10541" cmpd="sng">
                  <a:solidFill>
                    <a:srgbClr val="FF7C80"/>
                  </a:solidFill>
                  <a:prstDash val="solid"/>
                </a:ln>
                <a:solidFill>
                  <a:srgbClr val="FF7C80"/>
                </a:solidFill>
              </a:rPr>
              <a:t>Comunicazione nelle lingue straniere</a:t>
            </a:r>
          </a:p>
        </p:txBody>
      </p:sp>
      <p:sp>
        <p:nvSpPr>
          <p:cNvPr id="14" name="Rettangolo 13"/>
          <p:cNvSpPr/>
          <p:nvPr/>
        </p:nvSpPr>
        <p:spPr>
          <a:xfrm rot="20319571">
            <a:off x="40806" y="156095"/>
            <a:ext cx="933268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7C80"/>
                  </a:solidFill>
                  <a:prstDash val="solid"/>
                </a:ln>
                <a:solidFill>
                  <a:srgbClr val="FF7C80"/>
                </a:solidFill>
              </a:rPr>
              <a:t>5 ANNI</a:t>
            </a:r>
            <a:endParaRPr lang="it-IT" sz="2000" b="1" dirty="0">
              <a:ln w="10541" cmpd="sng">
                <a:solidFill>
                  <a:srgbClr val="FF7C80"/>
                </a:solidFill>
                <a:prstDash val="solid"/>
              </a:ln>
              <a:solidFill>
                <a:srgbClr val="FF7C80"/>
              </a:solidFill>
            </a:endParaRPr>
          </a:p>
        </p:txBody>
      </p:sp>
      <p:graphicFrame>
        <p:nvGraphicFramePr>
          <p:cNvPr id="15" name="Grafico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992256546"/>
              </p:ext>
            </p:extLst>
          </p:nvPr>
        </p:nvGraphicFramePr>
        <p:xfrm>
          <a:off x="323528" y="1155996"/>
          <a:ext cx="4176464" cy="24667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Grafico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762691862"/>
              </p:ext>
            </p:extLst>
          </p:nvPr>
        </p:nvGraphicFramePr>
        <p:xfrm>
          <a:off x="4770276" y="1144940"/>
          <a:ext cx="4097519" cy="24835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7" name="Grafico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319848098"/>
              </p:ext>
            </p:extLst>
          </p:nvPr>
        </p:nvGraphicFramePr>
        <p:xfrm>
          <a:off x="323529" y="4074432"/>
          <a:ext cx="4176464" cy="26103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8" name="Grafico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835800321"/>
              </p:ext>
            </p:extLst>
          </p:nvPr>
        </p:nvGraphicFramePr>
        <p:xfrm>
          <a:off x="4770276" y="4106689"/>
          <a:ext cx="4109240" cy="2579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251501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747814" y="-15190"/>
            <a:ext cx="3648370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cap="none" spc="0" dirty="0" smtClean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 DISCORSI E LE PAROLE</a:t>
            </a:r>
          </a:p>
          <a:p>
            <a:pPr algn="ctr"/>
            <a:r>
              <a:rPr lang="it-IT" b="1" dirty="0" smtClean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1°QUADRIMESTRE</a:t>
            </a:r>
            <a:endParaRPr lang="it-IT" b="1" cap="none" spc="0" dirty="0">
              <a:ln w="11430"/>
              <a:solidFill>
                <a:srgbClr val="CC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691680" y="692696"/>
            <a:ext cx="561662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 smtClean="0">
                <a:ln w="10541" cmpd="sng">
                  <a:solidFill>
                    <a:srgbClr val="FF7C80"/>
                  </a:solidFill>
                  <a:prstDash val="solid"/>
                </a:ln>
                <a:solidFill>
                  <a:srgbClr val="FF7C80"/>
                </a:solidFill>
              </a:rPr>
              <a:t>Comunicazione nella madrelingua</a:t>
            </a:r>
            <a:endParaRPr lang="it-IT" sz="2400" b="1" cap="all" dirty="0">
              <a:ln w="10541" cmpd="sng">
                <a:solidFill>
                  <a:srgbClr val="FF7C80"/>
                </a:solidFill>
                <a:prstDash val="solid"/>
              </a:ln>
              <a:solidFill>
                <a:srgbClr val="FF7C80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1656184" y="3645024"/>
            <a:ext cx="622818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>
                <a:ln w="10541" cmpd="sng">
                  <a:solidFill>
                    <a:srgbClr val="FF7C80"/>
                  </a:solidFill>
                  <a:prstDash val="solid"/>
                </a:ln>
                <a:solidFill>
                  <a:srgbClr val="FF7C80"/>
                </a:solidFill>
              </a:rPr>
              <a:t>Comunicazione nelle lingue straniere</a:t>
            </a:r>
          </a:p>
        </p:txBody>
      </p:sp>
      <p:sp>
        <p:nvSpPr>
          <p:cNvPr id="14" name="Rettangolo 13"/>
          <p:cNvSpPr/>
          <p:nvPr/>
        </p:nvSpPr>
        <p:spPr>
          <a:xfrm rot="20319571">
            <a:off x="40806" y="156095"/>
            <a:ext cx="933268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7C80"/>
                  </a:solidFill>
                  <a:prstDash val="solid"/>
                </a:ln>
                <a:solidFill>
                  <a:srgbClr val="FF7C80"/>
                </a:solidFill>
              </a:rPr>
              <a:t>5 ANNI</a:t>
            </a:r>
            <a:endParaRPr lang="it-IT" sz="2000" b="1" dirty="0">
              <a:ln w="10541" cmpd="sng">
                <a:solidFill>
                  <a:srgbClr val="FF7C80"/>
                </a:solidFill>
                <a:prstDash val="solid"/>
              </a:ln>
              <a:solidFill>
                <a:srgbClr val="FF7C80"/>
              </a:solidFill>
            </a:endParaRPr>
          </a:p>
        </p:txBody>
      </p:sp>
      <p:graphicFrame>
        <p:nvGraphicFramePr>
          <p:cNvPr id="15" name="Grafico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022560734"/>
              </p:ext>
            </p:extLst>
          </p:nvPr>
        </p:nvGraphicFramePr>
        <p:xfrm>
          <a:off x="323528" y="1155996"/>
          <a:ext cx="4176464" cy="24667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Grafico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0509149"/>
              </p:ext>
            </p:extLst>
          </p:nvPr>
        </p:nvGraphicFramePr>
        <p:xfrm>
          <a:off x="4770276" y="1144940"/>
          <a:ext cx="4097519" cy="24835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7" name="Grafico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610304449"/>
              </p:ext>
            </p:extLst>
          </p:nvPr>
        </p:nvGraphicFramePr>
        <p:xfrm>
          <a:off x="323529" y="4074432"/>
          <a:ext cx="4176464" cy="26103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8" name="Grafico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395743829"/>
              </p:ext>
            </p:extLst>
          </p:nvPr>
        </p:nvGraphicFramePr>
        <p:xfrm>
          <a:off x="4770276" y="4106689"/>
          <a:ext cx="4109240" cy="2579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2287103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747814" y="-15190"/>
            <a:ext cx="3648370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cap="none" spc="0" dirty="0" smtClean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 DISCORSI E LE PAROLE</a:t>
            </a:r>
          </a:p>
          <a:p>
            <a:pPr algn="ctr"/>
            <a:r>
              <a:rPr lang="it-IT" b="1" dirty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r>
              <a:rPr lang="it-IT" b="1" dirty="0" smtClean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°QUADRIMESTRE</a:t>
            </a:r>
            <a:endParaRPr lang="it-IT" b="1" cap="none" spc="0" dirty="0">
              <a:ln w="11430"/>
              <a:solidFill>
                <a:srgbClr val="CC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691680" y="692696"/>
            <a:ext cx="561662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 smtClean="0">
                <a:ln w="10541" cmpd="sng">
                  <a:solidFill>
                    <a:srgbClr val="FF7C80"/>
                  </a:solidFill>
                  <a:prstDash val="solid"/>
                </a:ln>
                <a:solidFill>
                  <a:srgbClr val="FF7C80"/>
                </a:solidFill>
              </a:rPr>
              <a:t>Comunicazione nella madrelingua</a:t>
            </a:r>
            <a:endParaRPr lang="it-IT" sz="2400" b="1" cap="all" dirty="0">
              <a:ln w="10541" cmpd="sng">
                <a:solidFill>
                  <a:srgbClr val="FF7C80"/>
                </a:solidFill>
                <a:prstDash val="solid"/>
              </a:ln>
              <a:solidFill>
                <a:srgbClr val="FF7C80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1656184" y="3645024"/>
            <a:ext cx="622818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>
                <a:ln w="10541" cmpd="sng">
                  <a:solidFill>
                    <a:srgbClr val="FF7C80"/>
                  </a:solidFill>
                  <a:prstDash val="solid"/>
                </a:ln>
                <a:solidFill>
                  <a:srgbClr val="FF7C80"/>
                </a:solidFill>
              </a:rPr>
              <a:t>Comunicazione nelle lingue straniere</a:t>
            </a:r>
          </a:p>
        </p:txBody>
      </p:sp>
      <p:sp>
        <p:nvSpPr>
          <p:cNvPr id="14" name="Rettangolo 13"/>
          <p:cNvSpPr/>
          <p:nvPr/>
        </p:nvSpPr>
        <p:spPr>
          <a:xfrm rot="20319571">
            <a:off x="40806" y="156095"/>
            <a:ext cx="933268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7C80"/>
                  </a:solidFill>
                  <a:prstDash val="solid"/>
                </a:ln>
                <a:solidFill>
                  <a:srgbClr val="FF7C80"/>
                </a:solidFill>
              </a:rPr>
              <a:t>5 ANNI</a:t>
            </a:r>
            <a:endParaRPr lang="it-IT" sz="2000" b="1" dirty="0">
              <a:ln w="10541" cmpd="sng">
                <a:solidFill>
                  <a:srgbClr val="FF7C80"/>
                </a:solidFill>
                <a:prstDash val="solid"/>
              </a:ln>
              <a:solidFill>
                <a:srgbClr val="FF7C80"/>
              </a:solidFill>
            </a:endParaRPr>
          </a:p>
        </p:txBody>
      </p:sp>
      <p:graphicFrame>
        <p:nvGraphicFramePr>
          <p:cNvPr id="15" name="Grafico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29486042"/>
              </p:ext>
            </p:extLst>
          </p:nvPr>
        </p:nvGraphicFramePr>
        <p:xfrm>
          <a:off x="323528" y="1155996"/>
          <a:ext cx="4176464" cy="24667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Grafico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873808545"/>
              </p:ext>
            </p:extLst>
          </p:nvPr>
        </p:nvGraphicFramePr>
        <p:xfrm>
          <a:off x="4770276" y="1144940"/>
          <a:ext cx="4097519" cy="24835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7" name="Grafico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110011822"/>
              </p:ext>
            </p:extLst>
          </p:nvPr>
        </p:nvGraphicFramePr>
        <p:xfrm>
          <a:off x="323529" y="4074432"/>
          <a:ext cx="4176464" cy="26103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8" name="Grafico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112031499"/>
              </p:ext>
            </p:extLst>
          </p:nvPr>
        </p:nvGraphicFramePr>
        <p:xfrm>
          <a:off x="4770276" y="4106689"/>
          <a:ext cx="4109240" cy="2579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40684493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384467" y="-15190"/>
            <a:ext cx="4684039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dirty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LA CONOSCENZA DEL </a:t>
            </a:r>
            <a:r>
              <a:rPr lang="it-IT" sz="2800" b="1" dirty="0" smtClean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MONDO</a:t>
            </a:r>
          </a:p>
          <a:p>
            <a:pPr algn="ctr"/>
            <a:r>
              <a:rPr lang="it-IT" b="1" dirty="0" smtClean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INGRESSO</a:t>
            </a:r>
            <a:endParaRPr lang="it-IT" b="1" dirty="0">
              <a:ln w="11430"/>
              <a:solidFill>
                <a:srgbClr val="CC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1691680" y="692696"/>
            <a:ext cx="561662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>
                <a:ln w="10541" cmpd="sng">
                  <a:solidFill>
                    <a:srgbClr val="FF7C80"/>
                  </a:solidFill>
                  <a:prstDash val="solid"/>
                </a:ln>
                <a:solidFill>
                  <a:srgbClr val="FF7C80"/>
                </a:solidFill>
              </a:rPr>
              <a:t>Competenze di base in matematica, scienze e tecnologia</a:t>
            </a:r>
          </a:p>
        </p:txBody>
      </p:sp>
      <p:sp>
        <p:nvSpPr>
          <p:cNvPr id="9" name="Rettangolo 8"/>
          <p:cNvSpPr/>
          <p:nvPr/>
        </p:nvSpPr>
        <p:spPr>
          <a:xfrm rot="20319571">
            <a:off x="40806" y="156095"/>
            <a:ext cx="933268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7C80"/>
                  </a:solidFill>
                  <a:prstDash val="solid"/>
                </a:ln>
                <a:solidFill>
                  <a:srgbClr val="FF7C80"/>
                </a:solidFill>
              </a:rPr>
              <a:t>5 ANNI</a:t>
            </a:r>
            <a:endParaRPr lang="it-IT" sz="2000" b="1" dirty="0">
              <a:ln w="10541" cmpd="sng">
                <a:solidFill>
                  <a:srgbClr val="FF7C80"/>
                </a:solidFill>
                <a:prstDash val="solid"/>
              </a:ln>
              <a:solidFill>
                <a:srgbClr val="FF7C80"/>
              </a:solidFill>
            </a:endParaRPr>
          </a:p>
        </p:txBody>
      </p:sp>
      <p:graphicFrame>
        <p:nvGraphicFramePr>
          <p:cNvPr id="15" name="Grafico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737869493"/>
              </p:ext>
            </p:extLst>
          </p:nvPr>
        </p:nvGraphicFramePr>
        <p:xfrm>
          <a:off x="395536" y="1523693"/>
          <a:ext cx="4104456" cy="23360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Grafico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933230045"/>
              </p:ext>
            </p:extLst>
          </p:nvPr>
        </p:nvGraphicFramePr>
        <p:xfrm>
          <a:off x="4726486" y="1523693"/>
          <a:ext cx="4009434" cy="23373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7" name="Grafico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89039120"/>
              </p:ext>
            </p:extLst>
          </p:nvPr>
        </p:nvGraphicFramePr>
        <p:xfrm>
          <a:off x="395536" y="4005064"/>
          <a:ext cx="4104456" cy="26642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8" name="Grafico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773910039"/>
              </p:ext>
            </p:extLst>
          </p:nvPr>
        </p:nvGraphicFramePr>
        <p:xfrm>
          <a:off x="4726486" y="4005064"/>
          <a:ext cx="4021978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xmlns="" val="731568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384467" y="-15190"/>
            <a:ext cx="4684039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dirty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LA CONOSCENZA DEL </a:t>
            </a:r>
            <a:r>
              <a:rPr lang="it-IT" sz="2800" b="1" dirty="0" smtClean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MONDO</a:t>
            </a:r>
          </a:p>
          <a:p>
            <a:pPr algn="ctr"/>
            <a:r>
              <a:rPr lang="it-IT" b="1" dirty="0" smtClean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1°QUADRIMESTRE</a:t>
            </a:r>
            <a:endParaRPr lang="it-IT" b="1" dirty="0">
              <a:ln w="11430"/>
              <a:solidFill>
                <a:srgbClr val="CC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1691680" y="692696"/>
            <a:ext cx="561662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>
                <a:ln w="10541" cmpd="sng">
                  <a:solidFill>
                    <a:srgbClr val="FF7C80"/>
                  </a:solidFill>
                  <a:prstDash val="solid"/>
                </a:ln>
                <a:solidFill>
                  <a:srgbClr val="FF7C80"/>
                </a:solidFill>
              </a:rPr>
              <a:t>Competenze di base in matematica, scienze e tecnologia</a:t>
            </a:r>
          </a:p>
        </p:txBody>
      </p:sp>
      <p:sp>
        <p:nvSpPr>
          <p:cNvPr id="9" name="Rettangolo 8"/>
          <p:cNvSpPr/>
          <p:nvPr/>
        </p:nvSpPr>
        <p:spPr>
          <a:xfrm rot="20319571">
            <a:off x="40806" y="156095"/>
            <a:ext cx="933268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7C80"/>
                  </a:solidFill>
                  <a:prstDash val="solid"/>
                </a:ln>
                <a:solidFill>
                  <a:srgbClr val="FF7C80"/>
                </a:solidFill>
              </a:rPr>
              <a:t>5 ANNI</a:t>
            </a:r>
            <a:endParaRPr lang="it-IT" sz="2000" b="1" dirty="0">
              <a:ln w="10541" cmpd="sng">
                <a:solidFill>
                  <a:srgbClr val="FF7C80"/>
                </a:solidFill>
                <a:prstDash val="solid"/>
              </a:ln>
              <a:solidFill>
                <a:srgbClr val="FF7C80"/>
              </a:solidFill>
            </a:endParaRPr>
          </a:p>
        </p:txBody>
      </p:sp>
      <p:graphicFrame>
        <p:nvGraphicFramePr>
          <p:cNvPr id="15" name="Grafico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189964816"/>
              </p:ext>
            </p:extLst>
          </p:nvPr>
        </p:nvGraphicFramePr>
        <p:xfrm>
          <a:off x="395536" y="1523693"/>
          <a:ext cx="4104456" cy="23360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Grafico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765609990"/>
              </p:ext>
            </p:extLst>
          </p:nvPr>
        </p:nvGraphicFramePr>
        <p:xfrm>
          <a:off x="4726486" y="1523693"/>
          <a:ext cx="4009434" cy="23373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7" name="Grafico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298607960"/>
              </p:ext>
            </p:extLst>
          </p:nvPr>
        </p:nvGraphicFramePr>
        <p:xfrm>
          <a:off x="395536" y="4005064"/>
          <a:ext cx="4104456" cy="26642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8" name="Grafico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982652247"/>
              </p:ext>
            </p:extLst>
          </p:nvPr>
        </p:nvGraphicFramePr>
        <p:xfrm>
          <a:off x="4726486" y="4005064"/>
          <a:ext cx="4021978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61053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384467" y="-15190"/>
            <a:ext cx="4684039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dirty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LA CONOSCENZA DEL </a:t>
            </a:r>
            <a:r>
              <a:rPr lang="it-IT" sz="2800" b="1" dirty="0" smtClean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MONDO</a:t>
            </a:r>
          </a:p>
          <a:p>
            <a:pPr algn="ctr"/>
            <a:r>
              <a:rPr lang="it-IT" b="1" dirty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r>
              <a:rPr lang="it-IT" b="1" dirty="0" smtClean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°QUADRIMESTRE</a:t>
            </a:r>
            <a:endParaRPr lang="it-IT" b="1" dirty="0">
              <a:ln w="11430"/>
              <a:solidFill>
                <a:srgbClr val="CC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1691680" y="692696"/>
            <a:ext cx="561662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>
                <a:ln w="10541" cmpd="sng">
                  <a:solidFill>
                    <a:srgbClr val="FF7C80"/>
                  </a:solidFill>
                  <a:prstDash val="solid"/>
                </a:ln>
                <a:solidFill>
                  <a:srgbClr val="FF7C80"/>
                </a:solidFill>
              </a:rPr>
              <a:t>Competenze di base in matematica, scienze e tecnologia</a:t>
            </a:r>
          </a:p>
        </p:txBody>
      </p:sp>
      <p:sp>
        <p:nvSpPr>
          <p:cNvPr id="9" name="Rettangolo 8"/>
          <p:cNvSpPr/>
          <p:nvPr/>
        </p:nvSpPr>
        <p:spPr>
          <a:xfrm rot="20319571">
            <a:off x="40806" y="156095"/>
            <a:ext cx="933268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7C80"/>
                  </a:solidFill>
                  <a:prstDash val="solid"/>
                </a:ln>
                <a:solidFill>
                  <a:srgbClr val="FF7C80"/>
                </a:solidFill>
              </a:rPr>
              <a:t>5 ANNI</a:t>
            </a:r>
            <a:endParaRPr lang="it-IT" sz="2000" b="1" dirty="0">
              <a:ln w="10541" cmpd="sng">
                <a:solidFill>
                  <a:srgbClr val="FF7C80"/>
                </a:solidFill>
                <a:prstDash val="solid"/>
              </a:ln>
              <a:solidFill>
                <a:srgbClr val="FF7C80"/>
              </a:solidFill>
            </a:endParaRPr>
          </a:p>
        </p:txBody>
      </p:sp>
      <p:graphicFrame>
        <p:nvGraphicFramePr>
          <p:cNvPr id="15" name="Grafico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08506566"/>
              </p:ext>
            </p:extLst>
          </p:nvPr>
        </p:nvGraphicFramePr>
        <p:xfrm>
          <a:off x="395536" y="1523693"/>
          <a:ext cx="4104456" cy="23360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Grafico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96978619"/>
              </p:ext>
            </p:extLst>
          </p:nvPr>
        </p:nvGraphicFramePr>
        <p:xfrm>
          <a:off x="4726486" y="1523693"/>
          <a:ext cx="4009434" cy="23373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7" name="Grafico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206318741"/>
              </p:ext>
            </p:extLst>
          </p:nvPr>
        </p:nvGraphicFramePr>
        <p:xfrm>
          <a:off x="395536" y="4005064"/>
          <a:ext cx="4104456" cy="26642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8" name="Grafico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842978179"/>
              </p:ext>
            </p:extLst>
          </p:nvPr>
        </p:nvGraphicFramePr>
        <p:xfrm>
          <a:off x="4726486" y="4005064"/>
          <a:ext cx="4021978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214340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410687" y="-15190"/>
            <a:ext cx="2322624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dirty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TUTTI I </a:t>
            </a:r>
            <a:r>
              <a:rPr lang="it-IT" sz="2800" b="1" dirty="0" smtClean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CAMPI</a:t>
            </a:r>
          </a:p>
          <a:p>
            <a:pPr algn="ctr"/>
            <a:r>
              <a:rPr lang="it-IT" b="1" dirty="0" smtClean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INGRESSO</a:t>
            </a:r>
            <a:endParaRPr lang="it-IT" b="1" dirty="0">
              <a:ln w="11430"/>
              <a:solidFill>
                <a:srgbClr val="CC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1691680" y="620688"/>
            <a:ext cx="561662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>
                <a:ln w="10541" cmpd="sng">
                  <a:solidFill>
                    <a:srgbClr val="FF7C80"/>
                  </a:solidFill>
                  <a:prstDash val="solid"/>
                </a:ln>
                <a:solidFill>
                  <a:srgbClr val="FF7C80"/>
                </a:solidFill>
              </a:rPr>
              <a:t>Competenze digitali</a:t>
            </a:r>
          </a:p>
        </p:txBody>
      </p:sp>
      <p:sp>
        <p:nvSpPr>
          <p:cNvPr id="4" name="Rettangolo 3"/>
          <p:cNvSpPr/>
          <p:nvPr/>
        </p:nvSpPr>
        <p:spPr>
          <a:xfrm>
            <a:off x="1475656" y="3573016"/>
            <a:ext cx="622818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>
                <a:ln w="10541" cmpd="sng">
                  <a:solidFill>
                    <a:srgbClr val="FF7C80"/>
                  </a:solidFill>
                  <a:prstDash val="solid"/>
                </a:ln>
                <a:solidFill>
                  <a:srgbClr val="FF7C80"/>
                </a:solidFill>
              </a:rPr>
              <a:t>Imparare</a:t>
            </a:r>
            <a:r>
              <a:rPr lang="it-IT" sz="2400" b="1" cap="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it-IT" sz="2400" b="1" cap="all" dirty="0">
                <a:ln w="10541" cmpd="sng">
                  <a:solidFill>
                    <a:srgbClr val="FF7C80"/>
                  </a:solidFill>
                  <a:prstDash val="solid"/>
                </a:ln>
                <a:solidFill>
                  <a:srgbClr val="FF7C80"/>
                </a:solidFill>
              </a:rPr>
              <a:t>ad imparare</a:t>
            </a:r>
          </a:p>
        </p:txBody>
      </p:sp>
      <p:sp>
        <p:nvSpPr>
          <p:cNvPr id="14" name="Rettangolo 13"/>
          <p:cNvSpPr/>
          <p:nvPr/>
        </p:nvSpPr>
        <p:spPr>
          <a:xfrm rot="20319571">
            <a:off x="40806" y="156095"/>
            <a:ext cx="933268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7C80"/>
                  </a:solidFill>
                  <a:prstDash val="solid"/>
                </a:ln>
                <a:solidFill>
                  <a:srgbClr val="FF7C80"/>
                </a:solidFill>
              </a:rPr>
              <a:t>5 ANNI</a:t>
            </a:r>
            <a:endParaRPr lang="it-IT" sz="2000" b="1" dirty="0">
              <a:ln w="10541" cmpd="sng">
                <a:solidFill>
                  <a:srgbClr val="FF7C80"/>
                </a:solidFill>
                <a:prstDash val="solid"/>
              </a:ln>
              <a:solidFill>
                <a:srgbClr val="FF7C80"/>
              </a:solidFill>
            </a:endParaRPr>
          </a:p>
        </p:txBody>
      </p:sp>
      <p:graphicFrame>
        <p:nvGraphicFramePr>
          <p:cNvPr id="15" name="Grafico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672173796"/>
              </p:ext>
            </p:extLst>
          </p:nvPr>
        </p:nvGraphicFramePr>
        <p:xfrm>
          <a:off x="323528" y="1082353"/>
          <a:ext cx="4104456" cy="2490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Grafico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282901545"/>
              </p:ext>
            </p:extLst>
          </p:nvPr>
        </p:nvGraphicFramePr>
        <p:xfrm>
          <a:off x="4716016" y="1082353"/>
          <a:ext cx="4110959" cy="2490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7" name="Grafico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23118733"/>
              </p:ext>
            </p:extLst>
          </p:nvPr>
        </p:nvGraphicFramePr>
        <p:xfrm>
          <a:off x="323528" y="4034681"/>
          <a:ext cx="4176464" cy="2706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8" name="Grafico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112279339"/>
              </p:ext>
            </p:extLst>
          </p:nvPr>
        </p:nvGraphicFramePr>
        <p:xfrm>
          <a:off x="4716016" y="4034680"/>
          <a:ext cx="4176464" cy="2706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9586110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410688" y="-15190"/>
            <a:ext cx="2322623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dirty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TUTTI I </a:t>
            </a:r>
            <a:r>
              <a:rPr lang="it-IT" sz="2800" b="1" dirty="0" smtClean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CAMPI</a:t>
            </a:r>
          </a:p>
          <a:p>
            <a:pPr algn="ctr"/>
            <a:r>
              <a:rPr lang="it-IT" b="1" dirty="0" smtClean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1°QUADRIMESTRE</a:t>
            </a:r>
            <a:endParaRPr lang="it-IT" b="1" dirty="0">
              <a:ln w="11430"/>
              <a:solidFill>
                <a:srgbClr val="CC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1691680" y="620688"/>
            <a:ext cx="561662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>
                <a:ln w="10541" cmpd="sng">
                  <a:solidFill>
                    <a:srgbClr val="FF7C80"/>
                  </a:solidFill>
                  <a:prstDash val="solid"/>
                </a:ln>
                <a:solidFill>
                  <a:srgbClr val="FF7C80"/>
                </a:solidFill>
              </a:rPr>
              <a:t>Competenze digitali</a:t>
            </a:r>
          </a:p>
        </p:txBody>
      </p:sp>
      <p:sp>
        <p:nvSpPr>
          <p:cNvPr id="4" name="Rettangolo 3"/>
          <p:cNvSpPr/>
          <p:nvPr/>
        </p:nvSpPr>
        <p:spPr>
          <a:xfrm>
            <a:off x="1475656" y="3573016"/>
            <a:ext cx="622818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>
                <a:ln w="10541" cmpd="sng">
                  <a:solidFill>
                    <a:srgbClr val="FF7C80"/>
                  </a:solidFill>
                  <a:prstDash val="solid"/>
                </a:ln>
                <a:solidFill>
                  <a:srgbClr val="FF7C80"/>
                </a:solidFill>
              </a:rPr>
              <a:t>Imparare</a:t>
            </a:r>
            <a:r>
              <a:rPr lang="it-IT" sz="2400" b="1" cap="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it-IT" sz="2400" b="1" cap="all" dirty="0">
                <a:ln w="10541" cmpd="sng">
                  <a:solidFill>
                    <a:srgbClr val="FF7C80"/>
                  </a:solidFill>
                  <a:prstDash val="solid"/>
                </a:ln>
                <a:solidFill>
                  <a:srgbClr val="FF7C80"/>
                </a:solidFill>
              </a:rPr>
              <a:t>ad imparare</a:t>
            </a:r>
          </a:p>
        </p:txBody>
      </p:sp>
      <p:sp>
        <p:nvSpPr>
          <p:cNvPr id="14" name="Rettangolo 13"/>
          <p:cNvSpPr/>
          <p:nvPr/>
        </p:nvSpPr>
        <p:spPr>
          <a:xfrm rot="20319571">
            <a:off x="40806" y="156095"/>
            <a:ext cx="933268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7C80"/>
                  </a:solidFill>
                  <a:prstDash val="solid"/>
                </a:ln>
                <a:solidFill>
                  <a:srgbClr val="FF7C80"/>
                </a:solidFill>
              </a:rPr>
              <a:t>5 ANNI</a:t>
            </a:r>
            <a:endParaRPr lang="it-IT" sz="2000" b="1" dirty="0">
              <a:ln w="10541" cmpd="sng">
                <a:solidFill>
                  <a:srgbClr val="FF7C80"/>
                </a:solidFill>
                <a:prstDash val="solid"/>
              </a:ln>
              <a:solidFill>
                <a:srgbClr val="FF7C80"/>
              </a:solidFill>
            </a:endParaRPr>
          </a:p>
        </p:txBody>
      </p:sp>
      <p:graphicFrame>
        <p:nvGraphicFramePr>
          <p:cNvPr id="15" name="Grafico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31519080"/>
              </p:ext>
            </p:extLst>
          </p:nvPr>
        </p:nvGraphicFramePr>
        <p:xfrm>
          <a:off x="323528" y="1082353"/>
          <a:ext cx="4104456" cy="2490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Grafico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616618783"/>
              </p:ext>
            </p:extLst>
          </p:nvPr>
        </p:nvGraphicFramePr>
        <p:xfrm>
          <a:off x="4716016" y="1082353"/>
          <a:ext cx="4110959" cy="2490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7" name="Grafico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658934463"/>
              </p:ext>
            </p:extLst>
          </p:nvPr>
        </p:nvGraphicFramePr>
        <p:xfrm>
          <a:off x="323528" y="4034681"/>
          <a:ext cx="4176464" cy="2706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8" name="Grafico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048397545"/>
              </p:ext>
            </p:extLst>
          </p:nvPr>
        </p:nvGraphicFramePr>
        <p:xfrm>
          <a:off x="4716016" y="4034680"/>
          <a:ext cx="4176464" cy="2706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26026871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458710" y="1056949"/>
            <a:ext cx="8208912" cy="461664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2</a:t>
            </a:r>
            <a:r>
              <a:rPr lang="it-IT" sz="2400" b="1" dirty="0" smtClean="0"/>
              <a:t>°QUADRIMESTRE</a:t>
            </a:r>
            <a:endParaRPr lang="it-IT" sz="2400" b="1" dirty="0"/>
          </a:p>
          <a:p>
            <a:pPr>
              <a:lnSpc>
                <a:spcPct val="150000"/>
              </a:lnSpc>
            </a:pPr>
            <a:r>
              <a:rPr lang="it-IT" dirty="0" smtClean="0"/>
              <a:t>DAI DATI EMERSI DALLA  TABULAZIONE </a:t>
            </a:r>
            <a:r>
              <a:rPr lang="it-IT" dirty="0"/>
              <a:t>DEL MONITORAGGIO DEL PROCESSO DI APPRENDIMENTO </a:t>
            </a:r>
            <a:r>
              <a:rPr lang="it-IT" b="1" dirty="0" smtClean="0"/>
              <a:t>DEL 2° QUADRIMESTRE  </a:t>
            </a:r>
            <a:r>
              <a:rPr lang="it-IT" b="1" dirty="0"/>
              <a:t>DELLA SCUOLA DELL’INFANZIA </a:t>
            </a:r>
            <a:r>
              <a:rPr lang="it-IT" dirty="0" smtClean="0"/>
              <a:t> </a:t>
            </a:r>
            <a:r>
              <a:rPr lang="it-IT" dirty="0"/>
              <a:t>E’ </a:t>
            </a:r>
            <a:r>
              <a:rPr lang="it-IT" dirty="0" smtClean="0"/>
              <a:t>EMERSO QUANTO SEGUE:</a:t>
            </a:r>
            <a:r>
              <a:rPr lang="it-IT" dirty="0"/>
              <a:t/>
            </a:r>
            <a:br>
              <a:rPr lang="it-IT" dirty="0"/>
            </a:br>
            <a:r>
              <a:rPr lang="it-IT" dirty="0"/>
              <a:t>- LA MAGGIOR PARTE DEGLI ALUNNI DI </a:t>
            </a:r>
            <a:r>
              <a:rPr lang="it-IT" b="1" dirty="0" smtClean="0"/>
              <a:t>3 -4 E 5 ANNI </a:t>
            </a:r>
            <a:r>
              <a:rPr lang="it-IT" dirty="0" smtClean="0"/>
              <a:t>HA RAGGIUNTO UN </a:t>
            </a:r>
            <a:r>
              <a:rPr lang="it-IT" dirty="0"/>
              <a:t>LIVELLO DI CONOSCENZE E ABILITA</a:t>
            </a:r>
            <a:r>
              <a:rPr lang="it-IT" dirty="0" smtClean="0"/>
              <a:t>’ </a:t>
            </a:r>
            <a:r>
              <a:rPr lang="it-IT" b="1" dirty="0" smtClean="0"/>
              <a:t>DI BASE.</a:t>
            </a:r>
            <a:endParaRPr lang="it-IT" dirty="0" smtClean="0"/>
          </a:p>
          <a:p>
            <a:pPr>
              <a:lnSpc>
                <a:spcPct val="150000"/>
              </a:lnSpc>
            </a:pPr>
            <a:r>
              <a:rPr lang="it-IT" dirty="0" smtClean="0"/>
              <a:t>RILEVANDO MIGLIORAMENTI SUL PIANO RELAZIONALE ,SULL’AUTONOMIA , SULL’UTILIZZO DEL LINGUAGGIO DEL CORPO E DEGLI ALTRI LINGUAGGI PER ESPRIMERSI</a:t>
            </a:r>
            <a:r>
              <a:rPr lang="it-IT" b="1" dirty="0"/>
              <a:t>. . </a:t>
            </a:r>
            <a:r>
              <a:rPr lang="it-IT" dirty="0"/>
              <a:t>HA MAGGIORE CONSAPEVOLEZZA DELLA PROPRIA IDENTITA’ .HA INSTAURATO RAPPORTI CON I DOCENTI E I COMPAGNI E INIZIA A COMUNICARE CON I DIVERSI LINGUAGGI.</a:t>
            </a:r>
          </a:p>
        </p:txBody>
      </p:sp>
      <p:sp>
        <p:nvSpPr>
          <p:cNvPr id="4" name="Rettangolo 3"/>
          <p:cNvSpPr/>
          <p:nvPr/>
        </p:nvSpPr>
        <p:spPr>
          <a:xfrm>
            <a:off x="1998233" y="190381"/>
            <a:ext cx="512986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ESITI MONITORAGGIO</a:t>
            </a:r>
            <a:endParaRPr lang="it-IT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9909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410688" y="-15190"/>
            <a:ext cx="2322623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dirty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TUTTI I </a:t>
            </a:r>
            <a:r>
              <a:rPr lang="it-IT" sz="2800" b="1" dirty="0" smtClean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CAMPI</a:t>
            </a:r>
          </a:p>
          <a:p>
            <a:pPr algn="ctr"/>
            <a:r>
              <a:rPr lang="it-IT" b="1" dirty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r>
              <a:rPr lang="it-IT" b="1" dirty="0" smtClean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°QUADRIMESTRE</a:t>
            </a:r>
            <a:endParaRPr lang="it-IT" b="1" dirty="0">
              <a:ln w="11430"/>
              <a:solidFill>
                <a:srgbClr val="CC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1691680" y="620688"/>
            <a:ext cx="561662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>
                <a:ln w="10541" cmpd="sng">
                  <a:solidFill>
                    <a:srgbClr val="FF7C80"/>
                  </a:solidFill>
                  <a:prstDash val="solid"/>
                </a:ln>
                <a:solidFill>
                  <a:srgbClr val="FF7C80"/>
                </a:solidFill>
              </a:rPr>
              <a:t>Competenze digitali</a:t>
            </a:r>
          </a:p>
        </p:txBody>
      </p:sp>
      <p:sp>
        <p:nvSpPr>
          <p:cNvPr id="4" name="Rettangolo 3"/>
          <p:cNvSpPr/>
          <p:nvPr/>
        </p:nvSpPr>
        <p:spPr>
          <a:xfrm>
            <a:off x="1475656" y="3573016"/>
            <a:ext cx="622818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>
                <a:ln w="10541" cmpd="sng">
                  <a:solidFill>
                    <a:srgbClr val="FF7C80"/>
                  </a:solidFill>
                  <a:prstDash val="solid"/>
                </a:ln>
                <a:solidFill>
                  <a:srgbClr val="FF7C80"/>
                </a:solidFill>
              </a:rPr>
              <a:t>Imparare</a:t>
            </a:r>
            <a:r>
              <a:rPr lang="it-IT" sz="2400" b="1" cap="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it-IT" sz="2400" b="1" cap="all" dirty="0">
                <a:ln w="10541" cmpd="sng">
                  <a:solidFill>
                    <a:srgbClr val="FF7C80"/>
                  </a:solidFill>
                  <a:prstDash val="solid"/>
                </a:ln>
                <a:solidFill>
                  <a:srgbClr val="FF7C80"/>
                </a:solidFill>
              </a:rPr>
              <a:t>ad imparare</a:t>
            </a:r>
          </a:p>
        </p:txBody>
      </p:sp>
      <p:sp>
        <p:nvSpPr>
          <p:cNvPr id="14" name="Rettangolo 13"/>
          <p:cNvSpPr/>
          <p:nvPr/>
        </p:nvSpPr>
        <p:spPr>
          <a:xfrm rot="20319571">
            <a:off x="40806" y="156095"/>
            <a:ext cx="933268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7C80"/>
                  </a:solidFill>
                  <a:prstDash val="solid"/>
                </a:ln>
                <a:solidFill>
                  <a:srgbClr val="FF7C80"/>
                </a:solidFill>
              </a:rPr>
              <a:t>5 ANNI</a:t>
            </a:r>
            <a:endParaRPr lang="it-IT" sz="2000" b="1" dirty="0">
              <a:ln w="10541" cmpd="sng">
                <a:solidFill>
                  <a:srgbClr val="FF7C80"/>
                </a:solidFill>
                <a:prstDash val="solid"/>
              </a:ln>
              <a:solidFill>
                <a:srgbClr val="FF7C80"/>
              </a:solidFill>
            </a:endParaRPr>
          </a:p>
        </p:txBody>
      </p:sp>
      <p:graphicFrame>
        <p:nvGraphicFramePr>
          <p:cNvPr id="15" name="Grafico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737081561"/>
              </p:ext>
            </p:extLst>
          </p:nvPr>
        </p:nvGraphicFramePr>
        <p:xfrm>
          <a:off x="323528" y="1082353"/>
          <a:ext cx="4104456" cy="2490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Grafico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828505171"/>
              </p:ext>
            </p:extLst>
          </p:nvPr>
        </p:nvGraphicFramePr>
        <p:xfrm>
          <a:off x="4716016" y="1082353"/>
          <a:ext cx="4110959" cy="2490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7" name="Grafico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385120706"/>
              </p:ext>
            </p:extLst>
          </p:nvPr>
        </p:nvGraphicFramePr>
        <p:xfrm>
          <a:off x="323528" y="4034681"/>
          <a:ext cx="4176464" cy="2706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8" name="Grafico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97770269"/>
              </p:ext>
            </p:extLst>
          </p:nvPr>
        </p:nvGraphicFramePr>
        <p:xfrm>
          <a:off x="4716016" y="4034680"/>
          <a:ext cx="4176464" cy="2706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130889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476413" y="0"/>
            <a:ext cx="2479205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dirty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IL SE' E </a:t>
            </a:r>
            <a:r>
              <a:rPr lang="it-IT" sz="2800" b="1" dirty="0" smtClean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L'ALTRO</a:t>
            </a:r>
          </a:p>
          <a:p>
            <a:pPr algn="ctr"/>
            <a:r>
              <a:rPr lang="it-IT" b="1" dirty="0" smtClean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INGRESSO</a:t>
            </a:r>
            <a:endParaRPr lang="it-IT" b="1" dirty="0">
              <a:ln w="11430"/>
              <a:solidFill>
                <a:srgbClr val="CC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1547664" y="980728"/>
            <a:ext cx="633670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200" b="1" cap="all" dirty="0">
                <a:ln w="10541" cmpd="sng">
                  <a:solidFill>
                    <a:srgbClr val="FF7C80"/>
                  </a:solidFill>
                  <a:prstDash val="solid"/>
                </a:ln>
                <a:solidFill>
                  <a:srgbClr val="FF7C80"/>
                </a:solidFill>
              </a:rPr>
              <a:t>Competenze</a:t>
            </a:r>
            <a:r>
              <a:rPr lang="it-IT" sz="2400" b="1" cap="all" dirty="0">
                <a:ln w="10541" cmpd="sng">
                  <a:solidFill>
                    <a:srgbClr val="FF7C80"/>
                  </a:solidFill>
                  <a:prstDash val="solid"/>
                </a:ln>
                <a:solidFill>
                  <a:srgbClr val="FF7C80"/>
                </a:solidFill>
              </a:rPr>
              <a:t> </a:t>
            </a:r>
            <a:r>
              <a:rPr lang="it-IT" sz="3200" b="1" cap="all" dirty="0">
                <a:ln w="10541" cmpd="sng">
                  <a:solidFill>
                    <a:srgbClr val="FF7C80"/>
                  </a:solidFill>
                  <a:prstDash val="solid"/>
                </a:ln>
                <a:solidFill>
                  <a:srgbClr val="FF7C80"/>
                </a:solidFill>
              </a:rPr>
              <a:t>sociali e civiche</a:t>
            </a:r>
          </a:p>
        </p:txBody>
      </p:sp>
      <p:sp>
        <p:nvSpPr>
          <p:cNvPr id="7" name="Rettangolo 6"/>
          <p:cNvSpPr/>
          <p:nvPr/>
        </p:nvSpPr>
        <p:spPr>
          <a:xfrm rot="20319571">
            <a:off x="40806" y="156095"/>
            <a:ext cx="933268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7C80"/>
                  </a:solidFill>
                  <a:prstDash val="solid"/>
                </a:ln>
                <a:solidFill>
                  <a:srgbClr val="FF7C80"/>
                </a:solidFill>
              </a:rPr>
              <a:t>5 ANNI</a:t>
            </a:r>
            <a:endParaRPr lang="it-IT" sz="2000" b="1" dirty="0">
              <a:ln w="10541" cmpd="sng">
                <a:solidFill>
                  <a:srgbClr val="FF7C80"/>
                </a:solidFill>
                <a:prstDash val="solid"/>
              </a:ln>
              <a:solidFill>
                <a:srgbClr val="FF7C80"/>
              </a:solidFill>
            </a:endParaRPr>
          </a:p>
        </p:txBody>
      </p:sp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918549032"/>
              </p:ext>
            </p:extLst>
          </p:nvPr>
        </p:nvGraphicFramePr>
        <p:xfrm>
          <a:off x="272855" y="1565502"/>
          <a:ext cx="4227137" cy="4815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802181894"/>
              </p:ext>
            </p:extLst>
          </p:nvPr>
        </p:nvGraphicFramePr>
        <p:xfrm>
          <a:off x="4716016" y="1575418"/>
          <a:ext cx="4104457" cy="48059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3889572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476415" y="0"/>
            <a:ext cx="2479205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dirty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IL SE' E </a:t>
            </a:r>
            <a:r>
              <a:rPr lang="it-IT" sz="2800" b="1" dirty="0" smtClean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L'ALTRO</a:t>
            </a:r>
          </a:p>
          <a:p>
            <a:pPr algn="ctr"/>
            <a:r>
              <a:rPr lang="it-IT" b="1" dirty="0" smtClean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1°QUADRIMESTRE</a:t>
            </a:r>
            <a:endParaRPr lang="it-IT" b="1" dirty="0">
              <a:ln w="11430"/>
              <a:solidFill>
                <a:srgbClr val="CC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1547664" y="980728"/>
            <a:ext cx="633670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200" b="1" cap="all" dirty="0">
                <a:ln w="10541" cmpd="sng">
                  <a:solidFill>
                    <a:srgbClr val="FF7C80"/>
                  </a:solidFill>
                  <a:prstDash val="solid"/>
                </a:ln>
                <a:solidFill>
                  <a:srgbClr val="FF7C80"/>
                </a:solidFill>
              </a:rPr>
              <a:t>Competenze</a:t>
            </a:r>
            <a:r>
              <a:rPr lang="it-IT" sz="2400" b="1" cap="all" dirty="0">
                <a:ln w="10541" cmpd="sng">
                  <a:solidFill>
                    <a:srgbClr val="FF7C80"/>
                  </a:solidFill>
                  <a:prstDash val="solid"/>
                </a:ln>
                <a:solidFill>
                  <a:srgbClr val="FF7C80"/>
                </a:solidFill>
              </a:rPr>
              <a:t> </a:t>
            </a:r>
            <a:r>
              <a:rPr lang="it-IT" sz="3200" b="1" cap="all" dirty="0">
                <a:ln w="10541" cmpd="sng">
                  <a:solidFill>
                    <a:srgbClr val="FF7C80"/>
                  </a:solidFill>
                  <a:prstDash val="solid"/>
                </a:ln>
                <a:solidFill>
                  <a:srgbClr val="FF7C80"/>
                </a:solidFill>
              </a:rPr>
              <a:t>sociali e civiche</a:t>
            </a:r>
          </a:p>
        </p:txBody>
      </p:sp>
      <p:sp>
        <p:nvSpPr>
          <p:cNvPr id="7" name="Rettangolo 6"/>
          <p:cNvSpPr/>
          <p:nvPr/>
        </p:nvSpPr>
        <p:spPr>
          <a:xfrm rot="20319571">
            <a:off x="40806" y="156095"/>
            <a:ext cx="933268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7C80"/>
                  </a:solidFill>
                  <a:prstDash val="solid"/>
                </a:ln>
                <a:solidFill>
                  <a:srgbClr val="FF7C80"/>
                </a:solidFill>
              </a:rPr>
              <a:t>5 ANNI</a:t>
            </a:r>
            <a:endParaRPr lang="it-IT" sz="2000" b="1" dirty="0">
              <a:ln w="10541" cmpd="sng">
                <a:solidFill>
                  <a:srgbClr val="FF7C80"/>
                </a:solidFill>
                <a:prstDash val="solid"/>
              </a:ln>
              <a:solidFill>
                <a:srgbClr val="FF7C80"/>
              </a:solidFill>
            </a:endParaRPr>
          </a:p>
        </p:txBody>
      </p:sp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504811"/>
              </p:ext>
            </p:extLst>
          </p:nvPr>
        </p:nvGraphicFramePr>
        <p:xfrm>
          <a:off x="272855" y="1565502"/>
          <a:ext cx="4227137" cy="4815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516935830"/>
              </p:ext>
            </p:extLst>
          </p:nvPr>
        </p:nvGraphicFramePr>
        <p:xfrm>
          <a:off x="4716016" y="1575418"/>
          <a:ext cx="4104457" cy="48059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2243697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476415" y="0"/>
            <a:ext cx="2479205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dirty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IL SE' E </a:t>
            </a:r>
            <a:r>
              <a:rPr lang="it-IT" sz="2800" b="1" dirty="0" smtClean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L'ALTRO</a:t>
            </a:r>
          </a:p>
          <a:p>
            <a:pPr algn="ctr"/>
            <a:r>
              <a:rPr lang="it-IT" b="1" dirty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r>
              <a:rPr lang="it-IT" b="1" dirty="0" smtClean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°QUADRIMESTRE</a:t>
            </a:r>
            <a:endParaRPr lang="it-IT" b="1" dirty="0">
              <a:ln w="11430"/>
              <a:solidFill>
                <a:srgbClr val="CC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1547664" y="980728"/>
            <a:ext cx="633670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200" b="1" cap="all" dirty="0">
                <a:ln w="10541" cmpd="sng">
                  <a:solidFill>
                    <a:srgbClr val="FF7C80"/>
                  </a:solidFill>
                  <a:prstDash val="solid"/>
                </a:ln>
                <a:solidFill>
                  <a:srgbClr val="FF7C80"/>
                </a:solidFill>
              </a:rPr>
              <a:t>Competenze</a:t>
            </a:r>
            <a:r>
              <a:rPr lang="it-IT" sz="2400" b="1" cap="all" dirty="0">
                <a:ln w="10541" cmpd="sng">
                  <a:solidFill>
                    <a:srgbClr val="FF7C80"/>
                  </a:solidFill>
                  <a:prstDash val="solid"/>
                </a:ln>
                <a:solidFill>
                  <a:srgbClr val="FF7C80"/>
                </a:solidFill>
              </a:rPr>
              <a:t> </a:t>
            </a:r>
            <a:r>
              <a:rPr lang="it-IT" sz="3200" b="1" cap="all" dirty="0">
                <a:ln w="10541" cmpd="sng">
                  <a:solidFill>
                    <a:srgbClr val="FF7C80"/>
                  </a:solidFill>
                  <a:prstDash val="solid"/>
                </a:ln>
                <a:solidFill>
                  <a:srgbClr val="FF7C80"/>
                </a:solidFill>
              </a:rPr>
              <a:t>sociali e civiche</a:t>
            </a:r>
          </a:p>
        </p:txBody>
      </p:sp>
      <p:sp>
        <p:nvSpPr>
          <p:cNvPr id="7" name="Rettangolo 6"/>
          <p:cNvSpPr/>
          <p:nvPr/>
        </p:nvSpPr>
        <p:spPr>
          <a:xfrm rot="20319571">
            <a:off x="40806" y="156095"/>
            <a:ext cx="933268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7C80"/>
                  </a:solidFill>
                  <a:prstDash val="solid"/>
                </a:ln>
                <a:solidFill>
                  <a:srgbClr val="FF7C80"/>
                </a:solidFill>
              </a:rPr>
              <a:t>5 ANNI</a:t>
            </a:r>
            <a:endParaRPr lang="it-IT" sz="2000" b="1" dirty="0">
              <a:ln w="10541" cmpd="sng">
                <a:solidFill>
                  <a:srgbClr val="FF7C80"/>
                </a:solidFill>
                <a:prstDash val="solid"/>
              </a:ln>
              <a:solidFill>
                <a:srgbClr val="FF7C80"/>
              </a:solidFill>
            </a:endParaRPr>
          </a:p>
        </p:txBody>
      </p:sp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510169756"/>
              </p:ext>
            </p:extLst>
          </p:nvPr>
        </p:nvGraphicFramePr>
        <p:xfrm>
          <a:off x="272855" y="1565502"/>
          <a:ext cx="4227137" cy="4815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60459502"/>
              </p:ext>
            </p:extLst>
          </p:nvPr>
        </p:nvGraphicFramePr>
        <p:xfrm>
          <a:off x="4716016" y="1575418"/>
          <a:ext cx="4104457" cy="48059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3385919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267118" y="44624"/>
            <a:ext cx="2322624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dirty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TUTTI I </a:t>
            </a:r>
            <a:r>
              <a:rPr lang="it-IT" sz="2800" b="1" dirty="0" smtClean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CAMPI</a:t>
            </a:r>
          </a:p>
          <a:p>
            <a:pPr algn="ctr"/>
            <a:r>
              <a:rPr lang="it-IT" b="1" dirty="0" smtClean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INGRESSO</a:t>
            </a:r>
            <a:endParaRPr lang="it-IT" b="1" dirty="0">
              <a:ln w="11430"/>
              <a:solidFill>
                <a:srgbClr val="CC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395536" y="980728"/>
            <a:ext cx="842493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200" b="1" cap="all" dirty="0">
                <a:ln w="10541" cmpd="sng">
                  <a:solidFill>
                    <a:srgbClr val="FF7C80"/>
                  </a:solidFill>
                  <a:prstDash val="solid"/>
                </a:ln>
                <a:solidFill>
                  <a:srgbClr val="FF7C80"/>
                </a:solidFill>
              </a:rPr>
              <a:t>Spirito di iniziativa e imprenditorialità</a:t>
            </a:r>
          </a:p>
        </p:txBody>
      </p:sp>
      <p:sp>
        <p:nvSpPr>
          <p:cNvPr id="9" name="Rettangolo 8"/>
          <p:cNvSpPr/>
          <p:nvPr/>
        </p:nvSpPr>
        <p:spPr>
          <a:xfrm rot="20319571">
            <a:off x="40806" y="156095"/>
            <a:ext cx="933268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7C80"/>
                  </a:solidFill>
                  <a:prstDash val="solid"/>
                </a:ln>
                <a:solidFill>
                  <a:srgbClr val="FF7C80"/>
                </a:solidFill>
              </a:rPr>
              <a:t>5 ANNI</a:t>
            </a:r>
            <a:endParaRPr lang="it-IT" sz="2000" b="1" dirty="0">
              <a:ln w="10541" cmpd="sng">
                <a:solidFill>
                  <a:srgbClr val="FF7C80"/>
                </a:solidFill>
                <a:prstDash val="solid"/>
              </a:ln>
              <a:solidFill>
                <a:srgbClr val="FF7C80"/>
              </a:solidFill>
            </a:endParaRP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748415734"/>
              </p:ext>
            </p:extLst>
          </p:nvPr>
        </p:nvGraphicFramePr>
        <p:xfrm>
          <a:off x="507440" y="1571255"/>
          <a:ext cx="3920990" cy="50260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986780349"/>
              </p:ext>
            </p:extLst>
          </p:nvPr>
        </p:nvGraphicFramePr>
        <p:xfrm>
          <a:off x="4716016" y="1565503"/>
          <a:ext cx="3890374" cy="50318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2589997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267121" y="44624"/>
            <a:ext cx="2322623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dirty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TUTTI I </a:t>
            </a:r>
            <a:r>
              <a:rPr lang="it-IT" sz="2800" b="1" dirty="0" smtClean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CAMPI</a:t>
            </a:r>
          </a:p>
          <a:p>
            <a:pPr algn="ctr"/>
            <a:r>
              <a:rPr lang="it-IT" b="1" dirty="0" smtClean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1°QUADRIMESTRE</a:t>
            </a:r>
          </a:p>
        </p:txBody>
      </p:sp>
      <p:sp>
        <p:nvSpPr>
          <p:cNvPr id="3" name="Rettangolo 2"/>
          <p:cNvSpPr/>
          <p:nvPr/>
        </p:nvSpPr>
        <p:spPr>
          <a:xfrm>
            <a:off x="395536" y="980728"/>
            <a:ext cx="842493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200" b="1" cap="all" dirty="0">
                <a:ln w="10541" cmpd="sng">
                  <a:solidFill>
                    <a:srgbClr val="FF7C80"/>
                  </a:solidFill>
                  <a:prstDash val="solid"/>
                </a:ln>
                <a:solidFill>
                  <a:srgbClr val="FF7C80"/>
                </a:solidFill>
              </a:rPr>
              <a:t>Spirito di iniziativa e imprenditorialità</a:t>
            </a:r>
          </a:p>
        </p:txBody>
      </p:sp>
      <p:sp>
        <p:nvSpPr>
          <p:cNvPr id="9" name="Rettangolo 8"/>
          <p:cNvSpPr/>
          <p:nvPr/>
        </p:nvSpPr>
        <p:spPr>
          <a:xfrm rot="20319571">
            <a:off x="40806" y="156095"/>
            <a:ext cx="933268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7C80"/>
                  </a:solidFill>
                  <a:prstDash val="solid"/>
                </a:ln>
                <a:solidFill>
                  <a:srgbClr val="FF7C80"/>
                </a:solidFill>
              </a:rPr>
              <a:t>5 ANNI</a:t>
            </a:r>
            <a:endParaRPr lang="it-IT" sz="2000" b="1" dirty="0">
              <a:ln w="10541" cmpd="sng">
                <a:solidFill>
                  <a:srgbClr val="FF7C80"/>
                </a:solidFill>
                <a:prstDash val="solid"/>
              </a:ln>
              <a:solidFill>
                <a:srgbClr val="FF7C80"/>
              </a:solidFill>
            </a:endParaRP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971712737"/>
              </p:ext>
            </p:extLst>
          </p:nvPr>
        </p:nvGraphicFramePr>
        <p:xfrm>
          <a:off x="507440" y="1571255"/>
          <a:ext cx="3920990" cy="50260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414310214"/>
              </p:ext>
            </p:extLst>
          </p:nvPr>
        </p:nvGraphicFramePr>
        <p:xfrm>
          <a:off x="4716016" y="1565503"/>
          <a:ext cx="3890374" cy="50318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049158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267121" y="44624"/>
            <a:ext cx="2322623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dirty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TUTTI I </a:t>
            </a:r>
            <a:r>
              <a:rPr lang="it-IT" sz="2800" b="1" dirty="0" smtClean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CAMPI</a:t>
            </a:r>
          </a:p>
          <a:p>
            <a:pPr algn="ctr"/>
            <a:r>
              <a:rPr lang="it-IT" b="1" dirty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r>
              <a:rPr lang="it-IT" b="1" dirty="0" smtClean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°QUADRIMESTRE</a:t>
            </a:r>
          </a:p>
        </p:txBody>
      </p:sp>
      <p:sp>
        <p:nvSpPr>
          <p:cNvPr id="3" name="Rettangolo 2"/>
          <p:cNvSpPr/>
          <p:nvPr/>
        </p:nvSpPr>
        <p:spPr>
          <a:xfrm>
            <a:off x="395536" y="980728"/>
            <a:ext cx="842493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200" b="1" cap="all" dirty="0">
                <a:ln w="10541" cmpd="sng">
                  <a:solidFill>
                    <a:srgbClr val="FF7C80"/>
                  </a:solidFill>
                  <a:prstDash val="solid"/>
                </a:ln>
                <a:solidFill>
                  <a:srgbClr val="FF7C80"/>
                </a:solidFill>
              </a:rPr>
              <a:t>Spirito di iniziativa e imprenditorialità</a:t>
            </a:r>
          </a:p>
        </p:txBody>
      </p:sp>
      <p:sp>
        <p:nvSpPr>
          <p:cNvPr id="9" name="Rettangolo 8"/>
          <p:cNvSpPr/>
          <p:nvPr/>
        </p:nvSpPr>
        <p:spPr>
          <a:xfrm rot="20319571">
            <a:off x="40806" y="156095"/>
            <a:ext cx="933268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7C80"/>
                  </a:solidFill>
                  <a:prstDash val="solid"/>
                </a:ln>
                <a:solidFill>
                  <a:srgbClr val="FF7C80"/>
                </a:solidFill>
              </a:rPr>
              <a:t>5 ANNI</a:t>
            </a:r>
            <a:endParaRPr lang="it-IT" sz="2000" b="1" dirty="0">
              <a:ln w="10541" cmpd="sng">
                <a:solidFill>
                  <a:srgbClr val="FF7C80"/>
                </a:solidFill>
                <a:prstDash val="solid"/>
              </a:ln>
              <a:solidFill>
                <a:srgbClr val="FF7C80"/>
              </a:solidFill>
            </a:endParaRP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848860355"/>
              </p:ext>
            </p:extLst>
          </p:nvPr>
        </p:nvGraphicFramePr>
        <p:xfrm>
          <a:off x="507440" y="1571255"/>
          <a:ext cx="3920990" cy="50260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671169701"/>
              </p:ext>
            </p:extLst>
          </p:nvPr>
        </p:nvGraphicFramePr>
        <p:xfrm>
          <a:off x="4716016" y="1565503"/>
          <a:ext cx="3890374" cy="50318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939323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565578" y="-27384"/>
            <a:ext cx="4569713" cy="123110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dirty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IL CORPO E IL MOVIMENTO    </a:t>
            </a:r>
          </a:p>
          <a:p>
            <a:pPr algn="ctr"/>
            <a:r>
              <a:rPr lang="it-IT" sz="2800" b="1" dirty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IMMAGINI, SUONI, </a:t>
            </a:r>
            <a:r>
              <a:rPr lang="it-IT" sz="2800" b="1" dirty="0" smtClean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COLORI</a:t>
            </a:r>
          </a:p>
          <a:p>
            <a:pPr algn="ctr"/>
            <a:r>
              <a:rPr lang="it-IT" b="1" dirty="0" smtClean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INGRESSO</a:t>
            </a:r>
            <a:endParaRPr lang="it-IT" b="1" dirty="0">
              <a:ln w="11430"/>
              <a:solidFill>
                <a:srgbClr val="CC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467544" y="1484784"/>
            <a:ext cx="842493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200" b="1" cap="all" dirty="0">
                <a:ln w="10541" cmpd="sng">
                  <a:solidFill>
                    <a:srgbClr val="FF7C80"/>
                  </a:solidFill>
                  <a:prstDash val="solid"/>
                </a:ln>
                <a:solidFill>
                  <a:srgbClr val="FF7C80"/>
                </a:solidFill>
              </a:rPr>
              <a:t>Consapevolezza ed espressione culturale</a:t>
            </a:r>
          </a:p>
        </p:txBody>
      </p:sp>
      <p:sp>
        <p:nvSpPr>
          <p:cNvPr id="9" name="Rettangolo 8"/>
          <p:cNvSpPr/>
          <p:nvPr/>
        </p:nvSpPr>
        <p:spPr>
          <a:xfrm rot="20319571">
            <a:off x="40806" y="156095"/>
            <a:ext cx="933268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7C80"/>
                  </a:solidFill>
                  <a:prstDash val="solid"/>
                </a:ln>
                <a:solidFill>
                  <a:srgbClr val="FF7C80"/>
                </a:solidFill>
              </a:rPr>
              <a:t>5 ANNI</a:t>
            </a:r>
            <a:endParaRPr lang="it-IT" sz="2000" b="1" dirty="0">
              <a:ln w="10541" cmpd="sng">
                <a:solidFill>
                  <a:srgbClr val="FF7C80"/>
                </a:solidFill>
                <a:prstDash val="solid"/>
              </a:ln>
              <a:solidFill>
                <a:srgbClr val="FF7C80"/>
              </a:solidFill>
            </a:endParaRP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862539003"/>
              </p:ext>
            </p:extLst>
          </p:nvPr>
        </p:nvGraphicFramePr>
        <p:xfrm>
          <a:off x="460916" y="2052696"/>
          <a:ext cx="4111084" cy="4472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71472882"/>
              </p:ext>
            </p:extLst>
          </p:nvPr>
        </p:nvGraphicFramePr>
        <p:xfrm>
          <a:off x="4850435" y="2069559"/>
          <a:ext cx="3899971" cy="44557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375952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565578" y="-27384"/>
            <a:ext cx="4569713" cy="123110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dirty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IL CORPO E IL MOVIMENTO    </a:t>
            </a:r>
          </a:p>
          <a:p>
            <a:pPr algn="ctr"/>
            <a:r>
              <a:rPr lang="it-IT" sz="2800" b="1" dirty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IMMAGINI, SUONI, </a:t>
            </a:r>
            <a:r>
              <a:rPr lang="it-IT" sz="2800" b="1" dirty="0" smtClean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COLORI</a:t>
            </a:r>
          </a:p>
          <a:p>
            <a:pPr algn="ctr"/>
            <a:r>
              <a:rPr lang="it-IT" b="1" dirty="0" smtClean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1°QUADRIMESTRE</a:t>
            </a:r>
            <a:endParaRPr lang="it-IT" b="1" dirty="0">
              <a:ln w="11430"/>
              <a:solidFill>
                <a:srgbClr val="CC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467544" y="1484784"/>
            <a:ext cx="842493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200" b="1" cap="all" dirty="0">
                <a:ln w="10541" cmpd="sng">
                  <a:solidFill>
                    <a:srgbClr val="FF7C80"/>
                  </a:solidFill>
                  <a:prstDash val="solid"/>
                </a:ln>
                <a:solidFill>
                  <a:srgbClr val="FF7C80"/>
                </a:solidFill>
              </a:rPr>
              <a:t>Consapevolezza ed espressione culturale</a:t>
            </a:r>
          </a:p>
        </p:txBody>
      </p:sp>
      <p:sp>
        <p:nvSpPr>
          <p:cNvPr id="9" name="Rettangolo 8"/>
          <p:cNvSpPr/>
          <p:nvPr/>
        </p:nvSpPr>
        <p:spPr>
          <a:xfrm rot="20319571">
            <a:off x="40806" y="156095"/>
            <a:ext cx="933268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7C80"/>
                  </a:solidFill>
                  <a:prstDash val="solid"/>
                </a:ln>
                <a:solidFill>
                  <a:srgbClr val="FF7C80"/>
                </a:solidFill>
              </a:rPr>
              <a:t>5 ANNI</a:t>
            </a:r>
            <a:endParaRPr lang="it-IT" sz="2000" b="1" dirty="0">
              <a:ln w="10541" cmpd="sng">
                <a:solidFill>
                  <a:srgbClr val="FF7C80"/>
                </a:solidFill>
                <a:prstDash val="solid"/>
              </a:ln>
              <a:solidFill>
                <a:srgbClr val="FF7C80"/>
              </a:solidFill>
            </a:endParaRP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259206464"/>
              </p:ext>
            </p:extLst>
          </p:nvPr>
        </p:nvGraphicFramePr>
        <p:xfrm>
          <a:off x="460916" y="2052696"/>
          <a:ext cx="4111084" cy="4472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138606311"/>
              </p:ext>
            </p:extLst>
          </p:nvPr>
        </p:nvGraphicFramePr>
        <p:xfrm>
          <a:off x="4850435" y="2069559"/>
          <a:ext cx="3899971" cy="44557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41101029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565578" y="-27384"/>
            <a:ext cx="4569713" cy="123110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dirty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IL CORPO E IL MOVIMENTO    </a:t>
            </a:r>
          </a:p>
          <a:p>
            <a:pPr algn="ctr"/>
            <a:r>
              <a:rPr lang="it-IT" sz="2800" b="1" dirty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IMMAGINI, SUONI, </a:t>
            </a:r>
            <a:r>
              <a:rPr lang="it-IT" sz="2800" b="1" dirty="0" smtClean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COLORI</a:t>
            </a:r>
          </a:p>
          <a:p>
            <a:pPr algn="ctr"/>
            <a:r>
              <a:rPr lang="it-IT" b="1" dirty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r>
              <a:rPr lang="it-IT" b="1" dirty="0" smtClean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°QUADRIMESTRE</a:t>
            </a:r>
            <a:endParaRPr lang="it-IT" b="1" dirty="0">
              <a:ln w="11430"/>
              <a:solidFill>
                <a:srgbClr val="CC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467544" y="1484784"/>
            <a:ext cx="842493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200" b="1" cap="all" dirty="0">
                <a:ln w="10541" cmpd="sng">
                  <a:solidFill>
                    <a:srgbClr val="FF7C80"/>
                  </a:solidFill>
                  <a:prstDash val="solid"/>
                </a:ln>
                <a:solidFill>
                  <a:srgbClr val="FF7C80"/>
                </a:solidFill>
              </a:rPr>
              <a:t>Consapevolezza ed espressione culturale</a:t>
            </a:r>
          </a:p>
        </p:txBody>
      </p:sp>
      <p:sp>
        <p:nvSpPr>
          <p:cNvPr id="9" name="Rettangolo 8"/>
          <p:cNvSpPr/>
          <p:nvPr/>
        </p:nvSpPr>
        <p:spPr>
          <a:xfrm rot="20319571">
            <a:off x="40806" y="156095"/>
            <a:ext cx="933268" cy="4001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">
              <a:avLst/>
            </a:prstTxWarp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FF7C80"/>
                  </a:solidFill>
                  <a:prstDash val="solid"/>
                </a:ln>
                <a:solidFill>
                  <a:srgbClr val="FF7C80"/>
                </a:solidFill>
              </a:rPr>
              <a:t>5 ANNI</a:t>
            </a:r>
            <a:endParaRPr lang="it-IT" sz="2000" b="1" dirty="0">
              <a:ln w="10541" cmpd="sng">
                <a:solidFill>
                  <a:srgbClr val="FF7C80"/>
                </a:solidFill>
                <a:prstDash val="solid"/>
              </a:ln>
              <a:solidFill>
                <a:srgbClr val="FF7C80"/>
              </a:solidFill>
            </a:endParaRP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71036588"/>
              </p:ext>
            </p:extLst>
          </p:nvPr>
        </p:nvGraphicFramePr>
        <p:xfrm>
          <a:off x="460916" y="2052696"/>
          <a:ext cx="4111084" cy="4472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54879926"/>
              </p:ext>
            </p:extLst>
          </p:nvPr>
        </p:nvGraphicFramePr>
        <p:xfrm>
          <a:off x="4850435" y="2069559"/>
          <a:ext cx="3899971" cy="44557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8124613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747814" y="-15190"/>
            <a:ext cx="3648370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 DISCORSI E LE PAROLE</a:t>
            </a:r>
          </a:p>
          <a:p>
            <a:pPr algn="ctr"/>
            <a:r>
              <a:rPr lang="it-IT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INGRESSO</a:t>
            </a:r>
            <a:endParaRPr lang="it-IT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691680" y="692696"/>
            <a:ext cx="561662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Comunicazione nella madrelingua</a:t>
            </a:r>
            <a:endParaRPr lang="it-IT" sz="2400" b="1" cap="all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1656184" y="3759423"/>
            <a:ext cx="622818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Comunicazione nelle lingue straniere</a:t>
            </a:r>
            <a:endParaRPr lang="it-IT" sz="2400" b="1" cap="all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646660930"/>
              </p:ext>
            </p:extLst>
          </p:nvPr>
        </p:nvGraphicFramePr>
        <p:xfrm>
          <a:off x="611560" y="1162357"/>
          <a:ext cx="3701321" cy="2517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998774431"/>
              </p:ext>
            </p:extLst>
          </p:nvPr>
        </p:nvGraphicFramePr>
        <p:xfrm>
          <a:off x="5076056" y="1154361"/>
          <a:ext cx="3819959" cy="2532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846351856"/>
              </p:ext>
            </p:extLst>
          </p:nvPr>
        </p:nvGraphicFramePr>
        <p:xfrm>
          <a:off x="611560" y="4287491"/>
          <a:ext cx="3744416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Grafic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811849965"/>
              </p:ext>
            </p:extLst>
          </p:nvPr>
        </p:nvGraphicFramePr>
        <p:xfrm>
          <a:off x="5076056" y="4272110"/>
          <a:ext cx="3717242" cy="25378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4" name="Rettangolo 13"/>
          <p:cNvSpPr/>
          <p:nvPr/>
        </p:nvSpPr>
        <p:spPr>
          <a:xfrm rot="20319571">
            <a:off x="40806" y="156095"/>
            <a:ext cx="93326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 ANNI</a:t>
            </a:r>
            <a:endParaRPr lang="it-IT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87050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747814" y="-15190"/>
            <a:ext cx="3648370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 DISCORSI E LE PAROLE</a:t>
            </a:r>
          </a:p>
          <a:p>
            <a:pPr algn="ctr"/>
            <a:r>
              <a:rPr lang="it-IT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1°QUADRIMESTRE</a:t>
            </a:r>
            <a:endParaRPr lang="it-IT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691680" y="692696"/>
            <a:ext cx="561662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Comunicazione nella madrelingua</a:t>
            </a:r>
            <a:endParaRPr lang="it-IT" sz="2400" b="1" cap="all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1656184" y="3759423"/>
            <a:ext cx="622818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Comunicazione nelle lingue straniere</a:t>
            </a:r>
            <a:endParaRPr lang="it-IT" sz="2400" b="1" cap="all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171456591"/>
              </p:ext>
            </p:extLst>
          </p:nvPr>
        </p:nvGraphicFramePr>
        <p:xfrm>
          <a:off x="611560" y="1162357"/>
          <a:ext cx="3701321" cy="2517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7892692"/>
              </p:ext>
            </p:extLst>
          </p:nvPr>
        </p:nvGraphicFramePr>
        <p:xfrm>
          <a:off x="5076056" y="1154361"/>
          <a:ext cx="3819959" cy="2532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75901390"/>
              </p:ext>
            </p:extLst>
          </p:nvPr>
        </p:nvGraphicFramePr>
        <p:xfrm>
          <a:off x="611560" y="4287491"/>
          <a:ext cx="3744416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Grafic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083333356"/>
              </p:ext>
            </p:extLst>
          </p:nvPr>
        </p:nvGraphicFramePr>
        <p:xfrm>
          <a:off x="5076056" y="4272110"/>
          <a:ext cx="3717242" cy="25378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4" name="Rettangolo 13"/>
          <p:cNvSpPr/>
          <p:nvPr/>
        </p:nvSpPr>
        <p:spPr>
          <a:xfrm rot="20319571">
            <a:off x="40806" y="156095"/>
            <a:ext cx="93326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 ANNI</a:t>
            </a:r>
            <a:endParaRPr lang="it-IT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87322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747814" y="-15190"/>
            <a:ext cx="3648370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 DISCORSI E LE PAROLE</a:t>
            </a:r>
          </a:p>
          <a:p>
            <a:pPr algn="ctr"/>
            <a:r>
              <a:rPr lang="it-IT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r>
              <a:rPr lang="it-IT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°QUADRIMESTRE</a:t>
            </a:r>
            <a:endParaRPr lang="it-IT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691680" y="692696"/>
            <a:ext cx="561662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Comunicazione nella madrelingua</a:t>
            </a:r>
            <a:endParaRPr lang="it-IT" sz="2400" b="1" cap="all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1656184" y="3759423"/>
            <a:ext cx="622818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Comunicazione nelle lingue straniere</a:t>
            </a:r>
            <a:endParaRPr lang="it-IT" sz="2400" b="1" cap="all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393862468"/>
              </p:ext>
            </p:extLst>
          </p:nvPr>
        </p:nvGraphicFramePr>
        <p:xfrm>
          <a:off x="611560" y="1162357"/>
          <a:ext cx="3701321" cy="2517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92728561"/>
              </p:ext>
            </p:extLst>
          </p:nvPr>
        </p:nvGraphicFramePr>
        <p:xfrm>
          <a:off x="5076056" y="1154361"/>
          <a:ext cx="3819959" cy="2532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84631397"/>
              </p:ext>
            </p:extLst>
          </p:nvPr>
        </p:nvGraphicFramePr>
        <p:xfrm>
          <a:off x="611560" y="4287491"/>
          <a:ext cx="3744416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Grafic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588075359"/>
              </p:ext>
            </p:extLst>
          </p:nvPr>
        </p:nvGraphicFramePr>
        <p:xfrm>
          <a:off x="5076056" y="4272110"/>
          <a:ext cx="3717242" cy="25378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4" name="Rettangolo 13"/>
          <p:cNvSpPr/>
          <p:nvPr/>
        </p:nvSpPr>
        <p:spPr>
          <a:xfrm rot="20319571">
            <a:off x="40806" y="156095"/>
            <a:ext cx="93326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 ANNI</a:t>
            </a:r>
            <a:endParaRPr lang="it-IT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8998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384467" y="-15190"/>
            <a:ext cx="4684039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LA CONOSCENZA DEL MONDO</a:t>
            </a:r>
          </a:p>
          <a:p>
            <a:pPr algn="ctr"/>
            <a:r>
              <a:rPr lang="it-IT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INGRESSO</a:t>
            </a:r>
            <a:endParaRPr lang="it-IT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1691680" y="692696"/>
            <a:ext cx="561662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Competenze di base in matematica, scienze e tecnologia</a:t>
            </a:r>
            <a:endParaRPr lang="it-IT" sz="2400" b="1" cap="all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722701631"/>
              </p:ext>
            </p:extLst>
          </p:nvPr>
        </p:nvGraphicFramePr>
        <p:xfrm>
          <a:off x="652078" y="1628800"/>
          <a:ext cx="3847913" cy="24526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036570472"/>
              </p:ext>
            </p:extLst>
          </p:nvPr>
        </p:nvGraphicFramePr>
        <p:xfrm>
          <a:off x="4726486" y="1628801"/>
          <a:ext cx="3937996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03336355"/>
              </p:ext>
            </p:extLst>
          </p:nvPr>
        </p:nvGraphicFramePr>
        <p:xfrm>
          <a:off x="652078" y="4221088"/>
          <a:ext cx="3847913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Grafic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857209440"/>
              </p:ext>
            </p:extLst>
          </p:nvPr>
        </p:nvGraphicFramePr>
        <p:xfrm>
          <a:off x="4726486" y="4221088"/>
          <a:ext cx="3949970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4" name="Rettangolo 13"/>
          <p:cNvSpPr/>
          <p:nvPr/>
        </p:nvSpPr>
        <p:spPr>
          <a:xfrm rot="20319571">
            <a:off x="40806" y="156095"/>
            <a:ext cx="93326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 ANNI</a:t>
            </a:r>
            <a:endParaRPr lang="it-IT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548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387</TotalTime>
  <Words>1339</Words>
  <Application>Microsoft Office PowerPoint</Application>
  <PresentationFormat>Presentazione su schermo (4:3)</PresentationFormat>
  <Paragraphs>453</Paragraphs>
  <Slides>59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59</vt:i4>
      </vt:variant>
    </vt:vector>
  </HeadingPairs>
  <TitlesOfParts>
    <vt:vector size="60" baseType="lpstr">
      <vt:lpstr>Tema di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Diapositiva 44</vt:lpstr>
      <vt:lpstr>Diapositiva 45</vt:lpstr>
      <vt:lpstr>Diapositiva 46</vt:lpstr>
      <vt:lpstr>Diapositiva 47</vt:lpstr>
      <vt:lpstr>Diapositiva 48</vt:lpstr>
      <vt:lpstr>Diapositiva 49</vt:lpstr>
      <vt:lpstr>Diapositiva 50</vt:lpstr>
      <vt:lpstr>Diapositiva 51</vt:lpstr>
      <vt:lpstr>Diapositiva 52</vt:lpstr>
      <vt:lpstr>Diapositiva 53</vt:lpstr>
      <vt:lpstr>Diapositiva 54</vt:lpstr>
      <vt:lpstr>Diapositiva 55</vt:lpstr>
      <vt:lpstr>Diapositiva 56</vt:lpstr>
      <vt:lpstr>Diapositiva 57</vt:lpstr>
      <vt:lpstr>Diapositiva 58</vt:lpstr>
      <vt:lpstr>Diapositiva 59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maria gabriella colella</dc:creator>
  <cp:lastModifiedBy>enzo</cp:lastModifiedBy>
  <cp:revision>200</cp:revision>
  <dcterms:created xsi:type="dcterms:W3CDTF">2016-11-23T15:24:18Z</dcterms:created>
  <dcterms:modified xsi:type="dcterms:W3CDTF">2017-07-12T20:52:14Z</dcterms:modified>
</cp:coreProperties>
</file>