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20.xml" ContentType="application/vnd.openxmlformats-officedocument.drawingml.chart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charts/chart16.xml" ContentType="application/vnd.openxmlformats-officedocument.drawingml.chart+xml"/>
  <Override PartName="/ppt/charts/chart25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notesSlides/notesSlide13.xml" ContentType="application/vnd.openxmlformats-officedocument.presentationml.notesSlide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89" r:id="rId3"/>
    <p:sldId id="260" r:id="rId4"/>
    <p:sldId id="284" r:id="rId5"/>
    <p:sldId id="261" r:id="rId6"/>
    <p:sldId id="279" r:id="rId7"/>
    <p:sldId id="257" r:id="rId8"/>
    <p:sldId id="258" r:id="rId9"/>
    <p:sldId id="259" r:id="rId10"/>
    <p:sldId id="285" r:id="rId11"/>
    <p:sldId id="290" r:id="rId12"/>
    <p:sldId id="280" r:id="rId13"/>
    <p:sldId id="262" r:id="rId14"/>
    <p:sldId id="264" r:id="rId15"/>
    <p:sldId id="263" r:id="rId16"/>
    <p:sldId id="286" r:id="rId17"/>
    <p:sldId id="291" r:id="rId18"/>
    <p:sldId id="281" r:id="rId19"/>
    <p:sldId id="266" r:id="rId20"/>
    <p:sldId id="267" r:id="rId21"/>
    <p:sldId id="268" r:id="rId22"/>
    <p:sldId id="287" r:id="rId23"/>
    <p:sldId id="292" r:id="rId24"/>
    <p:sldId id="282" r:id="rId25"/>
    <p:sldId id="270" r:id="rId26"/>
    <p:sldId id="271" r:id="rId27"/>
    <p:sldId id="272" r:id="rId28"/>
    <p:sldId id="288" r:id="rId29"/>
    <p:sldId id="293" r:id="rId30"/>
    <p:sldId id="283" r:id="rId31"/>
    <p:sldId id="274" r:id="rId32"/>
    <p:sldId id="275" r:id="rId33"/>
    <p:sldId id="276" r:id="rId34"/>
    <p:sldId id="294" r:id="rId3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0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INGLESE</a:t>
            </a:r>
            <a:endParaRPr lang="en-US" sz="1400" dirty="0"/>
          </a:p>
        </c:rich>
      </c:tx>
      <c:layout>
        <c:manualLayout>
          <c:xMode val="edge"/>
          <c:yMode val="edge"/>
          <c:x val="0.12670998773984113"/>
          <c:y val="0.89674786701704357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3"/>
            <c:explosion val="2"/>
          </c:dPt>
          <c:dLbls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7</c:v>
                </c:pt>
                <c:pt idx="2">
                  <c:v>14</c:v>
                </c:pt>
                <c:pt idx="3">
                  <c:v>25</c:v>
                </c:pt>
                <c:pt idx="4">
                  <c:v>15</c:v>
                </c:pt>
                <c:pt idx="5">
                  <c:v>6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4</c:v>
                </c:pt>
                <c:pt idx="3">
                  <c:v>8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10</c:v>
                </c:pt>
                <c:pt idx="3">
                  <c:v>7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dLbls/>
        <c:shape val="cylinder"/>
        <c:axId val="185538816"/>
        <c:axId val="185556992"/>
        <c:axId val="0"/>
      </c:bar3DChart>
      <c:catAx>
        <c:axId val="185538816"/>
        <c:scaling>
          <c:orientation val="minMax"/>
        </c:scaling>
        <c:axPos val="b"/>
        <c:numFmt formatCode="General" sourceLinked="1"/>
        <c:tickLblPos val="nextTo"/>
        <c:crossAx val="185556992"/>
        <c:crosses val="autoZero"/>
        <c:auto val="1"/>
        <c:lblAlgn val="ctr"/>
        <c:lblOffset val="100"/>
      </c:catAx>
      <c:valAx>
        <c:axId val="185556992"/>
        <c:scaling>
          <c:orientation val="minMax"/>
        </c:scaling>
        <c:axPos val="l"/>
        <c:majorGridlines/>
        <c:numFmt formatCode="General" sourceLinked="1"/>
        <c:tickLblPos val="nextTo"/>
        <c:crossAx val="185538816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9</c:v>
                </c:pt>
                <c:pt idx="2">
                  <c:v>0</c:v>
                </c:pt>
                <c:pt idx="3">
                  <c:v>7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10</c:v>
                </c:pt>
                <c:pt idx="3">
                  <c:v>6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dLbls/>
        <c:shape val="cylinder"/>
        <c:axId val="185597312"/>
        <c:axId val="185611392"/>
        <c:axId val="0"/>
      </c:bar3DChart>
      <c:catAx>
        <c:axId val="185597312"/>
        <c:scaling>
          <c:orientation val="minMax"/>
        </c:scaling>
        <c:axPos val="b"/>
        <c:numFmt formatCode="General" sourceLinked="1"/>
        <c:tickLblPos val="nextTo"/>
        <c:crossAx val="185611392"/>
        <c:crosses val="autoZero"/>
        <c:auto val="1"/>
        <c:lblAlgn val="ctr"/>
        <c:lblOffset val="100"/>
      </c:catAx>
      <c:valAx>
        <c:axId val="185611392"/>
        <c:scaling>
          <c:orientation val="minMax"/>
        </c:scaling>
        <c:axPos val="l"/>
        <c:majorGridlines/>
        <c:numFmt formatCode="General" sourceLinked="1"/>
        <c:tickLblPos val="nextTo"/>
        <c:crossAx val="185597312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10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9</c:v>
                </c:pt>
                <c:pt idx="3">
                  <c:v>6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dLbls/>
        <c:shape val="cylinder"/>
        <c:axId val="172729088"/>
        <c:axId val="172730624"/>
        <c:axId val="0"/>
      </c:bar3DChart>
      <c:catAx>
        <c:axId val="172729088"/>
        <c:scaling>
          <c:orientation val="minMax"/>
        </c:scaling>
        <c:axPos val="b"/>
        <c:numFmt formatCode="General" sourceLinked="1"/>
        <c:tickLblPos val="nextTo"/>
        <c:crossAx val="172730624"/>
        <c:crosses val="autoZero"/>
        <c:auto val="1"/>
        <c:lblAlgn val="ctr"/>
        <c:lblOffset val="100"/>
      </c:catAx>
      <c:valAx>
        <c:axId val="172730624"/>
        <c:scaling>
          <c:orientation val="minMax"/>
        </c:scaling>
        <c:axPos val="l"/>
        <c:majorGridlines/>
        <c:numFmt formatCode="General" sourceLinked="1"/>
        <c:tickLblPos val="nextTo"/>
        <c:crossAx val="172729088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INGLESE</a:t>
            </a:r>
            <a:endParaRPr lang="en-US" sz="1400" dirty="0"/>
          </a:p>
        </c:rich>
      </c:tx>
      <c:layout>
        <c:manualLayout>
          <c:xMode val="edge"/>
          <c:yMode val="edge"/>
          <c:x val="0.12670998773984113"/>
          <c:y val="0.89674786701704345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3"/>
            <c:explosion val="2"/>
          </c:dPt>
          <c:dLbls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5</c:v>
                </c:pt>
                <c:pt idx="1">
                  <c:v>44</c:v>
                </c:pt>
                <c:pt idx="2">
                  <c:v>8</c:v>
                </c:pt>
                <c:pt idx="3">
                  <c:v>21</c:v>
                </c:pt>
                <c:pt idx="4">
                  <c:v>8</c:v>
                </c:pt>
                <c:pt idx="5">
                  <c:v>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>
        <c:manualLayout>
          <c:xMode val="edge"/>
          <c:yMode val="edge"/>
          <c:x val="0.10543797385030769"/>
          <c:y val="0.89487134531348389"/>
        </c:manualLayout>
      </c:layout>
      <c:txPr>
        <a:bodyPr/>
        <a:lstStyle/>
        <a:p>
          <a:pPr>
            <a:defRPr sz="1400"/>
          </a:pPr>
          <a:endParaRPr lang="it-IT"/>
        </a:p>
      </c:txPr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0.161204129542628"/>
                  <c:y val="-7.6057232066807409E-2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4</c:v>
                </c:pt>
                <c:pt idx="1">
                  <c:v>14</c:v>
                </c:pt>
                <c:pt idx="2">
                  <c:v>23</c:v>
                </c:pt>
                <c:pt idx="3">
                  <c:v>25</c:v>
                </c:pt>
                <c:pt idx="4">
                  <c:v>19</c:v>
                </c:pt>
                <c:pt idx="5">
                  <c:v>4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MATEMATICA</a:t>
            </a:r>
            <a:endParaRPr lang="en-US" sz="1400" dirty="0"/>
          </a:p>
        </c:rich>
      </c:tx>
      <c:layout>
        <c:manualLayout>
          <c:xMode val="edge"/>
          <c:yMode val="edge"/>
          <c:x val="8.0923729578744732E-2"/>
          <c:y val="0.88084003738146754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3.3471343980007638E-2"/>
                  <c:y val="-1.1038495722697481E-2"/>
                </c:manualLayout>
              </c:layout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-0.1750027670090962"/>
                  <c:y val="8.1036747550925717E-4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5</c:v>
                </c:pt>
                <c:pt idx="1">
                  <c:v>20</c:v>
                </c:pt>
                <c:pt idx="2">
                  <c:v>22</c:v>
                </c:pt>
                <c:pt idx="3">
                  <c:v>22</c:v>
                </c:pt>
                <c:pt idx="4">
                  <c:v>12</c:v>
                </c:pt>
                <c:pt idx="5">
                  <c:v>6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4</c:v>
                </c:pt>
                <c:pt idx="1">
                  <c:v>6</c:v>
                </c:pt>
                <c:pt idx="2">
                  <c:v>12</c:v>
                </c:pt>
                <c:pt idx="3">
                  <c:v>5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8</c:v>
                </c:pt>
                <c:pt idx="3">
                  <c:v>8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10</c:v>
                </c:pt>
                <c:pt idx="5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8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dLbls/>
        <c:shape val="cylinder"/>
        <c:axId val="173201280"/>
        <c:axId val="173202816"/>
        <c:axId val="0"/>
      </c:bar3DChart>
      <c:catAx>
        <c:axId val="173201280"/>
        <c:scaling>
          <c:orientation val="minMax"/>
        </c:scaling>
        <c:axPos val="b"/>
        <c:numFmt formatCode="General" sourceLinked="1"/>
        <c:tickLblPos val="nextTo"/>
        <c:crossAx val="173202816"/>
        <c:crosses val="autoZero"/>
        <c:auto val="1"/>
        <c:lblAlgn val="ctr"/>
        <c:lblOffset val="100"/>
      </c:catAx>
      <c:valAx>
        <c:axId val="173202816"/>
        <c:scaling>
          <c:orientation val="minMax"/>
        </c:scaling>
        <c:axPos val="l"/>
        <c:majorGridlines/>
        <c:numFmt formatCode="General" sourceLinked="1"/>
        <c:tickLblPos val="nextTo"/>
        <c:crossAx val="173201280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5</c:v>
                </c:pt>
                <c:pt idx="1">
                  <c:v>20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22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12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7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dLbls/>
        <c:shape val="cylinder"/>
        <c:axId val="173255680"/>
        <c:axId val="173269760"/>
        <c:axId val="0"/>
      </c:bar3DChart>
      <c:catAx>
        <c:axId val="173255680"/>
        <c:scaling>
          <c:orientation val="minMax"/>
        </c:scaling>
        <c:axPos val="b"/>
        <c:numFmt formatCode="General" sourceLinked="1"/>
        <c:tickLblPos val="nextTo"/>
        <c:crossAx val="173269760"/>
        <c:crosses val="autoZero"/>
        <c:auto val="1"/>
        <c:lblAlgn val="ctr"/>
        <c:lblOffset val="100"/>
      </c:catAx>
      <c:valAx>
        <c:axId val="173269760"/>
        <c:scaling>
          <c:orientation val="minMax"/>
        </c:scaling>
        <c:axPos val="l"/>
        <c:majorGridlines/>
        <c:numFmt formatCode="General" sourceLinked="1"/>
        <c:tickLblPos val="nextTo"/>
        <c:crossAx val="173255680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5</c:v>
                </c:pt>
                <c:pt idx="1">
                  <c:v>10</c:v>
                </c:pt>
                <c:pt idx="2">
                  <c:v>6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7</c:v>
                </c:pt>
                <c:pt idx="2">
                  <c:v>10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4</c:v>
                </c:pt>
                <c:pt idx="5">
                  <c:v>6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7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dLbls/>
        <c:shape val="cylinder"/>
        <c:axId val="172925312"/>
        <c:axId val="172926848"/>
        <c:axId val="0"/>
      </c:bar3DChart>
      <c:catAx>
        <c:axId val="172925312"/>
        <c:scaling>
          <c:orientation val="minMax"/>
        </c:scaling>
        <c:axPos val="b"/>
        <c:numFmt formatCode="General" sourceLinked="1"/>
        <c:tickLblPos val="nextTo"/>
        <c:crossAx val="172926848"/>
        <c:crosses val="autoZero"/>
        <c:auto val="1"/>
        <c:lblAlgn val="ctr"/>
        <c:lblOffset val="100"/>
      </c:catAx>
      <c:valAx>
        <c:axId val="172926848"/>
        <c:scaling>
          <c:orientation val="minMax"/>
        </c:scaling>
        <c:axPos val="l"/>
        <c:majorGridlines/>
        <c:numFmt formatCode="General" sourceLinked="1"/>
        <c:tickLblPos val="nextTo"/>
        <c:crossAx val="172925312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INGLESE</a:t>
            </a:r>
            <a:endParaRPr lang="en-US" sz="1400" dirty="0"/>
          </a:p>
        </c:rich>
      </c:tx>
      <c:layout>
        <c:manualLayout>
          <c:xMode val="edge"/>
          <c:yMode val="edge"/>
          <c:x val="0.12670998773984113"/>
          <c:y val="0.89674786701704345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3"/>
            <c:explosion val="2"/>
          </c:dPt>
          <c:dLbls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9</c:v>
                </c:pt>
                <c:pt idx="1">
                  <c:v>19</c:v>
                </c:pt>
                <c:pt idx="2">
                  <c:v>11</c:v>
                </c:pt>
                <c:pt idx="3">
                  <c:v>13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>
        <c:manualLayout>
          <c:xMode val="edge"/>
          <c:yMode val="edge"/>
          <c:x val="0.10543797385030769"/>
          <c:y val="0.89487134531348389"/>
        </c:manualLayout>
      </c:layout>
      <c:txPr>
        <a:bodyPr/>
        <a:lstStyle/>
        <a:p>
          <a:pPr>
            <a:defRPr sz="1400"/>
          </a:pPr>
          <a:endParaRPr lang="it-IT"/>
        </a:p>
      </c:txPr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0.161204129542628"/>
                  <c:y val="-7.6057232066807409E-2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19</c:v>
                </c:pt>
                <c:pt idx="3">
                  <c:v>23</c:v>
                </c:pt>
                <c:pt idx="4">
                  <c:v>15</c:v>
                </c:pt>
                <c:pt idx="5">
                  <c:v>6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>
        <c:manualLayout>
          <c:xMode val="edge"/>
          <c:yMode val="edge"/>
          <c:x val="0.10543797385030769"/>
          <c:y val="0.89487134531348389"/>
        </c:manualLayout>
      </c:layout>
      <c:txPr>
        <a:bodyPr/>
        <a:lstStyle/>
        <a:p>
          <a:pPr>
            <a:defRPr sz="1400"/>
          </a:pPr>
          <a:endParaRPr lang="it-IT"/>
        </a:p>
      </c:txPr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0.161204129542628"/>
                  <c:y val="-7.6057232066807409E-2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8</c:v>
                </c:pt>
                <c:pt idx="1">
                  <c:v>17</c:v>
                </c:pt>
                <c:pt idx="2">
                  <c:v>10</c:v>
                </c:pt>
                <c:pt idx="3">
                  <c:v>21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MATEMATICA</a:t>
            </a:r>
            <a:endParaRPr lang="en-US" sz="1400" dirty="0"/>
          </a:p>
        </c:rich>
      </c:tx>
      <c:layout>
        <c:manualLayout>
          <c:xMode val="edge"/>
          <c:yMode val="edge"/>
          <c:x val="8.0923729578744732E-2"/>
          <c:y val="0.88084003738146754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3.3471343980007638E-2"/>
                  <c:y val="-1.1038495722697481E-2"/>
                </c:manualLayout>
              </c:layout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9.9495821816264762E-3"/>
                  <c:y val="1.4920008887901355E-2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9</c:v>
                </c:pt>
                <c:pt idx="1">
                  <c:v>13</c:v>
                </c:pt>
                <c:pt idx="2">
                  <c:v>11</c:v>
                </c:pt>
                <c:pt idx="3">
                  <c:v>19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3</c:v>
                </c:pt>
                <c:pt idx="1">
                  <c:v>8</c:v>
                </c:pt>
                <c:pt idx="2">
                  <c:v>3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8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dLbls/>
        <c:shape val="cylinder"/>
        <c:axId val="188212736"/>
        <c:axId val="188214272"/>
        <c:axId val="0"/>
      </c:bar3DChart>
      <c:catAx>
        <c:axId val="188212736"/>
        <c:scaling>
          <c:orientation val="minMax"/>
        </c:scaling>
        <c:axPos val="b"/>
        <c:numFmt formatCode="General" sourceLinked="1"/>
        <c:tickLblPos val="nextTo"/>
        <c:crossAx val="188214272"/>
        <c:crosses val="autoZero"/>
        <c:auto val="1"/>
        <c:lblAlgn val="ctr"/>
        <c:lblOffset val="100"/>
      </c:catAx>
      <c:valAx>
        <c:axId val="188214272"/>
        <c:scaling>
          <c:orientation val="minMax"/>
        </c:scaling>
        <c:axPos val="l"/>
        <c:majorGridlines/>
        <c:numFmt formatCode="General" sourceLinked="1"/>
        <c:tickLblPos val="nextTo"/>
        <c:crossAx val="188212736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4</c:v>
                </c:pt>
                <c:pt idx="1">
                  <c:v>10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5</c:v>
                </c:pt>
                <c:pt idx="1">
                  <c:v>4</c:v>
                </c:pt>
                <c:pt idx="2">
                  <c:v>2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dLbls/>
        <c:shape val="cylinder"/>
        <c:axId val="188390016"/>
        <c:axId val="188408192"/>
        <c:axId val="0"/>
      </c:bar3DChart>
      <c:catAx>
        <c:axId val="188390016"/>
        <c:scaling>
          <c:orientation val="minMax"/>
        </c:scaling>
        <c:axPos val="b"/>
        <c:numFmt formatCode="General" sourceLinked="1"/>
        <c:tickLblPos val="nextTo"/>
        <c:crossAx val="188408192"/>
        <c:crosses val="autoZero"/>
        <c:auto val="1"/>
        <c:lblAlgn val="ctr"/>
        <c:lblOffset val="100"/>
      </c:catAx>
      <c:valAx>
        <c:axId val="188408192"/>
        <c:scaling>
          <c:orientation val="minMax"/>
        </c:scaling>
        <c:axPos val="l"/>
        <c:majorGridlines/>
        <c:numFmt formatCode="General" sourceLinked="1"/>
        <c:tickLblPos val="nextTo"/>
        <c:crossAx val="188390016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4</c:v>
                </c:pt>
                <c:pt idx="1">
                  <c:v>6</c:v>
                </c:pt>
                <c:pt idx="2">
                  <c:v>4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4</c:v>
                </c:pt>
                <c:pt idx="1">
                  <c:v>3</c:v>
                </c:pt>
                <c:pt idx="2">
                  <c:v>5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0</c:v>
                </c:pt>
                <c:pt idx="3">
                  <c:v>6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dLbls/>
        <c:shape val="cylinder"/>
        <c:axId val="188342272"/>
        <c:axId val="188343808"/>
        <c:axId val="0"/>
      </c:bar3DChart>
      <c:catAx>
        <c:axId val="188342272"/>
        <c:scaling>
          <c:orientation val="minMax"/>
        </c:scaling>
        <c:axPos val="b"/>
        <c:numFmt formatCode="General" sourceLinked="1"/>
        <c:tickLblPos val="nextTo"/>
        <c:crossAx val="188343808"/>
        <c:crosses val="autoZero"/>
        <c:auto val="1"/>
        <c:lblAlgn val="ctr"/>
        <c:lblOffset val="100"/>
      </c:catAx>
      <c:valAx>
        <c:axId val="188343808"/>
        <c:scaling>
          <c:orientation val="minMax"/>
        </c:scaling>
        <c:axPos val="l"/>
        <c:majorGridlines/>
        <c:numFmt formatCode="General" sourceLinked="1"/>
        <c:tickLblPos val="nextTo"/>
        <c:crossAx val="188342272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INGLESE</a:t>
            </a:r>
            <a:endParaRPr lang="en-US" sz="1400" dirty="0"/>
          </a:p>
        </c:rich>
      </c:tx>
      <c:layout>
        <c:manualLayout>
          <c:xMode val="edge"/>
          <c:yMode val="edge"/>
          <c:x val="0.12670998773984113"/>
          <c:y val="0.89674786701704345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3"/>
            <c:explosion val="2"/>
          </c:dPt>
          <c:dLbls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5</c:v>
                </c:pt>
                <c:pt idx="1">
                  <c:v>18</c:v>
                </c:pt>
                <c:pt idx="2">
                  <c:v>13</c:v>
                </c:pt>
                <c:pt idx="3">
                  <c:v>17</c:v>
                </c:pt>
                <c:pt idx="4">
                  <c:v>13</c:v>
                </c:pt>
                <c:pt idx="5">
                  <c:v>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>
        <c:manualLayout>
          <c:xMode val="edge"/>
          <c:yMode val="edge"/>
          <c:x val="0.10543797385030769"/>
          <c:y val="0.89487134531348389"/>
        </c:manualLayout>
      </c:layout>
      <c:txPr>
        <a:bodyPr/>
        <a:lstStyle/>
        <a:p>
          <a:pPr>
            <a:defRPr sz="1400"/>
          </a:pPr>
          <a:endParaRPr lang="it-IT"/>
        </a:p>
      </c:txPr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0.161204129542628"/>
                  <c:y val="-7.6057232066807409E-2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3</c:v>
                </c:pt>
                <c:pt idx="1">
                  <c:v>15</c:v>
                </c:pt>
                <c:pt idx="2">
                  <c:v>15</c:v>
                </c:pt>
                <c:pt idx="3">
                  <c:v>20</c:v>
                </c:pt>
                <c:pt idx="4">
                  <c:v>12</c:v>
                </c:pt>
                <c:pt idx="5">
                  <c:v>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MATEMATICA</a:t>
            </a:r>
            <a:endParaRPr lang="en-US" sz="1400" dirty="0"/>
          </a:p>
        </c:rich>
      </c:tx>
      <c:layout>
        <c:manualLayout>
          <c:xMode val="edge"/>
          <c:yMode val="edge"/>
          <c:x val="8.0923729578744732E-2"/>
          <c:y val="0.88084003738146754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3.3471343980007638E-2"/>
                  <c:y val="-1.1038495722697481E-2"/>
                </c:manualLayout>
              </c:layout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-0.1750027670090962"/>
                  <c:y val="8.1036747550925717E-4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6</c:v>
                </c:pt>
                <c:pt idx="1">
                  <c:v>22</c:v>
                </c:pt>
                <c:pt idx="2">
                  <c:v>10</c:v>
                </c:pt>
                <c:pt idx="3">
                  <c:v>17</c:v>
                </c:pt>
                <c:pt idx="4">
                  <c:v>10</c:v>
                </c:pt>
                <c:pt idx="5">
                  <c:v>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>
        <c:manualLayout>
          <c:layoutTarget val="inner"/>
          <c:xMode val="edge"/>
          <c:yMode val="edge"/>
          <c:x val="6.3252527461845065E-2"/>
          <c:y val="5.8891555233659666E-2"/>
          <c:w val="0.87258372217361735"/>
          <c:h val="0.59059364824679306"/>
        </c:manualLayout>
      </c:layout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0</c:v>
                </c:pt>
                <c:pt idx="3">
                  <c:v>6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3</c:v>
                </c:pt>
                <c:pt idx="3">
                  <c:v>6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9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dLbls/>
        <c:shape val="cylinder"/>
        <c:axId val="188871808"/>
        <c:axId val="188873344"/>
        <c:axId val="0"/>
      </c:bar3DChart>
      <c:catAx>
        <c:axId val="188871808"/>
        <c:scaling>
          <c:orientation val="minMax"/>
        </c:scaling>
        <c:axPos val="b"/>
        <c:numFmt formatCode="General" sourceLinked="1"/>
        <c:tickLblPos val="nextTo"/>
        <c:crossAx val="188873344"/>
        <c:crosses val="autoZero"/>
        <c:auto val="1"/>
        <c:lblAlgn val="ctr"/>
        <c:lblOffset val="100"/>
      </c:catAx>
      <c:valAx>
        <c:axId val="188873344"/>
        <c:scaling>
          <c:orientation val="minMax"/>
        </c:scaling>
        <c:axPos val="l"/>
        <c:majorGridlines/>
        <c:numFmt formatCode="General" sourceLinked="1"/>
        <c:tickLblPos val="nextTo"/>
        <c:crossAx val="188871808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5</c:v>
                </c:pt>
                <c:pt idx="1">
                  <c:v>3</c:v>
                </c:pt>
                <c:pt idx="2">
                  <c:v>0</c:v>
                </c:pt>
                <c:pt idx="3">
                  <c:v>4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8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9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7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dLbls/>
        <c:shape val="cylinder"/>
        <c:axId val="188549376"/>
        <c:axId val="188571648"/>
        <c:axId val="0"/>
      </c:bar3DChart>
      <c:catAx>
        <c:axId val="188549376"/>
        <c:scaling>
          <c:orientation val="minMax"/>
        </c:scaling>
        <c:axPos val="b"/>
        <c:numFmt formatCode="General" sourceLinked="1"/>
        <c:tickLblPos val="nextTo"/>
        <c:crossAx val="188571648"/>
        <c:crosses val="autoZero"/>
        <c:auto val="1"/>
        <c:lblAlgn val="ctr"/>
        <c:lblOffset val="100"/>
      </c:catAx>
      <c:valAx>
        <c:axId val="188571648"/>
        <c:scaling>
          <c:orientation val="minMax"/>
        </c:scaling>
        <c:axPos val="l"/>
        <c:majorGridlines/>
        <c:numFmt formatCode="General" sourceLinked="1"/>
        <c:tickLblPos val="nextTo"/>
        <c:crossAx val="188549376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MATEMATICA</a:t>
            </a:r>
            <a:endParaRPr lang="en-US" sz="1400" dirty="0"/>
          </a:p>
        </c:rich>
      </c:tx>
      <c:layout>
        <c:manualLayout>
          <c:xMode val="edge"/>
          <c:yMode val="edge"/>
          <c:x val="8.0923729578744732E-2"/>
          <c:y val="0.88084003738146754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3.3471343980007638E-2"/>
                  <c:y val="-1.1038495722697481E-2"/>
                </c:manualLayout>
              </c:layout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-0.1750027670090962"/>
                  <c:y val="8.1036747550925717E-4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19</c:v>
                </c:pt>
                <c:pt idx="3">
                  <c:v>21</c:v>
                </c:pt>
                <c:pt idx="4">
                  <c:v>17</c:v>
                </c:pt>
                <c:pt idx="5">
                  <c:v>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6</c:v>
                </c:pt>
                <c:pt idx="1">
                  <c:v>2</c:v>
                </c:pt>
                <c:pt idx="2">
                  <c:v>0</c:v>
                </c:pt>
                <c:pt idx="3">
                  <c:v>5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8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7</c:v>
                </c:pt>
                <c:pt idx="2">
                  <c:v>7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</c:v>
                </c:pt>
                <c:pt idx="3">
                  <c:v>7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dLbls/>
        <c:shape val="cylinder"/>
        <c:axId val="188980608"/>
        <c:axId val="188990592"/>
        <c:axId val="0"/>
      </c:bar3DChart>
      <c:catAx>
        <c:axId val="188980608"/>
        <c:scaling>
          <c:orientation val="minMax"/>
        </c:scaling>
        <c:axPos val="b"/>
        <c:numFmt formatCode="General" sourceLinked="1"/>
        <c:tickLblPos val="nextTo"/>
        <c:crossAx val="188990592"/>
        <c:crosses val="autoZero"/>
        <c:auto val="1"/>
        <c:lblAlgn val="ctr"/>
        <c:lblOffset val="100"/>
      </c:catAx>
      <c:valAx>
        <c:axId val="188990592"/>
        <c:scaling>
          <c:orientation val="minMax"/>
        </c:scaling>
        <c:axPos val="l"/>
        <c:majorGridlines/>
        <c:numFmt formatCode="General" sourceLinked="1"/>
        <c:tickLblPos val="nextTo"/>
        <c:crossAx val="188980608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>
        <c:manualLayout>
          <c:layoutTarget val="inner"/>
          <c:xMode val="edge"/>
          <c:yMode val="edge"/>
          <c:x val="7.3226645280451058E-2"/>
          <c:y val="3.0831228624714799E-2"/>
          <c:w val="0.90693921940313038"/>
          <c:h val="0.7198479086108307"/>
        </c:manualLayout>
      </c:layout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7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7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dLbls/>
        <c:shape val="cylinder"/>
        <c:axId val="183350016"/>
        <c:axId val="183351552"/>
        <c:axId val="0"/>
      </c:bar3DChart>
      <c:catAx>
        <c:axId val="183350016"/>
        <c:scaling>
          <c:orientation val="minMax"/>
        </c:scaling>
        <c:axPos val="b"/>
        <c:numFmt formatCode="General" sourceLinked="1"/>
        <c:tickLblPos val="nextTo"/>
        <c:crossAx val="183351552"/>
        <c:crosses val="autoZero"/>
        <c:auto val="1"/>
        <c:lblAlgn val="ctr"/>
        <c:lblOffset val="100"/>
      </c:catAx>
      <c:valAx>
        <c:axId val="183351552"/>
        <c:scaling>
          <c:orientation val="minMax"/>
        </c:scaling>
        <c:axPos val="l"/>
        <c:majorGridlines/>
        <c:numFmt formatCode="General" sourceLinked="1"/>
        <c:tickLblPos val="nextTo"/>
        <c:crossAx val="183350016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8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9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  <c:pt idx="4">
                  <c:v>11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dLbls/>
        <c:shape val="cylinder"/>
        <c:axId val="183256960"/>
        <c:axId val="183258496"/>
        <c:axId val="0"/>
      </c:bar3DChart>
      <c:catAx>
        <c:axId val="183256960"/>
        <c:scaling>
          <c:orientation val="minMax"/>
        </c:scaling>
        <c:axPos val="b"/>
        <c:numFmt formatCode="General" sourceLinked="1"/>
        <c:tickLblPos val="nextTo"/>
        <c:crossAx val="183258496"/>
        <c:crosses val="autoZero"/>
        <c:auto val="1"/>
        <c:lblAlgn val="ctr"/>
        <c:lblOffset val="100"/>
      </c:catAx>
      <c:valAx>
        <c:axId val="183258496"/>
        <c:scaling>
          <c:orientation val="minMax"/>
        </c:scaling>
        <c:axPos val="l"/>
        <c:majorGridlines/>
        <c:numFmt formatCode="General" sourceLinked="1"/>
        <c:tickLblPos val="nextTo"/>
        <c:crossAx val="183256960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7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8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4</c:v>
                </c:pt>
                <c:pt idx="4">
                  <c:v>11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dLbls/>
        <c:shape val="cylinder"/>
        <c:axId val="184627968"/>
        <c:axId val="184629504"/>
        <c:axId val="0"/>
      </c:bar3DChart>
      <c:catAx>
        <c:axId val="184627968"/>
        <c:scaling>
          <c:orientation val="minMax"/>
        </c:scaling>
        <c:axPos val="b"/>
        <c:numFmt formatCode="General" sourceLinked="1"/>
        <c:tickLblPos val="nextTo"/>
        <c:crossAx val="184629504"/>
        <c:crosses val="autoZero"/>
        <c:auto val="1"/>
        <c:lblAlgn val="ctr"/>
        <c:lblOffset val="100"/>
      </c:catAx>
      <c:valAx>
        <c:axId val="184629504"/>
        <c:scaling>
          <c:orientation val="minMax"/>
        </c:scaling>
        <c:axPos val="l"/>
        <c:majorGridlines/>
        <c:numFmt formatCode="General" sourceLinked="1"/>
        <c:tickLblPos val="nextTo"/>
        <c:crossAx val="184627968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INGLESE</a:t>
            </a:r>
            <a:endParaRPr lang="en-US" sz="1400" dirty="0"/>
          </a:p>
        </c:rich>
      </c:tx>
      <c:layout>
        <c:manualLayout>
          <c:xMode val="edge"/>
          <c:yMode val="edge"/>
          <c:x val="0.12670998773984113"/>
          <c:y val="0.89674786701704345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3"/>
            <c:explosion val="2"/>
          </c:dPt>
          <c:dLbls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4</c:v>
                </c:pt>
                <c:pt idx="1">
                  <c:v>16</c:v>
                </c:pt>
                <c:pt idx="2">
                  <c:v>15</c:v>
                </c:pt>
                <c:pt idx="3">
                  <c:v>24</c:v>
                </c:pt>
                <c:pt idx="4">
                  <c:v>8</c:v>
                </c:pt>
                <c:pt idx="5">
                  <c:v>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>
        <c:manualLayout>
          <c:xMode val="edge"/>
          <c:yMode val="edge"/>
          <c:x val="0.10543797385030769"/>
          <c:y val="0.89487134531348389"/>
        </c:manualLayout>
      </c:layout>
      <c:txPr>
        <a:bodyPr/>
        <a:lstStyle/>
        <a:p>
          <a:pPr>
            <a:defRPr sz="1400"/>
          </a:pPr>
          <a:endParaRPr lang="it-IT"/>
        </a:p>
      </c:txPr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0.161204129542628"/>
                  <c:y val="-7.6057232066807409E-2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4</c:v>
                </c:pt>
                <c:pt idx="1">
                  <c:v>12</c:v>
                </c:pt>
                <c:pt idx="2">
                  <c:v>19</c:v>
                </c:pt>
                <c:pt idx="3">
                  <c:v>26</c:v>
                </c:pt>
                <c:pt idx="4">
                  <c:v>8</c:v>
                </c:pt>
                <c:pt idx="5">
                  <c:v>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MATEMATICA</a:t>
            </a:r>
            <a:endParaRPr lang="en-US" sz="1400" dirty="0"/>
          </a:p>
        </c:rich>
      </c:tx>
      <c:layout>
        <c:manualLayout>
          <c:xMode val="edge"/>
          <c:yMode val="edge"/>
          <c:x val="8.0923729578744732E-2"/>
          <c:y val="0.88084003738146754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3.3471343980007638E-2"/>
                  <c:y val="-1.1038495722697481E-2"/>
                </c:manualLayout>
              </c:layout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-0.1750027670090962"/>
                  <c:y val="8.1036747550925717E-4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7</c:v>
                </c:pt>
                <c:pt idx="1">
                  <c:v>8</c:v>
                </c:pt>
                <c:pt idx="2">
                  <c:v>17</c:v>
                </c:pt>
                <c:pt idx="3">
                  <c:v>26</c:v>
                </c:pt>
                <c:pt idx="4">
                  <c:v>8</c:v>
                </c:pt>
                <c:pt idx="5">
                  <c:v>2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50B4B-7E02-4D7B-86EB-E0DDE0FF4EA6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0DBAE-0CA4-40F5-BF88-B0D513441B2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8762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6803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3684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3623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35692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0664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6644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1219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6581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2316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1863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8868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5F6C5-ADB7-446A-8F24-28099A5E5940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6074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  <a:ln w="76200"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it-IT" dirty="0" smtClean="0"/>
              <a:t>RISULTATI PROVE OGGETTIVE PARALLELE INIZIALI</a:t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dirty="0" err="1" smtClean="0"/>
              <a:t>a.s.</a:t>
            </a:r>
            <a:r>
              <a:rPr lang="it-IT" dirty="0" smtClean="0"/>
              <a:t> 2021/2022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ln w="76200">
            <a:solidFill>
              <a:srgbClr val="92D050"/>
            </a:solidFill>
          </a:ln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SCUOLA PRIMARIA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8692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56207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400" b="1" dirty="0" smtClean="0"/>
              <a:t>CLASSI SECONDE</a:t>
            </a:r>
            <a:endParaRPr lang="it-IT" sz="24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07178430"/>
              </p:ext>
            </p:extLst>
          </p:nvPr>
        </p:nvGraphicFramePr>
        <p:xfrm>
          <a:off x="2987824" y="764704"/>
          <a:ext cx="289066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18696073"/>
              </p:ext>
            </p:extLst>
          </p:nvPr>
        </p:nvGraphicFramePr>
        <p:xfrm>
          <a:off x="179512" y="764704"/>
          <a:ext cx="274664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39038231"/>
              </p:ext>
            </p:extLst>
          </p:nvPr>
        </p:nvGraphicFramePr>
        <p:xfrm>
          <a:off x="6012160" y="692696"/>
          <a:ext cx="2746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085184"/>
            <a:ext cx="3960440" cy="1514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93039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l"/>
            <a:r>
              <a:rPr lang="it-IT" sz="2300" dirty="0" smtClean="0"/>
              <a:t/>
            </a:r>
            <a:br>
              <a:rPr lang="it-IT" sz="2300" dirty="0" smtClean="0"/>
            </a:br>
            <a:r>
              <a:rPr lang="it-IT" sz="2300" dirty="0" smtClean="0"/>
              <a:t/>
            </a:r>
            <a:br>
              <a:rPr lang="it-IT" sz="2300" dirty="0" smtClean="0"/>
            </a:br>
            <a:r>
              <a:rPr lang="it-IT" sz="2300" dirty="0" smtClean="0"/>
              <a:t>In media il  35% degli alunni delle </a:t>
            </a:r>
            <a:r>
              <a:rPr lang="it-IT" sz="2300" b="1" dirty="0" smtClean="0"/>
              <a:t>classi seconde </a:t>
            </a:r>
            <a:r>
              <a:rPr lang="it-IT" sz="2300" dirty="0" smtClean="0"/>
              <a:t>si colloca nella fascia di livello </a:t>
            </a:r>
            <a:r>
              <a:rPr lang="it-IT" sz="2300" b="1" dirty="0" smtClean="0"/>
              <a:t>MEDIA:</a:t>
            </a:r>
            <a:r>
              <a:rPr lang="it-IT" sz="2300" dirty="0" smtClean="0"/>
              <a:t> ha </a:t>
            </a:r>
            <a:r>
              <a:rPr lang="it-IT" sz="2300" dirty="0"/>
              <a:t>un’assimilazione adeguatamente </a:t>
            </a:r>
            <a:r>
              <a:rPr lang="it-IT" sz="2300" dirty="0" smtClean="0"/>
              <a:t>autonoma delle </a:t>
            </a:r>
            <a:r>
              <a:rPr lang="it-IT" sz="2300" dirty="0"/>
              <a:t>conoscenze .</a:t>
            </a:r>
            <a:br>
              <a:rPr lang="it-IT" sz="2300" dirty="0"/>
            </a:br>
            <a:r>
              <a:rPr lang="it-IT" sz="2300" dirty="0"/>
              <a:t>L’8/10 % si colloca nella fascia di livello </a:t>
            </a:r>
            <a:r>
              <a:rPr lang="it-IT" sz="2300" b="1" dirty="0"/>
              <a:t>ALTISSIMA</a:t>
            </a:r>
            <a:r>
              <a:rPr lang="it-IT" sz="2300" dirty="0"/>
              <a:t> :ha rielaborazione ed applicazione delle conoscenze in situazioni nuove piena ed approfondita.</a:t>
            </a:r>
            <a:br>
              <a:rPr lang="it-IT" sz="2300" dirty="0"/>
            </a:br>
            <a:r>
              <a:rPr lang="it-IT" sz="2300" dirty="0"/>
              <a:t>Il 20%si colloca nella fascia di livello </a:t>
            </a:r>
            <a:r>
              <a:rPr lang="it-IT" sz="2300" b="1" dirty="0"/>
              <a:t>ALTA</a:t>
            </a:r>
            <a:r>
              <a:rPr lang="it-IT" sz="2300" dirty="0"/>
              <a:t> </a:t>
            </a:r>
            <a:r>
              <a:rPr lang="it-IT" sz="2300" dirty="0" smtClean="0"/>
              <a:t>:ha </a:t>
            </a:r>
            <a:r>
              <a:rPr lang="it-IT" sz="2300" dirty="0"/>
              <a:t>rielaborazione ed applicazione delle conoscenze in situazioni nuove corretta ed esauriente</a:t>
            </a:r>
            <a:r>
              <a:rPr lang="it-IT" sz="2300" dirty="0" smtClean="0"/>
              <a:t/>
            </a:r>
            <a:br>
              <a:rPr lang="it-IT" sz="2300" dirty="0" smtClean="0"/>
            </a:br>
            <a:r>
              <a:rPr lang="it-IT" sz="2300" dirty="0" smtClean="0"/>
              <a:t>Il 25% si colloca nella fascia di livello </a:t>
            </a:r>
            <a:r>
              <a:rPr lang="it-IT" sz="2300" b="1" dirty="0" smtClean="0"/>
              <a:t>MEDIA ALTA</a:t>
            </a:r>
            <a:r>
              <a:rPr lang="it-IT" sz="2300" dirty="0" smtClean="0"/>
              <a:t>: ha rielaborazione ed applicazione delle conoscenze in situazioni nuove globalmente corretta.</a:t>
            </a:r>
            <a:br>
              <a:rPr lang="it-IT" sz="2300" dirty="0" smtClean="0"/>
            </a:br>
            <a:r>
              <a:rPr lang="it-IT" sz="2300" dirty="0" smtClean="0"/>
              <a:t>Il12% si colloca nella fascia di livello </a:t>
            </a:r>
            <a:r>
              <a:rPr lang="it-IT" sz="2300" b="1" dirty="0" smtClean="0"/>
              <a:t> BASSA </a:t>
            </a:r>
            <a:r>
              <a:rPr lang="it-IT" sz="2300" dirty="0" smtClean="0"/>
              <a:t>:ha un’acquisizione mnemonica e incerta.</a:t>
            </a:r>
            <a:br>
              <a:rPr lang="it-IT" sz="2300" dirty="0" smtClean="0"/>
            </a:br>
            <a:r>
              <a:rPr lang="it-IT" sz="2300" dirty="0" smtClean="0"/>
              <a:t>Solol1/2% si colloca nella fascia </a:t>
            </a:r>
            <a:r>
              <a:rPr lang="it-IT" sz="2300" b="1" dirty="0" smtClean="0"/>
              <a:t>MOLTO BASSA: </a:t>
            </a:r>
            <a:r>
              <a:rPr lang="it-IT" sz="2300" dirty="0" smtClean="0"/>
              <a:t>ha </a:t>
            </a:r>
            <a:r>
              <a:rPr lang="it-IT" sz="2300" dirty="0"/>
              <a:t>un’acquisizione </a:t>
            </a:r>
            <a:r>
              <a:rPr lang="it-IT" sz="2300" dirty="0" smtClean="0"/>
              <a:t>frammentaria e difficoltà nell’applicazione.</a:t>
            </a:r>
            <a:r>
              <a:rPr lang="it-IT" sz="2300" dirty="0"/>
              <a:t/>
            </a:r>
            <a:br>
              <a:rPr lang="it-IT" sz="2300" dirty="0"/>
            </a:b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xmlns="" val="3970981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119722"/>
              </p:ext>
            </p:extLst>
          </p:nvPr>
        </p:nvGraphicFramePr>
        <p:xfrm>
          <a:off x="395536" y="476673"/>
          <a:ext cx="7920880" cy="5630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13"/>
                <a:gridCol w="1120125"/>
                <a:gridCol w="1040115"/>
                <a:gridCol w="960106"/>
                <a:gridCol w="880098"/>
                <a:gridCol w="1040116"/>
                <a:gridCol w="960107"/>
              </a:tblGrid>
              <a:tr h="910685">
                <a:tc gridSpan="7"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CLASSI SECONDE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1850">
                <a:tc rowSpan="2"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ITALIANO</a:t>
                      </a:r>
                    </a:p>
                    <a:p>
                      <a:r>
                        <a:rPr lang="it-IT" dirty="0" smtClean="0"/>
                        <a:t>n. Alunni </a:t>
                      </a:r>
                    </a:p>
                    <a:p>
                      <a:r>
                        <a:rPr lang="it-IT" b="1" dirty="0" smtClean="0"/>
                        <a:t>70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L.ALTISSIMO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 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L.MOLTO</a:t>
                      </a:r>
                    </a:p>
                    <a:p>
                      <a:r>
                        <a:rPr lang="it-IT" sz="1200" b="1" dirty="0" smtClean="0"/>
                        <a:t>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MATEMATICA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68</a:t>
                      </a:r>
                      <a:endParaRPr lang="it-IT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7</a:t>
                      </a:r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17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26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209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INGLESE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68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24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5220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SECONDE</a:t>
            </a:r>
            <a:br>
              <a:rPr lang="it-IT" dirty="0" smtClean="0"/>
            </a:br>
            <a:r>
              <a:rPr lang="it-IT" dirty="0" smtClean="0"/>
              <a:t>ITALIANO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02745037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0365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SECONDE</a:t>
            </a:r>
            <a:br>
              <a:rPr lang="it-IT" dirty="0" smtClean="0"/>
            </a:br>
            <a:r>
              <a:rPr lang="it-IT" dirty="0" smtClean="0"/>
              <a:t>INGLESE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83898244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93188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SECONDE</a:t>
            </a:r>
            <a:br>
              <a:rPr lang="it-IT" dirty="0" smtClean="0"/>
            </a:br>
            <a:r>
              <a:rPr lang="it-IT" dirty="0" smtClean="0"/>
              <a:t>MATEMATICA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59382123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916735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56207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400" b="1" dirty="0" smtClean="0"/>
              <a:t>CLASSI TERZE</a:t>
            </a:r>
            <a:endParaRPr lang="it-IT" sz="24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79671270"/>
              </p:ext>
            </p:extLst>
          </p:nvPr>
        </p:nvGraphicFramePr>
        <p:xfrm>
          <a:off x="2987824" y="764704"/>
          <a:ext cx="289066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60809009"/>
              </p:ext>
            </p:extLst>
          </p:nvPr>
        </p:nvGraphicFramePr>
        <p:xfrm>
          <a:off x="179512" y="764704"/>
          <a:ext cx="274664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538621"/>
              </p:ext>
            </p:extLst>
          </p:nvPr>
        </p:nvGraphicFramePr>
        <p:xfrm>
          <a:off x="6012160" y="692696"/>
          <a:ext cx="2746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085184"/>
            <a:ext cx="3960440" cy="1514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96750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25070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l"/>
            <a:r>
              <a:rPr lang="it-IT" sz="2300" dirty="0" smtClean="0"/>
              <a:t/>
            </a:r>
            <a:br>
              <a:rPr lang="it-IT" sz="2300" dirty="0" smtClean="0"/>
            </a:br>
            <a:r>
              <a:rPr lang="it-IT" sz="2300" dirty="0" smtClean="0"/>
              <a:t>In media gli alunni delle </a:t>
            </a:r>
            <a:r>
              <a:rPr lang="it-IT" sz="2300" b="1" dirty="0" smtClean="0"/>
              <a:t>classi terze </a:t>
            </a:r>
            <a:r>
              <a:rPr lang="it-IT" sz="2300" dirty="0"/>
              <a:t>si </a:t>
            </a:r>
            <a:r>
              <a:rPr lang="it-IT" sz="2300" dirty="0" smtClean="0"/>
              <a:t>collocano:</a:t>
            </a:r>
            <a:r>
              <a:rPr lang="it-IT" sz="2300" dirty="0"/>
              <a:t/>
            </a:r>
            <a:br>
              <a:rPr lang="it-IT" sz="2300" dirty="0"/>
            </a:br>
            <a:r>
              <a:rPr lang="it-IT" sz="2300" dirty="0"/>
              <a:t>Il 5 </a:t>
            </a:r>
            <a:r>
              <a:rPr lang="it-IT" sz="2300" dirty="0" smtClean="0"/>
              <a:t>%</a:t>
            </a:r>
            <a:r>
              <a:rPr lang="it-IT" sz="2300" dirty="0"/>
              <a:t> </a:t>
            </a:r>
            <a:r>
              <a:rPr lang="it-IT" sz="2300" dirty="0" smtClean="0"/>
              <a:t>nella </a:t>
            </a:r>
            <a:r>
              <a:rPr lang="it-IT" sz="2300" dirty="0"/>
              <a:t>fascia di livello </a:t>
            </a:r>
            <a:r>
              <a:rPr lang="it-IT" sz="2300" b="1" dirty="0"/>
              <a:t>ALTISSIM</a:t>
            </a:r>
            <a:r>
              <a:rPr lang="it-IT" sz="2300" dirty="0"/>
              <a:t>A :ha rielaborazione ed applicazione delle conoscenze in situazioni nuove piena ed approfondita.</a:t>
            </a:r>
            <a:br>
              <a:rPr lang="it-IT" sz="2300" dirty="0"/>
            </a:br>
            <a:r>
              <a:rPr lang="it-IT" sz="2300" dirty="0"/>
              <a:t>Il 20%(in italiano e matematica)e il 51% (in inglese)si colloca nella fascia di livello </a:t>
            </a:r>
            <a:r>
              <a:rPr lang="it-IT" sz="2300" b="1" dirty="0" smtClean="0"/>
              <a:t>ALTA: </a:t>
            </a:r>
            <a:r>
              <a:rPr lang="it-IT" sz="2300" dirty="0"/>
              <a:t>ha rielaborazione ed applicazione delle conoscenze in situazioni nuove corretta ed esauriente</a:t>
            </a:r>
            <a:br>
              <a:rPr lang="it-IT" sz="2300" dirty="0"/>
            </a:br>
            <a:r>
              <a:rPr lang="it-IT" sz="2300" dirty="0"/>
              <a:t>Il 25%( in italiano e matematica)e il 9 % (in inglese)si colloca nella fascia di livello </a:t>
            </a:r>
            <a:r>
              <a:rPr lang="it-IT" sz="2300" b="1" dirty="0"/>
              <a:t>MEDIA ALTA</a:t>
            </a:r>
            <a:r>
              <a:rPr lang="it-IT" sz="2300" dirty="0"/>
              <a:t>: ha rielaborazione ed applicazione delle conoscenze in situazioni nuove globalmente corretta</a:t>
            </a:r>
            <a:br>
              <a:rPr lang="it-IT" sz="2300" dirty="0"/>
            </a:br>
            <a:r>
              <a:rPr lang="it-IT" sz="2300" dirty="0" smtClean="0"/>
              <a:t>il  </a:t>
            </a:r>
            <a:r>
              <a:rPr lang="it-IT" sz="2300" dirty="0"/>
              <a:t>25% nella </a:t>
            </a:r>
            <a:r>
              <a:rPr lang="it-IT" sz="2300" dirty="0" smtClean="0"/>
              <a:t>fascia di livello </a:t>
            </a:r>
            <a:r>
              <a:rPr lang="it-IT" sz="2300" b="1" dirty="0" smtClean="0"/>
              <a:t>MEDIA:</a:t>
            </a:r>
            <a:r>
              <a:rPr lang="it-IT" sz="2300" dirty="0" smtClean="0"/>
              <a:t> ha </a:t>
            </a:r>
            <a:r>
              <a:rPr lang="it-IT" sz="2300" dirty="0"/>
              <a:t>un’assimilazione adeguatamente </a:t>
            </a:r>
            <a:r>
              <a:rPr lang="it-IT" sz="2300" dirty="0" smtClean="0"/>
              <a:t>autonoma delle conoscenze .</a:t>
            </a:r>
            <a:br>
              <a:rPr lang="it-IT" sz="2300" dirty="0" smtClean="0"/>
            </a:br>
            <a:r>
              <a:rPr lang="it-IT" sz="2300" dirty="0" smtClean="0"/>
              <a:t>Il20 % (in italiano e matematica)e solo il 9%(in inglese) si colloca nella fascia di livello </a:t>
            </a:r>
            <a:r>
              <a:rPr lang="it-IT" sz="2300" b="1" dirty="0" smtClean="0"/>
              <a:t> BASSA </a:t>
            </a:r>
            <a:r>
              <a:rPr lang="it-IT" sz="2300" dirty="0" smtClean="0"/>
              <a:t>:ha un’acquisizione mnemonica e incerta.</a:t>
            </a:r>
            <a:br>
              <a:rPr lang="it-IT" sz="2300" dirty="0" smtClean="0"/>
            </a:br>
            <a:r>
              <a:rPr lang="it-IT" sz="2300" dirty="0" smtClean="0"/>
              <a:t>Solo il 5 % si colloca nella fascia </a:t>
            </a:r>
            <a:r>
              <a:rPr lang="it-IT" sz="2300" b="1" dirty="0" smtClean="0"/>
              <a:t>MOLTO BASSA: </a:t>
            </a:r>
            <a:r>
              <a:rPr lang="it-IT" sz="2300" dirty="0" smtClean="0"/>
              <a:t>ha </a:t>
            </a:r>
            <a:r>
              <a:rPr lang="it-IT" sz="2300" dirty="0"/>
              <a:t>un’acquisizione </a:t>
            </a:r>
            <a:r>
              <a:rPr lang="it-IT" sz="2300" dirty="0" smtClean="0"/>
              <a:t>frammentaria e difficoltà nell’applicazione.</a:t>
            </a:r>
            <a:r>
              <a:rPr lang="it-IT" sz="2300" dirty="0"/>
              <a:t/>
            </a:r>
            <a:br>
              <a:rPr lang="it-IT" sz="2300" dirty="0"/>
            </a:b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xmlns="" val="1973498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46922511"/>
              </p:ext>
            </p:extLst>
          </p:nvPr>
        </p:nvGraphicFramePr>
        <p:xfrm>
          <a:off x="395536" y="476673"/>
          <a:ext cx="7920880" cy="5840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13"/>
                <a:gridCol w="1120125"/>
                <a:gridCol w="1040115"/>
                <a:gridCol w="960106"/>
                <a:gridCol w="880098"/>
                <a:gridCol w="1040116"/>
                <a:gridCol w="960107"/>
              </a:tblGrid>
              <a:tr h="910685">
                <a:tc gridSpan="7"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CLASSI TERZE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1850">
                <a:tc rowSpan="2"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ITALIANO</a:t>
                      </a:r>
                    </a:p>
                    <a:p>
                      <a:r>
                        <a:rPr lang="it-IT" dirty="0" smtClean="0"/>
                        <a:t>n. Alunni </a:t>
                      </a:r>
                    </a:p>
                    <a:p>
                      <a:r>
                        <a:rPr lang="it-IT" b="1" dirty="0" smtClean="0"/>
                        <a:t>89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L.ALTISSIMO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 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L.MOLTO</a:t>
                      </a:r>
                    </a:p>
                    <a:p>
                      <a:r>
                        <a:rPr lang="it-IT" sz="1200" b="1" dirty="0" smtClean="0"/>
                        <a:t>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 smtClean="0"/>
                        <a:t>25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MATEMATICA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87</a:t>
                      </a:r>
                    </a:p>
                    <a:p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</a:t>
                      </a:r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20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22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22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12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6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209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INGLESE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87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20521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TERZE</a:t>
            </a:r>
            <a:br>
              <a:rPr lang="it-IT" dirty="0" smtClean="0"/>
            </a:br>
            <a:r>
              <a:rPr lang="it-IT" dirty="0" smtClean="0"/>
              <a:t>ITALIANO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6998343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311436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3"/>
            <a:ext cx="8640960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77181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TERZE</a:t>
            </a:r>
            <a:br>
              <a:rPr lang="it-IT" dirty="0" smtClean="0"/>
            </a:br>
            <a:r>
              <a:rPr lang="it-IT" dirty="0" smtClean="0"/>
              <a:t>INGLESE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44124422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690485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TERZE</a:t>
            </a:r>
            <a:br>
              <a:rPr lang="it-IT" dirty="0" smtClean="0"/>
            </a:br>
            <a:r>
              <a:rPr lang="it-IT" dirty="0" smtClean="0"/>
              <a:t>MATEMATICA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45370379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964970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56207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400" b="1" dirty="0" smtClean="0"/>
              <a:t>CLASSI QUARTE</a:t>
            </a:r>
            <a:endParaRPr lang="it-IT" sz="24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52403887"/>
              </p:ext>
            </p:extLst>
          </p:nvPr>
        </p:nvGraphicFramePr>
        <p:xfrm>
          <a:off x="2987824" y="764704"/>
          <a:ext cx="289066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19826045"/>
              </p:ext>
            </p:extLst>
          </p:nvPr>
        </p:nvGraphicFramePr>
        <p:xfrm>
          <a:off x="179512" y="764704"/>
          <a:ext cx="274664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43427409"/>
              </p:ext>
            </p:extLst>
          </p:nvPr>
        </p:nvGraphicFramePr>
        <p:xfrm>
          <a:off x="6012160" y="692696"/>
          <a:ext cx="2746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085184"/>
            <a:ext cx="3960440" cy="1514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45817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25070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l"/>
            <a:r>
              <a:rPr lang="it-IT" sz="2300" dirty="0" smtClean="0"/>
              <a:t/>
            </a:r>
            <a:br>
              <a:rPr lang="it-IT" sz="2300" dirty="0" smtClean="0"/>
            </a:br>
            <a:r>
              <a:rPr lang="it-IT" sz="2300" dirty="0"/>
              <a:t>In </a:t>
            </a:r>
            <a:r>
              <a:rPr lang="it-IT" sz="2300" dirty="0" smtClean="0"/>
              <a:t>media Il 15 % </a:t>
            </a:r>
            <a:r>
              <a:rPr lang="it-IT" sz="2300" b="1" dirty="0" smtClean="0"/>
              <a:t>delle </a:t>
            </a:r>
            <a:r>
              <a:rPr lang="it-IT" sz="2300" b="1" dirty="0"/>
              <a:t>classi </a:t>
            </a:r>
            <a:r>
              <a:rPr lang="it-IT" sz="2300" b="1" dirty="0" smtClean="0"/>
              <a:t>quarte </a:t>
            </a:r>
            <a:r>
              <a:rPr lang="it-IT" sz="2300" dirty="0"/>
              <a:t>si colloca nella fascia di livello </a:t>
            </a:r>
            <a:r>
              <a:rPr lang="it-IT" sz="2300" b="1" dirty="0"/>
              <a:t>ALTISSIM</a:t>
            </a:r>
            <a:r>
              <a:rPr lang="it-IT" sz="2300" dirty="0"/>
              <a:t>A :ha rielaborazione ed applicazione delle conoscenze in situazioni nuove piena ed approfondita.</a:t>
            </a:r>
            <a:br>
              <a:rPr lang="it-IT" sz="2300" dirty="0"/>
            </a:br>
            <a:r>
              <a:rPr lang="it-IT" sz="2300" dirty="0" smtClean="0"/>
              <a:t> il  30% degli alunni si colloca nella fascia di livello </a:t>
            </a:r>
            <a:r>
              <a:rPr lang="it-IT" sz="2300" b="1" dirty="0" smtClean="0"/>
              <a:t>MEDIA:</a:t>
            </a:r>
            <a:r>
              <a:rPr lang="it-IT" sz="2300" dirty="0" smtClean="0"/>
              <a:t> ha un’assimilazione adeguatamente autonoma delle conoscenze .</a:t>
            </a:r>
            <a:br>
              <a:rPr lang="it-IT" sz="2300" dirty="0" smtClean="0"/>
            </a:br>
            <a:r>
              <a:rPr lang="it-IT" sz="2300" dirty="0" smtClean="0"/>
              <a:t>Il 25% si colloca </a:t>
            </a:r>
            <a:r>
              <a:rPr lang="it-IT" sz="2300" dirty="0"/>
              <a:t>nella fascia di livello </a:t>
            </a:r>
            <a:r>
              <a:rPr lang="it-IT" sz="2300" b="1" dirty="0"/>
              <a:t>ALTA </a:t>
            </a:r>
            <a:r>
              <a:rPr lang="it-IT" sz="2300" dirty="0"/>
              <a:t>ha rielaborazione ed applicazione delle conoscenze in situazioni nuove </a:t>
            </a:r>
            <a:r>
              <a:rPr lang="it-IT" sz="2300" dirty="0" smtClean="0"/>
              <a:t>corretta ed </a:t>
            </a:r>
            <a:r>
              <a:rPr lang="it-IT" sz="2300" dirty="0"/>
              <a:t>esauriente</a:t>
            </a:r>
            <a:r>
              <a:rPr lang="it-IT" sz="2300" dirty="0" smtClean="0"/>
              <a:t>.</a:t>
            </a:r>
            <a:br>
              <a:rPr lang="it-IT" sz="2300" dirty="0" smtClean="0"/>
            </a:br>
            <a:r>
              <a:rPr lang="it-IT" sz="2300" dirty="0" smtClean="0"/>
              <a:t>Il20% si colloca nella fascia di livello </a:t>
            </a:r>
            <a:r>
              <a:rPr lang="it-IT" sz="2300" b="1" dirty="0" smtClean="0"/>
              <a:t>MEDIA ALTA</a:t>
            </a:r>
            <a:r>
              <a:rPr lang="it-IT" sz="2300" dirty="0" smtClean="0"/>
              <a:t>: ha rielaborazione ed applicazione delle conoscenze in situazioni nuove globalmente corretta</a:t>
            </a:r>
            <a:br>
              <a:rPr lang="it-IT" sz="2300" dirty="0" smtClean="0"/>
            </a:br>
            <a:r>
              <a:rPr lang="it-IT" sz="2300" dirty="0" smtClean="0"/>
              <a:t>Solo il 3° e il 7 % si colloca nella fascia </a:t>
            </a:r>
            <a:r>
              <a:rPr lang="it-IT" sz="2300" b="1" dirty="0" smtClean="0"/>
              <a:t>BASSA</a:t>
            </a:r>
            <a:r>
              <a:rPr lang="it-IT" sz="2300" dirty="0" smtClean="0"/>
              <a:t> e </a:t>
            </a:r>
            <a:r>
              <a:rPr lang="it-IT" sz="2300" b="1" dirty="0" smtClean="0"/>
              <a:t>MOLTO BASSA: </a:t>
            </a:r>
            <a:r>
              <a:rPr lang="it-IT" sz="2300" dirty="0" smtClean="0"/>
              <a:t>ha </a:t>
            </a:r>
            <a:r>
              <a:rPr lang="it-IT" sz="2300" dirty="0"/>
              <a:t>un’acquisizione </a:t>
            </a:r>
            <a:r>
              <a:rPr lang="it-IT" sz="2300" dirty="0" smtClean="0"/>
              <a:t>frammentaria e difficoltà nell’applicazione.</a:t>
            </a:r>
            <a:r>
              <a:rPr lang="it-IT" sz="2300" dirty="0"/>
              <a:t/>
            </a:r>
            <a:br>
              <a:rPr lang="it-IT" sz="2300" dirty="0"/>
            </a:b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xmlns="" val="2240059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58201106"/>
              </p:ext>
            </p:extLst>
          </p:nvPr>
        </p:nvGraphicFramePr>
        <p:xfrm>
          <a:off x="395536" y="476673"/>
          <a:ext cx="7920880" cy="5840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13"/>
                <a:gridCol w="1120125"/>
                <a:gridCol w="1040115"/>
                <a:gridCol w="960106"/>
                <a:gridCol w="880098"/>
                <a:gridCol w="1040116"/>
                <a:gridCol w="960107"/>
              </a:tblGrid>
              <a:tr h="910685">
                <a:tc gridSpan="7"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CLASSI QUARTE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1850">
                <a:tc rowSpan="2"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ITALIANO</a:t>
                      </a:r>
                    </a:p>
                    <a:p>
                      <a:r>
                        <a:rPr lang="it-IT" dirty="0" smtClean="0"/>
                        <a:t>n. Alunni </a:t>
                      </a:r>
                    </a:p>
                    <a:p>
                      <a:r>
                        <a:rPr lang="it-IT" b="1" dirty="0" smtClean="0"/>
                        <a:t>60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L.ALTISSIMO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 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L.MOLTO</a:t>
                      </a:r>
                    </a:p>
                    <a:p>
                      <a:r>
                        <a:rPr lang="it-IT" sz="1200" b="1" dirty="0" smtClean="0"/>
                        <a:t>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10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MATEMATICA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58</a:t>
                      </a:r>
                    </a:p>
                    <a:p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9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209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INGLESE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58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25471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QUARTE</a:t>
            </a:r>
            <a:br>
              <a:rPr lang="it-IT" dirty="0" smtClean="0"/>
            </a:br>
            <a:r>
              <a:rPr lang="it-IT" dirty="0" smtClean="0"/>
              <a:t>ITALIANO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88075075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611394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QUARTE</a:t>
            </a:r>
            <a:br>
              <a:rPr lang="it-IT" dirty="0" smtClean="0"/>
            </a:br>
            <a:r>
              <a:rPr lang="it-IT" dirty="0" smtClean="0"/>
              <a:t>INGLESE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77035286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64296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QUARTE</a:t>
            </a:r>
            <a:br>
              <a:rPr lang="it-IT" dirty="0" smtClean="0"/>
            </a:br>
            <a:r>
              <a:rPr lang="it-IT" dirty="0" smtClean="0"/>
              <a:t>MATEMATICA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3909859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287123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56207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400" b="1" dirty="0" smtClean="0"/>
              <a:t>CLASSI QUINTE</a:t>
            </a:r>
            <a:endParaRPr lang="it-IT" sz="24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35600903"/>
              </p:ext>
            </p:extLst>
          </p:nvPr>
        </p:nvGraphicFramePr>
        <p:xfrm>
          <a:off x="2987824" y="764704"/>
          <a:ext cx="289066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69451058"/>
              </p:ext>
            </p:extLst>
          </p:nvPr>
        </p:nvGraphicFramePr>
        <p:xfrm>
          <a:off x="179512" y="764704"/>
          <a:ext cx="274664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86880269"/>
              </p:ext>
            </p:extLst>
          </p:nvPr>
        </p:nvGraphicFramePr>
        <p:xfrm>
          <a:off x="6012160" y="692696"/>
          <a:ext cx="2746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085184"/>
            <a:ext cx="3960440" cy="1514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66333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25070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l"/>
            <a:r>
              <a:rPr lang="it-IT" sz="2300" dirty="0" smtClean="0"/>
              <a:t/>
            </a:r>
            <a:br>
              <a:rPr lang="it-IT" sz="2300" dirty="0" smtClean="0"/>
            </a:br>
            <a:r>
              <a:rPr lang="it-IT" sz="2300" dirty="0"/>
              <a:t>In </a:t>
            </a:r>
            <a:r>
              <a:rPr lang="it-IT" sz="2300" dirty="0" smtClean="0"/>
              <a:t>media Il 5 % </a:t>
            </a:r>
            <a:r>
              <a:rPr lang="it-IT" sz="2300" b="1" dirty="0" smtClean="0"/>
              <a:t>delle </a:t>
            </a:r>
            <a:r>
              <a:rPr lang="it-IT" sz="2300" b="1" dirty="0"/>
              <a:t>classi </a:t>
            </a:r>
            <a:r>
              <a:rPr lang="it-IT" sz="2300" b="1" dirty="0" smtClean="0"/>
              <a:t>quinte </a:t>
            </a:r>
            <a:r>
              <a:rPr lang="it-IT" sz="2300" dirty="0"/>
              <a:t>si colloca nella fascia di livello </a:t>
            </a:r>
            <a:r>
              <a:rPr lang="it-IT" sz="2300" b="1" dirty="0"/>
              <a:t>ALTISSIM</a:t>
            </a:r>
            <a:r>
              <a:rPr lang="it-IT" sz="2300" dirty="0"/>
              <a:t>A :ha rielaborazione ed applicazione delle conoscenze in situazioni nuove piena ed approfondita.</a:t>
            </a:r>
            <a:br>
              <a:rPr lang="it-IT" sz="2300" dirty="0"/>
            </a:br>
            <a:r>
              <a:rPr lang="it-IT" sz="2300" dirty="0"/>
              <a:t>Il 25% si colloca nella fascia di livello </a:t>
            </a:r>
            <a:r>
              <a:rPr lang="it-IT" sz="2300" b="1" dirty="0"/>
              <a:t>ALTA</a:t>
            </a:r>
            <a:r>
              <a:rPr lang="it-IT" sz="2300" dirty="0"/>
              <a:t> ha rielaborazione ed applicazione delle conoscenze in situazioni nuove corretta ed </a:t>
            </a:r>
            <a:r>
              <a:rPr lang="it-IT" sz="2300" dirty="0" smtClean="0"/>
              <a:t>esauriente.</a:t>
            </a:r>
            <a:r>
              <a:rPr lang="it-IT" sz="2300" dirty="0"/>
              <a:t/>
            </a:r>
            <a:br>
              <a:rPr lang="it-IT" sz="2300" dirty="0"/>
            </a:br>
            <a:r>
              <a:rPr lang="it-IT" sz="2300" dirty="0"/>
              <a:t>Il20% si colloca nella fascia di livello </a:t>
            </a:r>
            <a:r>
              <a:rPr lang="it-IT" sz="2300" b="1" dirty="0"/>
              <a:t>MEDIA ALTA</a:t>
            </a:r>
            <a:r>
              <a:rPr lang="it-IT" sz="2300" dirty="0"/>
              <a:t>: ha rielaborazione ed applicazione delle conoscenze in situazioni nuove globalmente </a:t>
            </a:r>
            <a:r>
              <a:rPr lang="it-IT" sz="2300" dirty="0" smtClean="0"/>
              <a:t>corretta.</a:t>
            </a:r>
            <a:r>
              <a:rPr lang="it-IT" sz="2300" dirty="0"/>
              <a:t/>
            </a:r>
            <a:br>
              <a:rPr lang="it-IT" sz="2300" dirty="0"/>
            </a:br>
            <a:r>
              <a:rPr lang="it-IT" sz="2300" dirty="0"/>
              <a:t>I</a:t>
            </a:r>
            <a:r>
              <a:rPr lang="it-IT" sz="2300" dirty="0" smtClean="0"/>
              <a:t>l  25% degli alunni si colloca nella fascia di livello </a:t>
            </a:r>
            <a:r>
              <a:rPr lang="it-IT" sz="2300" b="1" dirty="0" smtClean="0"/>
              <a:t>MEDIA:</a:t>
            </a:r>
            <a:r>
              <a:rPr lang="it-IT" sz="2300" dirty="0" smtClean="0"/>
              <a:t> ha un’assimilazione adeguatamente autonoma delle conoscenze .</a:t>
            </a:r>
            <a:br>
              <a:rPr lang="it-IT" sz="2300" dirty="0" smtClean="0"/>
            </a:br>
            <a:r>
              <a:rPr lang="it-IT" sz="2300" dirty="0" smtClean="0"/>
              <a:t>Il 18% </a:t>
            </a:r>
            <a:r>
              <a:rPr lang="it-IT" sz="2300" dirty="0"/>
              <a:t>si colloca nella fascia </a:t>
            </a:r>
            <a:r>
              <a:rPr lang="it-IT" sz="2300" b="1" dirty="0" smtClean="0"/>
              <a:t>BASSA </a:t>
            </a:r>
            <a:r>
              <a:rPr lang="it-IT" sz="2300" dirty="0" smtClean="0"/>
              <a:t>ha </a:t>
            </a:r>
            <a:r>
              <a:rPr lang="it-IT" sz="2300" dirty="0"/>
              <a:t>un’acquisizione mnemonica e incerta.</a:t>
            </a:r>
            <a:br>
              <a:rPr lang="it-IT" sz="2300" dirty="0"/>
            </a:br>
            <a:r>
              <a:rPr lang="it-IT" sz="2300" dirty="0" smtClean="0"/>
              <a:t>Solol1/2</a:t>
            </a:r>
            <a:r>
              <a:rPr lang="it-IT" sz="2300" dirty="0"/>
              <a:t>% si colloca nella fascia </a:t>
            </a:r>
            <a:r>
              <a:rPr lang="it-IT" sz="2300" b="1" dirty="0"/>
              <a:t>MOLTO BASSA</a:t>
            </a:r>
            <a:r>
              <a:rPr lang="it-IT" sz="2300" dirty="0"/>
              <a:t>: ha un’acquisizione frammentaria e difficoltà nell’applicazione.</a:t>
            </a:r>
            <a:br>
              <a:rPr lang="it-IT" sz="2300" dirty="0"/>
            </a:b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xmlns="" val="2682181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6" y="836713"/>
            <a:ext cx="7848872" cy="3970318"/>
          </a:xfrm>
          <a:prstGeom prst="rect">
            <a:avLst/>
          </a:prstGeom>
          <a:ln w="762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sz="2800" dirty="0" smtClean="0"/>
              <a:t>Come previsto dal RAV e dal PDM dell’Istituto, quest’anno sono state formulate e somministrate agli alunni della nostra Scuola le prove oggettive parallele iniziali di Italiano, Matematica ed Inglese, dalla 1^ classe di Scuola Primaria alla classe 3^ di Scuola Secondaria di I Grado. Le prove, concordate in sede di interclasse e Dipartimenti Disciplinari, sono state somministrate il 14 e il 15 ottobre 2021. </a:t>
            </a:r>
          </a:p>
          <a:p>
            <a:r>
              <a:rPr lang="it-IT" sz="2800" dirty="0" smtClean="0"/>
              <a:t>Dai risultati emersi, si evidenzia quanto segue</a:t>
            </a:r>
            <a:r>
              <a:rPr lang="it-IT" sz="2400" dirty="0" smtClean="0"/>
              <a:t>: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3909279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61646688"/>
              </p:ext>
            </p:extLst>
          </p:nvPr>
        </p:nvGraphicFramePr>
        <p:xfrm>
          <a:off x="395536" y="476673"/>
          <a:ext cx="7920880" cy="5840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13"/>
                <a:gridCol w="1120125"/>
                <a:gridCol w="1040115"/>
                <a:gridCol w="960106"/>
                <a:gridCol w="880098"/>
                <a:gridCol w="1040116"/>
                <a:gridCol w="960107"/>
              </a:tblGrid>
              <a:tr h="910685">
                <a:tc gridSpan="7"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CLASSI QUINTE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1850">
                <a:tc rowSpan="2"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ITALIANO</a:t>
                      </a:r>
                    </a:p>
                    <a:p>
                      <a:r>
                        <a:rPr lang="it-IT" dirty="0" smtClean="0"/>
                        <a:t>n. Alunni </a:t>
                      </a:r>
                    </a:p>
                    <a:p>
                      <a:r>
                        <a:rPr lang="it-IT" b="1" dirty="0" smtClean="0"/>
                        <a:t>66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L.ALTISSIMO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 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L.MOLTO</a:t>
                      </a:r>
                    </a:p>
                    <a:p>
                      <a:r>
                        <a:rPr lang="it-IT" sz="1200" b="1" dirty="0" smtClean="0"/>
                        <a:t>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MATEMATICA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66</a:t>
                      </a:r>
                    </a:p>
                    <a:p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6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209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INGLESE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67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213606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QUINTE</a:t>
            </a:r>
            <a:br>
              <a:rPr lang="it-IT" dirty="0" smtClean="0"/>
            </a:br>
            <a:r>
              <a:rPr lang="it-IT" dirty="0" smtClean="0"/>
              <a:t>ITALIANO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52081178"/>
              </p:ext>
            </p:extLst>
          </p:nvPr>
        </p:nvGraphicFramePr>
        <p:xfrm>
          <a:off x="395536" y="1700808"/>
          <a:ext cx="8229600" cy="4741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616443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QUINTE</a:t>
            </a:r>
            <a:br>
              <a:rPr lang="it-IT" dirty="0" smtClean="0"/>
            </a:br>
            <a:r>
              <a:rPr lang="it-IT" dirty="0" smtClean="0"/>
              <a:t>INGLESE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83067453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741388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QUINTE</a:t>
            </a:r>
            <a:br>
              <a:rPr lang="it-IT" dirty="0" smtClean="0"/>
            </a:br>
            <a:r>
              <a:rPr lang="it-IT" dirty="0" smtClean="0"/>
              <a:t>MATEMATICA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29944829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2245405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/>
          </a:bodyPr>
          <a:lstStyle/>
          <a:p>
            <a:r>
              <a:rPr lang="it-IT" dirty="0" smtClean="0"/>
              <a:t>GRAZIE MILLE PER LA COLLABORAZIONE </a:t>
            </a:r>
            <a:br>
              <a:rPr lang="it-IT" dirty="0" smtClean="0"/>
            </a:br>
            <a:r>
              <a:rPr lang="it-IT" dirty="0" smtClean="0"/>
              <a:t>F.S. Maria </a:t>
            </a:r>
            <a:r>
              <a:rPr lang="it-IT" dirty="0" err="1" smtClean="0"/>
              <a:t>Puca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a.s.2021/2022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895972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562074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CLASSI PRIME</a:t>
            </a:r>
            <a:endParaRPr lang="it-IT" sz="24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75361811"/>
              </p:ext>
            </p:extLst>
          </p:nvPr>
        </p:nvGraphicFramePr>
        <p:xfrm>
          <a:off x="2987824" y="764704"/>
          <a:ext cx="289066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29190084"/>
              </p:ext>
            </p:extLst>
          </p:nvPr>
        </p:nvGraphicFramePr>
        <p:xfrm>
          <a:off x="179512" y="764704"/>
          <a:ext cx="274664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16173717"/>
              </p:ext>
            </p:extLst>
          </p:nvPr>
        </p:nvGraphicFramePr>
        <p:xfrm>
          <a:off x="6012160" y="692696"/>
          <a:ext cx="2746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085184"/>
            <a:ext cx="3960440" cy="1514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36956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l"/>
            <a:r>
              <a:rPr lang="it-IT" sz="2300" dirty="0" smtClean="0"/>
              <a:t>Dalla lettura dei grafici emerge una certa uniformità fra le varie </a:t>
            </a:r>
            <a:r>
              <a:rPr lang="it-IT" sz="2300" b="1" dirty="0" smtClean="0"/>
              <a:t>classi prime </a:t>
            </a:r>
            <a:r>
              <a:rPr lang="it-IT" sz="2300" dirty="0" smtClean="0"/>
              <a:t>in riferimento alle fasce di livello degli alunni; in particolar modo si può notare l’assoluta assenza di varianza in riferimento alla percentuale di alunni che hanno riportato esiti riferibili al </a:t>
            </a:r>
            <a:r>
              <a:rPr lang="it-IT" sz="2300" b="1" dirty="0" smtClean="0"/>
              <a:t>livello altissimo </a:t>
            </a:r>
            <a:r>
              <a:rPr lang="it-IT" sz="2300" dirty="0" smtClean="0"/>
              <a:t>e in quello </a:t>
            </a:r>
            <a:r>
              <a:rPr lang="it-IT" sz="2300" b="1" dirty="0" smtClean="0"/>
              <a:t>molto basso</a:t>
            </a:r>
            <a:r>
              <a:rPr lang="it-IT" sz="2300" dirty="0" smtClean="0"/>
              <a:t>, sia nella prova di Italiano che in quella di Matematica e inglese.</a:t>
            </a:r>
            <a:br>
              <a:rPr lang="it-IT" sz="2300" dirty="0" smtClean="0"/>
            </a:br>
            <a:r>
              <a:rPr lang="it-IT" sz="2300" dirty="0" smtClean="0"/>
              <a:t/>
            </a:r>
            <a:br>
              <a:rPr lang="it-IT" sz="2300" dirty="0" smtClean="0"/>
            </a:br>
            <a:r>
              <a:rPr lang="it-IT" sz="2300" dirty="0" smtClean="0"/>
              <a:t>In media il  35% degli alunni si colloca nella fascia di livello </a:t>
            </a:r>
            <a:r>
              <a:rPr lang="it-IT" sz="2300" b="1" dirty="0" smtClean="0"/>
              <a:t>MEDIA:</a:t>
            </a:r>
            <a:r>
              <a:rPr lang="it-IT" sz="2300" dirty="0" smtClean="0"/>
              <a:t> ha </a:t>
            </a:r>
            <a:r>
              <a:rPr lang="it-IT" sz="2300" dirty="0"/>
              <a:t>un’assimilazione adeguatamente </a:t>
            </a:r>
            <a:r>
              <a:rPr lang="it-IT" sz="2300" dirty="0" smtClean="0"/>
              <a:t>autonoma delle conoscenze .</a:t>
            </a:r>
            <a:br>
              <a:rPr lang="it-IT" sz="2300" dirty="0" smtClean="0"/>
            </a:br>
            <a:r>
              <a:rPr lang="it-IT" sz="2300" dirty="0" smtClean="0"/>
              <a:t>Il 25% si colloca nella fascia di livello </a:t>
            </a:r>
            <a:r>
              <a:rPr lang="it-IT" sz="2300" b="1" dirty="0" smtClean="0"/>
              <a:t>MEDIA ALTA</a:t>
            </a:r>
            <a:r>
              <a:rPr lang="it-IT" sz="2300" dirty="0" smtClean="0"/>
              <a:t>: ha rielaborazione ed applicazione delle conoscenze in situazioni nuove globalmente corretta.</a:t>
            </a:r>
            <a:br>
              <a:rPr lang="it-IT" sz="2300" dirty="0" smtClean="0"/>
            </a:br>
            <a:r>
              <a:rPr lang="it-IT" sz="2300" dirty="0" smtClean="0"/>
              <a:t>Il 25% si colloca nella fascia di livello </a:t>
            </a:r>
            <a:r>
              <a:rPr lang="it-IT" sz="2300" b="1" dirty="0" smtClean="0"/>
              <a:t> BASSA </a:t>
            </a:r>
            <a:r>
              <a:rPr lang="it-IT" sz="2300" dirty="0" smtClean="0"/>
              <a:t>:ha un’acquisizione mnemonica e incerta.</a:t>
            </a:r>
            <a:br>
              <a:rPr lang="it-IT" sz="2300" dirty="0" smtClean="0"/>
            </a:br>
            <a:r>
              <a:rPr lang="it-IT" sz="2300" dirty="0" smtClean="0"/>
              <a:t>Solol8% si colloca nella fascia </a:t>
            </a:r>
            <a:r>
              <a:rPr lang="it-IT" sz="2300" b="1" dirty="0" smtClean="0"/>
              <a:t>MOLTO BASSA: </a:t>
            </a:r>
            <a:r>
              <a:rPr lang="it-IT" sz="2300" dirty="0" smtClean="0"/>
              <a:t>ha </a:t>
            </a:r>
            <a:r>
              <a:rPr lang="it-IT" sz="2300" dirty="0"/>
              <a:t>un’acquisizione </a:t>
            </a:r>
            <a:r>
              <a:rPr lang="it-IT" sz="2300" dirty="0" smtClean="0"/>
              <a:t>frammentaria e difficoltà nell’applicazione.</a:t>
            </a:r>
            <a:r>
              <a:rPr lang="it-IT" sz="2300" dirty="0"/>
              <a:t/>
            </a:r>
            <a:br>
              <a:rPr lang="it-IT" sz="2300" dirty="0"/>
            </a:b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xmlns="" val="252699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6691302"/>
              </p:ext>
            </p:extLst>
          </p:nvPr>
        </p:nvGraphicFramePr>
        <p:xfrm>
          <a:off x="395536" y="476673"/>
          <a:ext cx="7920880" cy="5840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13"/>
                <a:gridCol w="1120125"/>
                <a:gridCol w="1040115"/>
                <a:gridCol w="960106"/>
                <a:gridCol w="880098"/>
                <a:gridCol w="1040116"/>
                <a:gridCol w="960107"/>
              </a:tblGrid>
              <a:tr h="910685">
                <a:tc gridSpan="7"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CLASSI PRIME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1850">
                <a:tc rowSpan="2"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ITALIANO</a:t>
                      </a:r>
                    </a:p>
                    <a:p>
                      <a:r>
                        <a:rPr lang="it-IT" dirty="0" smtClean="0"/>
                        <a:t>n. Alunni </a:t>
                      </a:r>
                    </a:p>
                    <a:p>
                      <a:r>
                        <a:rPr lang="it-IT" b="1" dirty="0" smtClean="0"/>
                        <a:t>67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L.ALTISSIMO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 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L.MOLTO</a:t>
                      </a:r>
                    </a:p>
                    <a:p>
                      <a:r>
                        <a:rPr lang="it-IT" sz="1200" b="1" dirty="0" smtClean="0"/>
                        <a:t>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0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23</a:t>
                      </a:r>
                      <a:endParaRPr lang="it-IT" dirty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MATEMATICA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66</a:t>
                      </a:r>
                    </a:p>
                    <a:p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0</a:t>
                      </a:r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209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INGLESE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67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29434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PRIME</a:t>
            </a:r>
            <a:br>
              <a:rPr lang="it-IT" dirty="0" smtClean="0"/>
            </a:br>
            <a:r>
              <a:rPr lang="it-IT" dirty="0" smtClean="0"/>
              <a:t>ITALIANO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47321288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899976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PRIME</a:t>
            </a:r>
            <a:br>
              <a:rPr lang="it-IT" dirty="0" smtClean="0"/>
            </a:br>
            <a:r>
              <a:rPr lang="it-IT" dirty="0" smtClean="0"/>
              <a:t>INGLESE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6417960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19833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PRIME</a:t>
            </a:r>
            <a:br>
              <a:rPr lang="it-IT" dirty="0" smtClean="0"/>
            </a:br>
            <a:r>
              <a:rPr lang="it-IT" dirty="0" smtClean="0"/>
              <a:t>MATEMATICA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75695360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6648289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486</Words>
  <Application>Microsoft Office PowerPoint</Application>
  <PresentationFormat>Presentazione su schermo (4:3)</PresentationFormat>
  <Paragraphs>408</Paragraphs>
  <Slides>34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5" baseType="lpstr">
      <vt:lpstr>Tema di Office</vt:lpstr>
      <vt:lpstr>RISULTATI PROVE OGGETTIVE PARALLELE INIZIALI  a.s. 2021/2022 </vt:lpstr>
      <vt:lpstr>Diapositiva 2</vt:lpstr>
      <vt:lpstr>Diapositiva 3</vt:lpstr>
      <vt:lpstr>CLASSI PRIME</vt:lpstr>
      <vt:lpstr>Dalla lettura dei grafici emerge una certa uniformità fra le varie classi prime in riferimento alle fasce di livello degli alunni; in particolar modo si può notare l’assoluta assenza di varianza in riferimento alla percentuale di alunni che hanno riportato esiti riferibili al livello altissimo e in quello molto basso, sia nella prova di Italiano che in quella di Matematica e inglese.  In media il  35% degli alunni si colloca nella fascia di livello MEDIA: ha un’assimilazione adeguatamente autonoma delle conoscenze . Il 25% si colloca nella fascia di livello MEDIA ALTA: ha rielaborazione ed applicazione delle conoscenze in situazioni nuove globalmente corretta. Il 25% si colloca nella fascia di livello  BASSA :ha un’acquisizione mnemonica e incerta. Solol8% si colloca nella fascia MOLTO BASSA: ha un’acquisizione frammentaria e difficoltà nell’applicazione. </vt:lpstr>
      <vt:lpstr>Diapositiva 6</vt:lpstr>
      <vt:lpstr>Prove oggettive classi PRIME ITALIANO</vt:lpstr>
      <vt:lpstr>Prove oggettive classi PRIME INGLESE</vt:lpstr>
      <vt:lpstr>Prove oggettive classi PRIME MATEMATICA</vt:lpstr>
      <vt:lpstr>CLASSI SECONDE</vt:lpstr>
      <vt:lpstr>  In media il  35% degli alunni delle classi seconde si colloca nella fascia di livello MEDIA: ha un’assimilazione adeguatamente autonoma delle conoscenze . L’8/10 % si colloca nella fascia di livello ALTISSIMA :ha rielaborazione ed applicazione delle conoscenze in situazioni nuove piena ed approfondita. Il 20%si colloca nella fascia di livello ALTA :ha rielaborazione ed applicazione delle conoscenze in situazioni nuove corretta ed esauriente Il 25% si colloca nella fascia di livello MEDIA ALTA: ha rielaborazione ed applicazione delle conoscenze in situazioni nuove globalmente corretta. Il12% si colloca nella fascia di livello  BASSA :ha un’acquisizione mnemonica e incerta. Solol1/2% si colloca nella fascia MOLTO BASSA: ha un’acquisizione frammentaria e difficoltà nell’applicazione. </vt:lpstr>
      <vt:lpstr>Diapositiva 12</vt:lpstr>
      <vt:lpstr>Prove oggettive classi SECONDE ITALIANO</vt:lpstr>
      <vt:lpstr>Prove oggettive classi SECONDE INGLESE</vt:lpstr>
      <vt:lpstr>Prove oggettive classi SECONDE MATEMATICA</vt:lpstr>
      <vt:lpstr>CLASSI TERZE</vt:lpstr>
      <vt:lpstr> In media gli alunni delle classi terze si collocano: Il 5 % nella fascia di livello ALTISSIMA :ha rielaborazione ed applicazione delle conoscenze in situazioni nuove piena ed approfondita. Il 20%(in italiano e matematica)e il 51% (in inglese)si colloca nella fascia di livello ALTA: ha rielaborazione ed applicazione delle conoscenze in situazioni nuove corretta ed esauriente Il 25%( in italiano e matematica)e il 9 % (in inglese)si colloca nella fascia di livello MEDIA ALTA: ha rielaborazione ed applicazione delle conoscenze in situazioni nuove globalmente corretta il  25% nella fascia di livello MEDIA: ha un’assimilazione adeguatamente autonoma delle conoscenze . Il20 % (in italiano e matematica)e solo il 9%(in inglese) si colloca nella fascia di livello  BASSA :ha un’acquisizione mnemonica e incerta. Solo il 5 % si colloca nella fascia MOLTO BASSA: ha un’acquisizione frammentaria e difficoltà nell’applicazione. </vt:lpstr>
      <vt:lpstr>Diapositiva 18</vt:lpstr>
      <vt:lpstr>Prove oggettive classi TERZE ITALIANO</vt:lpstr>
      <vt:lpstr>Prove oggettive classi TERZE INGLESE</vt:lpstr>
      <vt:lpstr>Prove oggettive classi TERZE MATEMATICA</vt:lpstr>
      <vt:lpstr>CLASSI QUARTE</vt:lpstr>
      <vt:lpstr> In media Il 15 % delle classi quarte si colloca nella fascia di livello ALTISSIMA :ha rielaborazione ed applicazione delle conoscenze in situazioni nuove piena ed approfondita.  il  30% degli alunni si colloca nella fascia di livello MEDIA: ha un’assimilazione adeguatamente autonoma delle conoscenze . Il 25% si colloca nella fascia di livello ALTA ha rielaborazione ed applicazione delle conoscenze in situazioni nuove corretta ed esauriente. Il20% si colloca nella fascia di livello MEDIA ALTA: ha rielaborazione ed applicazione delle conoscenze in situazioni nuove globalmente corretta Solo il 3° e il 7 % si colloca nella fascia BASSA e MOLTO BASSA: ha un’acquisizione frammentaria e difficoltà nell’applicazione. </vt:lpstr>
      <vt:lpstr>Diapositiva 24</vt:lpstr>
      <vt:lpstr>Prove oggettive classi QUARTE ITALIANO</vt:lpstr>
      <vt:lpstr>Prove oggettive classi QUARTE INGLESE</vt:lpstr>
      <vt:lpstr>Prove oggettive classi QUARTE MATEMATICA</vt:lpstr>
      <vt:lpstr>CLASSI QUINTE</vt:lpstr>
      <vt:lpstr> In media Il 5 % delle classi quinte si colloca nella fascia di livello ALTISSIMA :ha rielaborazione ed applicazione delle conoscenze in situazioni nuove piena ed approfondita. Il 25% si colloca nella fascia di livello ALTA ha rielaborazione ed applicazione delle conoscenze in situazioni nuove corretta ed esauriente. Il20% si colloca nella fascia di livello MEDIA ALTA: ha rielaborazione ed applicazione delle conoscenze in situazioni nuove globalmente corretta. Il  25% degli alunni si colloca nella fascia di livello MEDIA: ha un’assimilazione adeguatamente autonoma delle conoscenze . Il 18% si colloca nella fascia BASSA ha un’acquisizione mnemonica e incerta. Solol1/2% si colloca nella fascia MOLTO BASSA: ha un’acquisizione frammentaria e difficoltà nell’applicazione. </vt:lpstr>
      <vt:lpstr>Diapositiva 30</vt:lpstr>
      <vt:lpstr>Prove oggettive classi QUINTE ITALIANO</vt:lpstr>
      <vt:lpstr>Prove oggettive classi QUINTE INGLESE</vt:lpstr>
      <vt:lpstr>Prove oggettive classi QUINTE MATEMATICA</vt:lpstr>
      <vt:lpstr>GRAZIE MILLE PER LA COLLABORAZIONE  F.S. Maria Puca a.s.2021/2022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Giovanni</dc:creator>
  <cp:lastModifiedBy>Nugnes</cp:lastModifiedBy>
  <cp:revision>41</cp:revision>
  <dcterms:created xsi:type="dcterms:W3CDTF">2021-10-17T15:00:28Z</dcterms:created>
  <dcterms:modified xsi:type="dcterms:W3CDTF">2021-10-27T21:51:40Z</dcterms:modified>
</cp:coreProperties>
</file>