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1" r:id="rId4"/>
    <p:sldId id="302" r:id="rId5"/>
    <p:sldId id="290" r:id="rId6"/>
    <p:sldId id="299" r:id="rId7"/>
    <p:sldId id="265" r:id="rId8"/>
    <p:sldId id="264" r:id="rId9"/>
    <p:sldId id="260" r:id="rId10"/>
    <p:sldId id="262" r:id="rId11"/>
    <p:sldId id="303" r:id="rId12"/>
    <p:sldId id="306" r:id="rId13"/>
    <p:sldId id="300" r:id="rId14"/>
    <p:sldId id="258" r:id="rId15"/>
    <p:sldId id="259" r:id="rId16"/>
    <p:sldId id="263" r:id="rId17"/>
    <p:sldId id="266" r:id="rId18"/>
    <p:sldId id="304" r:id="rId19"/>
    <p:sldId id="307" r:id="rId20"/>
    <p:sldId id="301" r:id="rId21"/>
    <p:sldId id="269" r:id="rId22"/>
    <p:sldId id="267" r:id="rId23"/>
    <p:sldId id="268" r:id="rId24"/>
    <p:sldId id="305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250" autoAdjust="0"/>
  </p:normalViewPr>
  <p:slideViewPr>
    <p:cSldViewPr>
      <p:cViewPr varScale="1">
        <p:scale>
          <a:sx n="38" d="100"/>
          <a:sy n="38" d="100"/>
        </p:scale>
        <p:origin x="-123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16</c:v>
                </c:pt>
                <c:pt idx="1">
                  <c:v>3</c:v>
                </c:pt>
                <c:pt idx="2">
                  <c:v>19</c:v>
                </c:pt>
                <c:pt idx="3">
                  <c:v>33</c:v>
                </c:pt>
                <c:pt idx="4">
                  <c:v>40</c:v>
                </c:pt>
                <c:pt idx="5">
                  <c:v>30</c:v>
                </c:pt>
                <c:pt idx="6">
                  <c:v>21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ITALIANO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5</c:v>
                </c:pt>
                <c:pt idx="4">
                  <c:v>9</c:v>
                </c:pt>
                <c:pt idx="5">
                  <c:v>7</c:v>
                </c:pt>
                <c:pt idx="6">
                  <c:v>7</c:v>
                </c:pt>
                <c:pt idx="7">
                  <c:v>5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5</c:v>
                </c:pt>
                <c:pt idx="1">
                  <c:v>13</c:v>
                </c:pt>
                <c:pt idx="2">
                  <c:v>2</c:v>
                </c:pt>
                <c:pt idx="3">
                  <c:v>1</c:v>
                </c:pt>
                <c:pt idx="4">
                  <c:v>8</c:v>
                </c:pt>
                <c:pt idx="5">
                  <c:v>6</c:v>
                </c:pt>
                <c:pt idx="6">
                  <c:v>1</c:v>
                </c:pt>
                <c:pt idx="7">
                  <c:v>8</c:v>
                </c:pt>
                <c:pt idx="8">
                  <c:v>4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15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4</c:v>
                </c:pt>
                <c:pt idx="10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Val val="1"/>
        </c:dLbls>
        <c:overlap val="-25"/>
        <c:axId val="171483904"/>
        <c:axId val="171485440"/>
      </c:barChart>
      <c:catAx>
        <c:axId val="171483904"/>
        <c:scaling>
          <c:orientation val="minMax"/>
        </c:scaling>
        <c:axPos val="b"/>
        <c:majorTickMark val="none"/>
        <c:tickLblPos val="nextTo"/>
        <c:crossAx val="171485440"/>
        <c:crosses val="autoZero"/>
        <c:auto val="1"/>
        <c:lblAlgn val="ctr"/>
        <c:lblOffset val="100"/>
      </c:catAx>
      <c:valAx>
        <c:axId val="171485440"/>
        <c:scaling>
          <c:orientation val="minMax"/>
        </c:scaling>
        <c:delete val="1"/>
        <c:axPos val="l"/>
        <c:numFmt formatCode="General" sourceLinked="1"/>
        <c:tickLblPos val="nextTo"/>
        <c:crossAx val="171483904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INGLESE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3.2604668395702113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1</c:v>
                </c:pt>
                <c:pt idx="1">
                  <c:v>14</c:v>
                </c:pt>
                <c:pt idx="2">
                  <c:v>3</c:v>
                </c:pt>
                <c:pt idx="3">
                  <c:v>8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6</c:v>
                </c:pt>
                <c:pt idx="9">
                  <c:v>0</c:v>
                </c:pt>
                <c:pt idx="10">
                  <c:v>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7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3</c:v>
                </c:pt>
                <c:pt idx="9">
                  <c:v>0</c:v>
                </c:pt>
                <c:pt idx="10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7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5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7</c:v>
                </c:pt>
                <c:pt idx="6">
                  <c:v>0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5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5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171956096"/>
        <c:axId val="171957632"/>
      </c:barChart>
      <c:catAx>
        <c:axId val="171956096"/>
        <c:scaling>
          <c:orientation val="minMax"/>
        </c:scaling>
        <c:axPos val="b"/>
        <c:majorTickMark val="none"/>
        <c:tickLblPos val="nextTo"/>
        <c:crossAx val="171957632"/>
        <c:crosses val="autoZero"/>
        <c:auto val="1"/>
        <c:lblAlgn val="ctr"/>
        <c:lblOffset val="100"/>
      </c:catAx>
      <c:valAx>
        <c:axId val="171957632"/>
        <c:scaling>
          <c:orientation val="minMax"/>
        </c:scaling>
        <c:delete val="1"/>
        <c:axPos val="l"/>
        <c:numFmt formatCode="General" sourceLinked="1"/>
        <c:tickLblPos val="nextTo"/>
        <c:crossAx val="171956096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MATEMATICA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6676546869210827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6</c:v>
                </c:pt>
                <c:pt idx="4">
                  <c:v>5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10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  <c:pt idx="5">
                  <c:v>9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2</c:v>
                </c:pt>
                <c:pt idx="4">
                  <c:v>9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3</c:v>
                </c:pt>
                <c:pt idx="9">
                  <c:v>1</c:v>
                </c:pt>
                <c:pt idx="10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0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  <c:pt idx="5">
                  <c:v>2F</c:v>
                </c:pt>
                <c:pt idx="6">
                  <c:v>2G</c:v>
                </c:pt>
                <c:pt idx="7">
                  <c:v>2H</c:v>
                </c:pt>
                <c:pt idx="8">
                  <c:v>2I</c:v>
                </c:pt>
                <c:pt idx="9">
                  <c:v>2L</c:v>
                </c:pt>
                <c:pt idx="10">
                  <c:v>2M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5</c:v>
                </c:pt>
                <c:pt idx="7">
                  <c:v>6</c:v>
                </c:pt>
                <c:pt idx="8">
                  <c:v>0</c:v>
                </c:pt>
                <c:pt idx="9">
                  <c:v>7</c:v>
                </c:pt>
                <c:pt idx="10">
                  <c:v>3</c:v>
                </c:pt>
              </c:numCache>
            </c:numRef>
          </c:val>
        </c:ser>
        <c:dLbls>
          <c:showVal val="1"/>
        </c:dLbls>
        <c:overlap val="-25"/>
        <c:axId val="172035456"/>
        <c:axId val="172045440"/>
      </c:barChart>
      <c:catAx>
        <c:axId val="172035456"/>
        <c:scaling>
          <c:orientation val="minMax"/>
        </c:scaling>
        <c:axPos val="b"/>
        <c:majorTickMark val="none"/>
        <c:tickLblPos val="nextTo"/>
        <c:crossAx val="172045440"/>
        <c:crosses val="autoZero"/>
        <c:auto val="1"/>
        <c:lblAlgn val="ctr"/>
        <c:lblOffset val="100"/>
      </c:catAx>
      <c:valAx>
        <c:axId val="172045440"/>
        <c:scaling>
          <c:orientation val="minMax"/>
        </c:scaling>
        <c:delete val="1"/>
        <c:axPos val="l"/>
        <c:numFmt formatCode="General" sourceLinked="1"/>
        <c:tickLblPos val="nextTo"/>
        <c:crossAx val="172035456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8</c:v>
                </c:pt>
                <c:pt idx="1">
                  <c:v>36</c:v>
                </c:pt>
                <c:pt idx="2">
                  <c:v>39</c:v>
                </c:pt>
                <c:pt idx="3">
                  <c:v>36</c:v>
                </c:pt>
                <c:pt idx="4">
                  <c:v>29</c:v>
                </c:pt>
                <c:pt idx="5">
                  <c:v>27</c:v>
                </c:pt>
                <c:pt idx="6">
                  <c:v>10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explosion val="2"/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63</c:v>
                </c:pt>
                <c:pt idx="1">
                  <c:v>42</c:v>
                </c:pt>
                <c:pt idx="2">
                  <c:v>35</c:v>
                </c:pt>
                <c:pt idx="3">
                  <c:v>12</c:v>
                </c:pt>
                <c:pt idx="4">
                  <c:v>15</c:v>
                </c:pt>
                <c:pt idx="5">
                  <c:v>9</c:v>
                </c:pt>
                <c:pt idx="6">
                  <c:v>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9</c:v>
                </c:pt>
                <c:pt idx="1">
                  <c:v>19</c:v>
                </c:pt>
                <c:pt idx="2">
                  <c:v>28</c:v>
                </c:pt>
                <c:pt idx="3">
                  <c:v>39</c:v>
                </c:pt>
                <c:pt idx="4">
                  <c:v>30</c:v>
                </c:pt>
                <c:pt idx="5">
                  <c:v>27</c:v>
                </c:pt>
                <c:pt idx="6">
                  <c:v>36</c:v>
                </c:pt>
              </c:numCache>
            </c:numRef>
          </c:val>
        </c:ser>
        <c:dLbls/>
        <c:firstSliceAng val="0"/>
      </c:pieChart>
      <c:spPr>
        <a:ln>
          <a:noFill/>
        </a:ln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ITALIANO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5194516487587994E-2"/>
          <c:y val="0.18509021018042043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7</c:v>
                </c:pt>
                <c:pt idx="1">
                  <c:v>9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6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0</c:v>
                </c:pt>
                <c:pt idx="10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6</c:v>
                </c:pt>
                <c:pt idx="1">
                  <c:v>1</c:v>
                </c:pt>
                <c:pt idx="2">
                  <c:v>9</c:v>
                </c:pt>
                <c:pt idx="3">
                  <c:v>5</c:v>
                </c:pt>
                <c:pt idx="4">
                  <c:v>3</c:v>
                </c:pt>
                <c:pt idx="5">
                  <c:v>7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6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187012224"/>
        <c:axId val="187013760"/>
      </c:barChart>
      <c:catAx>
        <c:axId val="187012224"/>
        <c:scaling>
          <c:orientation val="minMax"/>
        </c:scaling>
        <c:axPos val="b"/>
        <c:majorTickMark val="none"/>
        <c:tickLblPos val="nextTo"/>
        <c:crossAx val="187013760"/>
        <c:crosses val="autoZero"/>
        <c:auto val="1"/>
        <c:lblAlgn val="ctr"/>
        <c:lblOffset val="100"/>
      </c:catAx>
      <c:valAx>
        <c:axId val="187013760"/>
        <c:scaling>
          <c:orientation val="minMax"/>
        </c:scaling>
        <c:delete val="1"/>
        <c:axPos val="l"/>
        <c:numFmt formatCode="General" sourceLinked="1"/>
        <c:tickLblPos val="nextTo"/>
        <c:crossAx val="187012224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INGLESE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3.2604668395702113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11</c:v>
                </c:pt>
                <c:pt idx="1">
                  <c:v>15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5</c:v>
                </c:pt>
                <c:pt idx="9">
                  <c:v>0</c:v>
                </c:pt>
                <c:pt idx="10">
                  <c:v>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3</c:v>
                </c:pt>
                <c:pt idx="1">
                  <c:v>2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  <c:pt idx="5">
                  <c:v>8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7</c:v>
                </c:pt>
                <c:pt idx="8">
                  <c:v>6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0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187107584"/>
        <c:axId val="187121664"/>
      </c:barChart>
      <c:catAx>
        <c:axId val="187107584"/>
        <c:scaling>
          <c:orientation val="minMax"/>
        </c:scaling>
        <c:axPos val="b"/>
        <c:majorTickMark val="none"/>
        <c:tickLblPos val="nextTo"/>
        <c:crossAx val="187121664"/>
        <c:crosses val="autoZero"/>
        <c:auto val="1"/>
        <c:lblAlgn val="ctr"/>
        <c:lblOffset val="100"/>
      </c:catAx>
      <c:valAx>
        <c:axId val="187121664"/>
        <c:scaling>
          <c:orientation val="minMax"/>
        </c:scaling>
        <c:delete val="1"/>
        <c:axPos val="l"/>
        <c:numFmt formatCode="General" sourceLinked="1"/>
        <c:tickLblPos val="nextTo"/>
        <c:crossAx val="187107584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MATEMATICA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dLbl>
              <c:idx val="0"/>
              <c:showVal val="1"/>
              <c:separator>
</c:separator>
            </c:dLbl>
            <c:showSerName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  <c:pt idx="7">
                  <c:v>6</c:v>
                </c:pt>
                <c:pt idx="8">
                  <c:v>1</c:v>
                </c:pt>
                <c:pt idx="9">
                  <c:v>0</c:v>
                </c:pt>
                <c:pt idx="10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4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  <c:pt idx="4">
                  <c:v>9</c:v>
                </c:pt>
                <c:pt idx="5">
                  <c:v>4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4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  <c:pt idx="5">
                  <c:v>3F</c:v>
                </c:pt>
                <c:pt idx="6">
                  <c:v>3G</c:v>
                </c:pt>
                <c:pt idx="7">
                  <c:v>3H</c:v>
                </c:pt>
                <c:pt idx="8">
                  <c:v>3I</c:v>
                </c:pt>
                <c:pt idx="9">
                  <c:v>3L</c:v>
                </c:pt>
                <c:pt idx="10">
                  <c:v>3M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0</c:v>
                </c:pt>
                <c:pt idx="9">
                  <c:v>12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187227520"/>
        <c:axId val="187241600"/>
      </c:barChart>
      <c:catAx>
        <c:axId val="187227520"/>
        <c:scaling>
          <c:orientation val="minMax"/>
        </c:scaling>
        <c:axPos val="b"/>
        <c:majorTickMark val="none"/>
        <c:tickLblPos val="nextTo"/>
        <c:crossAx val="187241600"/>
        <c:crosses val="autoZero"/>
        <c:auto val="1"/>
        <c:lblAlgn val="ctr"/>
        <c:lblOffset val="100"/>
      </c:catAx>
      <c:valAx>
        <c:axId val="187241600"/>
        <c:scaling>
          <c:orientation val="minMax"/>
        </c:scaling>
        <c:delete val="1"/>
        <c:axPos val="l"/>
        <c:numFmt formatCode="General" sourceLinked="1"/>
        <c:tickLblPos val="nextTo"/>
        <c:crossAx val="187227520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explosion val="2"/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52</c:v>
                </c:pt>
                <c:pt idx="1">
                  <c:v>57</c:v>
                </c:pt>
                <c:pt idx="2">
                  <c:v>33</c:v>
                </c:pt>
                <c:pt idx="3">
                  <c:v>7</c:v>
                </c:pt>
                <c:pt idx="4">
                  <c:v>9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25</c:v>
                </c:pt>
                <c:pt idx="3">
                  <c:v>30</c:v>
                </c:pt>
                <c:pt idx="4">
                  <c:v>28</c:v>
                </c:pt>
                <c:pt idx="5">
                  <c:v>41</c:v>
                </c:pt>
                <c:pt idx="6">
                  <c:v>26</c:v>
                </c:pt>
              </c:numCache>
            </c:numRef>
          </c:val>
        </c:ser>
        <c:dLbls/>
        <c:firstSliceAng val="0"/>
      </c:pieChart>
      <c:spPr>
        <a:ln>
          <a:noFill/>
        </a:ln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ITALIANO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howSerName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8</c:v>
                </c:pt>
                <c:pt idx="4">
                  <c:v>0</c:v>
                </c:pt>
                <c:pt idx="5">
                  <c:v>7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182956800"/>
        <c:axId val="182958336"/>
      </c:barChart>
      <c:catAx>
        <c:axId val="182956800"/>
        <c:scaling>
          <c:orientation val="minMax"/>
        </c:scaling>
        <c:axPos val="b"/>
        <c:majorTickMark val="none"/>
        <c:tickLblPos val="nextTo"/>
        <c:crossAx val="182958336"/>
        <c:crosses val="autoZero"/>
        <c:auto val="1"/>
        <c:lblAlgn val="ctr"/>
        <c:lblOffset val="100"/>
      </c:catAx>
      <c:valAx>
        <c:axId val="182958336"/>
        <c:scaling>
          <c:orientation val="minMax"/>
        </c:scaling>
        <c:delete val="1"/>
        <c:axPos val="l"/>
        <c:numFmt formatCode="General" sourceLinked="1"/>
        <c:tickLblPos val="nextTo"/>
        <c:crossAx val="182956800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INGLESE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3.2604668395702113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7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7</c:v>
                </c:pt>
                <c:pt idx="1">
                  <c:v>7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2</c:v>
                </c:pt>
                <c:pt idx="7">
                  <c:v>5</c:v>
                </c:pt>
                <c:pt idx="8">
                  <c:v>4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overlap val="-25"/>
        <c:axId val="183245440"/>
        <c:axId val="183259520"/>
      </c:barChart>
      <c:catAx>
        <c:axId val="183245440"/>
        <c:scaling>
          <c:orientation val="minMax"/>
        </c:scaling>
        <c:axPos val="b"/>
        <c:majorTickMark val="none"/>
        <c:tickLblPos val="nextTo"/>
        <c:crossAx val="183259520"/>
        <c:crosses val="autoZero"/>
        <c:auto val="1"/>
        <c:lblAlgn val="ctr"/>
        <c:lblOffset val="100"/>
      </c:catAx>
      <c:valAx>
        <c:axId val="183259520"/>
        <c:scaling>
          <c:orientation val="minMax"/>
        </c:scaling>
        <c:delete val="1"/>
        <c:axPos val="l"/>
        <c:numFmt formatCode="General" sourceLinked="1"/>
        <c:tickLblPos val="nextTo"/>
        <c:crossAx val="183245440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MATEMATICA</a:t>
            </a:r>
            <a:endParaRPr lang="it-IT" dirty="0"/>
          </a:p>
        </c:rich>
      </c:tx>
    </c:title>
    <c:plotArea>
      <c:layout>
        <c:manualLayout>
          <c:layoutTarget val="inner"/>
          <c:xMode val="edge"/>
          <c:yMode val="edge"/>
          <c:x val="2.5194516487587994E-2"/>
          <c:y val="0.17669126004918675"/>
          <c:w val="0.96739533160429803"/>
          <c:h val="0.74744886023105384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10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9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8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Lbls>
            <c:showVal val="1"/>
            <c:separator>
</c:separator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5</c:v>
                </c:pt>
                <c:pt idx="8">
                  <c:v>0</c:v>
                </c:pt>
                <c:pt idx="9">
                  <c:v>2</c:v>
                </c:pt>
                <c:pt idx="10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7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4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6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5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6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5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5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5</c:v>
                </c:pt>
                <c:pt idx="1">
                  <c:v>6</c:v>
                </c:pt>
                <c:pt idx="2">
                  <c:v>2</c:v>
                </c:pt>
                <c:pt idx="3">
                  <c:v>8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8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4</c:v>
                </c:pt>
              </c:strCache>
            </c:strRef>
          </c:tx>
          <c:dLbls>
            <c:showVal val="1"/>
          </c:dLbls>
          <c:cat>
            <c:strRef>
              <c:f>Foglio1!$A$2:$A$12</c:f>
              <c:strCache>
                <c:ptCount val="11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  <c:pt idx="5">
                  <c:v>1F</c:v>
                </c:pt>
                <c:pt idx="6">
                  <c:v>1G</c:v>
                </c:pt>
                <c:pt idx="7">
                  <c:v>1H</c:v>
                </c:pt>
                <c:pt idx="8">
                  <c:v>1I</c:v>
                </c:pt>
                <c:pt idx="9">
                  <c:v>1L</c:v>
                </c:pt>
                <c:pt idx="10">
                  <c:v>1M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  <c:pt idx="9">
                  <c:v>7</c:v>
                </c:pt>
                <c:pt idx="10">
                  <c:v>1</c:v>
                </c:pt>
              </c:numCache>
            </c:numRef>
          </c:val>
        </c:ser>
        <c:dLbls>
          <c:showVal val="1"/>
        </c:dLbls>
        <c:overlap val="-25"/>
        <c:axId val="183265152"/>
        <c:axId val="183266688"/>
      </c:barChart>
      <c:catAx>
        <c:axId val="183265152"/>
        <c:scaling>
          <c:orientation val="minMax"/>
        </c:scaling>
        <c:axPos val="b"/>
        <c:majorTickMark val="none"/>
        <c:tickLblPos val="nextTo"/>
        <c:crossAx val="183266688"/>
        <c:crosses val="autoZero"/>
        <c:auto val="1"/>
        <c:lblAlgn val="ctr"/>
        <c:lblOffset val="100"/>
      </c:catAx>
      <c:valAx>
        <c:axId val="183266688"/>
        <c:scaling>
          <c:orientation val="minMax"/>
        </c:scaling>
        <c:delete val="1"/>
        <c:axPos val="l"/>
        <c:numFmt formatCode="General" sourceLinked="1"/>
        <c:tickLblPos val="nextTo"/>
        <c:crossAx val="183265152"/>
        <c:crosses val="autoZero"/>
        <c:crossBetween val="between"/>
      </c:valAx>
      <c:spPr>
        <a:ln w="76200">
          <a:solidFill>
            <a:schemeClr val="accent3">
              <a:lumMod val="75000"/>
            </a:schemeClr>
          </a:solidFill>
        </a:ln>
      </c:spPr>
    </c:plotArea>
    <c:legend>
      <c:legendPos val="t"/>
      <c:txPr>
        <a:bodyPr/>
        <a:lstStyle/>
        <a:p>
          <a:pPr>
            <a:defRPr sz="2400">
              <a:solidFill>
                <a:schemeClr val="accent6">
                  <a:lumMod val="75000"/>
                </a:schemeClr>
              </a:solidFill>
            </a:defRPr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25</c:v>
                </c:pt>
                <c:pt idx="1">
                  <c:v>23</c:v>
                </c:pt>
                <c:pt idx="2">
                  <c:v>47</c:v>
                </c:pt>
                <c:pt idx="3">
                  <c:v>49</c:v>
                </c:pt>
                <c:pt idx="4">
                  <c:v>38</c:v>
                </c:pt>
                <c:pt idx="5">
                  <c:v>9</c:v>
                </c:pt>
                <c:pt idx="6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explosion val="2"/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51</c:v>
                </c:pt>
                <c:pt idx="1">
                  <c:v>39</c:v>
                </c:pt>
                <c:pt idx="2">
                  <c:v>27</c:v>
                </c:pt>
                <c:pt idx="3">
                  <c:v>31</c:v>
                </c:pt>
                <c:pt idx="4">
                  <c:v>23</c:v>
                </c:pt>
                <c:pt idx="5">
                  <c:v>13</c:v>
                </c:pt>
                <c:pt idx="6">
                  <c:v>16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</c:v>
                </c:pt>
                <c:pt idx="1">
                  <c:v>14</c:v>
                </c:pt>
                <c:pt idx="2">
                  <c:v>29</c:v>
                </c:pt>
                <c:pt idx="3">
                  <c:v>46</c:v>
                </c:pt>
                <c:pt idx="4">
                  <c:v>55</c:v>
                </c:pt>
                <c:pt idx="5">
                  <c:v>28</c:v>
                </c:pt>
                <c:pt idx="6">
                  <c:v>24</c:v>
                </c:pt>
              </c:numCache>
            </c:numRef>
          </c:val>
        </c:ser>
        <c:dLbls/>
        <c:firstSliceAng val="0"/>
      </c:pieChart>
      <c:spPr>
        <a:ln>
          <a:noFill/>
        </a:ln>
      </c:spPr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0.73946</cdr:x>
      <cdr:y>0.03572</cdr:y>
    </cdr:from>
    <cdr:to>
      <cdr:x>0.97475</cdr:x>
      <cdr:y>0.08334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336704" y="216024"/>
          <a:ext cx="201622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INIZIALI</a:t>
          </a:r>
          <a:endParaRPr lang="it-IT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0.70593</cdr:x>
      <cdr:y>0.03579</cdr:y>
    </cdr:from>
    <cdr:to>
      <cdr:x>0.96643</cdr:x>
      <cdr:y>0.08341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049367" y="216446"/>
          <a:ext cx="22322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INIZIALE</a:t>
          </a:r>
          <a:endParaRPr lang="it-IT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0.76475</cdr:x>
      <cdr:y>0.02388</cdr:y>
    </cdr:from>
    <cdr:to>
      <cdr:x>0.97483</cdr:x>
      <cdr:y>0.10722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553423" y="144438"/>
          <a:ext cx="18002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0.77316</cdr:x>
      <cdr:y>0.03579</cdr:y>
    </cdr:from>
    <cdr:to>
      <cdr:x>0.96643</cdr:x>
      <cdr:y>0.0715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6625431" y="216446"/>
          <a:ext cx="165618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INIZIALE</a:t>
          </a:r>
          <a:endParaRPr lang="it-IT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EF520-62E7-404A-B07F-15D373BE600F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A8768-0347-4689-8243-4644AEDEA9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61054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8768-0347-4689-8243-4644AEDEA9EB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92175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A8768-0347-4689-8243-4644AEDEA9EB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054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0BB0C4D-B5FA-49C4-8CEC-5BFE5B52DB0B}" type="datetimeFigureOut">
              <a:rPr lang="it-IT" smtClean="0"/>
              <a:pPr/>
              <a:t>27/10/2021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01018A9-C617-4223-9AD4-F04504FF2D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4800" dirty="0" smtClean="0"/>
              <a:t>PROVE OGGETTIVE PARALLELE</a:t>
            </a:r>
            <a:br>
              <a:rPr lang="it-IT" sz="4800" dirty="0" smtClean="0"/>
            </a:br>
            <a:r>
              <a:rPr lang="it-IT" sz="4800" dirty="0" smtClean="0"/>
              <a:t>a.s.2021-2022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it-IT" b="1" dirty="0" smtClean="0"/>
              <a:t>SCUOLA SECONDARIA DI 1°GRADO</a:t>
            </a:r>
          </a:p>
          <a:p>
            <a:r>
              <a:rPr lang="it-IT" b="1" dirty="0" smtClean="0"/>
              <a:t>I.C.MATTEOTTI-CIRILLO G.NEVANO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88212809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 SECONDE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SCUOLA SECONDARIA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xmlns="" val="23474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783320735"/>
              </p:ext>
            </p:extLst>
          </p:nvPr>
        </p:nvGraphicFramePr>
        <p:xfrm>
          <a:off x="179512" y="1340769"/>
          <a:ext cx="2808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2993840084"/>
              </p:ext>
            </p:extLst>
          </p:nvPr>
        </p:nvGraphicFramePr>
        <p:xfrm>
          <a:off x="3059832" y="1340768"/>
          <a:ext cx="27363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61248"/>
            <a:ext cx="369092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xmlns="" val="3385494166"/>
              </p:ext>
            </p:extLst>
          </p:nvPr>
        </p:nvGraphicFramePr>
        <p:xfrm>
          <a:off x="5868144" y="1340768"/>
          <a:ext cx="302433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555776" y="620688"/>
            <a:ext cx="39604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CLASSI SECONDE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2621834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836712"/>
            <a:ext cx="6781800" cy="53354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Esaminati gli </a:t>
            </a:r>
            <a:r>
              <a:rPr lang="it-IT" sz="2800" dirty="0">
                <a:latin typeface="+mn-lt"/>
              </a:rPr>
              <a:t>esiti delle prove </a:t>
            </a:r>
            <a:r>
              <a:rPr lang="it-IT" sz="2800" dirty="0" smtClean="0">
                <a:latin typeface="+mn-lt"/>
              </a:rPr>
              <a:t>oggettive , </a:t>
            </a:r>
            <a:r>
              <a:rPr lang="it-IT" sz="2800" dirty="0">
                <a:latin typeface="+mn-lt"/>
              </a:rPr>
              <a:t>dalla loro comparazione si evidenzia che </a:t>
            </a:r>
            <a:r>
              <a:rPr lang="it-IT" sz="2800" dirty="0" smtClean="0">
                <a:latin typeface="+mn-lt"/>
              </a:rPr>
              <a:t>nelle </a:t>
            </a:r>
            <a:r>
              <a:rPr lang="it-IT" sz="2800" b="1" dirty="0">
                <a:latin typeface="+mn-lt"/>
              </a:rPr>
              <a:t>classi </a:t>
            </a:r>
            <a:r>
              <a:rPr lang="it-IT" sz="2800" b="1" dirty="0" smtClean="0">
                <a:latin typeface="+mn-lt"/>
              </a:rPr>
              <a:t>seconde </a:t>
            </a:r>
            <a:r>
              <a:rPr lang="it-IT" sz="2800" dirty="0" smtClean="0">
                <a:latin typeface="+mn-lt"/>
              </a:rPr>
              <a:t>sono </a:t>
            </a:r>
            <a:r>
              <a:rPr lang="it-IT" sz="2800" dirty="0">
                <a:latin typeface="+mn-lt"/>
              </a:rPr>
              <a:t>presenti </a:t>
            </a:r>
            <a:r>
              <a:rPr lang="it-IT" sz="2800" dirty="0" smtClean="0">
                <a:latin typeface="+mn-lt"/>
              </a:rPr>
              <a:t> alunni che mostrano di possedere conoscenze e abilità non sufficienti e precisamente: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-il  7%  in italiano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>
                <a:latin typeface="+mn-lt"/>
              </a:rPr>
              <a:t>-il  </a:t>
            </a:r>
            <a:r>
              <a:rPr lang="it-IT" sz="2800" dirty="0" smtClean="0">
                <a:latin typeface="+mn-lt"/>
              </a:rPr>
              <a:t>15  % in inglese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</a:t>
            </a:r>
            <a:r>
              <a:rPr lang="it-IT" sz="2800" dirty="0">
                <a:latin typeface="+mn-lt"/>
              </a:rPr>
              <a:t>il </a:t>
            </a:r>
            <a:r>
              <a:rPr lang="it-IT" sz="2800" dirty="0" smtClean="0">
                <a:latin typeface="+mn-lt"/>
              </a:rPr>
              <a:t>26% </a:t>
            </a:r>
            <a:r>
              <a:rPr lang="it-IT" sz="2800" dirty="0">
                <a:latin typeface="+mn-lt"/>
              </a:rPr>
              <a:t>in </a:t>
            </a:r>
            <a:r>
              <a:rPr lang="it-IT" sz="2800" dirty="0" smtClean="0">
                <a:latin typeface="+mn-lt"/>
              </a:rPr>
              <a:t>matematica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66369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0622293"/>
              </p:ext>
            </p:extLst>
          </p:nvPr>
        </p:nvGraphicFramePr>
        <p:xfrm>
          <a:off x="467544" y="692696"/>
          <a:ext cx="7920887" cy="610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008112"/>
                <a:gridCol w="936104"/>
                <a:gridCol w="864096"/>
                <a:gridCol w="792088"/>
                <a:gridCol w="936105"/>
                <a:gridCol w="864097"/>
                <a:gridCol w="792093"/>
              </a:tblGrid>
              <a:tr h="899265">
                <a:tc gridSpan="8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CLASSI SECONDE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5018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197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25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65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201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8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200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973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9140212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804248" y="62068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INIZIALE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9106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6169280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012160" y="5486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INIZIALE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761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0065312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9139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 TERZE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SCUOLA SECONDARIA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xmlns="" val="774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590251252"/>
              </p:ext>
            </p:extLst>
          </p:nvPr>
        </p:nvGraphicFramePr>
        <p:xfrm>
          <a:off x="179512" y="1340769"/>
          <a:ext cx="2808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976452991"/>
              </p:ext>
            </p:extLst>
          </p:nvPr>
        </p:nvGraphicFramePr>
        <p:xfrm>
          <a:off x="3059832" y="1340768"/>
          <a:ext cx="27363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61248"/>
            <a:ext cx="369092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xmlns="" val="2983182476"/>
              </p:ext>
            </p:extLst>
          </p:nvPr>
        </p:nvGraphicFramePr>
        <p:xfrm>
          <a:off x="5868144" y="1340768"/>
          <a:ext cx="302433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555776" y="620688"/>
            <a:ext cx="39604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CLASSI TERZE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436225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836712"/>
            <a:ext cx="6781800" cy="53354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Esaminati gli </a:t>
            </a:r>
            <a:r>
              <a:rPr lang="it-IT" sz="2800" dirty="0">
                <a:latin typeface="+mn-lt"/>
              </a:rPr>
              <a:t>esiti delle prove </a:t>
            </a:r>
            <a:r>
              <a:rPr lang="it-IT" sz="2800" dirty="0" smtClean="0">
                <a:latin typeface="+mn-lt"/>
              </a:rPr>
              <a:t>oggettive , </a:t>
            </a:r>
            <a:r>
              <a:rPr lang="it-IT" sz="2800" dirty="0">
                <a:latin typeface="+mn-lt"/>
              </a:rPr>
              <a:t>dalla loro comparazione si evidenzia che </a:t>
            </a:r>
            <a:r>
              <a:rPr lang="it-IT" sz="2800" dirty="0" smtClean="0">
                <a:latin typeface="+mn-lt"/>
              </a:rPr>
              <a:t>nelle </a:t>
            </a:r>
            <a:r>
              <a:rPr lang="it-IT" sz="2800" b="1" dirty="0">
                <a:latin typeface="+mn-lt"/>
              </a:rPr>
              <a:t>classi </a:t>
            </a:r>
            <a:r>
              <a:rPr lang="it-IT" sz="2800" b="1" dirty="0" smtClean="0">
                <a:latin typeface="+mn-lt"/>
              </a:rPr>
              <a:t>terze </a:t>
            </a:r>
            <a:r>
              <a:rPr lang="it-IT" sz="2800" dirty="0" smtClean="0">
                <a:latin typeface="+mn-lt"/>
              </a:rPr>
              <a:t>sono </a:t>
            </a:r>
            <a:r>
              <a:rPr lang="it-IT" sz="2800" dirty="0">
                <a:latin typeface="+mn-lt"/>
              </a:rPr>
              <a:t>presenti </a:t>
            </a:r>
            <a:r>
              <a:rPr lang="it-IT" sz="2800" dirty="0" smtClean="0">
                <a:latin typeface="+mn-lt"/>
              </a:rPr>
              <a:t> alunni che mostrano di possedere conoscenze e abilità non sufficienti e precisamente: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-il 20%  in italiano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-l ‘ 8 % in inglese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-il 33% </a:t>
            </a:r>
            <a:r>
              <a:rPr lang="it-IT" sz="2800" dirty="0">
                <a:latin typeface="+mn-lt"/>
              </a:rPr>
              <a:t>in </a:t>
            </a:r>
            <a:r>
              <a:rPr lang="it-IT" sz="2800" dirty="0" smtClean="0">
                <a:latin typeface="+mn-lt"/>
              </a:rPr>
              <a:t>matematica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9600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344816" cy="16002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DIRIGENTE SCOLASTICO</a:t>
            </a:r>
            <a:br>
              <a:rPr lang="it-IT" dirty="0" smtClean="0"/>
            </a:br>
            <a:r>
              <a:rPr lang="it-IT" sz="4900" dirty="0" smtClean="0"/>
              <a:t>PROF.SSA GIUSEPPINA NUGNES</a:t>
            </a:r>
            <a:endParaRPr lang="it-IT" sz="4900" dirty="0"/>
          </a:p>
        </p:txBody>
      </p:sp>
    </p:spTree>
    <p:extLst>
      <p:ext uri="{BB962C8B-B14F-4D97-AF65-F5344CB8AC3E}">
        <p14:creationId xmlns:p14="http://schemas.microsoft.com/office/powerpoint/2010/main" xmlns="" val="40394668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0354560"/>
              </p:ext>
            </p:extLst>
          </p:nvPr>
        </p:nvGraphicFramePr>
        <p:xfrm>
          <a:off x="467544" y="692696"/>
          <a:ext cx="7920887" cy="583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008112"/>
                <a:gridCol w="936104"/>
                <a:gridCol w="864096"/>
                <a:gridCol w="792088"/>
                <a:gridCol w="936105"/>
                <a:gridCol w="864097"/>
                <a:gridCol w="792093"/>
              </a:tblGrid>
              <a:tr h="899265">
                <a:tc gridSpan="8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CLASSI TERZE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5018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185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36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65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188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27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8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N.ALUNNI</a:t>
                      </a:r>
                    </a:p>
                    <a:p>
                      <a:r>
                        <a:rPr lang="it-IT" dirty="0" smtClean="0"/>
                        <a:t>181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444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11900028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372200" y="40466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INIZIALE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36908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17204102"/>
              </p:ext>
            </p:extLst>
          </p:nvPr>
        </p:nvGraphicFramePr>
        <p:xfrm>
          <a:off x="323528" y="54868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516216" y="6926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INIZIALE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18863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1737676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948264" y="620688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INIZIALE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15130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391275" cy="46863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155567" y="578080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 smtClean="0"/>
              <a:t>F.S.MARIA PUCA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883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 PRIME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SCUOLA SECONDARIA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xmlns="" val="19319649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02263345"/>
              </p:ext>
            </p:extLst>
          </p:nvPr>
        </p:nvGraphicFramePr>
        <p:xfrm>
          <a:off x="179512" y="1340769"/>
          <a:ext cx="2808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xmlns="" val="816839476"/>
              </p:ext>
            </p:extLst>
          </p:nvPr>
        </p:nvGraphicFramePr>
        <p:xfrm>
          <a:off x="3059832" y="1340768"/>
          <a:ext cx="27363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61248"/>
            <a:ext cx="369092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xmlns="" val="2229395915"/>
              </p:ext>
            </p:extLst>
          </p:nvPr>
        </p:nvGraphicFramePr>
        <p:xfrm>
          <a:off x="5868144" y="1340768"/>
          <a:ext cx="302433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555776" y="620688"/>
            <a:ext cx="39604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CLASSI PRIME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27582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836712"/>
            <a:ext cx="6781800" cy="53354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Esaminati gli </a:t>
            </a:r>
            <a:r>
              <a:rPr lang="it-IT" sz="2800" dirty="0">
                <a:latin typeface="+mn-lt"/>
              </a:rPr>
              <a:t>esiti delle prove </a:t>
            </a:r>
            <a:r>
              <a:rPr lang="it-IT" sz="2800" dirty="0" smtClean="0">
                <a:latin typeface="+mn-lt"/>
              </a:rPr>
              <a:t>oggettive , </a:t>
            </a:r>
            <a:r>
              <a:rPr lang="it-IT" sz="2800" dirty="0">
                <a:latin typeface="+mn-lt"/>
              </a:rPr>
              <a:t>dalla loro comparazione si evidenzia che </a:t>
            </a:r>
            <a:r>
              <a:rPr lang="it-IT" sz="2800" dirty="0" smtClean="0">
                <a:latin typeface="+mn-lt"/>
              </a:rPr>
              <a:t>nelle </a:t>
            </a:r>
            <a:r>
              <a:rPr lang="it-IT" sz="2800" b="1" dirty="0">
                <a:latin typeface="+mn-lt"/>
              </a:rPr>
              <a:t>classi </a:t>
            </a:r>
            <a:r>
              <a:rPr lang="it-IT" sz="2800" b="1" dirty="0" smtClean="0">
                <a:latin typeface="+mn-lt"/>
              </a:rPr>
              <a:t>prime </a:t>
            </a:r>
            <a:r>
              <a:rPr lang="it-IT" sz="2800" dirty="0" smtClean="0">
                <a:latin typeface="+mn-lt"/>
              </a:rPr>
              <a:t>sono </a:t>
            </a:r>
            <a:r>
              <a:rPr lang="it-IT" sz="2800" dirty="0">
                <a:latin typeface="+mn-lt"/>
              </a:rPr>
              <a:t>presenti </a:t>
            </a:r>
            <a:r>
              <a:rPr lang="it-IT" sz="2800" dirty="0" smtClean="0">
                <a:latin typeface="+mn-lt"/>
              </a:rPr>
              <a:t> alunni che mostrano di possedere conoscenze e abilità non sufficienti e precisamente: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>-il   31  %  in italiano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>
                <a:latin typeface="+mn-lt"/>
              </a:rPr>
              <a:t>-il  </a:t>
            </a:r>
            <a:r>
              <a:rPr lang="it-IT" sz="2800" dirty="0" smtClean="0">
                <a:latin typeface="+mn-lt"/>
              </a:rPr>
              <a:t>5   % in inglese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800" dirty="0" smtClean="0">
                <a:latin typeface="+mn-lt"/>
              </a:rPr>
              <a:t>-</a:t>
            </a:r>
            <a:r>
              <a:rPr lang="it-IT" sz="2800" dirty="0">
                <a:latin typeface="+mn-lt"/>
              </a:rPr>
              <a:t>il  </a:t>
            </a:r>
            <a:r>
              <a:rPr lang="it-IT" sz="2800" dirty="0" smtClean="0">
                <a:latin typeface="+mn-lt"/>
              </a:rPr>
              <a:t>41 % </a:t>
            </a:r>
            <a:r>
              <a:rPr lang="it-IT" sz="2800" dirty="0">
                <a:latin typeface="+mn-lt"/>
              </a:rPr>
              <a:t>in </a:t>
            </a:r>
            <a:r>
              <a:rPr lang="it-IT" sz="2800" dirty="0" smtClean="0">
                <a:latin typeface="+mn-lt"/>
              </a:rPr>
              <a:t>matematica</a:t>
            </a:r>
            <a:br>
              <a:rPr lang="it-IT" sz="2800" dirty="0" smtClean="0">
                <a:latin typeface="+mn-lt"/>
              </a:rPr>
            </a:br>
            <a:r>
              <a:rPr lang="it-IT" sz="2800" dirty="0" smtClean="0">
                <a:latin typeface="+mn-lt"/>
              </a:rPr>
              <a:t/>
            </a:r>
            <a:br>
              <a:rPr lang="it-IT" sz="2800" dirty="0" smtClean="0">
                <a:latin typeface="+mn-lt"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307833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1435561"/>
              </p:ext>
            </p:extLst>
          </p:nvPr>
        </p:nvGraphicFramePr>
        <p:xfrm>
          <a:off x="395536" y="692696"/>
          <a:ext cx="8208911" cy="583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034"/>
                <a:gridCol w="1044770"/>
                <a:gridCol w="970143"/>
                <a:gridCol w="895516"/>
                <a:gridCol w="820891"/>
                <a:gridCol w="970144"/>
                <a:gridCol w="895517"/>
                <a:gridCol w="820896"/>
              </a:tblGrid>
              <a:tr h="899265">
                <a:tc gridSpan="8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CLASSI PRIME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5018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dirty="0" smtClean="0"/>
                        <a:t>163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16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33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65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dirty="0" smtClean="0"/>
                        <a:t>174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8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dirty="0" smtClean="0"/>
                        <a:t>169</a:t>
                      </a:r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136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637075"/>
              </p:ext>
            </p:extLst>
          </p:nvPr>
        </p:nvGraphicFramePr>
        <p:xfrm>
          <a:off x="251520" y="620688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4612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0057376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655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2313580"/>
              </p:ext>
            </p:extLst>
          </p:nvPr>
        </p:nvGraphicFramePr>
        <p:xfrm>
          <a:off x="250825" y="476250"/>
          <a:ext cx="8569325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228184" y="54868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INIZIALE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11976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Composi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855</TotalTime>
  <Words>195</Words>
  <Application>Microsoft Office PowerPoint</Application>
  <PresentationFormat>Presentazione su schermo (4:3)</PresentationFormat>
  <Paragraphs>248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NewsPrint</vt:lpstr>
      <vt:lpstr>PROVE OGGETTIVE PARALLELE a.s.2021-2022</vt:lpstr>
      <vt:lpstr>DIRIGENTE SCOLASTICO PROF.SSA GIUSEPPINA NUGNES</vt:lpstr>
      <vt:lpstr>CLASSI PRIME</vt:lpstr>
      <vt:lpstr>Diapositiva 4</vt:lpstr>
      <vt:lpstr>         Esaminati gli esiti delle prove oggettive , dalla loro comparazione si evidenzia che nelle classi prime sono presenti  alunni che mostrano di possedere conoscenze e abilità non sufficienti e precisamente: -il   31  %  in italiano -il  5   % in inglese -il  41 % in matematica  </vt:lpstr>
      <vt:lpstr>Diapositiva 6</vt:lpstr>
      <vt:lpstr>Diapositiva 7</vt:lpstr>
      <vt:lpstr>Diapositiva 8</vt:lpstr>
      <vt:lpstr>Diapositiva 9</vt:lpstr>
      <vt:lpstr>CLASSI SECONDE</vt:lpstr>
      <vt:lpstr>Diapositiva 11</vt:lpstr>
      <vt:lpstr>         Esaminati gli esiti delle prove oggettive , dalla loro comparazione si evidenzia che nelle classi seconde sono presenti  alunni che mostrano di possedere conoscenze e abilità non sufficienti e precisamente: -il  7%  in italiano -il  15  % in inglese -il 26% in matematica  </vt:lpstr>
      <vt:lpstr>Diapositiva 13</vt:lpstr>
      <vt:lpstr>Diapositiva 14</vt:lpstr>
      <vt:lpstr>Diapositiva 15</vt:lpstr>
      <vt:lpstr>Diapositiva 16</vt:lpstr>
      <vt:lpstr>CLASSI TERZE</vt:lpstr>
      <vt:lpstr>Diapositiva 18</vt:lpstr>
      <vt:lpstr>         Esaminati gli esiti delle prove oggettive , dalla loro comparazione si evidenzia che nelle classi terze sono presenti  alunni che mostrano di possedere conoscenze e abilità non sufficienti e precisamente: -il 20%  in italiano -l ‘ 8 % in inglese -il 33% in matematica  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 OGGETTIVE PARALLELE a.s.2020-2021</dc:title>
  <dc:creator>Giovanni</dc:creator>
  <cp:lastModifiedBy>Nugnes</cp:lastModifiedBy>
  <cp:revision>115</cp:revision>
  <dcterms:created xsi:type="dcterms:W3CDTF">2021-02-15T17:01:30Z</dcterms:created>
  <dcterms:modified xsi:type="dcterms:W3CDTF">2021-10-27T21:50:52Z</dcterms:modified>
</cp:coreProperties>
</file>