
<file path=[Content_Types].xml><?xml version="1.0" encoding="utf-8"?>
<Types xmlns="http://schemas.openxmlformats.org/package/2006/content-types">
  <Override PartName="/ppt/charts/chart39.xml" ContentType="application/vnd.openxmlformats-officedocument.drawingml.char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charts/chart37.xml" ContentType="application/vnd.openxmlformats-officedocument.drawingml.chart+xml"/>
  <Override PartName="/ppt/charts/chart46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40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7" r:id="rId3"/>
    <p:sldId id="295" r:id="rId4"/>
    <p:sldId id="257" r:id="rId5"/>
    <p:sldId id="285" r:id="rId6"/>
    <p:sldId id="258" r:id="rId7"/>
    <p:sldId id="259" r:id="rId8"/>
    <p:sldId id="260" r:id="rId9"/>
    <p:sldId id="261" r:id="rId10"/>
    <p:sldId id="262" r:id="rId11"/>
    <p:sldId id="264" r:id="rId12"/>
    <p:sldId id="278" r:id="rId13"/>
    <p:sldId id="286" r:id="rId14"/>
    <p:sldId id="279" r:id="rId15"/>
    <p:sldId id="280" r:id="rId16"/>
    <p:sldId id="281" r:id="rId17"/>
    <p:sldId id="282" r:id="rId18"/>
    <p:sldId id="283" r:id="rId19"/>
    <p:sldId id="284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CC"/>
    <a:srgbClr val="CC00CC"/>
    <a:srgbClr val="660066"/>
    <a:srgbClr val="CC3300"/>
    <a:srgbClr val="CC6600"/>
    <a:srgbClr val="FF3399"/>
    <a:srgbClr val="000F2E"/>
    <a:srgbClr val="FF3300"/>
    <a:srgbClr val="9E7800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5907" autoAdjust="0"/>
  </p:normalViewPr>
  <p:slideViewPr>
    <p:cSldViewPr>
      <p:cViewPr>
        <p:scale>
          <a:sx n="75" d="100"/>
          <a:sy n="75" d="100"/>
        </p:scale>
        <p:origin x="-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ASCOLTA-COMPRENDE</a:t>
            </a:r>
            <a:r>
              <a:rPr lang="it-IT" baseline="0"/>
              <a:t> E RIFERISCE</a:t>
            </a:r>
            <a:endParaRPr lang="it-IT"/>
          </a:p>
        </c:rich>
      </c:tx>
      <c:layout>
        <c:manualLayout>
          <c:xMode val="edge"/>
          <c:yMode val="edge"/>
          <c:x val="0.23362482264226664"/>
          <c:y val="1.6222102295044279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3945610381516512E-2"/>
          <c:y val="0.15378616842246448"/>
          <c:w val="0.87099140383811935"/>
          <c:h val="0.76574518703564864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'!$B$7:$E$7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'!$B$18:$E$18</c:f>
              <c:numCache>
                <c:formatCode>General</c:formatCode>
                <c:ptCount val="4"/>
                <c:pt idx="0">
                  <c:v>6</c:v>
                </c:pt>
                <c:pt idx="1">
                  <c:v>54</c:v>
                </c:pt>
                <c:pt idx="2">
                  <c:v>91</c:v>
                </c:pt>
                <c:pt idx="3">
                  <c:v>44</c:v>
                </c:pt>
              </c:numCache>
            </c:numRef>
          </c:val>
        </c:ser>
        <c:dLbls/>
        <c:shape val="box"/>
        <c:axId val="215178624"/>
        <c:axId val="215200896"/>
        <c:axId val="0"/>
      </c:bar3DChart>
      <c:catAx>
        <c:axId val="215178624"/>
        <c:scaling>
          <c:orientation val="minMax"/>
        </c:scaling>
        <c:axPos val="b"/>
        <c:tickLblPos val="nextTo"/>
        <c:crossAx val="215200896"/>
        <c:crosses val="autoZero"/>
        <c:auto val="1"/>
        <c:lblAlgn val="ctr"/>
        <c:lblOffset val="100"/>
      </c:catAx>
      <c:valAx>
        <c:axId val="215200896"/>
        <c:scaling>
          <c:orientation val="minMax"/>
        </c:scaling>
        <c:axPos val="l"/>
        <c:majorGridlines/>
        <c:numFmt formatCode="General" sourceLinked="1"/>
        <c:tickLblPos val="nextTo"/>
        <c:crossAx val="215178624"/>
        <c:crossesAt val="1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UTILIZZA I MEZZI DI COMUNICAZIONE</a:t>
            </a:r>
          </a:p>
        </c:rich>
      </c:tx>
      <c:layout>
        <c:manualLayout>
          <c:xMode val="edge"/>
          <c:yMode val="edge"/>
          <c:x val="0.23562788424170983"/>
          <c:y val="3.214769087250458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'!$BH$96:$BK$96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'!$AL$18:$AO$18</c:f>
              <c:numCache>
                <c:formatCode>General</c:formatCode>
                <c:ptCount val="4"/>
                <c:pt idx="0">
                  <c:v>0</c:v>
                </c:pt>
                <c:pt idx="1">
                  <c:v>61</c:v>
                </c:pt>
                <c:pt idx="2">
                  <c:v>30</c:v>
                </c:pt>
                <c:pt idx="3">
                  <c:v>17</c:v>
                </c:pt>
              </c:numCache>
            </c:numRef>
          </c:val>
        </c:ser>
        <c:dLbls/>
        <c:shape val="box"/>
        <c:axId val="205047680"/>
        <c:axId val="205049216"/>
        <c:axId val="0"/>
      </c:bar3DChart>
      <c:catAx>
        <c:axId val="205047680"/>
        <c:scaling>
          <c:orientation val="minMax"/>
        </c:scaling>
        <c:axPos val="b"/>
        <c:tickLblPos val="nextTo"/>
        <c:crossAx val="205049216"/>
        <c:crosses val="autoZero"/>
        <c:auto val="1"/>
        <c:lblAlgn val="ctr"/>
        <c:lblOffset val="100"/>
      </c:catAx>
      <c:valAx>
        <c:axId val="2050492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047680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PONE</a:t>
            </a:r>
            <a:r>
              <a:rPr lang="it-IT" baseline="0"/>
              <a:t> DOMANDE PERTINENTI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'!$AP$18:$AS$18</c:f>
              <c:numCache>
                <c:formatCode>General</c:formatCode>
                <c:ptCount val="4"/>
                <c:pt idx="0">
                  <c:v>5</c:v>
                </c:pt>
                <c:pt idx="1">
                  <c:v>41</c:v>
                </c:pt>
                <c:pt idx="2">
                  <c:v>96</c:v>
                </c:pt>
                <c:pt idx="3">
                  <c:v>54</c:v>
                </c:pt>
              </c:numCache>
            </c:numRef>
          </c:val>
        </c:ser>
        <c:dLbls/>
        <c:shape val="box"/>
        <c:axId val="205119488"/>
        <c:axId val="205121024"/>
        <c:axId val="0"/>
      </c:bar3DChart>
      <c:catAx>
        <c:axId val="205119488"/>
        <c:scaling>
          <c:orientation val="minMax"/>
        </c:scaling>
        <c:axPos val="b"/>
        <c:tickLblPos val="nextTo"/>
        <c:crossAx val="205121024"/>
        <c:crosses val="autoZero"/>
        <c:auto val="1"/>
        <c:lblAlgn val="ctr"/>
        <c:lblOffset val="100"/>
      </c:catAx>
      <c:valAx>
        <c:axId val="2051210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119488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APPLICA</a:t>
            </a:r>
            <a:r>
              <a:rPr lang="it-IT" baseline="0"/>
              <a:t> STRATEGIE DI STUDIO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'!$AT$18:$AW$18</c:f>
              <c:numCache>
                <c:formatCode>General</c:formatCode>
                <c:ptCount val="4"/>
                <c:pt idx="0">
                  <c:v>4</c:v>
                </c:pt>
                <c:pt idx="1">
                  <c:v>42</c:v>
                </c:pt>
                <c:pt idx="2">
                  <c:v>91</c:v>
                </c:pt>
                <c:pt idx="3">
                  <c:v>58</c:v>
                </c:pt>
              </c:numCache>
            </c:numRef>
          </c:val>
        </c:ser>
        <c:dLbls/>
        <c:shape val="box"/>
        <c:axId val="205411840"/>
        <c:axId val="205413376"/>
        <c:axId val="0"/>
      </c:bar3DChart>
      <c:catAx>
        <c:axId val="205411840"/>
        <c:scaling>
          <c:orientation val="minMax"/>
        </c:scaling>
        <c:axPos val="b"/>
        <c:tickLblPos val="nextTo"/>
        <c:crossAx val="205413376"/>
        <c:crosses val="autoZero"/>
        <c:auto val="1"/>
        <c:lblAlgn val="ctr"/>
        <c:lblOffset val="100"/>
      </c:catAx>
      <c:valAx>
        <c:axId val="2054133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411840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LE CONSEGUENZE DEI PROPRI COMPORTAMENTI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'!$AX$18:$BA$18</c:f>
              <c:numCache>
                <c:formatCode>General</c:formatCode>
                <c:ptCount val="4"/>
                <c:pt idx="0">
                  <c:v>6</c:v>
                </c:pt>
                <c:pt idx="1">
                  <c:v>50</c:v>
                </c:pt>
                <c:pt idx="2">
                  <c:v>92</c:v>
                </c:pt>
                <c:pt idx="3">
                  <c:v>38</c:v>
                </c:pt>
              </c:numCache>
            </c:numRef>
          </c:val>
        </c:ser>
        <c:dLbls/>
        <c:shape val="box"/>
        <c:axId val="205430144"/>
        <c:axId val="205452416"/>
        <c:axId val="0"/>
      </c:bar3DChart>
      <c:catAx>
        <c:axId val="205430144"/>
        <c:scaling>
          <c:orientation val="minMax"/>
        </c:scaling>
        <c:axPos val="b"/>
        <c:tickLblPos val="nextTo"/>
        <c:crossAx val="205452416"/>
        <c:crosses val="autoZero"/>
        <c:auto val="1"/>
        <c:lblAlgn val="ctr"/>
        <c:lblOffset val="100"/>
      </c:catAx>
      <c:valAx>
        <c:axId val="2054524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430144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COMPORTAMENTI RISPETTOSI</a:t>
            </a:r>
          </a:p>
        </c:rich>
      </c:tx>
      <c:layout>
        <c:manualLayout>
          <c:xMode val="edge"/>
          <c:yMode val="edge"/>
          <c:x val="0.19870484041874983"/>
          <c:y val="2.592862589088274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'!$BB$18:$BE$18</c:f>
              <c:numCache>
                <c:formatCode>General</c:formatCode>
                <c:ptCount val="4"/>
                <c:pt idx="0">
                  <c:v>8</c:v>
                </c:pt>
                <c:pt idx="1">
                  <c:v>52</c:v>
                </c:pt>
                <c:pt idx="2">
                  <c:v>87</c:v>
                </c:pt>
                <c:pt idx="3">
                  <c:v>38</c:v>
                </c:pt>
              </c:numCache>
            </c:numRef>
          </c:val>
        </c:ser>
        <c:dLbls/>
        <c:shape val="box"/>
        <c:axId val="205501568"/>
        <c:axId val="205503104"/>
        <c:axId val="0"/>
      </c:bar3DChart>
      <c:catAx>
        <c:axId val="205501568"/>
        <c:scaling>
          <c:orientation val="minMax"/>
        </c:scaling>
        <c:axPos val="b"/>
        <c:tickLblPos val="nextTo"/>
        <c:crossAx val="205503104"/>
        <c:crosses val="autoZero"/>
        <c:auto val="1"/>
        <c:lblAlgn val="ctr"/>
        <c:lblOffset val="100"/>
      </c:catAx>
      <c:valAx>
        <c:axId val="2055031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501568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PROGETTA IL PERCORSO, VALUTA TEMPI E RISORSE</a:t>
            </a:r>
          </a:p>
        </c:rich>
      </c:tx>
      <c:layout>
        <c:manualLayout>
          <c:xMode val="edge"/>
          <c:yMode val="edge"/>
          <c:x val="0.17192798078760632"/>
          <c:y val="3.173668441001096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'!$BF$18:$BI$18</c:f>
              <c:numCache>
                <c:formatCode>General</c:formatCode>
                <c:ptCount val="4"/>
                <c:pt idx="0">
                  <c:v>3</c:v>
                </c:pt>
                <c:pt idx="1">
                  <c:v>51</c:v>
                </c:pt>
                <c:pt idx="2">
                  <c:v>86</c:v>
                </c:pt>
                <c:pt idx="3">
                  <c:v>56</c:v>
                </c:pt>
              </c:numCache>
            </c:numRef>
          </c:val>
        </c:ser>
        <c:dLbls/>
        <c:shape val="box"/>
        <c:axId val="205561216"/>
        <c:axId val="205575296"/>
        <c:axId val="0"/>
      </c:bar3DChart>
      <c:catAx>
        <c:axId val="205561216"/>
        <c:scaling>
          <c:orientation val="minMax"/>
        </c:scaling>
        <c:axPos val="b"/>
        <c:tickLblPos val="nextTo"/>
        <c:crossAx val="205575296"/>
        <c:crosses val="autoZero"/>
        <c:auto val="1"/>
        <c:lblAlgn val="ctr"/>
        <c:lblOffset val="100"/>
      </c:catAx>
      <c:valAx>
        <c:axId val="2055752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561216"/>
        <c:crosses val="autoZero"/>
        <c:crossBetween val="between"/>
      </c:valAx>
    </c:plotArea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PRENDE DECISIONI</a:t>
            </a:r>
            <a:r>
              <a:rPr lang="it-IT" baseline="0"/>
              <a:t> DA SOLO E/O IN GRUPPO</a:t>
            </a:r>
            <a:endParaRPr lang="it-IT"/>
          </a:p>
        </c:rich>
      </c:tx>
      <c:layout>
        <c:manualLayout>
          <c:xMode val="edge"/>
          <c:yMode val="edge"/>
          <c:x val="9.5748279550327095E-2"/>
          <c:y val="3.3612600225760222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5593339414827968E-2"/>
          <c:y val="0.18529881658314878"/>
          <c:w val="0.88402093809012361"/>
          <c:h val="0.72044846543734298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'!$BK$29:$BK$32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'!$BJ$18:$BM$18</c:f>
              <c:numCache>
                <c:formatCode>General</c:formatCode>
                <c:ptCount val="4"/>
                <c:pt idx="0">
                  <c:v>4</c:v>
                </c:pt>
                <c:pt idx="1">
                  <c:v>50</c:v>
                </c:pt>
                <c:pt idx="2">
                  <c:v>94</c:v>
                </c:pt>
                <c:pt idx="3">
                  <c:v>48</c:v>
                </c:pt>
              </c:numCache>
            </c:numRef>
          </c:val>
        </c:ser>
        <c:dLbls/>
        <c:shape val="box"/>
        <c:axId val="205726848"/>
        <c:axId val="205728384"/>
        <c:axId val="0"/>
      </c:bar3DChart>
      <c:catAx>
        <c:axId val="205726848"/>
        <c:scaling>
          <c:orientation val="minMax"/>
        </c:scaling>
        <c:axPos val="b"/>
        <c:tickLblPos val="nextTo"/>
        <c:crossAx val="205728384"/>
        <c:crosses val="autoZero"/>
        <c:auto val="1"/>
        <c:lblAlgn val="ctr"/>
        <c:lblOffset val="100"/>
      </c:catAx>
      <c:valAx>
        <c:axId val="2057283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726848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LEGGE COMPRENDE</a:t>
            </a:r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9.6926976131966186E-2"/>
          <c:y val="0.14110107557493609"/>
          <c:w val="0.87099140383811935"/>
          <c:h val="0.79605868445172767"/>
        </c:manualLayout>
      </c:layout>
      <c:bar3DChart>
        <c:barDir val="col"/>
        <c:grouping val="clustered"/>
        <c:ser>
          <c:idx val="1"/>
          <c:order val="0"/>
          <c:spPr>
            <a:solidFill>
              <a:srgbClr val="CC3300"/>
            </a:solidFill>
            <a:ln>
              <a:noFill/>
            </a:ln>
          </c:spPr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'!$J$19:$M$19</c:f>
              <c:numCache>
                <c:formatCode>General</c:formatCode>
                <c:ptCount val="4"/>
                <c:pt idx="0">
                  <c:v>16</c:v>
                </c:pt>
                <c:pt idx="1">
                  <c:v>52</c:v>
                </c:pt>
                <c:pt idx="2">
                  <c:v>77</c:v>
                </c:pt>
                <c:pt idx="3">
                  <c:v>50</c:v>
                </c:pt>
              </c:numCache>
            </c:numRef>
          </c:val>
        </c:ser>
        <c:dLbls>
          <c:showVal val="1"/>
        </c:dLbls>
        <c:shape val="box"/>
        <c:axId val="205761536"/>
        <c:axId val="205771520"/>
        <c:axId val="0"/>
      </c:bar3DChart>
      <c:catAx>
        <c:axId val="205761536"/>
        <c:scaling>
          <c:orientation val="minMax"/>
        </c:scaling>
        <c:axPos val="b"/>
        <c:tickLblPos val="nextTo"/>
        <c:crossAx val="205771520"/>
        <c:crosses val="autoZero"/>
        <c:auto val="1"/>
        <c:lblAlgn val="ctr"/>
        <c:lblOffset val="100"/>
      </c:catAx>
      <c:valAx>
        <c:axId val="2057715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761536"/>
        <c:crossesAt val="1"/>
        <c:crossBetween val="between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SCRIVE</a:t>
            </a:r>
            <a:r>
              <a:rPr lang="it-IT" baseline="0"/>
              <a:t> E DESCRIVE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'!$N$19:$Q$19</c:f>
              <c:numCache>
                <c:formatCode>General</c:formatCode>
                <c:ptCount val="4"/>
                <c:pt idx="0">
                  <c:v>15</c:v>
                </c:pt>
                <c:pt idx="1">
                  <c:v>47</c:v>
                </c:pt>
                <c:pt idx="2">
                  <c:v>73</c:v>
                </c:pt>
                <c:pt idx="3">
                  <c:v>62</c:v>
                </c:pt>
              </c:numCache>
            </c:numRef>
          </c:val>
        </c:ser>
        <c:dLbls/>
        <c:shape val="box"/>
        <c:axId val="205816576"/>
        <c:axId val="205818112"/>
        <c:axId val="0"/>
      </c:bar3DChart>
      <c:catAx>
        <c:axId val="205816576"/>
        <c:scaling>
          <c:orientation val="minMax"/>
        </c:scaling>
        <c:axPos val="b"/>
        <c:tickLblPos val="nextTo"/>
        <c:crossAx val="205818112"/>
        <c:crosses val="autoZero"/>
        <c:auto val="1"/>
        <c:lblAlgn val="ctr"/>
        <c:lblOffset val="100"/>
      </c:catAx>
      <c:valAx>
        <c:axId val="2058181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816576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LEGGE COMPRENDE</a:t>
            </a:r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9.0652919278741598E-2"/>
          <c:y val="0.11100640493207989"/>
          <c:w val="0.87099140383811935"/>
          <c:h val="0.81333687791303599"/>
        </c:manualLayout>
      </c:layout>
      <c:bar3DChart>
        <c:barDir val="col"/>
        <c:grouping val="clustered"/>
        <c:ser>
          <c:idx val="1"/>
          <c:order val="0"/>
          <c:spPr>
            <a:solidFill>
              <a:srgbClr val="CC3300"/>
            </a:solidFill>
            <a:ln>
              <a:noFill/>
            </a:ln>
          </c:spPr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'!$J$19:$M$19</c:f>
              <c:numCache>
                <c:formatCode>General</c:formatCode>
                <c:ptCount val="4"/>
                <c:pt idx="0">
                  <c:v>16</c:v>
                </c:pt>
                <c:pt idx="1">
                  <c:v>52</c:v>
                </c:pt>
                <c:pt idx="2">
                  <c:v>77</c:v>
                </c:pt>
                <c:pt idx="3">
                  <c:v>50</c:v>
                </c:pt>
              </c:numCache>
            </c:numRef>
          </c:val>
        </c:ser>
        <c:dLbls>
          <c:showVal val="1"/>
        </c:dLbls>
        <c:shape val="box"/>
        <c:axId val="205924992"/>
        <c:axId val="205943168"/>
        <c:axId val="0"/>
      </c:bar3DChart>
      <c:catAx>
        <c:axId val="205924992"/>
        <c:scaling>
          <c:orientation val="minMax"/>
        </c:scaling>
        <c:axPos val="b"/>
        <c:tickLblPos val="nextTo"/>
        <c:crossAx val="205943168"/>
        <c:crosses val="autoZero"/>
        <c:auto val="1"/>
        <c:lblAlgn val="ctr"/>
        <c:lblOffset val="100"/>
      </c:catAx>
      <c:valAx>
        <c:axId val="2059431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924992"/>
        <c:crossesAt val="1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PADRONEGGIA ED APPLICA LE CONOSCENZE FONDAMENTALI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'scuola secondaria 1 '!$F$7:$I$7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'!$F$18:$I$18</c:f>
              <c:numCache>
                <c:formatCode>General</c:formatCode>
                <c:ptCount val="4"/>
                <c:pt idx="0">
                  <c:v>2</c:v>
                </c:pt>
                <c:pt idx="1">
                  <c:v>42</c:v>
                </c:pt>
                <c:pt idx="2">
                  <c:v>95</c:v>
                </c:pt>
                <c:pt idx="3">
                  <c:v>58</c:v>
                </c:pt>
              </c:numCache>
            </c:numRef>
          </c:val>
        </c:ser>
        <c:dLbls>
          <c:showVal val="1"/>
        </c:dLbls>
        <c:shape val="box"/>
        <c:axId val="217522176"/>
        <c:axId val="217524480"/>
        <c:axId val="0"/>
      </c:bar3DChart>
      <c:catAx>
        <c:axId val="217522176"/>
        <c:scaling>
          <c:orientation val="minMax"/>
        </c:scaling>
        <c:axPos val="b"/>
        <c:tickLblPos val="nextTo"/>
        <c:crossAx val="217524480"/>
        <c:crosses val="autoZero"/>
        <c:auto val="1"/>
        <c:lblAlgn val="ctr"/>
        <c:lblOffset val="100"/>
      </c:catAx>
      <c:valAx>
        <c:axId val="217524480"/>
        <c:scaling>
          <c:orientation val="minMax"/>
        </c:scaling>
        <c:axPos val="l"/>
        <c:majorGridlines/>
        <c:numFmt formatCode="General" sourceLinked="1"/>
        <c:tickLblPos val="nextTo"/>
        <c:crossAx val="217522176"/>
        <c:crosses val="autoZero"/>
        <c:crossBetween val="between"/>
      </c:valAx>
    </c:plotArea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SCRIVE</a:t>
            </a:r>
            <a:r>
              <a:rPr lang="it-IT" baseline="0"/>
              <a:t> E DESCRIVE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'!$N$19:$Q$19</c:f>
              <c:numCache>
                <c:formatCode>General</c:formatCode>
                <c:ptCount val="4"/>
                <c:pt idx="0">
                  <c:v>15</c:v>
                </c:pt>
                <c:pt idx="1">
                  <c:v>47</c:v>
                </c:pt>
                <c:pt idx="2">
                  <c:v>73</c:v>
                </c:pt>
                <c:pt idx="3">
                  <c:v>62</c:v>
                </c:pt>
              </c:numCache>
            </c:numRef>
          </c:val>
        </c:ser>
        <c:dLbls/>
        <c:shape val="box"/>
        <c:axId val="205971840"/>
        <c:axId val="205973376"/>
        <c:axId val="0"/>
      </c:bar3DChart>
      <c:catAx>
        <c:axId val="205971840"/>
        <c:scaling>
          <c:orientation val="minMax"/>
        </c:scaling>
        <c:axPos val="b"/>
        <c:tickLblPos val="nextTo"/>
        <c:crossAx val="205973376"/>
        <c:crosses val="autoZero"/>
        <c:auto val="1"/>
        <c:lblAlgn val="ctr"/>
        <c:lblOffset val="100"/>
      </c:catAx>
      <c:valAx>
        <c:axId val="2059733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971840"/>
        <c:crosses val="autoZero"/>
        <c:crossBetween val="between"/>
      </c:valAx>
    </c:plotArea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CONFRONTA</a:t>
            </a:r>
            <a:r>
              <a:rPr lang="en-US" baseline="0"/>
              <a:t> PROCEDIMENTI DIVERSI</a:t>
            </a:r>
            <a:endParaRPr lang="en-US"/>
          </a:p>
        </c:rich>
      </c:tx>
      <c:layout>
        <c:manualLayout>
          <c:xMode val="edge"/>
          <c:yMode val="edge"/>
          <c:x val="0.19964962618359383"/>
          <c:y val="2.67786328800043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dLbl>
              <c:idx val="1"/>
              <c:layout>
                <c:manualLayout>
                  <c:x val="-1.9336368860485433E-2"/>
                  <c:y val="0"/>
                </c:manualLayout>
              </c:layout>
              <c:showVal val="1"/>
            </c:dLbl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'!$R$19:$U$19</c:f>
              <c:numCache>
                <c:formatCode>General</c:formatCode>
                <c:ptCount val="4"/>
                <c:pt idx="0">
                  <c:v>11</c:v>
                </c:pt>
                <c:pt idx="1">
                  <c:v>55</c:v>
                </c:pt>
                <c:pt idx="2">
                  <c:v>76</c:v>
                </c:pt>
                <c:pt idx="3">
                  <c:v>55</c:v>
                </c:pt>
              </c:numCache>
            </c:numRef>
          </c:val>
        </c:ser>
        <c:dLbls/>
        <c:shape val="box"/>
        <c:axId val="205969664"/>
        <c:axId val="225460224"/>
        <c:axId val="0"/>
      </c:bar3DChart>
      <c:catAx>
        <c:axId val="205969664"/>
        <c:scaling>
          <c:orientation val="minMax"/>
        </c:scaling>
        <c:axPos val="b"/>
        <c:tickLblPos val="nextTo"/>
        <c:crossAx val="225460224"/>
        <c:crosses val="autoZero"/>
        <c:auto val="1"/>
        <c:lblAlgn val="ctr"/>
        <c:lblOffset val="100"/>
      </c:catAx>
      <c:valAx>
        <c:axId val="2254602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969664"/>
        <c:crosses val="autoZero"/>
        <c:crossBetween val="between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SPIEGA I RISULTATI OTTENUTI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'!$V$19:$Y$19</c:f>
              <c:numCache>
                <c:formatCode>General</c:formatCode>
                <c:ptCount val="4"/>
                <c:pt idx="0">
                  <c:v>10</c:v>
                </c:pt>
                <c:pt idx="1">
                  <c:v>50</c:v>
                </c:pt>
                <c:pt idx="2">
                  <c:v>76</c:v>
                </c:pt>
                <c:pt idx="3">
                  <c:v>61</c:v>
                </c:pt>
              </c:numCache>
            </c:numRef>
          </c:val>
        </c:ser>
        <c:dLbls/>
        <c:shape val="box"/>
        <c:axId val="225505280"/>
        <c:axId val="225506816"/>
        <c:axId val="0"/>
      </c:bar3DChart>
      <c:catAx>
        <c:axId val="225505280"/>
        <c:scaling>
          <c:orientation val="minMax"/>
        </c:scaling>
        <c:axPos val="b"/>
        <c:tickLblPos val="nextTo"/>
        <c:crossAx val="225506816"/>
        <c:crosses val="autoZero"/>
        <c:auto val="1"/>
        <c:lblAlgn val="ctr"/>
        <c:lblOffset val="100"/>
      </c:catAx>
      <c:valAx>
        <c:axId val="2255068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25505280"/>
        <c:crosses val="autoZero"/>
        <c:crossBetween val="between"/>
      </c:valAx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DISTINGUE, CLASSIFICA E UTILIZZA</a:t>
            </a:r>
          </a:p>
        </c:rich>
      </c:tx>
      <c:layout>
        <c:manualLayout>
          <c:xMode val="edge"/>
          <c:yMode val="edge"/>
          <c:x val="0.18556301894442137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'!$Z$19:$AC$19</c:f>
              <c:numCache>
                <c:formatCode>General</c:formatCode>
                <c:ptCount val="4"/>
                <c:pt idx="0">
                  <c:v>9</c:v>
                </c:pt>
                <c:pt idx="1">
                  <c:v>49</c:v>
                </c:pt>
                <c:pt idx="2">
                  <c:v>82</c:v>
                </c:pt>
                <c:pt idx="3">
                  <c:v>56</c:v>
                </c:pt>
              </c:numCache>
            </c:numRef>
          </c:val>
        </c:ser>
        <c:dLbls/>
        <c:shape val="box"/>
        <c:axId val="225572736"/>
        <c:axId val="225574272"/>
        <c:axId val="0"/>
      </c:bar3DChart>
      <c:catAx>
        <c:axId val="225572736"/>
        <c:scaling>
          <c:orientation val="minMax"/>
        </c:scaling>
        <c:axPos val="b"/>
        <c:tickLblPos val="nextTo"/>
        <c:crossAx val="225574272"/>
        <c:crosses val="autoZero"/>
        <c:auto val="1"/>
        <c:lblAlgn val="ctr"/>
        <c:lblOffset val="100"/>
      </c:catAx>
      <c:valAx>
        <c:axId val="2255742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25572736"/>
        <c:crosses val="autoZero"/>
        <c:crossBetween val="between"/>
      </c:valAx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COLLEGA</a:t>
            </a:r>
            <a:r>
              <a:rPr lang="it-IT" baseline="0"/>
              <a:t> FATTI A EVENTI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'!$AD$19:$AG$19</c:f>
              <c:numCache>
                <c:formatCode>General</c:formatCode>
                <c:ptCount val="4"/>
                <c:pt idx="0">
                  <c:v>8</c:v>
                </c:pt>
                <c:pt idx="1">
                  <c:v>50</c:v>
                </c:pt>
                <c:pt idx="2">
                  <c:v>77</c:v>
                </c:pt>
                <c:pt idx="3">
                  <c:v>62</c:v>
                </c:pt>
              </c:numCache>
            </c:numRef>
          </c:val>
        </c:ser>
        <c:dLbls/>
        <c:shape val="box"/>
        <c:axId val="225594752"/>
        <c:axId val="225776768"/>
        <c:axId val="0"/>
      </c:bar3DChart>
      <c:catAx>
        <c:axId val="225594752"/>
        <c:scaling>
          <c:orientation val="minMax"/>
        </c:scaling>
        <c:axPos val="b"/>
        <c:tickLblPos val="nextTo"/>
        <c:crossAx val="225776768"/>
        <c:crosses val="autoZero"/>
        <c:auto val="1"/>
        <c:lblAlgn val="ctr"/>
        <c:lblOffset val="100"/>
      </c:catAx>
      <c:valAx>
        <c:axId val="2257767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25594752"/>
        <c:crosses val="autoZero"/>
        <c:crossBetween val="between"/>
      </c:valAx>
    </c:plotArea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PRODUCE ELABORATI</a:t>
            </a:r>
            <a:r>
              <a:rPr lang="it-IT" baseline="0"/>
              <a:t> CON LE GIUSTE MODALITA'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'!$AH$19:$AK$19</c:f>
              <c:numCache>
                <c:formatCode>General</c:formatCode>
                <c:ptCount val="4"/>
                <c:pt idx="0">
                  <c:v>4</c:v>
                </c:pt>
                <c:pt idx="1">
                  <c:v>30</c:v>
                </c:pt>
                <c:pt idx="2">
                  <c:v>67</c:v>
                </c:pt>
                <c:pt idx="3">
                  <c:v>30</c:v>
                </c:pt>
              </c:numCache>
            </c:numRef>
          </c:val>
        </c:ser>
        <c:dLbls/>
        <c:shape val="box"/>
        <c:axId val="205587968"/>
        <c:axId val="205589504"/>
        <c:axId val="0"/>
      </c:bar3DChart>
      <c:catAx>
        <c:axId val="205587968"/>
        <c:scaling>
          <c:orientation val="minMax"/>
        </c:scaling>
        <c:axPos val="b"/>
        <c:tickLblPos val="nextTo"/>
        <c:crossAx val="205589504"/>
        <c:crosses val="autoZero"/>
        <c:auto val="1"/>
        <c:lblAlgn val="ctr"/>
        <c:lblOffset val="100"/>
      </c:catAx>
      <c:valAx>
        <c:axId val="2055895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587968"/>
        <c:crosses val="autoZero"/>
        <c:crossBetween val="between"/>
      </c:valAx>
    </c:plotArea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UTILIZZA I MEZZI DI COMUNICAZIONE</a:t>
            </a:r>
          </a:p>
        </c:rich>
      </c:tx>
      <c:layout>
        <c:manualLayout>
          <c:xMode val="edge"/>
          <c:yMode val="edge"/>
          <c:x val="0.2481196286016335"/>
          <c:y val="3.230218869342855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'!$AL$19:$AO$19</c:f>
              <c:numCache>
                <c:formatCode>General</c:formatCode>
                <c:ptCount val="4"/>
                <c:pt idx="0">
                  <c:v>4</c:v>
                </c:pt>
                <c:pt idx="1">
                  <c:v>33</c:v>
                </c:pt>
                <c:pt idx="2">
                  <c:v>64</c:v>
                </c:pt>
                <c:pt idx="3">
                  <c:v>30</c:v>
                </c:pt>
              </c:numCache>
            </c:numRef>
          </c:val>
        </c:ser>
        <c:dLbls/>
        <c:shape val="box"/>
        <c:axId val="205605888"/>
        <c:axId val="205628160"/>
        <c:axId val="0"/>
      </c:bar3DChart>
      <c:catAx>
        <c:axId val="205605888"/>
        <c:scaling>
          <c:orientation val="minMax"/>
        </c:scaling>
        <c:axPos val="b"/>
        <c:tickLblPos val="nextTo"/>
        <c:crossAx val="205628160"/>
        <c:crosses val="autoZero"/>
        <c:auto val="1"/>
        <c:lblAlgn val="ctr"/>
        <c:lblOffset val="100"/>
      </c:catAx>
      <c:valAx>
        <c:axId val="2056281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605888"/>
        <c:crosses val="autoZero"/>
        <c:crossBetween val="between"/>
      </c:valAx>
    </c:plotArea>
    <c:plotVisOnly val="1"/>
    <c:dispBlanksAs val="gap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SELEZIONA E ORGANIZZA INFORMAZIONI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'!$AP$19:$AS$19</c:f>
              <c:numCache>
                <c:formatCode>General</c:formatCode>
                <c:ptCount val="4"/>
                <c:pt idx="0">
                  <c:v>10</c:v>
                </c:pt>
                <c:pt idx="1">
                  <c:v>51</c:v>
                </c:pt>
                <c:pt idx="2">
                  <c:v>80</c:v>
                </c:pt>
                <c:pt idx="3">
                  <c:v>57</c:v>
                </c:pt>
              </c:numCache>
            </c:numRef>
          </c:val>
        </c:ser>
        <c:dLbls/>
        <c:shape val="box"/>
        <c:axId val="205681792"/>
        <c:axId val="205683328"/>
        <c:axId val="0"/>
      </c:bar3DChart>
      <c:catAx>
        <c:axId val="205681792"/>
        <c:scaling>
          <c:orientation val="minMax"/>
        </c:scaling>
        <c:axPos val="b"/>
        <c:tickLblPos val="nextTo"/>
        <c:crossAx val="205683328"/>
        <c:crosses val="autoZero"/>
        <c:auto val="1"/>
        <c:lblAlgn val="ctr"/>
        <c:lblOffset val="100"/>
      </c:catAx>
      <c:valAx>
        <c:axId val="2056833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681792"/>
        <c:crosses val="autoZero"/>
        <c:crossBetween val="between"/>
      </c:valAx>
    </c:plotArea>
    <c:plotVisOnly val="1"/>
    <c:dispBlanksAs val="gap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APPLICA</a:t>
            </a:r>
            <a:r>
              <a:rPr lang="it-IT" baseline="0"/>
              <a:t> STRATEGIE DI STUDIO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'!$AT$19:$AW$19</c:f>
              <c:numCache>
                <c:formatCode>General</c:formatCode>
                <c:ptCount val="4"/>
                <c:pt idx="0">
                  <c:v>11</c:v>
                </c:pt>
                <c:pt idx="1">
                  <c:v>42</c:v>
                </c:pt>
                <c:pt idx="2">
                  <c:v>79</c:v>
                </c:pt>
                <c:pt idx="3">
                  <c:v>65</c:v>
                </c:pt>
              </c:numCache>
            </c:numRef>
          </c:val>
        </c:ser>
        <c:dLbls/>
        <c:shape val="box"/>
        <c:axId val="205716096"/>
        <c:axId val="205853056"/>
        <c:axId val="0"/>
      </c:bar3DChart>
      <c:catAx>
        <c:axId val="205716096"/>
        <c:scaling>
          <c:orientation val="minMax"/>
        </c:scaling>
        <c:axPos val="b"/>
        <c:tickLblPos val="nextTo"/>
        <c:crossAx val="205853056"/>
        <c:crosses val="autoZero"/>
        <c:auto val="1"/>
        <c:lblAlgn val="ctr"/>
        <c:lblOffset val="100"/>
      </c:catAx>
      <c:valAx>
        <c:axId val="2058530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716096"/>
        <c:crosses val="autoZero"/>
        <c:crossBetween val="between"/>
      </c:valAx>
    </c:plotArea>
    <c:plotVisOnly val="1"/>
    <c:dispBlanksAs val="gap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CONOSCE GLI ORGANI DI GOVERNO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'!$AX$19:$BA$19</c:f>
              <c:numCache>
                <c:formatCode>General</c:formatCode>
                <c:ptCount val="4"/>
                <c:pt idx="0">
                  <c:v>10</c:v>
                </c:pt>
                <c:pt idx="1">
                  <c:v>36</c:v>
                </c:pt>
                <c:pt idx="2">
                  <c:v>80</c:v>
                </c:pt>
                <c:pt idx="3">
                  <c:v>54</c:v>
                </c:pt>
              </c:numCache>
            </c:numRef>
          </c:val>
        </c:ser>
        <c:dLbls/>
        <c:shape val="box"/>
        <c:axId val="205878016"/>
        <c:axId val="205879552"/>
        <c:axId val="0"/>
      </c:bar3DChart>
      <c:catAx>
        <c:axId val="205878016"/>
        <c:scaling>
          <c:orientation val="minMax"/>
        </c:scaling>
        <c:axPos val="b"/>
        <c:tickLblPos val="nextTo"/>
        <c:crossAx val="205879552"/>
        <c:crosses val="autoZero"/>
        <c:auto val="1"/>
        <c:lblAlgn val="ctr"/>
        <c:lblOffset val="100"/>
      </c:catAx>
      <c:valAx>
        <c:axId val="2058795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878016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LEGGE COMPRENDE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8.7416892516529773E-2"/>
          <c:y val="0.1471447380914834"/>
          <c:w val="0.87099140383811935"/>
          <c:h val="0.76574518703564864"/>
        </c:manualLayout>
      </c:layout>
      <c:bar3DChart>
        <c:barDir val="col"/>
        <c:grouping val="clustered"/>
        <c:ser>
          <c:idx val="1"/>
          <c:order val="0"/>
          <c:spPr>
            <a:solidFill>
              <a:schemeClr val="accent1"/>
            </a:solidFill>
            <a:ln>
              <a:noFill/>
            </a:ln>
          </c:spPr>
          <c:cat>
            <c:strRef>
              <c:f>'scuola secondaria 1 '!$J$7:$M$7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'!$J$18:$M$18</c:f>
              <c:numCache>
                <c:formatCode>General</c:formatCode>
                <c:ptCount val="4"/>
                <c:pt idx="0">
                  <c:v>4</c:v>
                </c:pt>
                <c:pt idx="1">
                  <c:v>53</c:v>
                </c:pt>
                <c:pt idx="2">
                  <c:v>89</c:v>
                </c:pt>
                <c:pt idx="3">
                  <c:v>47</c:v>
                </c:pt>
              </c:numCache>
            </c:numRef>
          </c:val>
        </c:ser>
        <c:dLbls>
          <c:showVal val="1"/>
        </c:dLbls>
        <c:shape val="box"/>
        <c:axId val="204596736"/>
        <c:axId val="204598272"/>
        <c:axId val="0"/>
      </c:bar3DChart>
      <c:catAx>
        <c:axId val="204596736"/>
        <c:scaling>
          <c:orientation val="minMax"/>
        </c:scaling>
        <c:axPos val="b"/>
        <c:tickLblPos val="nextTo"/>
        <c:crossAx val="204598272"/>
        <c:crosses val="autoZero"/>
        <c:auto val="1"/>
        <c:lblAlgn val="ctr"/>
        <c:lblOffset val="100"/>
      </c:catAx>
      <c:valAx>
        <c:axId val="2045982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4596736"/>
        <c:crossesAt val="1"/>
        <c:crossBetween val="between"/>
      </c:valAx>
    </c:plotArea>
    <c:plotVisOnly val="1"/>
    <c:dispBlanksAs val="gap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 LE CONSEGUENZE DEI PROPRI COMPORTAMENTI </a:t>
            </a:r>
          </a:p>
        </c:rich>
      </c:tx>
      <c:layout>
        <c:manualLayout>
          <c:xMode val="edge"/>
          <c:yMode val="edge"/>
          <c:x val="0.14621643758601424"/>
          <c:y val="2.811711940682390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'!$BB$19:$BE$19</c:f>
              <c:numCache>
                <c:formatCode>General</c:formatCode>
                <c:ptCount val="4"/>
                <c:pt idx="0">
                  <c:v>12</c:v>
                </c:pt>
                <c:pt idx="1">
                  <c:v>53</c:v>
                </c:pt>
                <c:pt idx="2">
                  <c:v>89</c:v>
                </c:pt>
                <c:pt idx="3">
                  <c:v>41</c:v>
                </c:pt>
              </c:numCache>
            </c:numRef>
          </c:val>
        </c:ser>
        <c:dLbls/>
        <c:shape val="box"/>
        <c:axId val="205912320"/>
        <c:axId val="225714176"/>
        <c:axId val="0"/>
      </c:bar3DChart>
      <c:catAx>
        <c:axId val="205912320"/>
        <c:scaling>
          <c:orientation val="minMax"/>
        </c:scaling>
        <c:axPos val="b"/>
        <c:tickLblPos val="nextTo"/>
        <c:crossAx val="225714176"/>
        <c:crosses val="autoZero"/>
        <c:auto val="1"/>
        <c:lblAlgn val="ctr"/>
        <c:lblOffset val="100"/>
      </c:catAx>
      <c:valAx>
        <c:axId val="2257141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912320"/>
        <c:crosses val="autoZero"/>
        <c:crossBetween val="between"/>
      </c:valAx>
    </c:plotArea>
    <c:plotVisOnly val="1"/>
    <c:dispBlanksAs val="gap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PROGETTA IL PERCORSO, VALUTA TEMPI E RISORSE</a:t>
            </a:r>
          </a:p>
        </c:rich>
      </c:tx>
      <c:layout>
        <c:manualLayout>
          <c:xMode val="edge"/>
          <c:yMode val="edge"/>
          <c:x val="0.1228362078542997"/>
          <c:y val="3.088155905746355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'!$BF$19:$BI$19</c:f>
              <c:numCache>
                <c:formatCode>General</c:formatCode>
                <c:ptCount val="4"/>
                <c:pt idx="0">
                  <c:v>9</c:v>
                </c:pt>
                <c:pt idx="1">
                  <c:v>46</c:v>
                </c:pt>
                <c:pt idx="2">
                  <c:v>80</c:v>
                </c:pt>
                <c:pt idx="3">
                  <c:v>62</c:v>
                </c:pt>
              </c:numCache>
            </c:numRef>
          </c:val>
        </c:ser>
        <c:dLbls/>
        <c:shape val="box"/>
        <c:axId val="225767808"/>
        <c:axId val="225769344"/>
        <c:axId val="0"/>
      </c:bar3DChart>
      <c:catAx>
        <c:axId val="225767808"/>
        <c:scaling>
          <c:orientation val="minMax"/>
        </c:scaling>
        <c:axPos val="b"/>
        <c:tickLblPos val="nextTo"/>
        <c:crossAx val="225769344"/>
        <c:crosses val="autoZero"/>
        <c:auto val="1"/>
        <c:lblAlgn val="ctr"/>
        <c:lblOffset val="100"/>
      </c:catAx>
      <c:valAx>
        <c:axId val="2257693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25767808"/>
        <c:crosses val="autoZero"/>
        <c:crossBetween val="between"/>
      </c:valAx>
    </c:plotArea>
    <c:plotVisOnly val="1"/>
    <c:dispBlanksAs val="gap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PRENDE DECISIONI</a:t>
            </a:r>
            <a:r>
              <a:rPr lang="it-IT" baseline="0"/>
              <a:t> DA SOLO E/O IN GRUPPO</a:t>
            </a:r>
            <a:endParaRPr lang="it-IT"/>
          </a:p>
        </c:rich>
      </c:tx>
      <c:layout>
        <c:manualLayout>
          <c:xMode val="edge"/>
          <c:yMode val="edge"/>
          <c:x val="9.257130859531798E-2"/>
          <c:y val="4.4680534180608668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5593339414827968E-2"/>
          <c:y val="0.17301061192004721"/>
          <c:w val="0.88402093809012361"/>
          <c:h val="0.732736719854614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3300"/>
            </a:solidFill>
            <a:ln>
              <a:noFill/>
            </a:ln>
          </c:spPr>
          <c:dLbls>
            <c:showVal val="1"/>
          </c:dLbls>
          <c:cat>
            <c:strRef>
              <c:f>'scuola secondaria 2 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2 '!$BJ$19:$BM$19</c:f>
              <c:numCache>
                <c:formatCode>General</c:formatCode>
                <c:ptCount val="4"/>
                <c:pt idx="0">
                  <c:v>9</c:v>
                </c:pt>
                <c:pt idx="1">
                  <c:v>43</c:v>
                </c:pt>
                <c:pt idx="2">
                  <c:v>86</c:v>
                </c:pt>
                <c:pt idx="3">
                  <c:v>59</c:v>
                </c:pt>
              </c:numCache>
            </c:numRef>
          </c:val>
        </c:ser>
        <c:dLbls/>
        <c:shape val="box"/>
        <c:axId val="170076032"/>
        <c:axId val="170077568"/>
        <c:axId val="0"/>
      </c:bar3DChart>
      <c:catAx>
        <c:axId val="170076032"/>
        <c:scaling>
          <c:orientation val="minMax"/>
        </c:scaling>
        <c:axPos val="b"/>
        <c:tickLblPos val="nextTo"/>
        <c:crossAx val="170077568"/>
        <c:crosses val="autoZero"/>
        <c:auto val="1"/>
        <c:lblAlgn val="ctr"/>
        <c:lblOffset val="100"/>
      </c:catAx>
      <c:valAx>
        <c:axId val="1700775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0076032"/>
        <c:crosses val="autoZero"/>
        <c:crossBetween val="between"/>
      </c:valAx>
    </c:plotArea>
    <c:plotVisOnly val="1"/>
    <c:dispBlanksAs val="gap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ASCOLTA-COMPRENDE</a:t>
            </a:r>
            <a:r>
              <a:rPr lang="it-IT" baseline="0"/>
              <a:t> E RIFERISCE</a:t>
            </a:r>
            <a:endParaRPr lang="it-IT"/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9.8959995813819673E-2"/>
          <c:y val="0.15791890645078818"/>
          <c:w val="0.87099140383811935"/>
          <c:h val="0.76574518703564864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noFill/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3'!$B$19:$E$19</c:f>
              <c:numCache>
                <c:formatCode>General</c:formatCode>
                <c:ptCount val="4"/>
                <c:pt idx="0">
                  <c:v>15</c:v>
                </c:pt>
                <c:pt idx="1">
                  <c:v>61</c:v>
                </c:pt>
                <c:pt idx="2">
                  <c:v>85</c:v>
                </c:pt>
                <c:pt idx="3">
                  <c:v>55</c:v>
                </c:pt>
              </c:numCache>
            </c:numRef>
          </c:val>
        </c:ser>
        <c:dLbls/>
        <c:shape val="box"/>
        <c:axId val="206131200"/>
        <c:axId val="206132736"/>
        <c:axId val="0"/>
      </c:bar3DChart>
      <c:catAx>
        <c:axId val="206131200"/>
        <c:scaling>
          <c:orientation val="minMax"/>
        </c:scaling>
        <c:axPos val="b"/>
        <c:tickLblPos val="nextTo"/>
        <c:crossAx val="206132736"/>
        <c:crosses val="autoZero"/>
        <c:auto val="1"/>
        <c:lblAlgn val="ctr"/>
        <c:lblOffset val="100"/>
      </c:catAx>
      <c:valAx>
        <c:axId val="206132736"/>
        <c:scaling>
          <c:orientation val="minMax"/>
        </c:scaling>
        <c:axPos val="l"/>
        <c:majorGridlines/>
        <c:numFmt formatCode="General" sourceLinked="1"/>
        <c:tickLblPos val="nextTo"/>
        <c:crossAx val="206131200"/>
        <c:crossesAt val="1"/>
        <c:crossBetween val="between"/>
      </c:valAx>
    </c:plotArea>
    <c:plotVisOnly val="1"/>
    <c:dispBlanksAs val="gap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PADRONEGGIA ED APPLICA LE CONOSCENZE FONDAMENTALI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noFill/>
            </a:ln>
          </c:spPr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3'!$F$19:$I$19</c:f>
              <c:numCache>
                <c:formatCode>General</c:formatCode>
                <c:ptCount val="4"/>
                <c:pt idx="0">
                  <c:v>12</c:v>
                </c:pt>
                <c:pt idx="1">
                  <c:v>53</c:v>
                </c:pt>
                <c:pt idx="2">
                  <c:v>85</c:v>
                </c:pt>
                <c:pt idx="3">
                  <c:v>62</c:v>
                </c:pt>
              </c:numCache>
            </c:numRef>
          </c:val>
        </c:ser>
        <c:dLbls>
          <c:showVal val="1"/>
        </c:dLbls>
        <c:shape val="box"/>
        <c:axId val="206149120"/>
        <c:axId val="206150656"/>
        <c:axId val="0"/>
      </c:bar3DChart>
      <c:catAx>
        <c:axId val="206149120"/>
        <c:scaling>
          <c:orientation val="minMax"/>
        </c:scaling>
        <c:axPos val="b"/>
        <c:tickLblPos val="nextTo"/>
        <c:crossAx val="206150656"/>
        <c:crosses val="autoZero"/>
        <c:auto val="1"/>
        <c:lblAlgn val="ctr"/>
        <c:lblOffset val="100"/>
      </c:catAx>
      <c:valAx>
        <c:axId val="206150656"/>
        <c:scaling>
          <c:orientation val="minMax"/>
        </c:scaling>
        <c:axPos val="l"/>
        <c:majorGridlines/>
        <c:numFmt formatCode="General" sourceLinked="1"/>
        <c:tickLblPos val="nextTo"/>
        <c:crossAx val="206149120"/>
        <c:crosses val="autoZero"/>
        <c:crossBetween val="between"/>
      </c:valAx>
    </c:plotArea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LEGGE, COMPRENDE, INTERAGISCE OPERA CONFRONTI </a:t>
            </a:r>
          </a:p>
        </c:rich>
      </c:tx>
      <c:layout>
        <c:manualLayout>
          <c:xMode val="edge"/>
          <c:yMode val="edge"/>
          <c:x val="0.27334865494161548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6256926357499925E-2"/>
          <c:y val="0.16183100085238539"/>
          <c:w val="0.87099140383811935"/>
          <c:h val="0.76574518703564864"/>
        </c:manualLayout>
      </c:layout>
      <c:bar3DChart>
        <c:barDir val="col"/>
        <c:grouping val="clustered"/>
        <c:ser>
          <c:idx val="1"/>
          <c:order val="0"/>
          <c:spPr>
            <a:solidFill>
              <a:srgbClr val="CC00CC"/>
            </a:solidFill>
            <a:ln>
              <a:noFill/>
            </a:ln>
          </c:spPr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3'!$J$19:$M$19</c:f>
              <c:numCache>
                <c:formatCode>General</c:formatCode>
                <c:ptCount val="4"/>
                <c:pt idx="0">
                  <c:v>16</c:v>
                </c:pt>
                <c:pt idx="1">
                  <c:v>57</c:v>
                </c:pt>
                <c:pt idx="2">
                  <c:v>90</c:v>
                </c:pt>
                <c:pt idx="3">
                  <c:v>50</c:v>
                </c:pt>
              </c:numCache>
            </c:numRef>
          </c:val>
        </c:ser>
        <c:dLbls>
          <c:showVal val="1"/>
        </c:dLbls>
        <c:shape val="box"/>
        <c:axId val="167665024"/>
        <c:axId val="167683200"/>
        <c:axId val="0"/>
      </c:bar3DChart>
      <c:catAx>
        <c:axId val="167665024"/>
        <c:scaling>
          <c:orientation val="minMax"/>
        </c:scaling>
        <c:axPos val="b"/>
        <c:tickLblPos val="nextTo"/>
        <c:crossAx val="167683200"/>
        <c:crosses val="autoZero"/>
        <c:auto val="1"/>
        <c:lblAlgn val="ctr"/>
        <c:lblOffset val="100"/>
      </c:catAx>
      <c:valAx>
        <c:axId val="1676832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7665024"/>
        <c:crossesAt val="1"/>
        <c:crossBetween val="between"/>
      </c:valAx>
    </c:plotArea>
    <c:plotVisOnly val="1"/>
    <c:dispBlanksAs val="gap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SCRIVE</a:t>
            </a:r>
            <a:r>
              <a:rPr lang="it-IT" baseline="0"/>
              <a:t> E DESCRIVE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3'!$N$19:$Q$19</c:f>
              <c:numCache>
                <c:formatCode>General</c:formatCode>
                <c:ptCount val="4"/>
                <c:pt idx="0">
                  <c:v>18</c:v>
                </c:pt>
                <c:pt idx="1">
                  <c:v>53</c:v>
                </c:pt>
                <c:pt idx="2">
                  <c:v>84</c:v>
                </c:pt>
                <c:pt idx="3">
                  <c:v>60</c:v>
                </c:pt>
              </c:numCache>
            </c:numRef>
          </c:val>
        </c:ser>
        <c:dLbls/>
        <c:shape val="box"/>
        <c:axId val="206247040"/>
        <c:axId val="206248576"/>
        <c:axId val="0"/>
      </c:bar3DChart>
      <c:catAx>
        <c:axId val="206247040"/>
        <c:scaling>
          <c:orientation val="minMax"/>
        </c:scaling>
        <c:axPos val="b"/>
        <c:tickLblPos val="nextTo"/>
        <c:crossAx val="206248576"/>
        <c:crosses val="autoZero"/>
        <c:auto val="1"/>
        <c:lblAlgn val="ctr"/>
        <c:lblOffset val="100"/>
      </c:catAx>
      <c:valAx>
        <c:axId val="2062485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6247040"/>
        <c:crosses val="autoZero"/>
        <c:crossBetween val="between"/>
      </c:valAx>
    </c:plotArea>
    <c:plotVisOnly val="1"/>
    <c:dispBlanksAs val="gap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UTILIZZA GLI STRUMENTI MATEMATICI PER OPERARE NELLA REALTA'</a:t>
            </a:r>
          </a:p>
        </c:rich>
      </c:tx>
      <c:layout>
        <c:manualLayout>
          <c:xMode val="edge"/>
          <c:yMode val="edge"/>
          <c:x val="0.13016953921168928"/>
          <c:y val="2.295311389714655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dLbl>
              <c:idx val="1"/>
              <c:layout>
                <c:manualLayout>
                  <c:x val="-1.9336368860485433E-2"/>
                  <c:y val="0"/>
                </c:manualLayout>
              </c:layout>
              <c:showVal val="1"/>
            </c:dLbl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3'!$R$19:$U$19</c:f>
              <c:numCache>
                <c:formatCode>General</c:formatCode>
                <c:ptCount val="4"/>
                <c:pt idx="0">
                  <c:v>13</c:v>
                </c:pt>
                <c:pt idx="1">
                  <c:v>49</c:v>
                </c:pt>
                <c:pt idx="2">
                  <c:v>89</c:v>
                </c:pt>
                <c:pt idx="3">
                  <c:v>66</c:v>
                </c:pt>
              </c:numCache>
            </c:numRef>
          </c:val>
        </c:ser>
        <c:dLbls/>
        <c:shape val="box"/>
        <c:axId val="206289920"/>
        <c:axId val="180429568"/>
        <c:axId val="0"/>
      </c:bar3DChart>
      <c:catAx>
        <c:axId val="206289920"/>
        <c:scaling>
          <c:orientation val="minMax"/>
        </c:scaling>
        <c:axPos val="b"/>
        <c:tickLblPos val="nextTo"/>
        <c:crossAx val="180429568"/>
        <c:crosses val="autoZero"/>
        <c:auto val="1"/>
        <c:lblAlgn val="ctr"/>
        <c:lblOffset val="100"/>
      </c:catAx>
      <c:valAx>
        <c:axId val="1804295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6289920"/>
        <c:crosses val="autoZero"/>
        <c:crossBetween val="between"/>
      </c:valAx>
    </c:plotArea>
    <c:plotVisOnly val="1"/>
    <c:dispBlanksAs val="gap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 PROBLEMATICHE SIENTIFICHE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3'!$V$19:$Y$19</c:f>
              <c:numCache>
                <c:formatCode>General</c:formatCode>
                <c:ptCount val="4"/>
                <c:pt idx="0">
                  <c:v>13</c:v>
                </c:pt>
                <c:pt idx="1">
                  <c:v>49</c:v>
                </c:pt>
                <c:pt idx="2">
                  <c:v>88</c:v>
                </c:pt>
                <c:pt idx="3">
                  <c:v>61</c:v>
                </c:pt>
              </c:numCache>
            </c:numRef>
          </c:val>
        </c:ser>
        <c:dLbls/>
        <c:shape val="box"/>
        <c:axId val="180466432"/>
        <c:axId val="180467968"/>
        <c:axId val="0"/>
      </c:bar3DChart>
      <c:catAx>
        <c:axId val="180466432"/>
        <c:scaling>
          <c:orientation val="minMax"/>
        </c:scaling>
        <c:axPos val="b"/>
        <c:tickLblPos val="nextTo"/>
        <c:crossAx val="180467968"/>
        <c:crosses val="autoZero"/>
        <c:auto val="1"/>
        <c:lblAlgn val="ctr"/>
        <c:lblOffset val="100"/>
      </c:catAx>
      <c:valAx>
        <c:axId val="1804679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0466432"/>
        <c:crosses val="autoZero"/>
        <c:crossBetween val="between"/>
      </c:valAx>
    </c:plotArea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DISTINGUE CLASSIFICA UTILIZZA E APPREZZA</a:t>
            </a:r>
          </a:p>
        </c:rich>
      </c:tx>
      <c:layout>
        <c:manualLayout>
          <c:xMode val="edge"/>
          <c:yMode val="edge"/>
          <c:x val="0.143776929400426"/>
          <c:y val="3.135004699841468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3'!$Z$19:$AC$19</c:f>
              <c:numCache>
                <c:formatCode>General</c:formatCode>
                <c:ptCount val="4"/>
                <c:pt idx="0">
                  <c:v>11</c:v>
                </c:pt>
                <c:pt idx="1">
                  <c:v>54</c:v>
                </c:pt>
                <c:pt idx="2">
                  <c:v>90</c:v>
                </c:pt>
                <c:pt idx="3">
                  <c:v>59</c:v>
                </c:pt>
              </c:numCache>
            </c:numRef>
          </c:val>
        </c:ser>
        <c:dLbls/>
        <c:shape val="box"/>
        <c:axId val="206178944"/>
        <c:axId val="206213504"/>
        <c:axId val="0"/>
      </c:bar3DChart>
      <c:catAx>
        <c:axId val="206178944"/>
        <c:scaling>
          <c:orientation val="minMax"/>
        </c:scaling>
        <c:axPos val="b"/>
        <c:tickLblPos val="nextTo"/>
        <c:crossAx val="206213504"/>
        <c:crosses val="autoZero"/>
        <c:auto val="1"/>
        <c:lblAlgn val="ctr"/>
        <c:lblOffset val="100"/>
      </c:catAx>
      <c:valAx>
        <c:axId val="2062135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6178944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SCRIVE</a:t>
            </a:r>
            <a:r>
              <a:rPr lang="it-IT" baseline="0"/>
              <a:t> E DESCRIVE</a:t>
            </a:r>
            <a:endParaRPr lang="it-IT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'!$N$7:$Q$7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'!$N$18:$Q$18</c:f>
              <c:numCache>
                <c:formatCode>General</c:formatCode>
                <c:ptCount val="4"/>
                <c:pt idx="0">
                  <c:v>4</c:v>
                </c:pt>
                <c:pt idx="1">
                  <c:v>41</c:v>
                </c:pt>
                <c:pt idx="2">
                  <c:v>96</c:v>
                </c:pt>
                <c:pt idx="3">
                  <c:v>53</c:v>
                </c:pt>
              </c:numCache>
            </c:numRef>
          </c:val>
        </c:ser>
        <c:dLbls/>
        <c:shape val="box"/>
        <c:axId val="204672000"/>
        <c:axId val="204681984"/>
        <c:axId val="0"/>
      </c:bar3DChart>
      <c:catAx>
        <c:axId val="204672000"/>
        <c:scaling>
          <c:orientation val="minMax"/>
        </c:scaling>
        <c:axPos val="b"/>
        <c:tickLblPos val="nextTo"/>
        <c:crossAx val="204681984"/>
        <c:crosses val="autoZero"/>
        <c:auto val="1"/>
        <c:lblAlgn val="ctr"/>
        <c:lblOffset val="100"/>
      </c:catAx>
      <c:valAx>
        <c:axId val="2046819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4672000"/>
        <c:crosses val="autoZero"/>
        <c:crossBetween val="between"/>
      </c:valAx>
    </c:plotArea>
    <c:plotVisOnly val="1"/>
    <c:dispBlanksAs val="gap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COLLOCA GLI EVENTI E INDIVIDUA LE RELAZIONI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3'!$AD$19:$AG$19</c:f>
              <c:numCache>
                <c:formatCode>General</c:formatCode>
                <c:ptCount val="4"/>
                <c:pt idx="0">
                  <c:v>8</c:v>
                </c:pt>
                <c:pt idx="1">
                  <c:v>60</c:v>
                </c:pt>
                <c:pt idx="2">
                  <c:v>87</c:v>
                </c:pt>
                <c:pt idx="3">
                  <c:v>59</c:v>
                </c:pt>
              </c:numCache>
            </c:numRef>
          </c:val>
        </c:ser>
        <c:dLbls/>
        <c:shape val="box"/>
        <c:axId val="206229888"/>
        <c:axId val="206231424"/>
        <c:axId val="0"/>
      </c:bar3DChart>
      <c:catAx>
        <c:axId val="206229888"/>
        <c:scaling>
          <c:orientation val="minMax"/>
        </c:scaling>
        <c:axPos val="b"/>
        <c:tickLblPos val="nextTo"/>
        <c:crossAx val="206231424"/>
        <c:crosses val="autoZero"/>
        <c:auto val="1"/>
        <c:lblAlgn val="ctr"/>
        <c:lblOffset val="100"/>
      </c:catAx>
      <c:valAx>
        <c:axId val="2062314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6229888"/>
        <c:crosses val="autoZero"/>
        <c:crossBetween val="between"/>
      </c:valAx>
    </c:plotArea>
    <c:plotVisOnly val="1"/>
    <c:dispBlanksAs val="gap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PRODUCE ELABORATI CON LE GIUSTE MODALITA'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3'!$AH$19:$AK$19</c:f>
              <c:numCache>
                <c:formatCode>General</c:formatCode>
                <c:ptCount val="4"/>
                <c:pt idx="0">
                  <c:v>8</c:v>
                </c:pt>
                <c:pt idx="1">
                  <c:v>49</c:v>
                </c:pt>
                <c:pt idx="2">
                  <c:v>73</c:v>
                </c:pt>
                <c:pt idx="3">
                  <c:v>35</c:v>
                </c:pt>
              </c:numCache>
            </c:numRef>
          </c:val>
        </c:ser>
        <c:dLbls/>
        <c:shape val="box"/>
        <c:axId val="206424320"/>
        <c:axId val="206430208"/>
        <c:axId val="0"/>
      </c:bar3DChart>
      <c:catAx>
        <c:axId val="206424320"/>
        <c:scaling>
          <c:orientation val="minMax"/>
        </c:scaling>
        <c:axPos val="b"/>
        <c:tickLblPos val="nextTo"/>
        <c:crossAx val="206430208"/>
        <c:crosses val="autoZero"/>
        <c:auto val="1"/>
        <c:lblAlgn val="ctr"/>
        <c:lblOffset val="100"/>
      </c:catAx>
      <c:valAx>
        <c:axId val="2064302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6424320"/>
        <c:crosses val="autoZero"/>
        <c:crossBetween val="between"/>
      </c:valAx>
    </c:plotArea>
    <c:plotVisOnly val="1"/>
    <c:dispBlanksAs val="gap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UTILIZZA I MEZZI DI COMUNICAZIONE</a:t>
            </a:r>
          </a:p>
        </c:rich>
      </c:tx>
      <c:layout>
        <c:manualLayout>
          <c:xMode val="edge"/>
          <c:yMode val="edge"/>
          <c:x val="0.31687631832518665"/>
          <c:y val="1.212930129778433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3'!$AL$19:$AO$19</c:f>
              <c:numCache>
                <c:formatCode>General</c:formatCode>
                <c:ptCount val="4"/>
                <c:pt idx="0">
                  <c:v>8</c:v>
                </c:pt>
                <c:pt idx="1">
                  <c:v>40</c:v>
                </c:pt>
                <c:pt idx="2">
                  <c:v>71</c:v>
                </c:pt>
                <c:pt idx="3">
                  <c:v>37</c:v>
                </c:pt>
              </c:numCache>
            </c:numRef>
          </c:val>
        </c:ser>
        <c:dLbls/>
        <c:shape val="box"/>
        <c:axId val="206458880"/>
        <c:axId val="206460416"/>
        <c:axId val="0"/>
      </c:bar3DChart>
      <c:catAx>
        <c:axId val="206458880"/>
        <c:scaling>
          <c:orientation val="minMax"/>
        </c:scaling>
        <c:axPos val="b"/>
        <c:tickLblPos val="nextTo"/>
        <c:crossAx val="206460416"/>
        <c:crosses val="autoZero"/>
        <c:auto val="1"/>
        <c:lblAlgn val="ctr"/>
        <c:lblOffset val="100"/>
      </c:catAx>
      <c:valAx>
        <c:axId val="2064604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6458880"/>
        <c:crosses val="autoZero"/>
        <c:crossBetween val="between"/>
      </c:valAx>
    </c:plotArea>
    <c:plotVisOnly val="1"/>
    <c:dispBlanksAs val="gap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SELEZIONA E ORGANIZZA INFORMAZIONI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3'!$AP$19:$AS$19</c:f>
              <c:numCache>
                <c:formatCode>General</c:formatCode>
                <c:ptCount val="4"/>
                <c:pt idx="0">
                  <c:v>11</c:v>
                </c:pt>
                <c:pt idx="1">
                  <c:v>56</c:v>
                </c:pt>
                <c:pt idx="2">
                  <c:v>88</c:v>
                </c:pt>
                <c:pt idx="3">
                  <c:v>58</c:v>
                </c:pt>
              </c:numCache>
            </c:numRef>
          </c:val>
        </c:ser>
        <c:dLbls/>
        <c:shape val="box"/>
        <c:axId val="206522240"/>
        <c:axId val="206523776"/>
        <c:axId val="0"/>
      </c:bar3DChart>
      <c:catAx>
        <c:axId val="206522240"/>
        <c:scaling>
          <c:orientation val="minMax"/>
        </c:scaling>
        <c:axPos val="b"/>
        <c:numFmt formatCode="General" sourceLinked="1"/>
        <c:tickLblPos val="nextTo"/>
        <c:crossAx val="206523776"/>
        <c:crosses val="autoZero"/>
        <c:auto val="1"/>
        <c:lblAlgn val="ctr"/>
        <c:lblOffset val="100"/>
      </c:catAx>
      <c:valAx>
        <c:axId val="2065237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6522240"/>
        <c:crosses val="autoZero"/>
        <c:crossBetween val="between"/>
      </c:valAx>
    </c:plotArea>
    <c:plotVisOnly val="1"/>
    <c:dispBlanksAs val="gap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APPLICA</a:t>
            </a:r>
            <a:r>
              <a:rPr lang="it-IT" baseline="0"/>
              <a:t> STRATEGIE DI STUDIO</a:t>
            </a:r>
            <a:endParaRPr lang="it-IT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3'!$AT$19:$AW$19</c:f>
              <c:numCache>
                <c:formatCode>General</c:formatCode>
                <c:ptCount val="4"/>
                <c:pt idx="0">
                  <c:v>11</c:v>
                </c:pt>
                <c:pt idx="1">
                  <c:v>51</c:v>
                </c:pt>
                <c:pt idx="2">
                  <c:v>86</c:v>
                </c:pt>
                <c:pt idx="3">
                  <c:v>66</c:v>
                </c:pt>
              </c:numCache>
            </c:numRef>
          </c:val>
        </c:ser>
        <c:dLbls/>
        <c:shape val="box"/>
        <c:axId val="206536064"/>
        <c:axId val="206550144"/>
        <c:axId val="0"/>
      </c:bar3DChart>
      <c:catAx>
        <c:axId val="206536064"/>
        <c:scaling>
          <c:orientation val="minMax"/>
        </c:scaling>
        <c:axPos val="b"/>
        <c:tickLblPos val="nextTo"/>
        <c:crossAx val="206550144"/>
        <c:crosses val="autoZero"/>
        <c:auto val="1"/>
        <c:lblAlgn val="ctr"/>
        <c:lblOffset val="100"/>
      </c:catAx>
      <c:valAx>
        <c:axId val="2065501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6536064"/>
        <c:crosses val="autoZero"/>
        <c:crossBetween val="between"/>
      </c:valAx>
    </c:plotArea>
    <c:plotVisOnly val="1"/>
    <c:dispBlanksAs val="gap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CONOSCE GLI ORGANI DI GOVERNO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3'!$AX$19:$BA$19</c:f>
              <c:numCache>
                <c:formatCode>General</c:formatCode>
                <c:ptCount val="4"/>
                <c:pt idx="0">
                  <c:v>7</c:v>
                </c:pt>
                <c:pt idx="1">
                  <c:v>54</c:v>
                </c:pt>
                <c:pt idx="2">
                  <c:v>90</c:v>
                </c:pt>
                <c:pt idx="3">
                  <c:v>61</c:v>
                </c:pt>
              </c:numCache>
            </c:numRef>
          </c:val>
        </c:ser>
        <c:dLbls/>
        <c:shape val="box"/>
        <c:axId val="206583296"/>
        <c:axId val="206584832"/>
        <c:axId val="0"/>
      </c:bar3DChart>
      <c:catAx>
        <c:axId val="206583296"/>
        <c:scaling>
          <c:orientation val="minMax"/>
        </c:scaling>
        <c:axPos val="b"/>
        <c:tickLblPos val="nextTo"/>
        <c:crossAx val="206584832"/>
        <c:crosses val="autoZero"/>
        <c:auto val="1"/>
        <c:lblAlgn val="ctr"/>
        <c:lblOffset val="100"/>
      </c:catAx>
      <c:valAx>
        <c:axId val="2065848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6583296"/>
        <c:crosses val="autoZero"/>
        <c:crossBetween val="between"/>
      </c:valAx>
    </c:plotArea>
    <c:plotVisOnly val="1"/>
    <c:dispBlanksAs val="gap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ASSUME LE CONSEGUENZE DEI PROPRI COMPORTAMENTI</a:t>
            </a:r>
          </a:p>
        </c:rich>
      </c:tx>
      <c:layout>
        <c:manualLayout>
          <c:xMode val="edge"/>
          <c:yMode val="edge"/>
          <c:x val="0.14623965840177913"/>
          <c:y val="2.765683632521813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3'!$BB$19:$BE$19</c:f>
              <c:numCache>
                <c:formatCode>General</c:formatCode>
                <c:ptCount val="4"/>
                <c:pt idx="0">
                  <c:v>12</c:v>
                </c:pt>
                <c:pt idx="1">
                  <c:v>60</c:v>
                </c:pt>
                <c:pt idx="2">
                  <c:v>87</c:v>
                </c:pt>
                <c:pt idx="3">
                  <c:v>56</c:v>
                </c:pt>
              </c:numCache>
            </c:numRef>
          </c:val>
        </c:ser>
        <c:dLbls/>
        <c:shape val="box"/>
        <c:axId val="206633984"/>
        <c:axId val="206648064"/>
        <c:axId val="0"/>
      </c:bar3DChart>
      <c:catAx>
        <c:axId val="206633984"/>
        <c:scaling>
          <c:orientation val="minMax"/>
        </c:scaling>
        <c:axPos val="b"/>
        <c:tickLblPos val="nextTo"/>
        <c:crossAx val="206648064"/>
        <c:crosses val="autoZero"/>
        <c:auto val="1"/>
        <c:lblAlgn val="ctr"/>
        <c:lblOffset val="100"/>
      </c:catAx>
      <c:valAx>
        <c:axId val="2066480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6633984"/>
        <c:crosses val="autoZero"/>
        <c:crossBetween val="between"/>
      </c:valAx>
    </c:plotArea>
    <c:plotVisOnly val="1"/>
    <c:dispBlanksAs val="gap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PROGETTA IL PERCORSO,</a:t>
            </a:r>
            <a:r>
              <a:rPr lang="it-IT" baseline="0"/>
              <a:t> TROVA NUOVE STRATEGIE RISOLUTIVE</a:t>
            </a:r>
            <a:endParaRPr lang="it-IT"/>
          </a:p>
        </c:rich>
      </c:tx>
      <c:layout>
        <c:manualLayout>
          <c:xMode val="edge"/>
          <c:yMode val="edge"/>
          <c:x val="0.18962235164897184"/>
          <c:y val="1.9023126924034611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0281449184789139"/>
          <c:y val="0.16625117115150084"/>
          <c:w val="0.86068625903859375"/>
          <c:h val="0.77427414777931725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3'!$BF$19:$BI$19</c:f>
              <c:numCache>
                <c:formatCode>General</c:formatCode>
                <c:ptCount val="4"/>
                <c:pt idx="0">
                  <c:v>7</c:v>
                </c:pt>
                <c:pt idx="1">
                  <c:v>61</c:v>
                </c:pt>
                <c:pt idx="2">
                  <c:v>81</c:v>
                </c:pt>
                <c:pt idx="3">
                  <c:v>66</c:v>
                </c:pt>
              </c:numCache>
            </c:numRef>
          </c:val>
        </c:ser>
        <c:dLbls/>
        <c:shape val="box"/>
        <c:axId val="206681216"/>
        <c:axId val="206682752"/>
        <c:axId val="0"/>
      </c:bar3DChart>
      <c:catAx>
        <c:axId val="206681216"/>
        <c:scaling>
          <c:orientation val="minMax"/>
        </c:scaling>
        <c:axPos val="b"/>
        <c:tickLblPos val="nextTo"/>
        <c:crossAx val="206682752"/>
        <c:crosses val="autoZero"/>
        <c:auto val="1"/>
        <c:lblAlgn val="ctr"/>
        <c:lblOffset val="100"/>
      </c:catAx>
      <c:valAx>
        <c:axId val="2066827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6681216"/>
        <c:crosses val="autoZero"/>
        <c:crossBetween val="between"/>
      </c:valAx>
    </c:plotArea>
    <c:plotVisOnly val="1"/>
    <c:dispBlanksAs val="gap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PRENDE DECISIONI</a:t>
            </a:r>
            <a:r>
              <a:rPr lang="it-IT" baseline="0"/>
              <a:t>, VALUTA STRUMENTI TEMPI E RISORSE</a:t>
            </a:r>
            <a:endParaRPr lang="it-IT"/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8.5593339414827968E-2"/>
          <c:y val="0.18370254359525007"/>
          <c:w val="0.88402093809012361"/>
          <c:h val="0.7220449034253332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C00CC"/>
            </a:solidFill>
            <a:ln>
              <a:solidFill>
                <a:srgbClr val="CC00CC"/>
              </a:solidFill>
            </a:ln>
          </c:spPr>
          <c:dLbls>
            <c:showVal val="1"/>
          </c:dLbls>
          <c:cat>
            <c:strRef>
              <c:f>'scuola secondaria 3'!$A$22:$A$25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3'!$BJ$19:$BM$19</c:f>
              <c:numCache>
                <c:formatCode>General</c:formatCode>
                <c:ptCount val="4"/>
                <c:pt idx="0">
                  <c:v>9</c:v>
                </c:pt>
                <c:pt idx="1">
                  <c:v>56</c:v>
                </c:pt>
                <c:pt idx="2">
                  <c:v>83</c:v>
                </c:pt>
                <c:pt idx="3">
                  <c:v>60</c:v>
                </c:pt>
              </c:numCache>
            </c:numRef>
          </c:val>
        </c:ser>
        <c:dLbls/>
        <c:shape val="box"/>
        <c:axId val="226241152"/>
        <c:axId val="226255232"/>
        <c:axId val="0"/>
      </c:bar3DChart>
      <c:catAx>
        <c:axId val="226241152"/>
        <c:scaling>
          <c:orientation val="minMax"/>
        </c:scaling>
        <c:axPos val="b"/>
        <c:tickLblPos val="nextTo"/>
        <c:crossAx val="226255232"/>
        <c:crosses val="autoZero"/>
        <c:auto val="1"/>
        <c:lblAlgn val="ctr"/>
        <c:lblOffset val="100"/>
      </c:catAx>
      <c:valAx>
        <c:axId val="2262552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26241152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1"/>
              <c:layout>
                <c:manualLayout>
                  <c:x val="-1.9336368860485433E-2"/>
                  <c:y val="0"/>
                </c:manualLayout>
              </c:layout>
              <c:showVal val="1"/>
            </c:dLbl>
            <c:showVal val="1"/>
          </c:dLbls>
          <c:cat>
            <c:strRef>
              <c:f>'scuola secondaria 1 '!$BF$7:$BI$7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'!$R$18:$U$18</c:f>
              <c:numCache>
                <c:formatCode>General</c:formatCode>
                <c:ptCount val="4"/>
                <c:pt idx="0">
                  <c:v>8</c:v>
                </c:pt>
                <c:pt idx="1">
                  <c:v>51</c:v>
                </c:pt>
                <c:pt idx="2">
                  <c:v>79</c:v>
                </c:pt>
                <c:pt idx="3">
                  <c:v>57</c:v>
                </c:pt>
              </c:numCache>
            </c:numRef>
          </c:val>
        </c:ser>
        <c:dLbls/>
        <c:shape val="box"/>
        <c:axId val="204706944"/>
        <c:axId val="204708480"/>
        <c:axId val="0"/>
      </c:bar3DChart>
      <c:catAx>
        <c:axId val="204706944"/>
        <c:scaling>
          <c:orientation val="minMax"/>
        </c:scaling>
        <c:axPos val="b"/>
        <c:tickLblPos val="nextTo"/>
        <c:crossAx val="204708480"/>
        <c:crosses val="autoZero"/>
        <c:auto val="1"/>
        <c:lblAlgn val="ctr"/>
        <c:lblOffset val="100"/>
      </c:catAx>
      <c:valAx>
        <c:axId val="2047084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4706944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'!$BJ$7:$BM$7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'!$V$18:$Y$18</c:f>
              <c:numCache>
                <c:formatCode>General</c:formatCode>
                <c:ptCount val="4"/>
                <c:pt idx="0">
                  <c:v>8</c:v>
                </c:pt>
                <c:pt idx="1">
                  <c:v>45</c:v>
                </c:pt>
                <c:pt idx="2">
                  <c:v>79</c:v>
                </c:pt>
                <c:pt idx="3">
                  <c:v>65</c:v>
                </c:pt>
              </c:numCache>
            </c:numRef>
          </c:val>
        </c:ser>
        <c:dLbls/>
        <c:shape val="box"/>
        <c:axId val="204728960"/>
        <c:axId val="204743040"/>
        <c:axId val="0"/>
      </c:bar3DChart>
      <c:catAx>
        <c:axId val="204728960"/>
        <c:scaling>
          <c:orientation val="minMax"/>
        </c:scaling>
        <c:axPos val="b"/>
        <c:tickLblPos val="nextTo"/>
        <c:crossAx val="204743040"/>
        <c:crosses val="autoZero"/>
        <c:auto val="1"/>
        <c:lblAlgn val="ctr"/>
        <c:lblOffset val="100"/>
      </c:catAx>
      <c:valAx>
        <c:axId val="2047430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4728960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DISTINGUE E CLASSIFICA GLI ELEMENTI</a:t>
            </a:r>
            <a:r>
              <a:rPr lang="it-IT" baseline="0"/>
              <a:t> DEI VARI LINGUAGGI</a:t>
            </a:r>
            <a:endParaRPr lang="it-IT"/>
          </a:p>
        </c:rich>
      </c:tx>
      <c:layout>
        <c:manualLayout>
          <c:xMode val="edge"/>
          <c:yMode val="edge"/>
          <c:x val="0.10064442428207566"/>
          <c:y val="1.578807420090578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'!$BF$7:$BI$7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'!$Z$18:$AC$18</c:f>
              <c:numCache>
                <c:formatCode>General</c:formatCode>
                <c:ptCount val="4"/>
                <c:pt idx="0">
                  <c:v>2</c:v>
                </c:pt>
                <c:pt idx="1">
                  <c:v>53</c:v>
                </c:pt>
                <c:pt idx="2">
                  <c:v>89</c:v>
                </c:pt>
                <c:pt idx="3">
                  <c:v>45</c:v>
                </c:pt>
              </c:numCache>
            </c:numRef>
          </c:val>
        </c:ser>
        <c:dLbls/>
        <c:shape val="box"/>
        <c:axId val="204784384"/>
        <c:axId val="204785920"/>
        <c:axId val="0"/>
      </c:bar3DChart>
      <c:catAx>
        <c:axId val="204784384"/>
        <c:scaling>
          <c:orientation val="minMax"/>
        </c:scaling>
        <c:axPos val="b"/>
        <c:tickLblPos val="nextTo"/>
        <c:crossAx val="204785920"/>
        <c:crosses val="autoZero"/>
        <c:auto val="1"/>
        <c:lblAlgn val="ctr"/>
        <c:lblOffset val="100"/>
      </c:catAx>
      <c:valAx>
        <c:axId val="2047859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4784384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INDIVIDUA</a:t>
            </a:r>
            <a:r>
              <a:rPr lang="it-IT" baseline="0"/>
              <a:t> LA REAZIONE SPAZIO-TEMPO</a:t>
            </a:r>
            <a:endParaRPr lang="it-IT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'!$BH$96:$BK$96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'!$AD$18:$AG$18</c:f>
              <c:numCache>
                <c:formatCode>General</c:formatCode>
                <c:ptCount val="4"/>
                <c:pt idx="0">
                  <c:v>2</c:v>
                </c:pt>
                <c:pt idx="1">
                  <c:v>48</c:v>
                </c:pt>
                <c:pt idx="2">
                  <c:v>93</c:v>
                </c:pt>
                <c:pt idx="3">
                  <c:v>47</c:v>
                </c:pt>
              </c:numCache>
            </c:numRef>
          </c:val>
        </c:ser>
        <c:dLbls/>
        <c:shape val="box"/>
        <c:axId val="204798208"/>
        <c:axId val="204972032"/>
        <c:axId val="0"/>
      </c:bar3DChart>
      <c:catAx>
        <c:axId val="204798208"/>
        <c:scaling>
          <c:orientation val="minMax"/>
        </c:scaling>
        <c:axPos val="b"/>
        <c:tickLblPos val="nextTo"/>
        <c:crossAx val="204972032"/>
        <c:crosses val="autoZero"/>
        <c:auto val="1"/>
        <c:lblAlgn val="ctr"/>
        <c:lblOffset val="100"/>
      </c:catAx>
      <c:valAx>
        <c:axId val="2049720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4798208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>
              <a:defRPr/>
            </a:pPr>
            <a:r>
              <a:rPr lang="it-IT"/>
              <a:t>CONOSCE</a:t>
            </a:r>
            <a:r>
              <a:rPr lang="it-IT" baseline="0"/>
              <a:t> LE FUNZIONI E LA SINTASSI DI BASE</a:t>
            </a:r>
            <a:endParaRPr lang="it-IT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'scuola secondaria 1 '!$BH$96:$BK$96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secondaria 1 '!$AH$18:$AK$18</c:f>
              <c:numCache>
                <c:formatCode>General</c:formatCode>
                <c:ptCount val="4"/>
                <c:pt idx="0">
                  <c:v>0</c:v>
                </c:pt>
                <c:pt idx="1">
                  <c:v>11</c:v>
                </c:pt>
                <c:pt idx="2">
                  <c:v>28</c:v>
                </c:pt>
                <c:pt idx="3">
                  <c:v>11</c:v>
                </c:pt>
              </c:numCache>
            </c:numRef>
          </c:val>
        </c:ser>
        <c:dLbls/>
        <c:shape val="box"/>
        <c:axId val="205009280"/>
        <c:axId val="205010816"/>
        <c:axId val="0"/>
      </c:bar3DChart>
      <c:catAx>
        <c:axId val="205009280"/>
        <c:scaling>
          <c:orientation val="minMax"/>
        </c:scaling>
        <c:axPos val="b"/>
        <c:tickLblPos val="nextTo"/>
        <c:crossAx val="205010816"/>
        <c:crosses val="autoZero"/>
        <c:auto val="1"/>
        <c:lblAlgn val="ctr"/>
        <c:lblOffset val="100"/>
      </c:catAx>
      <c:valAx>
        <c:axId val="2050108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5009280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441B-8AAD-480F-BA14-9DF57B11E771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D210-EB3C-48B3-87A7-55041E3116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8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133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333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6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4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461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97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858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0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47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968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9460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3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372827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674407" y="4005064"/>
            <a:ext cx="57662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MONITORAGGIO DEL PROCESSO </a:t>
            </a:r>
          </a:p>
          <a:p>
            <a:pPr algn="ctr"/>
            <a:r>
              <a:rPr lang="it-IT" sz="3200" b="1" dirty="0" smtClean="0"/>
              <a:t>DI APPRENDIMENTO</a:t>
            </a:r>
          </a:p>
          <a:p>
            <a:pPr algn="ctr"/>
            <a:r>
              <a:rPr lang="it-IT" sz="3200" b="1" dirty="0" smtClean="0"/>
              <a:t>D’INGRESSO </a:t>
            </a:r>
            <a:endParaRPr lang="it-IT" sz="3200" b="1" dirty="0"/>
          </a:p>
        </p:txBody>
      </p:sp>
      <p:sp>
        <p:nvSpPr>
          <p:cNvPr id="6" name="Rettangolo 5"/>
          <p:cNvSpPr/>
          <p:nvPr/>
        </p:nvSpPr>
        <p:spPr>
          <a:xfrm>
            <a:off x="2923307" y="5657671"/>
            <a:ext cx="326846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Scuola Secondaria</a:t>
            </a:r>
          </a:p>
          <a:p>
            <a:pPr algn="ctr"/>
            <a:r>
              <a:rPr lang="it-IT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A.S. 2016-17</a:t>
            </a:r>
            <a:endParaRPr lang="it-IT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90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civiche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31982185"/>
              </p:ext>
            </p:extLst>
          </p:nvPr>
        </p:nvGraphicFramePr>
        <p:xfrm>
          <a:off x="514335" y="950008"/>
          <a:ext cx="3913649" cy="5287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29556363"/>
              </p:ext>
            </p:extLst>
          </p:nvPr>
        </p:nvGraphicFramePr>
        <p:xfrm>
          <a:off x="4743040" y="980728"/>
          <a:ext cx="3913649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asellaDiTesto 13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653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44624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  <a:endParaRPr lang="it-IT" sz="48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91106736"/>
              </p:ext>
            </p:extLst>
          </p:nvPr>
        </p:nvGraphicFramePr>
        <p:xfrm>
          <a:off x="524856" y="887876"/>
          <a:ext cx="3887907" cy="5289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75305726"/>
              </p:ext>
            </p:extLst>
          </p:nvPr>
        </p:nvGraphicFramePr>
        <p:xfrm>
          <a:off x="4556276" y="875621"/>
          <a:ext cx="4017409" cy="5289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880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259632" y="150625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4993510"/>
              </p:ext>
            </p:extLst>
          </p:nvPr>
        </p:nvGraphicFramePr>
        <p:xfrm>
          <a:off x="395536" y="1628800"/>
          <a:ext cx="4048553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6112269"/>
              </p:ext>
            </p:extLst>
          </p:nvPr>
        </p:nvGraphicFramePr>
        <p:xfrm>
          <a:off x="4637700" y="1628800"/>
          <a:ext cx="403875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865649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611560" y="298731"/>
            <a:ext cx="78488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straniere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36809518"/>
              </p:ext>
            </p:extLst>
          </p:nvPr>
        </p:nvGraphicFramePr>
        <p:xfrm>
          <a:off x="591321" y="1700808"/>
          <a:ext cx="383762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89524695"/>
              </p:ext>
            </p:extLst>
          </p:nvPr>
        </p:nvGraphicFramePr>
        <p:xfrm>
          <a:off x="4788024" y="1700807"/>
          <a:ext cx="3655504" cy="4536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71680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9592" y="188640"/>
            <a:ext cx="785220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 err="1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</a:t>
            </a:r>
            <a:r>
              <a:rPr lang="it-IT" sz="3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Matematica E DI BASE IN </a:t>
            </a:r>
            <a:r>
              <a:rPr lang="it-IT" sz="3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tecnologia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0" name="Rettangolo 9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22380554"/>
              </p:ext>
            </p:extLst>
          </p:nvPr>
        </p:nvGraphicFramePr>
        <p:xfrm>
          <a:off x="395536" y="1535904"/>
          <a:ext cx="4111536" cy="4701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3993719"/>
              </p:ext>
            </p:extLst>
          </p:nvPr>
        </p:nvGraphicFramePr>
        <p:xfrm>
          <a:off x="4717223" y="1535904"/>
          <a:ext cx="4034575" cy="4701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88070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9571" y="69383"/>
            <a:ext cx="727280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culturale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25201515"/>
              </p:ext>
            </p:extLst>
          </p:nvPr>
        </p:nvGraphicFramePr>
        <p:xfrm>
          <a:off x="395536" y="1409408"/>
          <a:ext cx="4035099" cy="4824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09760641"/>
              </p:ext>
            </p:extLst>
          </p:nvPr>
        </p:nvGraphicFramePr>
        <p:xfrm>
          <a:off x="4613586" y="1409972"/>
          <a:ext cx="4062870" cy="4827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61680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188640"/>
            <a:ext cx="633670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digitale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0" name="Rettangolo 9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72238802"/>
              </p:ext>
            </p:extLst>
          </p:nvPr>
        </p:nvGraphicFramePr>
        <p:xfrm>
          <a:off x="474612" y="1170765"/>
          <a:ext cx="3927430" cy="5214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73503094"/>
              </p:ext>
            </p:extLst>
          </p:nvPr>
        </p:nvGraphicFramePr>
        <p:xfrm>
          <a:off x="4634613" y="1166573"/>
          <a:ext cx="4172447" cy="5214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90508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60648"/>
            <a:ext cx="682334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imparare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03805962"/>
              </p:ext>
            </p:extLst>
          </p:nvPr>
        </p:nvGraphicFramePr>
        <p:xfrm>
          <a:off x="467544" y="1126899"/>
          <a:ext cx="4029476" cy="511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32900229"/>
              </p:ext>
            </p:extLst>
          </p:nvPr>
        </p:nvGraphicFramePr>
        <p:xfrm>
          <a:off x="4788024" y="1147430"/>
          <a:ext cx="3924694" cy="5103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939298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611560" y="116632"/>
            <a:ext cx="84249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civiche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61023879"/>
              </p:ext>
            </p:extLst>
          </p:nvPr>
        </p:nvGraphicFramePr>
        <p:xfrm>
          <a:off x="538372" y="924982"/>
          <a:ext cx="4099327" cy="524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16179176"/>
              </p:ext>
            </p:extLst>
          </p:nvPr>
        </p:nvGraphicFramePr>
        <p:xfrm>
          <a:off x="4860031" y="908720"/>
          <a:ext cx="395937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02521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  <a:endParaRPr lang="it-IT" sz="48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0" name="Rettangolo 9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noFill/>
                  <a:prstDash val="solid"/>
                </a:ln>
                <a:solidFill>
                  <a:srgbClr val="CC3300"/>
                </a:solidFill>
              </a:rPr>
              <a:t>Seconda </a:t>
            </a:r>
            <a:endParaRPr lang="it-IT" b="1" dirty="0">
              <a:ln w="10541" cmpd="sng">
                <a:noFill/>
                <a:prstDash val="solid"/>
              </a:ln>
              <a:solidFill>
                <a:srgbClr val="CC33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3215611"/>
              </p:ext>
            </p:extLst>
          </p:nvPr>
        </p:nvGraphicFramePr>
        <p:xfrm>
          <a:off x="323528" y="1048982"/>
          <a:ext cx="4176464" cy="511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9322628"/>
              </p:ext>
            </p:extLst>
          </p:nvPr>
        </p:nvGraphicFramePr>
        <p:xfrm>
          <a:off x="4774933" y="1031831"/>
          <a:ext cx="4048425" cy="511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4359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4726677"/>
              </p:ext>
            </p:extLst>
          </p:nvPr>
        </p:nvGraphicFramePr>
        <p:xfrm>
          <a:off x="539552" y="908720"/>
          <a:ext cx="8229601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1296144"/>
                <a:gridCol w="6429401"/>
              </a:tblGrid>
              <a:tr h="7675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 Black" pitchFamily="34" charset="0"/>
                        </a:rPr>
                        <a:t>LIVELLO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596" marR="5596" marT="5596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2800" u="none" strike="noStrike" dirty="0">
                          <a:effectLst/>
                        </a:rPr>
                        <a:t>INDICATORI ESPLICATIVI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AVANZATO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L’alunno/a svolge compiti e risolve problemi complessi, mostrando padronanza nell’uso delle conoscenze e delle abilità; propone e sostiene le proprie opinioni e  assume in modo responsabile decisioni consapevoli.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INTERMEDIO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L’alunno/a svolge compiti e risolve problemi in situazioni nuove,   compie scelte consapevoli, mostrando di saper utilizzare le conoscenze e le abilità acquisite</a:t>
                      </a:r>
                    </a:p>
                  </a:txBody>
                  <a:tcPr marL="5596" marR="5596" marT="5596" marB="0"/>
                </a:tc>
              </a:tr>
              <a:tr h="109240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it-IT" sz="1800" u="none" strike="noStrike" dirty="0">
                          <a:effectLst/>
                        </a:rPr>
                        <a:t>L’al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unno/a L’alunno/a svolge compiti semplici   anche in situazioni nuove, mostrando di possedere conoscenze e abilità fondamentali e di saper applicare basilari regole e procedure apprese.</a:t>
                      </a:r>
                    </a:p>
                  </a:txBody>
                  <a:tcPr marL="5596" marR="5596" marT="5596" marB="0"/>
                </a:tc>
              </a:tr>
              <a:tr h="8640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INIZIALE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’alunno/a, se opportunamente guidato/a, svolge compiti semplici in situazioni note.</a:t>
                      </a:r>
                    </a:p>
                  </a:txBody>
                  <a:tcPr marL="5596" marR="5596" marT="5596" marB="0"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976904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660066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660066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 descr="ASCOLTA-COMPRENDE-SCRIV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24309343"/>
              </p:ext>
            </p:extLst>
          </p:nvPr>
        </p:nvGraphicFramePr>
        <p:xfrm>
          <a:off x="584146" y="1474064"/>
          <a:ext cx="3843838" cy="483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7163540"/>
              </p:ext>
            </p:extLst>
          </p:nvPr>
        </p:nvGraphicFramePr>
        <p:xfrm>
          <a:off x="4932040" y="1458805"/>
          <a:ext cx="3713506" cy="481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3414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straniere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06090009"/>
              </p:ext>
            </p:extLst>
          </p:nvPr>
        </p:nvGraphicFramePr>
        <p:xfrm>
          <a:off x="611560" y="1532176"/>
          <a:ext cx="3780282" cy="4777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0212675"/>
              </p:ext>
            </p:extLst>
          </p:nvPr>
        </p:nvGraphicFramePr>
        <p:xfrm>
          <a:off x="4637700" y="1546690"/>
          <a:ext cx="4038756" cy="4762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47429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32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32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tecnologia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99899163"/>
              </p:ext>
            </p:extLst>
          </p:nvPr>
        </p:nvGraphicFramePr>
        <p:xfrm>
          <a:off x="499843" y="1412776"/>
          <a:ext cx="410445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79628869"/>
              </p:ext>
            </p:extLst>
          </p:nvPr>
        </p:nvGraphicFramePr>
        <p:xfrm>
          <a:off x="4771996" y="1412776"/>
          <a:ext cx="396384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6623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culturale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88009250"/>
              </p:ext>
            </p:extLst>
          </p:nvPr>
        </p:nvGraphicFramePr>
        <p:xfrm>
          <a:off x="548920" y="1319790"/>
          <a:ext cx="3951072" cy="498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04208233"/>
              </p:ext>
            </p:extLst>
          </p:nvPr>
        </p:nvGraphicFramePr>
        <p:xfrm>
          <a:off x="4750060" y="1288125"/>
          <a:ext cx="3944397" cy="498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4989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digitale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28919149"/>
              </p:ext>
            </p:extLst>
          </p:nvPr>
        </p:nvGraphicFramePr>
        <p:xfrm>
          <a:off x="577520" y="1052736"/>
          <a:ext cx="389879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97512678"/>
              </p:ext>
            </p:extLst>
          </p:nvPr>
        </p:nvGraphicFramePr>
        <p:xfrm>
          <a:off x="4788024" y="1052736"/>
          <a:ext cx="3860413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88402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188640"/>
            <a:ext cx="682334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imparare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09555048"/>
              </p:ext>
            </p:extLst>
          </p:nvPr>
        </p:nvGraphicFramePr>
        <p:xfrm>
          <a:off x="514954" y="1143486"/>
          <a:ext cx="3985037" cy="5045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92289299"/>
              </p:ext>
            </p:extLst>
          </p:nvPr>
        </p:nvGraphicFramePr>
        <p:xfrm>
          <a:off x="4683564" y="1126899"/>
          <a:ext cx="3973416" cy="5038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744104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civiche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79286026"/>
              </p:ext>
            </p:extLst>
          </p:nvPr>
        </p:nvGraphicFramePr>
        <p:xfrm>
          <a:off x="605580" y="964829"/>
          <a:ext cx="3822404" cy="5200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49282724"/>
              </p:ext>
            </p:extLst>
          </p:nvPr>
        </p:nvGraphicFramePr>
        <p:xfrm>
          <a:off x="4741465" y="908720"/>
          <a:ext cx="3813603" cy="5207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7093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116632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  <a:endParaRPr lang="it-IT" sz="48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9900CC"/>
                  </a:solidFill>
                  <a:prstDash val="solid"/>
                </a:ln>
                <a:solidFill>
                  <a:srgbClr val="9900CC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9900CC"/>
                </a:solidFill>
                <a:prstDash val="solid"/>
              </a:ln>
              <a:solidFill>
                <a:srgbClr val="9900CC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4056481"/>
              </p:ext>
            </p:extLst>
          </p:nvPr>
        </p:nvGraphicFramePr>
        <p:xfrm>
          <a:off x="528501" y="959884"/>
          <a:ext cx="3827476" cy="5349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78198957"/>
              </p:ext>
            </p:extLst>
          </p:nvPr>
        </p:nvGraphicFramePr>
        <p:xfrm>
          <a:off x="4664084" y="939733"/>
          <a:ext cx="3818664" cy="5349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57431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83568" y="775737"/>
            <a:ext cx="57606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it-IT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12789" y="620072"/>
            <a:ext cx="71658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ESITI MONITORAGGIO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35285" y="1700059"/>
            <a:ext cx="7920880" cy="36933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ANALIZZANDO I DATI RACCOLTI E TABULATI DEL MONITORAGGIO DEL PROCESSO DI APPRENDIMENTO D’INGRESSO </a:t>
            </a:r>
            <a:r>
              <a:rPr lang="it-IT" b="1" dirty="0"/>
              <a:t>DELLA SCUOLA </a:t>
            </a:r>
            <a:r>
              <a:rPr lang="it-IT" b="1" dirty="0" smtClean="0"/>
              <a:t>SECONDARIA  DI PRIMO GRADO </a:t>
            </a:r>
            <a:r>
              <a:rPr lang="it-IT" dirty="0" smtClean="0"/>
              <a:t>E’ EMERSA  UNA SITUAZIONE GENERALE  DI PARTENZA ABBASTANZA POSITIVA CON PUNTI </a:t>
            </a:r>
            <a:r>
              <a:rPr lang="it-IT" dirty="0"/>
              <a:t>DI CRITICITA’ </a:t>
            </a:r>
            <a:r>
              <a:rPr lang="it-IT" dirty="0" smtClean="0"/>
              <a:t>NON RILEVANTI</a:t>
            </a:r>
            <a:r>
              <a:rPr lang="it-IT" dirty="0"/>
              <a:t>.</a:t>
            </a:r>
          </a:p>
          <a:p>
            <a:r>
              <a:rPr lang="it-IT" dirty="0"/>
              <a:t>LA MAGGIOR PARTE DEGLI ALUNNI DELLE CLASSI </a:t>
            </a:r>
            <a:r>
              <a:rPr lang="it-IT" b="1" dirty="0"/>
              <a:t>PRIME</a:t>
            </a:r>
            <a:r>
              <a:rPr lang="it-IT" dirty="0"/>
              <a:t> HA MOSTRATO DI POSSEDERE CONOSCENZE E </a:t>
            </a:r>
            <a:r>
              <a:rPr lang="it-IT" dirty="0" smtClean="0"/>
              <a:t>ABILITA’ FONDAMENTALI NELLE </a:t>
            </a:r>
            <a:r>
              <a:rPr lang="it-IT" dirty="0"/>
              <a:t>DIVERSE COMPETENZE E DI SAPER APPLICARE BASILARI REGOLE E PROCEDURE APPRESE</a:t>
            </a:r>
            <a:r>
              <a:rPr lang="it-IT" dirty="0" smtClean="0"/>
              <a:t>..</a:t>
            </a:r>
            <a:endParaRPr lang="it-IT" dirty="0"/>
          </a:p>
          <a:p>
            <a:r>
              <a:rPr lang="it-IT" dirty="0"/>
              <a:t>LA MAGGIOR PARTE DEGLI ALUNNI DELLE CLASSI </a:t>
            </a:r>
            <a:r>
              <a:rPr lang="it-IT" b="1" dirty="0"/>
              <a:t>SECONDE</a:t>
            </a:r>
            <a:r>
              <a:rPr lang="it-IT" dirty="0"/>
              <a:t>  HA MOSTRATO DI POSSEDERE UN LIVELLO </a:t>
            </a:r>
            <a:r>
              <a:rPr lang="it-IT" b="1" dirty="0" smtClean="0"/>
              <a:t>DI BASE </a:t>
            </a:r>
            <a:r>
              <a:rPr lang="it-IT" dirty="0" smtClean="0"/>
              <a:t>DI </a:t>
            </a:r>
            <a:r>
              <a:rPr lang="it-IT" dirty="0"/>
              <a:t>CONOSCENZE E ABILITA’ E DI SAPERLE UTILIZZARE.</a:t>
            </a:r>
          </a:p>
          <a:p>
            <a:r>
              <a:rPr lang="it-IT" dirty="0"/>
              <a:t>LA MAGGIOR PARTE DEGLI ALUNNI DELLE CLASSI </a:t>
            </a:r>
            <a:r>
              <a:rPr lang="it-IT" b="1" dirty="0" smtClean="0"/>
              <a:t>TERZE</a:t>
            </a:r>
            <a:r>
              <a:rPr lang="it-IT" dirty="0" smtClean="0"/>
              <a:t> SVOLGE COMPITI SEMPICI ANCHE IN SITUAZIONI NUOVE  MOSTRANDO DI POSSEDERECONOSCENZE E ABILITA’ </a:t>
            </a:r>
            <a:r>
              <a:rPr lang="it-IT" b="1" dirty="0" smtClean="0"/>
              <a:t>FONDAMENTALI </a:t>
            </a:r>
            <a:r>
              <a:rPr lang="it-IT" dirty="0" smtClean="0"/>
              <a:t>E DI  SAPER APPLICARE </a:t>
            </a:r>
            <a:r>
              <a:rPr lang="it-IT" b="1" dirty="0" smtClean="0"/>
              <a:t>BASILARI</a:t>
            </a:r>
            <a:r>
              <a:rPr lang="it-IT" dirty="0" smtClean="0"/>
              <a:t> REGOLE E PROCEDURE APPRESE.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4030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 descr="ASCOLTA-COMPRENDE-SCRIV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53604809"/>
              </p:ext>
            </p:extLst>
          </p:nvPr>
        </p:nvGraphicFramePr>
        <p:xfrm>
          <a:off x="570666" y="1628800"/>
          <a:ext cx="3857317" cy="4697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09729139"/>
              </p:ext>
            </p:extLst>
          </p:nvPr>
        </p:nvGraphicFramePr>
        <p:xfrm>
          <a:off x="4860032" y="1628800"/>
          <a:ext cx="373009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705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straniere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74633723"/>
              </p:ext>
            </p:extLst>
          </p:nvPr>
        </p:nvGraphicFramePr>
        <p:xfrm>
          <a:off x="611560" y="1499060"/>
          <a:ext cx="3924436" cy="4812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70453402"/>
              </p:ext>
            </p:extLst>
          </p:nvPr>
        </p:nvGraphicFramePr>
        <p:xfrm>
          <a:off x="4788024" y="1499060"/>
          <a:ext cx="3924436" cy="4810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0455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di base in matematica, scienze e tecnologia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75732595"/>
              </p:ext>
            </p:extLst>
          </p:nvPr>
        </p:nvGraphicFramePr>
        <p:xfrm>
          <a:off x="445091" y="1412776"/>
          <a:ext cx="401622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75299086"/>
              </p:ext>
            </p:extLst>
          </p:nvPr>
        </p:nvGraphicFramePr>
        <p:xfrm>
          <a:off x="4771996" y="1412776"/>
          <a:ext cx="40487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548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culturale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39008168"/>
              </p:ext>
            </p:extLst>
          </p:nvPr>
        </p:nvGraphicFramePr>
        <p:xfrm>
          <a:off x="445091" y="1412776"/>
          <a:ext cx="38884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88891019"/>
              </p:ext>
            </p:extLst>
          </p:nvPr>
        </p:nvGraphicFramePr>
        <p:xfrm>
          <a:off x="4778532" y="1412776"/>
          <a:ext cx="38884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digitale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22423967"/>
              </p:ext>
            </p:extLst>
          </p:nvPr>
        </p:nvGraphicFramePr>
        <p:xfrm>
          <a:off x="515764" y="923801"/>
          <a:ext cx="3912220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10579887"/>
              </p:ext>
            </p:extLst>
          </p:nvPr>
        </p:nvGraphicFramePr>
        <p:xfrm>
          <a:off x="4788024" y="945541"/>
          <a:ext cx="3882953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507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188640"/>
            <a:ext cx="682334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imparare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97771992"/>
              </p:ext>
            </p:extLst>
          </p:nvPr>
        </p:nvGraphicFramePr>
        <p:xfrm>
          <a:off x="395536" y="1126898"/>
          <a:ext cx="3888432" cy="5038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44021275"/>
              </p:ext>
            </p:extLst>
          </p:nvPr>
        </p:nvGraphicFramePr>
        <p:xfrm>
          <a:off x="4671303" y="1126898"/>
          <a:ext cx="3888432" cy="5038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13" name="CasellaDiTesto 12"/>
          <p:cNvSpPr txBox="1"/>
          <p:nvPr/>
        </p:nvSpPr>
        <p:spPr>
          <a:xfrm rot="19750088">
            <a:off x="24944" y="183074"/>
            <a:ext cx="840295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it-IT" b="1" dirty="0" smtClean="0">
                <a:solidFill>
                  <a:srgbClr val="FF3300"/>
                </a:solidFill>
              </a:rPr>
              <a:t>PRIMA</a:t>
            </a:r>
            <a:endParaRPr lang="it-IT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779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766</Words>
  <Application>Microsoft Office PowerPoint</Application>
  <PresentationFormat>Presentazione su schermo (4:3)</PresentationFormat>
  <Paragraphs>147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gabriella colella</dc:creator>
  <cp:lastModifiedBy>enzo</cp:lastModifiedBy>
  <cp:revision>141</cp:revision>
  <dcterms:created xsi:type="dcterms:W3CDTF">2016-11-23T15:24:18Z</dcterms:created>
  <dcterms:modified xsi:type="dcterms:W3CDTF">2016-12-05T21:31:38Z</dcterms:modified>
</cp:coreProperties>
</file>