
<file path=[Content_Types].xml><?xml version="1.0" encoding="utf-8"?>
<Types xmlns="http://schemas.openxmlformats.org/package/2006/content-types">
  <Override PartName="/ppt/charts/chart39.xml" ContentType="application/vnd.openxmlformats-officedocument.drawingml.char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charts/chart28.xml" ContentType="application/vnd.openxmlformats-officedocument.drawingml.chart+xml"/>
  <Override PartName="/ppt/charts/chart37.xml" ContentType="application/vnd.openxmlformats-officedocument.drawingml.chart+xml"/>
  <Override PartName="/ppt/charts/chart46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Override PartName="/ppt/charts/chart35.xml" ContentType="application/vnd.openxmlformats-officedocument.drawingml.chart+xml"/>
  <Override PartName="/ppt/charts/chart44.xml" ContentType="application/vnd.openxmlformats-officedocument.drawingml.chart+xml"/>
  <Override PartName="/ppt/charts/chart53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charts/chart33.xml" ContentType="application/vnd.openxmlformats-officedocument.drawingml.chart+xml"/>
  <Override PartName="/ppt/charts/chart42.xml" ContentType="application/vnd.openxmlformats-officedocument.drawingml.chart+xml"/>
  <Override PartName="/ppt/theme/themeOverride1.xml" ContentType="application/vnd.openxmlformats-officedocument.themeOverride+xml"/>
  <Override PartName="/ppt/charts/chart51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charts/chart40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charts/chart29.xml" ContentType="application/vnd.openxmlformats-officedocument.drawingml.chart+xml"/>
  <Override PartName="/ppt/notesSlides/notesSlide1.xml" ContentType="application/vnd.openxmlformats-officedocument.presentationml.notesSlide+xml"/>
  <Override PartName="/ppt/charts/chart4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charts/chart36.xml" ContentType="application/vnd.openxmlformats-officedocument.drawingml.chart+xml"/>
  <Override PartName="/ppt/charts/chart38.xml" ContentType="application/vnd.openxmlformats-officedocument.drawingml.chart+xml"/>
  <Override PartName="/ppt/charts/chart4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hart34.xml" ContentType="application/vnd.openxmlformats-officedocument.drawingml.chart+xml"/>
  <Override PartName="/ppt/charts/chart45.xml" ContentType="application/vnd.openxmlformats-officedocument.drawingml.chart+xml"/>
  <Override PartName="/ppt/charts/chart54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ppt/charts/chart43.xml" ContentType="application/vnd.openxmlformats-officedocument.drawingml.chart+xml"/>
  <Override PartName="/ppt/charts/chart5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charts/chart5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chart48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77" r:id="rId3"/>
    <p:sldId id="278" r:id="rId4"/>
    <p:sldId id="257" r:id="rId5"/>
    <p:sldId id="258" r:id="rId6"/>
    <p:sldId id="259" r:id="rId7"/>
    <p:sldId id="260" r:id="rId8"/>
    <p:sldId id="261" r:id="rId9"/>
    <p:sldId id="262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Sezione predefinita" id="{EF6C8717-D5A7-4E69-A935-FA777E8D9CBE}">
          <p14:sldIdLst>
            <p14:sldId id="256"/>
            <p14:sldId id="277"/>
            <p14:sldId id="278"/>
            <p14:sldId id="257"/>
            <p14:sldId id="258"/>
            <p14:sldId id="259"/>
            <p14:sldId id="260"/>
            <p14:sldId id="261"/>
            <p14:sldId id="262"/>
            <p14:sldId id="264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CC3399"/>
    <a:srgbClr val="CC0099"/>
    <a:srgbClr val="FF3399"/>
    <a:srgbClr val="0FA90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4660"/>
  </p:normalViewPr>
  <p:slideViewPr>
    <p:cSldViewPr>
      <p:cViewPr>
        <p:scale>
          <a:sx n="95" d="100"/>
          <a:sy n="95" d="100"/>
        </p:scale>
        <p:origin x="-666" y="7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5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5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5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5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Copia%20di%20tabulazione%20scuola%20dell'infanziaDEF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INTERAZIONE</a:t>
            </a:r>
          </a:p>
        </c:rich>
      </c:tx>
      <c:layout>
        <c:manualLayout>
          <c:xMode val="edge"/>
          <c:yMode val="edge"/>
          <c:x val="0.36642560853348866"/>
          <c:y val="4.3372291854746031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ANNI3!$B$11:$E$11</c:f>
              <c:numCache>
                <c:formatCode>General</c:formatCode>
                <c:ptCount val="4"/>
                <c:pt idx="0">
                  <c:v>0</c:v>
                </c:pt>
                <c:pt idx="1">
                  <c:v>5</c:v>
                </c:pt>
                <c:pt idx="2">
                  <c:v>9</c:v>
                </c:pt>
                <c:pt idx="3">
                  <c:v>35</c:v>
                </c:pt>
              </c:numCache>
            </c:numRef>
          </c:val>
        </c:ser>
        <c:dLbls/>
        <c:shape val="box"/>
        <c:axId val="150298624"/>
        <c:axId val="150300160"/>
        <c:axId val="0"/>
      </c:bar3DChart>
      <c:catAx>
        <c:axId val="150298624"/>
        <c:scaling>
          <c:orientation val="minMax"/>
        </c:scaling>
        <c:axPos val="b"/>
        <c:tickLblPos val="nextTo"/>
        <c:crossAx val="150300160"/>
        <c:crosses val="autoZero"/>
        <c:auto val="1"/>
        <c:lblAlgn val="ctr"/>
        <c:lblOffset val="100"/>
      </c:catAx>
      <c:valAx>
        <c:axId val="15030016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0298624"/>
        <c:crosses val="autoZero"/>
        <c:crossBetween val="between"/>
      </c:valAx>
    </c:plotArea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COMPRENSIONE</a:t>
            </a:r>
          </a:p>
        </c:rich>
      </c:tx>
      <c:layout>
        <c:manualLayout>
          <c:xMode val="edge"/>
          <c:yMode val="edge"/>
          <c:x val="0.33109512552533232"/>
          <c:y val="3.5357390449077451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ANNI3!$AL$11:$AO$11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30</c:v>
                </c:pt>
              </c:numCache>
            </c:numRef>
          </c:val>
        </c:ser>
        <c:dLbls/>
        <c:shape val="box"/>
        <c:axId val="156515328"/>
        <c:axId val="156521216"/>
        <c:axId val="0"/>
      </c:bar3DChart>
      <c:catAx>
        <c:axId val="156515328"/>
        <c:scaling>
          <c:orientation val="minMax"/>
        </c:scaling>
        <c:axPos val="b"/>
        <c:tickLblPos val="nextTo"/>
        <c:crossAx val="156521216"/>
        <c:crosses val="autoZero"/>
        <c:auto val="1"/>
        <c:lblAlgn val="ctr"/>
        <c:lblOffset val="100"/>
      </c:catAx>
      <c:valAx>
        <c:axId val="15652121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6515328"/>
        <c:crosses val="autoZero"/>
        <c:crossBetween val="between"/>
      </c:valAx>
    </c:plotArea>
    <c:plotVisOnly val="1"/>
    <c:dispBlanksAs val="gap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MOTIVARE LE SCELTE</a:t>
            </a:r>
          </a:p>
        </c:rich>
      </c:tx>
      <c:layout>
        <c:manualLayout>
          <c:xMode val="edge"/>
          <c:yMode val="edge"/>
          <c:x val="0.25499356888440594"/>
          <c:y val="3.134993974624318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ANNI3!$AP$11:$AS$11</c:f>
              <c:numCache>
                <c:formatCode>General</c:formatCode>
                <c:ptCount val="4"/>
                <c:pt idx="0">
                  <c:v>0</c:v>
                </c:pt>
                <c:pt idx="1">
                  <c:v>8</c:v>
                </c:pt>
                <c:pt idx="2">
                  <c:v>8</c:v>
                </c:pt>
                <c:pt idx="3">
                  <c:v>33</c:v>
                </c:pt>
              </c:numCache>
            </c:numRef>
          </c:val>
        </c:ser>
        <c:dLbls/>
        <c:shape val="box"/>
        <c:axId val="156562176"/>
        <c:axId val="156563712"/>
        <c:axId val="0"/>
      </c:bar3DChart>
      <c:catAx>
        <c:axId val="156562176"/>
        <c:scaling>
          <c:orientation val="minMax"/>
        </c:scaling>
        <c:axPos val="b"/>
        <c:tickLblPos val="nextTo"/>
        <c:crossAx val="156563712"/>
        <c:crosses val="autoZero"/>
        <c:auto val="1"/>
        <c:lblAlgn val="ctr"/>
        <c:lblOffset val="100"/>
      </c:catAx>
      <c:valAx>
        <c:axId val="15656371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6562176"/>
        <c:crosses val="autoZero"/>
        <c:crossBetween val="between"/>
      </c:valAx>
    </c:plotArea>
    <c:plotVisOnly val="1"/>
    <c:dispBlanksAs val="gap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RICAVARE INFORMAZIONI</a:t>
            </a:r>
          </a:p>
        </c:rich>
      </c:tx>
      <c:layout>
        <c:manualLayout>
          <c:xMode val="edge"/>
          <c:yMode val="edge"/>
          <c:x val="0.24678523577211442"/>
          <c:y val="3.5313035665972554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ANNI3!$AT$11:$AW$11</c:f>
              <c:numCache>
                <c:formatCode>General</c:formatCode>
                <c:ptCount val="4"/>
                <c:pt idx="0">
                  <c:v>0</c:v>
                </c:pt>
                <c:pt idx="1">
                  <c:v>6</c:v>
                </c:pt>
                <c:pt idx="2">
                  <c:v>5</c:v>
                </c:pt>
                <c:pt idx="3">
                  <c:v>38</c:v>
                </c:pt>
              </c:numCache>
            </c:numRef>
          </c:val>
        </c:ser>
        <c:dLbls/>
        <c:shape val="box"/>
        <c:axId val="156649728"/>
        <c:axId val="156663808"/>
        <c:axId val="0"/>
      </c:bar3DChart>
      <c:catAx>
        <c:axId val="156649728"/>
        <c:scaling>
          <c:orientation val="minMax"/>
        </c:scaling>
        <c:axPos val="b"/>
        <c:tickLblPos val="nextTo"/>
        <c:crossAx val="156663808"/>
        <c:crosses val="autoZero"/>
        <c:auto val="1"/>
        <c:lblAlgn val="ctr"/>
        <c:lblOffset val="100"/>
      </c:catAx>
      <c:valAx>
        <c:axId val="1566638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6649728"/>
        <c:crosses val="autoZero"/>
        <c:crossBetween val="between"/>
      </c:valAx>
    </c:plotArea>
    <c:plotVisOnly val="1"/>
    <c:dispBlanksAs val="gap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CONFRONTO CON ALTRI</a:t>
            </a:r>
          </a:p>
        </c:rich>
      </c:tx>
      <c:layout>
        <c:manualLayout>
          <c:xMode val="edge"/>
          <c:yMode val="edge"/>
          <c:x val="0.29110225653092209"/>
          <c:y val="3.134991689909747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ANNI3!$AX$11:$BA$11</c:f>
              <c:numCache>
                <c:formatCode>General</c:formatCode>
                <c:ptCount val="4"/>
                <c:pt idx="0">
                  <c:v>0</c:v>
                </c:pt>
                <c:pt idx="1">
                  <c:v>8</c:v>
                </c:pt>
                <c:pt idx="2">
                  <c:v>3</c:v>
                </c:pt>
                <c:pt idx="3">
                  <c:v>38</c:v>
                </c:pt>
              </c:numCache>
            </c:numRef>
          </c:val>
        </c:ser>
        <c:dLbls/>
        <c:shape val="box"/>
        <c:axId val="156729728"/>
        <c:axId val="156731264"/>
        <c:axId val="0"/>
      </c:bar3DChart>
      <c:catAx>
        <c:axId val="156729728"/>
        <c:scaling>
          <c:orientation val="minMax"/>
        </c:scaling>
        <c:axPos val="b"/>
        <c:tickLblPos val="nextTo"/>
        <c:crossAx val="156731264"/>
        <c:crosses val="autoZero"/>
        <c:auto val="1"/>
        <c:lblAlgn val="ctr"/>
        <c:lblOffset val="100"/>
      </c:catAx>
      <c:valAx>
        <c:axId val="15673126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6729728"/>
        <c:crosses val="autoZero"/>
        <c:crossBetween val="between"/>
      </c:valAx>
    </c:plotArea>
    <c:plotVisOnly val="1"/>
    <c:dispBlanksAs val="gap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IDENTITA'</a:t>
            </a:r>
            <a:r>
              <a:rPr lang="en-US" baseline="0"/>
              <a:t> PERSONALE</a:t>
            </a:r>
            <a:endParaRPr lang="en-US"/>
          </a:p>
        </c:rich>
      </c:tx>
      <c:layout>
        <c:manualLayout>
          <c:xMode val="edge"/>
          <c:yMode val="edge"/>
          <c:x val="0.28924158673386441"/>
          <c:y val="3.909884711602299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ANNI3!$BB$11:$BE$11</c:f>
              <c:numCache>
                <c:formatCode>General</c:formatCode>
                <c:ptCount val="4"/>
                <c:pt idx="0">
                  <c:v>0</c:v>
                </c:pt>
                <c:pt idx="1">
                  <c:v>6</c:v>
                </c:pt>
                <c:pt idx="2">
                  <c:v>10</c:v>
                </c:pt>
                <c:pt idx="3">
                  <c:v>33</c:v>
                </c:pt>
              </c:numCache>
            </c:numRef>
          </c:val>
        </c:ser>
        <c:dLbls/>
        <c:shape val="box"/>
        <c:axId val="156751744"/>
        <c:axId val="156753280"/>
        <c:axId val="0"/>
      </c:bar3DChart>
      <c:catAx>
        <c:axId val="156751744"/>
        <c:scaling>
          <c:orientation val="minMax"/>
        </c:scaling>
        <c:axPos val="b"/>
        <c:tickLblPos val="nextTo"/>
        <c:crossAx val="156753280"/>
        <c:crosses val="autoZero"/>
        <c:auto val="1"/>
        <c:lblAlgn val="ctr"/>
        <c:lblOffset val="100"/>
      </c:catAx>
      <c:valAx>
        <c:axId val="15675328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6751744"/>
        <c:crosses val="autoZero"/>
        <c:crossBetween val="between"/>
      </c:valAx>
    </c:plotArea>
    <c:plotVisOnly val="1"/>
    <c:dispBlanksAs val="gap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PRENDERE DECISIONI</a:t>
            </a:r>
          </a:p>
        </c:rich>
      </c:tx>
      <c:layout>
        <c:manualLayout>
          <c:xMode val="edge"/>
          <c:yMode val="edge"/>
          <c:x val="0.2851203131051796"/>
          <c:y val="3.457232350527361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ANNI3!$BF$11:$BI$11</c:f>
              <c:numCache>
                <c:formatCode>General</c:formatCode>
                <c:ptCount val="4"/>
                <c:pt idx="0">
                  <c:v>0</c:v>
                </c:pt>
                <c:pt idx="1">
                  <c:v>6</c:v>
                </c:pt>
                <c:pt idx="2">
                  <c:v>4</c:v>
                </c:pt>
                <c:pt idx="3">
                  <c:v>39</c:v>
                </c:pt>
              </c:numCache>
            </c:numRef>
          </c:val>
        </c:ser>
        <c:dLbls/>
        <c:shape val="box"/>
        <c:axId val="150069248"/>
        <c:axId val="150070784"/>
        <c:axId val="0"/>
      </c:bar3DChart>
      <c:catAx>
        <c:axId val="150069248"/>
        <c:scaling>
          <c:orientation val="minMax"/>
        </c:scaling>
        <c:axPos val="b"/>
        <c:tickLblPos val="nextTo"/>
        <c:crossAx val="150070784"/>
        <c:crosses val="autoZero"/>
        <c:auto val="1"/>
        <c:lblAlgn val="ctr"/>
        <c:lblOffset val="100"/>
      </c:catAx>
      <c:valAx>
        <c:axId val="15007078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0069248"/>
        <c:crosses val="autoZero"/>
        <c:crossBetween val="between"/>
      </c:valAx>
    </c:plotArea>
    <c:plotVisOnly val="1"/>
    <c:dispBlanksAs val="gap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MOTIVARE LE SCELTE</a:t>
            </a:r>
          </a:p>
        </c:rich>
      </c:tx>
      <c:layout>
        <c:manualLayout>
          <c:xMode val="edge"/>
          <c:yMode val="edge"/>
          <c:x val="0.28621037366899821"/>
          <c:y val="3.93648535733849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ANNI3!$BJ$11:$BM$11</c:f>
              <c:numCache>
                <c:formatCode>General</c:formatCode>
                <c:ptCount val="4"/>
                <c:pt idx="0">
                  <c:v>0</c:v>
                </c:pt>
                <c:pt idx="1">
                  <c:v>6</c:v>
                </c:pt>
                <c:pt idx="2">
                  <c:v>4</c:v>
                </c:pt>
                <c:pt idx="3">
                  <c:v>39</c:v>
                </c:pt>
              </c:numCache>
            </c:numRef>
          </c:val>
        </c:ser>
        <c:dLbls/>
        <c:shape val="box"/>
        <c:axId val="156861952"/>
        <c:axId val="156863488"/>
        <c:axId val="0"/>
      </c:bar3DChart>
      <c:catAx>
        <c:axId val="156861952"/>
        <c:scaling>
          <c:orientation val="minMax"/>
        </c:scaling>
        <c:axPos val="b"/>
        <c:tickLblPos val="nextTo"/>
        <c:crossAx val="156863488"/>
        <c:crosses val="autoZero"/>
        <c:auto val="1"/>
        <c:lblAlgn val="ctr"/>
        <c:lblOffset val="100"/>
      </c:catAx>
      <c:valAx>
        <c:axId val="15686348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6861952"/>
        <c:crosses val="autoZero"/>
        <c:crossBetween val="between"/>
      </c:valAx>
    </c:plotArea>
    <c:plotVisOnly val="1"/>
    <c:dispBlanksAs val="gap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IL LINGUAGGIO DEL CORPO</a:t>
            </a:r>
          </a:p>
        </c:rich>
      </c:tx>
      <c:layout>
        <c:manualLayout>
          <c:xMode val="edge"/>
          <c:yMode val="edge"/>
          <c:x val="0.22524776840179273"/>
          <c:y val="4.310629908339790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ANNI3!$BN$11:$BQ$11</c:f>
              <c:numCache>
                <c:formatCode>General</c:formatCode>
                <c:ptCount val="4"/>
                <c:pt idx="0">
                  <c:v>0</c:v>
                </c:pt>
                <c:pt idx="1">
                  <c:v>7</c:v>
                </c:pt>
                <c:pt idx="2">
                  <c:v>7</c:v>
                </c:pt>
                <c:pt idx="3">
                  <c:v>35</c:v>
                </c:pt>
              </c:numCache>
            </c:numRef>
          </c:val>
        </c:ser>
        <c:dLbls/>
        <c:shape val="box"/>
        <c:axId val="156884352"/>
        <c:axId val="156783744"/>
        <c:axId val="0"/>
      </c:bar3DChart>
      <c:catAx>
        <c:axId val="156884352"/>
        <c:scaling>
          <c:orientation val="minMax"/>
        </c:scaling>
        <c:axPos val="b"/>
        <c:tickLblPos val="nextTo"/>
        <c:crossAx val="156783744"/>
        <c:crosses val="autoZero"/>
        <c:auto val="1"/>
        <c:lblAlgn val="ctr"/>
        <c:lblOffset val="100"/>
      </c:catAx>
      <c:valAx>
        <c:axId val="15678374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6884352"/>
        <c:crosses val="autoZero"/>
        <c:crossBetween val="between"/>
      </c:valAx>
    </c:plotArea>
    <c:plotVisOnly val="1"/>
    <c:dispBlanksAs val="gap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UTILIZZO DI ALTRI LINGUAGGI</a:t>
            </a:r>
          </a:p>
        </c:rich>
      </c:tx>
      <c:layout>
        <c:manualLayout>
          <c:xMode val="edge"/>
          <c:yMode val="edge"/>
          <c:x val="0.17399812464174366"/>
          <c:y val="4.3372305540759881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ANNI3!$BR$11:$BU$11</c:f>
              <c:numCache>
                <c:formatCode>General</c:formatCode>
                <c:ptCount val="4"/>
                <c:pt idx="0">
                  <c:v>0</c:v>
                </c:pt>
                <c:pt idx="1">
                  <c:v>7</c:v>
                </c:pt>
                <c:pt idx="2">
                  <c:v>6</c:v>
                </c:pt>
                <c:pt idx="3">
                  <c:v>36</c:v>
                </c:pt>
              </c:numCache>
            </c:numRef>
          </c:val>
        </c:ser>
        <c:dLbls/>
        <c:shape val="box"/>
        <c:axId val="156800128"/>
        <c:axId val="156801664"/>
        <c:axId val="0"/>
      </c:bar3DChart>
      <c:catAx>
        <c:axId val="156800128"/>
        <c:scaling>
          <c:orientation val="minMax"/>
        </c:scaling>
        <c:axPos val="b"/>
        <c:tickLblPos val="nextTo"/>
        <c:crossAx val="156801664"/>
        <c:crosses val="autoZero"/>
        <c:auto val="1"/>
        <c:lblAlgn val="ctr"/>
        <c:lblOffset val="100"/>
      </c:catAx>
      <c:valAx>
        <c:axId val="15680166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6800128"/>
        <c:crosses val="autoZero"/>
        <c:crossBetween val="between"/>
      </c:valAx>
    </c:plotArea>
    <c:plotVisOnly val="1"/>
    <c:dispBlanksAs val="gap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INTERAZIONE</a:t>
            </a:r>
          </a:p>
        </c:rich>
      </c:tx>
      <c:layout>
        <c:manualLayout>
          <c:xMode val="edge"/>
          <c:yMode val="edge"/>
          <c:x val="0.36642560853348866"/>
          <c:y val="4.3372291854746031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ANNI4!$B$12:$E$12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30</c:v>
                </c:pt>
                <c:pt idx="3">
                  <c:v>23</c:v>
                </c:pt>
              </c:numCache>
            </c:numRef>
          </c:val>
        </c:ser>
        <c:dLbls/>
        <c:shape val="box"/>
        <c:axId val="156896256"/>
        <c:axId val="156939008"/>
        <c:axId val="0"/>
      </c:bar3DChart>
      <c:catAx>
        <c:axId val="156896256"/>
        <c:scaling>
          <c:orientation val="minMax"/>
        </c:scaling>
        <c:axPos val="b"/>
        <c:tickLblPos val="nextTo"/>
        <c:crossAx val="156939008"/>
        <c:crosses val="autoZero"/>
        <c:auto val="1"/>
        <c:lblAlgn val="ctr"/>
        <c:lblOffset val="100"/>
      </c:catAx>
      <c:valAx>
        <c:axId val="1569390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6896256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ASCOLTO E COMPRENSIONE</a:t>
            </a:r>
          </a:p>
        </c:rich>
      </c:tx>
      <c:layout>
        <c:manualLayout>
          <c:xMode val="edge"/>
          <c:yMode val="edge"/>
          <c:x val="0.17655563100186569"/>
          <c:y val="3.134993974624318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ANNI3!$F$11:$I$11</c:f>
              <c:numCache>
                <c:formatCode>General</c:formatCode>
                <c:ptCount val="4"/>
                <c:pt idx="0">
                  <c:v>0</c:v>
                </c:pt>
                <c:pt idx="1">
                  <c:v>6</c:v>
                </c:pt>
                <c:pt idx="2">
                  <c:v>6</c:v>
                </c:pt>
                <c:pt idx="3">
                  <c:v>37</c:v>
                </c:pt>
              </c:numCache>
            </c:numRef>
          </c:val>
        </c:ser>
        <c:dLbls/>
        <c:shape val="box"/>
        <c:axId val="150324736"/>
        <c:axId val="150326272"/>
        <c:axId val="0"/>
      </c:bar3DChart>
      <c:catAx>
        <c:axId val="150324736"/>
        <c:scaling>
          <c:orientation val="minMax"/>
        </c:scaling>
        <c:axPos val="b"/>
        <c:tickLblPos val="nextTo"/>
        <c:crossAx val="150326272"/>
        <c:crosses val="autoZero"/>
        <c:auto val="1"/>
        <c:lblAlgn val="ctr"/>
        <c:lblOffset val="100"/>
      </c:catAx>
      <c:valAx>
        <c:axId val="15032627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0324736"/>
        <c:crosses val="autoZero"/>
        <c:crossBetween val="between"/>
      </c:valAx>
    </c:plotArea>
    <c:plotVisOnly val="1"/>
    <c:dispBlanksAs val="gap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ASCOLTO E COMPRENSIONE</a:t>
            </a:r>
          </a:p>
        </c:rich>
      </c:tx>
      <c:layout>
        <c:manualLayout>
          <c:xMode val="edge"/>
          <c:yMode val="edge"/>
          <c:x val="0.17655563100186569"/>
          <c:y val="3.134993974624318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ANNI4!$J$12:$M$12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8</c:v>
                </c:pt>
                <c:pt idx="3">
                  <c:v>19</c:v>
                </c:pt>
              </c:numCache>
            </c:numRef>
          </c:val>
        </c:ser>
        <c:dLbls/>
        <c:shape val="box"/>
        <c:axId val="157094656"/>
        <c:axId val="157096192"/>
        <c:axId val="0"/>
      </c:bar3DChart>
      <c:catAx>
        <c:axId val="157094656"/>
        <c:scaling>
          <c:orientation val="minMax"/>
        </c:scaling>
        <c:axPos val="b"/>
        <c:tickLblPos val="nextTo"/>
        <c:crossAx val="157096192"/>
        <c:crosses val="autoZero"/>
        <c:auto val="1"/>
        <c:lblAlgn val="ctr"/>
        <c:lblOffset val="100"/>
      </c:catAx>
      <c:valAx>
        <c:axId val="15709619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7094656"/>
        <c:crosses val="autoZero"/>
        <c:crossBetween val="between"/>
      </c:valAx>
    </c:plotArea>
    <c:plotVisOnly val="1"/>
    <c:dispBlanksAs val="gap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ASCOLTO E COMPRENSIONE</a:t>
            </a:r>
          </a:p>
        </c:rich>
      </c:tx>
      <c:layout>
        <c:manualLayout>
          <c:xMode val="edge"/>
          <c:yMode val="edge"/>
          <c:x val="0.17655563100186569"/>
          <c:y val="3.134993974624318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1"/>
          <c:order val="0"/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ANNI4!$N$12:$Q$12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8</c:v>
                </c:pt>
                <c:pt idx="3">
                  <c:v>19</c:v>
                </c:pt>
              </c:numCache>
            </c:numRef>
          </c:val>
        </c:ser>
        <c:dLbls/>
        <c:shape val="box"/>
        <c:axId val="157137152"/>
        <c:axId val="157143040"/>
        <c:axId val="0"/>
      </c:bar3DChart>
      <c:catAx>
        <c:axId val="157137152"/>
        <c:scaling>
          <c:orientation val="minMax"/>
        </c:scaling>
        <c:axPos val="b"/>
        <c:tickLblPos val="nextTo"/>
        <c:crossAx val="157143040"/>
        <c:crosses val="autoZero"/>
        <c:auto val="1"/>
        <c:lblAlgn val="ctr"/>
        <c:lblOffset val="100"/>
      </c:catAx>
      <c:valAx>
        <c:axId val="15714304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7137152"/>
        <c:crosses val="autoZero"/>
        <c:crossBetween val="between"/>
      </c:valAx>
    </c:plotArea>
    <c:plotVisOnly val="1"/>
    <c:dispBlanksAs val="gap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COMUNICAZIONE</a:t>
            </a:r>
          </a:p>
        </c:rich>
      </c:tx>
      <c:layout>
        <c:manualLayout>
          <c:xMode val="edge"/>
          <c:yMode val="edge"/>
          <c:x val="0.31385408552605532"/>
          <c:y val="3.134990711612498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ANNI4!$N$12:$Q$12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8</c:v>
                </c:pt>
                <c:pt idx="3">
                  <c:v>19</c:v>
                </c:pt>
              </c:numCache>
            </c:numRef>
          </c:val>
        </c:ser>
        <c:dLbls/>
        <c:shape val="box"/>
        <c:axId val="157036544"/>
        <c:axId val="157038080"/>
        <c:axId val="0"/>
      </c:bar3DChart>
      <c:catAx>
        <c:axId val="157036544"/>
        <c:scaling>
          <c:orientation val="minMax"/>
        </c:scaling>
        <c:axPos val="b"/>
        <c:tickLblPos val="nextTo"/>
        <c:crossAx val="157038080"/>
        <c:crosses val="autoZero"/>
        <c:auto val="1"/>
        <c:lblAlgn val="ctr"/>
        <c:lblOffset val="100"/>
      </c:catAx>
      <c:valAx>
        <c:axId val="15703808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7036544"/>
        <c:crosses val="autoZero"/>
        <c:crossBetween val="between"/>
      </c:valAx>
    </c:plotArea>
    <c:plotVisOnly val="1"/>
    <c:dispBlanksAs val="gap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RAGGRUPPARE E CLASSIFICARE</a:t>
            </a:r>
          </a:p>
        </c:rich>
      </c:tx>
      <c:layout>
        <c:manualLayout>
          <c:xMode val="edge"/>
          <c:yMode val="edge"/>
          <c:x val="0.1330055365160136"/>
          <c:y val="3.685129493034262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ANNI4!$R$12:$U$12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28</c:v>
                </c:pt>
                <c:pt idx="3">
                  <c:v>21</c:v>
                </c:pt>
              </c:numCache>
            </c:numRef>
          </c:val>
        </c:ser>
        <c:dLbls/>
        <c:shape val="box"/>
        <c:axId val="157079040"/>
        <c:axId val="157080576"/>
        <c:axId val="0"/>
      </c:bar3DChart>
      <c:catAx>
        <c:axId val="157079040"/>
        <c:scaling>
          <c:orientation val="minMax"/>
        </c:scaling>
        <c:axPos val="b"/>
        <c:tickLblPos val="nextTo"/>
        <c:crossAx val="157080576"/>
        <c:crosses val="autoZero"/>
        <c:auto val="1"/>
        <c:lblAlgn val="ctr"/>
        <c:lblOffset val="100"/>
      </c:catAx>
      <c:valAx>
        <c:axId val="15708057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7079040"/>
        <c:crosses val="autoZero"/>
        <c:crossBetween val="between"/>
      </c:valAx>
    </c:plotArea>
    <c:plotVisOnly val="1"/>
    <c:dispBlanksAs val="gap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COLLOCAZIONE SPAZIO-TEMPO</a:t>
            </a:r>
          </a:p>
        </c:rich>
      </c:tx>
      <c:layout>
        <c:manualLayout>
          <c:xMode val="edge"/>
          <c:yMode val="edge"/>
          <c:x val="0.11402594330323702"/>
          <c:y val="5.26886395187899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ANNI4!$V$12:$Y$12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14</c:v>
                </c:pt>
                <c:pt idx="3">
                  <c:v>36</c:v>
                </c:pt>
              </c:numCache>
            </c:numRef>
          </c:val>
        </c:ser>
        <c:dLbls/>
        <c:shape val="box"/>
        <c:axId val="157162496"/>
        <c:axId val="157201152"/>
        <c:axId val="0"/>
      </c:bar3DChart>
      <c:catAx>
        <c:axId val="157162496"/>
        <c:scaling>
          <c:orientation val="minMax"/>
        </c:scaling>
        <c:axPos val="b"/>
        <c:tickLblPos val="nextTo"/>
        <c:crossAx val="157201152"/>
        <c:crosses val="autoZero"/>
        <c:auto val="1"/>
        <c:lblAlgn val="ctr"/>
        <c:lblOffset val="100"/>
      </c:catAx>
      <c:valAx>
        <c:axId val="15720115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7162496"/>
        <c:crosses val="autoZero"/>
        <c:crossBetween val="between"/>
      </c:valAx>
    </c:plotArea>
    <c:plotVisOnly val="1"/>
    <c:dispBlanksAs val="gap"/>
  </c:chart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OSSERVAZIONE</a:t>
            </a:r>
          </a:p>
        </c:rich>
      </c:tx>
      <c:layout>
        <c:manualLayout>
          <c:xMode val="edge"/>
          <c:yMode val="edge"/>
          <c:x val="0.34974022326833965"/>
          <c:y val="3.134994963863513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ANNI4!$Z$12:$AC$12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28</c:v>
                </c:pt>
                <c:pt idx="3">
                  <c:v>22</c:v>
                </c:pt>
              </c:numCache>
            </c:numRef>
          </c:val>
        </c:ser>
        <c:dLbls/>
        <c:shape val="box"/>
        <c:axId val="157225728"/>
        <c:axId val="157227264"/>
        <c:axId val="0"/>
      </c:bar3DChart>
      <c:catAx>
        <c:axId val="157225728"/>
        <c:scaling>
          <c:orientation val="minMax"/>
        </c:scaling>
        <c:axPos val="b"/>
        <c:tickLblPos val="nextTo"/>
        <c:crossAx val="157227264"/>
        <c:crosses val="autoZero"/>
        <c:auto val="1"/>
        <c:lblAlgn val="ctr"/>
        <c:lblOffset val="100"/>
      </c:catAx>
      <c:valAx>
        <c:axId val="15722726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7225728"/>
        <c:crosses val="autoZero"/>
        <c:crossBetween val="between"/>
      </c:valAx>
    </c:plotArea>
    <c:plotVisOnly val="1"/>
    <c:dispBlanksAs val="gap"/>
  </c:chart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ESPLORAZIONE</a:t>
            </a:r>
          </a:p>
        </c:rich>
      </c:tx>
      <c:layout>
        <c:manualLayout>
          <c:xMode val="edge"/>
          <c:yMode val="edge"/>
          <c:x val="0.30267606805296338"/>
          <c:y val="3.927617647224031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ANNI4!$AD$12:$AG$12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20</c:v>
                </c:pt>
                <c:pt idx="3">
                  <c:v>34</c:v>
                </c:pt>
              </c:numCache>
            </c:numRef>
          </c:val>
        </c:ser>
        <c:dLbls/>
        <c:shape val="box"/>
        <c:axId val="157243648"/>
        <c:axId val="157253632"/>
        <c:axId val="0"/>
      </c:bar3DChart>
      <c:catAx>
        <c:axId val="157243648"/>
        <c:scaling>
          <c:orientation val="minMax"/>
        </c:scaling>
        <c:axPos val="b"/>
        <c:tickLblPos val="nextTo"/>
        <c:crossAx val="157253632"/>
        <c:crosses val="autoZero"/>
        <c:auto val="1"/>
        <c:lblAlgn val="ctr"/>
        <c:lblOffset val="100"/>
      </c:catAx>
      <c:valAx>
        <c:axId val="15725363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7243648"/>
        <c:crosses val="autoZero"/>
        <c:crossBetween val="between"/>
      </c:valAx>
    </c:plotArea>
    <c:plotVisOnly val="1"/>
    <c:dispBlanksAs val="gap"/>
  </c:chart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ASCOLTO - COMPRENSIONE</a:t>
            </a:r>
          </a:p>
        </c:rich>
      </c:tx>
      <c:layout>
        <c:manualLayout>
          <c:xMode val="edge"/>
          <c:yMode val="edge"/>
          <c:x val="0.23823436380057852"/>
          <c:y val="5.138723978839949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ANNI4!$AH$12:$AK$12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28</c:v>
                </c:pt>
                <c:pt idx="3">
                  <c:v>4</c:v>
                </c:pt>
              </c:numCache>
            </c:numRef>
          </c:val>
        </c:ser>
        <c:dLbls/>
        <c:shape val="box"/>
        <c:axId val="157360512"/>
        <c:axId val="157362048"/>
        <c:axId val="0"/>
      </c:bar3DChart>
      <c:catAx>
        <c:axId val="157360512"/>
        <c:scaling>
          <c:orientation val="minMax"/>
        </c:scaling>
        <c:axPos val="b"/>
        <c:tickLblPos val="nextTo"/>
        <c:crossAx val="157362048"/>
        <c:crosses val="autoZero"/>
        <c:auto val="1"/>
        <c:lblAlgn val="ctr"/>
        <c:lblOffset val="100"/>
      </c:catAx>
      <c:valAx>
        <c:axId val="15736204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7360512"/>
        <c:crosses val="autoZero"/>
        <c:crossBetween val="between"/>
      </c:valAx>
    </c:plotArea>
    <c:plotVisOnly val="1"/>
    <c:dispBlanksAs val="gap"/>
  </c:chart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USO</a:t>
            </a:r>
          </a:p>
        </c:rich>
      </c:tx>
      <c:layout>
        <c:manualLayout>
          <c:xMode val="edge"/>
          <c:yMode val="edge"/>
          <c:x val="0.45440334552679051"/>
          <c:y val="4.319487883328437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ANNI4!$AL$12:$AO$12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27</c:v>
                </c:pt>
              </c:numCache>
            </c:numRef>
          </c:val>
        </c:ser>
        <c:dLbls/>
        <c:shape val="box"/>
        <c:axId val="157407104"/>
        <c:axId val="157408640"/>
        <c:axId val="0"/>
      </c:bar3DChart>
      <c:catAx>
        <c:axId val="157407104"/>
        <c:scaling>
          <c:orientation val="minMax"/>
        </c:scaling>
        <c:axPos val="b"/>
        <c:tickLblPos val="nextTo"/>
        <c:crossAx val="157408640"/>
        <c:crosses val="autoZero"/>
        <c:auto val="1"/>
        <c:lblAlgn val="ctr"/>
        <c:lblOffset val="100"/>
      </c:catAx>
      <c:valAx>
        <c:axId val="15740864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7407104"/>
        <c:crosses val="autoZero"/>
        <c:crossBetween val="between"/>
      </c:valAx>
    </c:plotArea>
    <c:plotVisOnly val="1"/>
    <c:dispBlanksAs val="gap"/>
  </c:chart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MOTIVARE LE SCELTE</a:t>
            </a:r>
          </a:p>
        </c:rich>
      </c:tx>
      <c:layout>
        <c:manualLayout>
          <c:xMode val="edge"/>
          <c:yMode val="edge"/>
          <c:x val="0.23642538369180444"/>
          <c:y val="4.2394852975540069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ANNI4!$AP$12:$AS$12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23</c:v>
                </c:pt>
                <c:pt idx="3">
                  <c:v>30</c:v>
                </c:pt>
              </c:numCache>
            </c:numRef>
          </c:val>
        </c:ser>
        <c:dLbls/>
        <c:shape val="box"/>
        <c:axId val="157293952"/>
        <c:axId val="157312128"/>
        <c:axId val="0"/>
      </c:bar3DChart>
      <c:catAx>
        <c:axId val="157293952"/>
        <c:scaling>
          <c:orientation val="minMax"/>
        </c:scaling>
        <c:axPos val="b"/>
        <c:tickLblPos val="nextTo"/>
        <c:crossAx val="157312128"/>
        <c:crosses val="autoZero"/>
        <c:auto val="1"/>
        <c:lblAlgn val="ctr"/>
        <c:lblOffset val="100"/>
      </c:catAx>
      <c:valAx>
        <c:axId val="15731212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7293952"/>
        <c:crosses val="autoZero"/>
        <c:crossBetween val="between"/>
      </c:valAx>
    </c:plotArea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ASCOLTO E COMPRENSIONE</a:t>
            </a:r>
          </a:p>
        </c:rich>
      </c:tx>
      <c:layout>
        <c:manualLayout>
          <c:xMode val="edge"/>
          <c:yMode val="edge"/>
          <c:x val="0.17655563100186569"/>
          <c:y val="3.134993974624318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1"/>
          <c:order val="0"/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ANNI3!$J$11:$M$11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9</c:v>
                </c:pt>
              </c:numCache>
            </c:numRef>
          </c:val>
        </c:ser>
        <c:dLbls/>
        <c:shape val="box"/>
        <c:axId val="156257280"/>
        <c:axId val="156259072"/>
        <c:axId val="0"/>
      </c:bar3DChart>
      <c:catAx>
        <c:axId val="156257280"/>
        <c:scaling>
          <c:orientation val="minMax"/>
        </c:scaling>
        <c:axPos val="b"/>
        <c:tickLblPos val="nextTo"/>
        <c:crossAx val="156259072"/>
        <c:crosses val="autoZero"/>
        <c:auto val="1"/>
        <c:lblAlgn val="ctr"/>
        <c:lblOffset val="100"/>
      </c:catAx>
      <c:valAx>
        <c:axId val="15625907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6257280"/>
        <c:crosses val="autoZero"/>
        <c:crossBetween val="between"/>
      </c:valAx>
    </c:plotArea>
    <c:plotVisOnly val="1"/>
    <c:dispBlanksAs val="gap"/>
  </c:chart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RICAVARE INFORMAZIONI</a:t>
            </a:r>
          </a:p>
        </c:rich>
      </c:tx>
      <c:layout>
        <c:manualLayout>
          <c:xMode val="edge"/>
          <c:yMode val="edge"/>
          <c:x val="0.24678523577211442"/>
          <c:y val="3.5313035665972554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ANNI4!$AT$12:$AW$12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11</c:v>
                </c:pt>
                <c:pt idx="3">
                  <c:v>42</c:v>
                </c:pt>
              </c:numCache>
            </c:numRef>
          </c:val>
        </c:ser>
        <c:dLbls/>
        <c:shape val="box"/>
        <c:axId val="157332608"/>
        <c:axId val="157334144"/>
        <c:axId val="0"/>
      </c:bar3DChart>
      <c:catAx>
        <c:axId val="157332608"/>
        <c:scaling>
          <c:orientation val="minMax"/>
        </c:scaling>
        <c:axPos val="b"/>
        <c:tickLblPos val="nextTo"/>
        <c:crossAx val="157334144"/>
        <c:crosses val="autoZero"/>
        <c:auto val="1"/>
        <c:lblAlgn val="ctr"/>
        <c:lblOffset val="100"/>
      </c:catAx>
      <c:valAx>
        <c:axId val="15733414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7332608"/>
        <c:crosses val="autoZero"/>
        <c:crossBetween val="between"/>
      </c:valAx>
    </c:plotArea>
    <c:plotVisOnly val="1"/>
    <c:dispBlanksAs val="gap"/>
  </c:chart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CONFRONTO CON ALTRI</a:t>
            </a:r>
          </a:p>
        </c:rich>
      </c:tx>
      <c:layout>
        <c:manualLayout>
          <c:xMode val="edge"/>
          <c:yMode val="edge"/>
          <c:x val="0.29110225653092209"/>
          <c:y val="3.134991689909747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ANNI3!$AX$11:$BA$11</c:f>
              <c:numCache>
                <c:formatCode>General</c:formatCode>
                <c:ptCount val="4"/>
                <c:pt idx="0">
                  <c:v>0</c:v>
                </c:pt>
                <c:pt idx="1">
                  <c:v>8</c:v>
                </c:pt>
                <c:pt idx="2">
                  <c:v>3</c:v>
                </c:pt>
                <c:pt idx="3">
                  <c:v>38</c:v>
                </c:pt>
              </c:numCache>
            </c:numRef>
          </c:val>
        </c:ser>
        <c:dLbls/>
        <c:shape val="box"/>
        <c:axId val="157457408"/>
        <c:axId val="157459200"/>
        <c:axId val="0"/>
      </c:bar3DChart>
      <c:catAx>
        <c:axId val="157457408"/>
        <c:scaling>
          <c:orientation val="minMax"/>
        </c:scaling>
        <c:axPos val="b"/>
        <c:tickLblPos val="nextTo"/>
        <c:crossAx val="157459200"/>
        <c:crosses val="autoZero"/>
        <c:auto val="1"/>
        <c:lblAlgn val="ctr"/>
        <c:lblOffset val="100"/>
      </c:catAx>
      <c:valAx>
        <c:axId val="15745920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7457408"/>
        <c:crosses val="autoZero"/>
        <c:crossBetween val="between"/>
      </c:valAx>
    </c:plotArea>
    <c:plotVisOnly val="1"/>
    <c:dispBlanksAs val="gap"/>
  </c:chart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IDENTITA'</a:t>
            </a:r>
            <a:r>
              <a:rPr lang="en-US" baseline="0"/>
              <a:t> PERSONALE</a:t>
            </a:r>
            <a:endParaRPr lang="en-US"/>
          </a:p>
        </c:rich>
      </c:tx>
      <c:layout>
        <c:manualLayout>
          <c:xMode val="edge"/>
          <c:yMode val="edge"/>
          <c:x val="0.28924158673386441"/>
          <c:y val="3.909884711602299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ANNI3!$BB$11:$BE$11</c:f>
              <c:numCache>
                <c:formatCode>General</c:formatCode>
                <c:ptCount val="4"/>
                <c:pt idx="0">
                  <c:v>0</c:v>
                </c:pt>
                <c:pt idx="1">
                  <c:v>6</c:v>
                </c:pt>
                <c:pt idx="2">
                  <c:v>10</c:v>
                </c:pt>
                <c:pt idx="3">
                  <c:v>33</c:v>
                </c:pt>
              </c:numCache>
            </c:numRef>
          </c:val>
        </c:ser>
        <c:dLbls/>
        <c:shape val="box"/>
        <c:axId val="157549312"/>
        <c:axId val="157550848"/>
        <c:axId val="0"/>
      </c:bar3DChart>
      <c:catAx>
        <c:axId val="157549312"/>
        <c:scaling>
          <c:orientation val="minMax"/>
        </c:scaling>
        <c:axPos val="b"/>
        <c:tickLblPos val="nextTo"/>
        <c:crossAx val="157550848"/>
        <c:crosses val="autoZero"/>
        <c:auto val="1"/>
        <c:lblAlgn val="ctr"/>
        <c:lblOffset val="100"/>
      </c:catAx>
      <c:valAx>
        <c:axId val="15755084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7549312"/>
        <c:crosses val="autoZero"/>
        <c:crossBetween val="between"/>
      </c:valAx>
    </c:plotArea>
    <c:plotVisOnly val="1"/>
    <c:dispBlanksAs val="gap"/>
  </c:chart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PRENDERE DECISIONI</a:t>
            </a:r>
          </a:p>
        </c:rich>
      </c:tx>
      <c:layout>
        <c:manualLayout>
          <c:xMode val="edge"/>
          <c:yMode val="edge"/>
          <c:x val="0.23232333475592734"/>
          <c:y val="4.702507757286417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ANNI4!$BF$12:$BI$12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16</c:v>
                </c:pt>
                <c:pt idx="3">
                  <c:v>39</c:v>
                </c:pt>
              </c:numCache>
            </c:numRef>
          </c:val>
        </c:ser>
        <c:dLbls/>
        <c:shape val="box"/>
        <c:axId val="157608960"/>
        <c:axId val="157618944"/>
        <c:axId val="0"/>
      </c:bar3DChart>
      <c:catAx>
        <c:axId val="157608960"/>
        <c:scaling>
          <c:orientation val="minMax"/>
        </c:scaling>
        <c:axPos val="b"/>
        <c:tickLblPos val="nextTo"/>
        <c:crossAx val="157618944"/>
        <c:crosses val="autoZero"/>
        <c:auto val="1"/>
        <c:lblAlgn val="ctr"/>
        <c:lblOffset val="100"/>
      </c:catAx>
      <c:valAx>
        <c:axId val="15761894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7608960"/>
        <c:crosses val="autoZero"/>
        <c:crossBetween val="between"/>
      </c:valAx>
    </c:plotArea>
    <c:plotVisOnly val="1"/>
    <c:dispBlanksAs val="gap"/>
  </c:chart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MOTIVARE LE SCELTE</a:t>
            </a:r>
          </a:p>
        </c:rich>
      </c:tx>
      <c:layout>
        <c:manualLayout>
          <c:xMode val="edge"/>
          <c:yMode val="edge"/>
          <c:x val="0.28621037366899821"/>
          <c:y val="3.93648535733849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ANNI4!$BJ$12:$BM$12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12</c:v>
                </c:pt>
                <c:pt idx="3">
                  <c:v>41</c:v>
                </c:pt>
              </c:numCache>
            </c:numRef>
          </c:val>
        </c:ser>
        <c:dLbls/>
        <c:shape val="box"/>
        <c:axId val="157668096"/>
        <c:axId val="157669632"/>
        <c:axId val="0"/>
      </c:bar3DChart>
      <c:catAx>
        <c:axId val="157668096"/>
        <c:scaling>
          <c:orientation val="minMax"/>
        </c:scaling>
        <c:axPos val="b"/>
        <c:tickLblPos val="nextTo"/>
        <c:crossAx val="157669632"/>
        <c:crosses val="autoZero"/>
        <c:auto val="1"/>
        <c:lblAlgn val="ctr"/>
        <c:lblOffset val="100"/>
      </c:catAx>
      <c:valAx>
        <c:axId val="15766963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7668096"/>
        <c:crosses val="autoZero"/>
        <c:crossBetween val="between"/>
      </c:valAx>
    </c:plotArea>
    <c:plotVisOnly val="1"/>
    <c:dispBlanksAs val="gap"/>
  </c:chart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IL LINGUAGGIO DEL CORPO</a:t>
            </a:r>
          </a:p>
        </c:rich>
      </c:tx>
      <c:layout>
        <c:manualLayout>
          <c:xMode val="edge"/>
          <c:yMode val="edge"/>
          <c:x val="0.21976746845444592"/>
          <c:y val="4.310632110845884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ANNI4!$BN$12:$BQ$12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20</c:v>
                </c:pt>
                <c:pt idx="3">
                  <c:v>35</c:v>
                </c:pt>
              </c:numCache>
            </c:numRef>
          </c:val>
        </c:ser>
        <c:dLbls/>
        <c:shape val="box"/>
        <c:axId val="157514368"/>
        <c:axId val="157520256"/>
        <c:axId val="0"/>
      </c:bar3DChart>
      <c:catAx>
        <c:axId val="157514368"/>
        <c:scaling>
          <c:orientation val="minMax"/>
        </c:scaling>
        <c:axPos val="b"/>
        <c:tickLblPos val="nextTo"/>
        <c:crossAx val="157520256"/>
        <c:crosses val="autoZero"/>
        <c:auto val="1"/>
        <c:lblAlgn val="ctr"/>
        <c:lblOffset val="100"/>
      </c:catAx>
      <c:valAx>
        <c:axId val="15752025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7514368"/>
        <c:crosses val="autoZero"/>
        <c:crossBetween val="between"/>
      </c:valAx>
    </c:plotArea>
    <c:plotVisOnly val="1"/>
    <c:dispBlanksAs val="gap"/>
  </c:chart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UTILIZZO</a:t>
            </a:r>
            <a:r>
              <a:rPr lang="en-US" baseline="0"/>
              <a:t> DI ALTRI LINGUAGGI</a:t>
            </a:r>
            <a:endParaRPr lang="en-US"/>
          </a:p>
        </c:rich>
      </c:tx>
      <c:layout>
        <c:manualLayout>
          <c:xMode val="edge"/>
          <c:yMode val="edge"/>
          <c:x val="0.16220597582616336"/>
          <c:y val="4.631764827846761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ANNI4!$A$15:$A$18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ANNI4!$BR$12:$BU$12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19</c:v>
                </c:pt>
                <c:pt idx="3">
                  <c:v>36</c:v>
                </c:pt>
              </c:numCache>
            </c:numRef>
          </c:val>
        </c:ser>
        <c:dLbls/>
        <c:shape val="box"/>
        <c:axId val="157835648"/>
        <c:axId val="157837184"/>
        <c:axId val="0"/>
      </c:bar3DChart>
      <c:catAx>
        <c:axId val="157835648"/>
        <c:scaling>
          <c:orientation val="minMax"/>
        </c:scaling>
        <c:axPos val="b"/>
        <c:tickLblPos val="nextTo"/>
        <c:crossAx val="157837184"/>
        <c:crosses val="autoZero"/>
        <c:auto val="1"/>
        <c:lblAlgn val="ctr"/>
        <c:lblOffset val="100"/>
      </c:catAx>
      <c:valAx>
        <c:axId val="15783718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7835648"/>
        <c:crosses val="autoZero"/>
        <c:crossBetween val="between"/>
      </c:valAx>
    </c:plotArea>
    <c:plotVisOnly val="1"/>
    <c:dispBlanksAs val="gap"/>
  </c:chart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INTERAZIONE</a:t>
            </a:r>
          </a:p>
        </c:rich>
      </c:tx>
      <c:layout>
        <c:manualLayout>
          <c:xMode val="edge"/>
          <c:yMode val="edge"/>
          <c:x val="0.36642560853348866"/>
          <c:y val="4.3372291854746031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ANNI5!$B$12:$E$12</c:f>
              <c:numCache>
                <c:formatCode>General</c:formatCode>
                <c:ptCount val="4"/>
                <c:pt idx="0">
                  <c:v>0</c:v>
                </c:pt>
                <c:pt idx="1">
                  <c:v>7</c:v>
                </c:pt>
                <c:pt idx="2">
                  <c:v>34</c:v>
                </c:pt>
                <c:pt idx="3">
                  <c:v>9</c:v>
                </c:pt>
              </c:numCache>
            </c:numRef>
          </c:val>
        </c:ser>
        <c:dLbls/>
        <c:shape val="box"/>
        <c:axId val="157874432"/>
        <c:axId val="157892608"/>
        <c:axId val="0"/>
      </c:bar3DChart>
      <c:catAx>
        <c:axId val="157874432"/>
        <c:scaling>
          <c:orientation val="minMax"/>
        </c:scaling>
        <c:axPos val="b"/>
        <c:tickLblPos val="nextTo"/>
        <c:crossAx val="157892608"/>
        <c:crosses val="autoZero"/>
        <c:auto val="1"/>
        <c:lblAlgn val="ctr"/>
        <c:lblOffset val="100"/>
      </c:catAx>
      <c:valAx>
        <c:axId val="1578926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7874432"/>
        <c:crosses val="autoZero"/>
        <c:crossBetween val="between"/>
      </c:valAx>
    </c:plotArea>
    <c:plotVisOnly val="1"/>
    <c:dispBlanksAs val="gap"/>
  </c:chart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ASCOLTO E COMPRENSIONE</a:t>
            </a:r>
          </a:p>
        </c:rich>
      </c:tx>
      <c:layout>
        <c:manualLayout>
          <c:xMode val="edge"/>
          <c:yMode val="edge"/>
          <c:x val="0.17655563100186569"/>
          <c:y val="3.134993974624318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ANNI5!$F$12:$I$12</c:f>
              <c:numCache>
                <c:formatCode>General</c:formatCode>
                <c:ptCount val="4"/>
                <c:pt idx="0">
                  <c:v>0</c:v>
                </c:pt>
                <c:pt idx="1">
                  <c:v>6</c:v>
                </c:pt>
                <c:pt idx="2">
                  <c:v>43</c:v>
                </c:pt>
                <c:pt idx="3">
                  <c:v>11</c:v>
                </c:pt>
              </c:numCache>
            </c:numRef>
          </c:val>
        </c:ser>
        <c:dLbls/>
        <c:shape val="box"/>
        <c:axId val="157913088"/>
        <c:axId val="157914624"/>
        <c:axId val="0"/>
      </c:bar3DChart>
      <c:catAx>
        <c:axId val="157913088"/>
        <c:scaling>
          <c:orientation val="minMax"/>
        </c:scaling>
        <c:axPos val="b"/>
        <c:tickLblPos val="nextTo"/>
        <c:crossAx val="157914624"/>
        <c:crosses val="autoZero"/>
        <c:auto val="1"/>
        <c:lblAlgn val="ctr"/>
        <c:lblOffset val="100"/>
      </c:catAx>
      <c:valAx>
        <c:axId val="1579146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7913088"/>
        <c:crosses val="autoZero"/>
        <c:crossBetween val="between"/>
      </c:valAx>
    </c:plotArea>
    <c:plotVisOnly val="1"/>
    <c:dispBlanksAs val="gap"/>
  </c:chart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ASCOLTO E COMPRENSIONE</a:t>
            </a:r>
          </a:p>
        </c:rich>
      </c:tx>
      <c:layout>
        <c:manualLayout>
          <c:xMode val="edge"/>
          <c:yMode val="edge"/>
          <c:x val="0.20392322309015473"/>
          <c:y val="5.567575933330829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1"/>
          <c:order val="0"/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ANNI5!$J$12:$M$12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11</c:v>
                </c:pt>
                <c:pt idx="3">
                  <c:v>25</c:v>
                </c:pt>
              </c:numCache>
            </c:numRef>
          </c:val>
        </c:ser>
        <c:dLbls/>
        <c:shape val="box"/>
        <c:axId val="158012928"/>
        <c:axId val="158014464"/>
        <c:axId val="0"/>
      </c:bar3DChart>
      <c:catAx>
        <c:axId val="158012928"/>
        <c:scaling>
          <c:orientation val="minMax"/>
        </c:scaling>
        <c:axPos val="b"/>
        <c:tickLblPos val="nextTo"/>
        <c:crossAx val="158014464"/>
        <c:crosses val="autoZero"/>
        <c:auto val="1"/>
        <c:lblAlgn val="ctr"/>
        <c:lblOffset val="100"/>
      </c:catAx>
      <c:valAx>
        <c:axId val="15801446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8012928"/>
        <c:crosses val="autoZero"/>
        <c:crossBetween val="between"/>
      </c:val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COMUNICAZIONE</a:t>
            </a:r>
          </a:p>
        </c:rich>
      </c:tx>
      <c:layout>
        <c:manualLayout>
          <c:xMode val="edge"/>
          <c:yMode val="edge"/>
          <c:x val="0.31385408552605532"/>
          <c:y val="3.1349907116124988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7.1556063596909664E-2"/>
          <c:y val="0.18657441834847385"/>
          <c:w val="0.88438541836511675"/>
          <c:h val="0.73395830102239368"/>
        </c:manualLayout>
      </c:layout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ANNI3!$N$11:$Q$11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9</c:v>
                </c:pt>
              </c:numCache>
            </c:numRef>
          </c:val>
        </c:ser>
        <c:dLbls/>
        <c:shape val="box"/>
        <c:axId val="156287744"/>
        <c:axId val="156289280"/>
        <c:axId val="0"/>
      </c:bar3DChart>
      <c:catAx>
        <c:axId val="156287744"/>
        <c:scaling>
          <c:orientation val="minMax"/>
        </c:scaling>
        <c:axPos val="b"/>
        <c:tickLblPos val="nextTo"/>
        <c:crossAx val="156289280"/>
        <c:crosses val="autoZero"/>
        <c:auto val="1"/>
        <c:lblAlgn val="ctr"/>
        <c:lblOffset val="100"/>
      </c:catAx>
      <c:valAx>
        <c:axId val="15628928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6287744"/>
        <c:crosses val="autoZero"/>
        <c:crossBetween val="between"/>
      </c:valAx>
    </c:plotArea>
    <c:plotVisOnly val="1"/>
    <c:dispBlanksAs val="gap"/>
  </c:chart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INTERAZIONE</a:t>
            </a:r>
          </a:p>
        </c:rich>
      </c:tx>
      <c:layout>
        <c:manualLayout>
          <c:xMode val="edge"/>
          <c:yMode val="edge"/>
          <c:x val="0.31385408552605532"/>
          <c:y val="3.134990711612498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ANNI5!$N$12:$Q$12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10</c:v>
                </c:pt>
                <c:pt idx="3">
                  <c:v>26</c:v>
                </c:pt>
              </c:numCache>
            </c:numRef>
          </c:val>
        </c:ser>
        <c:dLbls/>
        <c:shape val="box"/>
        <c:axId val="158026752"/>
        <c:axId val="158044928"/>
        <c:axId val="0"/>
      </c:bar3DChart>
      <c:catAx>
        <c:axId val="158026752"/>
        <c:scaling>
          <c:orientation val="minMax"/>
        </c:scaling>
        <c:axPos val="b"/>
        <c:tickLblPos val="nextTo"/>
        <c:crossAx val="158044928"/>
        <c:crosses val="autoZero"/>
        <c:auto val="1"/>
        <c:lblAlgn val="ctr"/>
        <c:lblOffset val="100"/>
      </c:catAx>
      <c:valAx>
        <c:axId val="15804492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8026752"/>
        <c:crosses val="autoZero"/>
        <c:crossBetween val="between"/>
      </c:valAx>
    </c:plotArea>
    <c:plotVisOnly val="1"/>
    <c:dispBlanksAs val="gap"/>
  </c:chart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RAGGRUPPARE E CLASSIFICARE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ANNI5!$R$12:$U$12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36</c:v>
                </c:pt>
                <c:pt idx="3">
                  <c:v>14</c:v>
                </c:pt>
              </c:numCache>
            </c:numRef>
          </c:val>
        </c:ser>
        <c:dLbls/>
        <c:shape val="box"/>
        <c:axId val="157729920"/>
        <c:axId val="157731456"/>
        <c:axId val="0"/>
      </c:bar3DChart>
      <c:catAx>
        <c:axId val="157729920"/>
        <c:scaling>
          <c:orientation val="minMax"/>
        </c:scaling>
        <c:axPos val="b"/>
        <c:tickLblPos val="nextTo"/>
        <c:crossAx val="157731456"/>
        <c:crosses val="autoZero"/>
        <c:auto val="1"/>
        <c:lblAlgn val="ctr"/>
        <c:lblOffset val="100"/>
      </c:catAx>
      <c:valAx>
        <c:axId val="15773145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7729920"/>
        <c:crosses val="autoZero"/>
        <c:crossBetween val="between"/>
      </c:valAx>
    </c:plotArea>
    <c:plotVisOnly val="1"/>
    <c:dispBlanksAs val="gap"/>
  </c:chart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COLLOCAZIONE SPAZIO-TEMPO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ANNI5!$V$12:$Y$12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34</c:v>
                </c:pt>
                <c:pt idx="3">
                  <c:v>15</c:v>
                </c:pt>
              </c:numCache>
            </c:numRef>
          </c:val>
        </c:ser>
        <c:dLbls/>
        <c:shape val="box"/>
        <c:axId val="158079616"/>
        <c:axId val="158097792"/>
        <c:axId val="0"/>
      </c:bar3DChart>
      <c:catAx>
        <c:axId val="158079616"/>
        <c:scaling>
          <c:orientation val="minMax"/>
        </c:scaling>
        <c:axPos val="b"/>
        <c:tickLblPos val="nextTo"/>
        <c:crossAx val="158097792"/>
        <c:crosses val="autoZero"/>
        <c:auto val="1"/>
        <c:lblAlgn val="ctr"/>
        <c:lblOffset val="100"/>
      </c:catAx>
      <c:valAx>
        <c:axId val="15809779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8079616"/>
        <c:crosses val="autoZero"/>
        <c:crossBetween val="between"/>
      </c:valAx>
    </c:plotArea>
    <c:plotVisOnly val="1"/>
    <c:dispBlanksAs val="gap"/>
  </c:chart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OSSERVAZIONE</a:t>
            </a:r>
          </a:p>
        </c:rich>
      </c:tx>
      <c:layout>
        <c:manualLayout>
          <c:xMode val="edge"/>
          <c:yMode val="edge"/>
          <c:x val="0.29766167242324698"/>
          <c:y val="5.041705185270262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ANNI5!$Z$12:$AC$12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40</c:v>
                </c:pt>
                <c:pt idx="3">
                  <c:v>10</c:v>
                </c:pt>
              </c:numCache>
            </c:numRef>
          </c:val>
        </c:ser>
        <c:dLbls/>
        <c:shape val="box"/>
        <c:axId val="158114176"/>
        <c:axId val="158115712"/>
        <c:axId val="0"/>
      </c:bar3DChart>
      <c:catAx>
        <c:axId val="158114176"/>
        <c:scaling>
          <c:orientation val="minMax"/>
        </c:scaling>
        <c:axPos val="b"/>
        <c:tickLblPos val="nextTo"/>
        <c:crossAx val="158115712"/>
        <c:crosses val="autoZero"/>
        <c:auto val="1"/>
        <c:lblAlgn val="ctr"/>
        <c:lblOffset val="100"/>
      </c:catAx>
      <c:valAx>
        <c:axId val="15811571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8114176"/>
        <c:crosses val="autoZero"/>
        <c:crossBetween val="between"/>
      </c:valAx>
    </c:plotArea>
    <c:plotVisOnly val="1"/>
    <c:dispBlanksAs val="gap"/>
  </c:chart>
  <c:externalData r:id="rId1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ESPLORAZIONE</a:t>
            </a:r>
          </a:p>
        </c:rich>
      </c:tx>
      <c:layout>
        <c:manualLayout>
          <c:xMode val="edge"/>
          <c:yMode val="edge"/>
          <c:x val="0.30267606805296338"/>
          <c:y val="3.927617647224031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ANNI5!$AD$12:$AG$12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18</c:v>
                </c:pt>
                <c:pt idx="3">
                  <c:v>17</c:v>
                </c:pt>
              </c:numCache>
            </c:numRef>
          </c:val>
        </c:ser>
        <c:dLbls/>
        <c:shape val="box"/>
        <c:axId val="158209920"/>
        <c:axId val="158211456"/>
        <c:axId val="0"/>
      </c:bar3DChart>
      <c:catAx>
        <c:axId val="158209920"/>
        <c:scaling>
          <c:orientation val="minMax"/>
        </c:scaling>
        <c:axPos val="b"/>
        <c:tickLblPos val="nextTo"/>
        <c:crossAx val="158211456"/>
        <c:crosses val="autoZero"/>
        <c:auto val="1"/>
        <c:lblAlgn val="ctr"/>
        <c:lblOffset val="100"/>
      </c:catAx>
      <c:valAx>
        <c:axId val="15821145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8209920"/>
        <c:crosses val="autoZero"/>
        <c:crossBetween val="between"/>
      </c:valAx>
    </c:plotArea>
    <c:plotVisOnly val="1"/>
    <c:dispBlanksAs val="gap"/>
  </c:chart>
  <c:externalData r:id="rId1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USO</a:t>
            </a:r>
          </a:p>
        </c:rich>
      </c:tx>
      <c:layout>
        <c:manualLayout>
          <c:xMode val="edge"/>
          <c:yMode val="edge"/>
          <c:x val="0.44555366512866923"/>
          <c:y val="4.354471088858603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ANNI5!$AH$12:$AK$12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36</c:v>
                </c:pt>
              </c:numCache>
            </c:numRef>
          </c:val>
        </c:ser>
        <c:dLbls/>
        <c:shape val="box"/>
        <c:axId val="158277632"/>
        <c:axId val="158279168"/>
        <c:axId val="0"/>
      </c:bar3DChart>
      <c:catAx>
        <c:axId val="158277632"/>
        <c:scaling>
          <c:orientation val="minMax"/>
        </c:scaling>
        <c:axPos val="b"/>
        <c:tickLblPos val="nextTo"/>
        <c:crossAx val="158279168"/>
        <c:crosses val="autoZero"/>
        <c:auto val="1"/>
        <c:lblAlgn val="ctr"/>
        <c:lblOffset val="100"/>
      </c:catAx>
      <c:valAx>
        <c:axId val="15827916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8277632"/>
        <c:crosses val="autoZero"/>
        <c:crossBetween val="between"/>
      </c:valAx>
    </c:plotArea>
    <c:plotVisOnly val="1"/>
    <c:dispBlanksAs val="gap"/>
  </c:chart>
  <c:externalData r:id="rId1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CONOSCENZE</a:t>
            </a:r>
          </a:p>
        </c:rich>
      </c:tx>
      <c:layout>
        <c:manualLayout>
          <c:xMode val="edge"/>
          <c:yMode val="edge"/>
          <c:x val="0.33458625255292124"/>
          <c:y val="4.319488845511868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ANNI5!$AL$12:$AO$12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36</c:v>
                </c:pt>
              </c:numCache>
            </c:numRef>
          </c:val>
        </c:ser>
        <c:dLbls/>
        <c:shape val="box"/>
        <c:axId val="158299648"/>
        <c:axId val="158301184"/>
        <c:axId val="0"/>
      </c:bar3DChart>
      <c:catAx>
        <c:axId val="158299648"/>
        <c:scaling>
          <c:orientation val="minMax"/>
        </c:scaling>
        <c:axPos val="b"/>
        <c:tickLblPos val="nextTo"/>
        <c:crossAx val="158301184"/>
        <c:crosses val="autoZero"/>
        <c:auto val="1"/>
        <c:lblAlgn val="ctr"/>
        <c:lblOffset val="100"/>
      </c:catAx>
      <c:valAx>
        <c:axId val="15830118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8299648"/>
        <c:crosses val="autoZero"/>
        <c:crossBetween val="between"/>
      </c:valAx>
    </c:plotArea>
    <c:plotVisOnly val="1"/>
    <c:dispBlanksAs val="gap"/>
  </c:chart>
  <c:externalData r:id="rId1"/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RICAVARE INFORMAZIONI</a:t>
            </a:r>
          </a:p>
        </c:rich>
      </c:tx>
      <c:layout>
        <c:manualLayout>
          <c:xMode val="edge"/>
          <c:yMode val="edge"/>
          <c:x val="0.26044925048666973"/>
          <c:y val="2.742879585128501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ANNI5!$AP$12:$AS$12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23</c:v>
                </c:pt>
                <c:pt idx="3">
                  <c:v>27</c:v>
                </c:pt>
              </c:numCache>
            </c:numRef>
          </c:val>
        </c:ser>
        <c:dLbls/>
        <c:shape val="box"/>
        <c:axId val="158325760"/>
        <c:axId val="158151424"/>
        <c:axId val="0"/>
      </c:bar3DChart>
      <c:catAx>
        <c:axId val="158325760"/>
        <c:scaling>
          <c:orientation val="minMax"/>
        </c:scaling>
        <c:axPos val="b"/>
        <c:tickLblPos val="nextTo"/>
        <c:crossAx val="158151424"/>
        <c:crosses val="autoZero"/>
        <c:auto val="1"/>
        <c:lblAlgn val="ctr"/>
        <c:lblOffset val="100"/>
      </c:catAx>
      <c:valAx>
        <c:axId val="1581514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8325760"/>
        <c:crosses val="autoZero"/>
        <c:crossBetween val="between"/>
      </c:valAx>
    </c:plotArea>
    <c:plotVisOnly val="1"/>
    <c:dispBlanksAs val="gap"/>
  </c:chart>
  <c:externalData r:id="rId1"/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MOTIVARE LE SCELTE</a:t>
            </a:r>
          </a:p>
        </c:rich>
      </c:tx>
      <c:layout>
        <c:manualLayout>
          <c:xMode val="edge"/>
          <c:yMode val="edge"/>
          <c:x val="0.24678523577211442"/>
          <c:y val="3.5313035665972554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ANNI5!$AT$12:$AW$12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18</c:v>
                </c:pt>
                <c:pt idx="3">
                  <c:v>32</c:v>
                </c:pt>
              </c:numCache>
            </c:numRef>
          </c:val>
        </c:ser>
        <c:dLbls/>
        <c:shape val="box"/>
        <c:axId val="158188288"/>
        <c:axId val="158189824"/>
        <c:axId val="0"/>
      </c:bar3DChart>
      <c:catAx>
        <c:axId val="158188288"/>
        <c:scaling>
          <c:orientation val="minMax"/>
        </c:scaling>
        <c:axPos val="b"/>
        <c:tickLblPos val="nextTo"/>
        <c:crossAx val="158189824"/>
        <c:crosses val="autoZero"/>
        <c:auto val="1"/>
        <c:lblAlgn val="ctr"/>
        <c:lblOffset val="100"/>
      </c:catAx>
      <c:valAx>
        <c:axId val="1581898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8188288"/>
        <c:crosses val="autoZero"/>
        <c:crossBetween val="between"/>
      </c:valAx>
    </c:plotArea>
    <c:plotVisOnly val="1"/>
    <c:dispBlanksAs val="gap"/>
  </c:chart>
  <c:externalData r:id="rId1"/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IDENTITA' PERSONALE</a:t>
            </a:r>
          </a:p>
        </c:rich>
      </c:tx>
      <c:layout>
        <c:manualLayout>
          <c:xMode val="edge"/>
          <c:yMode val="edge"/>
          <c:x val="0.29110225653092209"/>
          <c:y val="3.134991689909747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ANNI5!$AX$12:$BA$12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20</c:v>
                </c:pt>
                <c:pt idx="3">
                  <c:v>30</c:v>
                </c:pt>
              </c:numCache>
            </c:numRef>
          </c:val>
        </c:ser>
        <c:dLbls/>
        <c:shape val="box"/>
        <c:axId val="158370432"/>
        <c:axId val="158376320"/>
        <c:axId val="0"/>
      </c:bar3DChart>
      <c:catAx>
        <c:axId val="158370432"/>
        <c:scaling>
          <c:orientation val="minMax"/>
        </c:scaling>
        <c:axPos val="b"/>
        <c:tickLblPos val="nextTo"/>
        <c:crossAx val="158376320"/>
        <c:crosses val="autoZero"/>
        <c:auto val="1"/>
        <c:lblAlgn val="ctr"/>
        <c:lblOffset val="100"/>
      </c:catAx>
      <c:valAx>
        <c:axId val="15837632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8370432"/>
        <c:crosses val="autoZero"/>
        <c:crossBetween val="between"/>
      </c:valAx>
    </c:plotArea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RAGGRUPPARE E CLASSIFICARE</a:t>
            </a:r>
          </a:p>
        </c:rich>
      </c:tx>
      <c:layout>
        <c:manualLayout>
          <c:xMode val="edge"/>
          <c:yMode val="edge"/>
          <c:x val="0.1218489087461177"/>
          <c:y val="5.723999897254956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ANNI3!$R$11:$U$11</c:f>
              <c:numCache>
                <c:formatCode>General</c:formatCode>
                <c:ptCount val="4"/>
                <c:pt idx="0">
                  <c:v>0</c:v>
                </c:pt>
                <c:pt idx="1">
                  <c:v>5</c:v>
                </c:pt>
                <c:pt idx="2">
                  <c:v>5</c:v>
                </c:pt>
                <c:pt idx="3">
                  <c:v>39</c:v>
                </c:pt>
              </c:numCache>
            </c:numRef>
          </c:val>
        </c:ser>
        <c:dLbls/>
        <c:shape val="box"/>
        <c:axId val="156330624"/>
        <c:axId val="156344704"/>
        <c:axId val="0"/>
      </c:bar3DChart>
      <c:catAx>
        <c:axId val="156330624"/>
        <c:scaling>
          <c:orientation val="minMax"/>
        </c:scaling>
        <c:axPos val="b"/>
        <c:tickLblPos val="nextTo"/>
        <c:crossAx val="156344704"/>
        <c:crosses val="autoZero"/>
        <c:auto val="1"/>
        <c:lblAlgn val="ctr"/>
        <c:lblOffset val="100"/>
      </c:catAx>
      <c:valAx>
        <c:axId val="15634470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6330624"/>
        <c:crosses val="autoZero"/>
        <c:crossBetween val="between"/>
      </c:valAx>
    </c:plotArea>
    <c:plotVisOnly val="1"/>
    <c:dispBlanksAs val="gap"/>
  </c:chart>
  <c:externalData r:id="rId1"/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CONFRONTO CON ALTRI</a:t>
            </a:r>
          </a:p>
        </c:rich>
      </c:tx>
      <c:layout>
        <c:manualLayout>
          <c:xMode val="edge"/>
          <c:yMode val="edge"/>
          <c:x val="0.28924158673386441"/>
          <c:y val="3.909884711602299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ANNI5!$BB$12:$BE$12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33</c:v>
                </c:pt>
                <c:pt idx="3">
                  <c:v>17</c:v>
                </c:pt>
              </c:numCache>
            </c:numRef>
          </c:val>
        </c:ser>
        <c:dLbls/>
        <c:shape val="box"/>
        <c:axId val="158417280"/>
        <c:axId val="158418816"/>
        <c:axId val="0"/>
      </c:bar3DChart>
      <c:catAx>
        <c:axId val="158417280"/>
        <c:scaling>
          <c:orientation val="minMax"/>
        </c:scaling>
        <c:axPos val="b"/>
        <c:tickLblPos val="nextTo"/>
        <c:crossAx val="158418816"/>
        <c:crosses val="autoZero"/>
        <c:auto val="1"/>
        <c:lblAlgn val="ctr"/>
        <c:lblOffset val="100"/>
      </c:catAx>
      <c:valAx>
        <c:axId val="15841881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8417280"/>
        <c:crosses val="autoZero"/>
        <c:crossBetween val="between"/>
      </c:valAx>
    </c:plotArea>
    <c:plotVisOnly val="1"/>
    <c:dispBlanksAs val="gap"/>
  </c:chart>
  <c:externalData r:id="rId1"/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PRENDERE DECISIONI</a:t>
            </a:r>
          </a:p>
        </c:rich>
      </c:tx>
      <c:layout>
        <c:manualLayout>
          <c:xMode val="edge"/>
          <c:yMode val="edge"/>
          <c:x val="0.23232333475592734"/>
          <c:y val="4.702507757286417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ANNI5!$BF$12:$BI$12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35</c:v>
                </c:pt>
                <c:pt idx="3">
                  <c:v>7</c:v>
                </c:pt>
              </c:numCache>
            </c:numRef>
          </c:val>
        </c:ser>
        <c:dLbls/>
        <c:shape val="box"/>
        <c:axId val="158468352"/>
        <c:axId val="158470144"/>
        <c:axId val="0"/>
      </c:bar3DChart>
      <c:catAx>
        <c:axId val="158468352"/>
        <c:scaling>
          <c:orientation val="minMax"/>
        </c:scaling>
        <c:axPos val="b"/>
        <c:tickLblPos val="nextTo"/>
        <c:crossAx val="158470144"/>
        <c:crosses val="autoZero"/>
        <c:auto val="1"/>
        <c:lblAlgn val="ctr"/>
        <c:lblOffset val="100"/>
      </c:catAx>
      <c:valAx>
        <c:axId val="15847014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8468352"/>
        <c:crosses val="autoZero"/>
        <c:crossBetween val="between"/>
      </c:valAx>
    </c:plotArea>
    <c:plotVisOnly val="1"/>
    <c:dispBlanksAs val="gap"/>
  </c:chart>
  <c:externalData r:id="rId1"/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MOTIVARE</a:t>
            </a:r>
            <a:r>
              <a:rPr lang="en-US" baseline="0"/>
              <a:t> LE SCELTE</a:t>
            </a:r>
            <a:endParaRPr lang="en-US"/>
          </a:p>
        </c:rich>
      </c:tx>
      <c:layout>
        <c:manualLayout>
          <c:xMode val="edge"/>
          <c:yMode val="edge"/>
          <c:x val="0.28621037366899821"/>
          <c:y val="3.93648535733849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ANNI5!$BJ$12:$BM$12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25</c:v>
                </c:pt>
                <c:pt idx="3">
                  <c:v>11</c:v>
                </c:pt>
              </c:numCache>
            </c:numRef>
          </c:val>
        </c:ser>
        <c:dLbls/>
        <c:shape val="box"/>
        <c:axId val="158511104"/>
        <c:axId val="158512640"/>
        <c:axId val="0"/>
      </c:bar3DChart>
      <c:catAx>
        <c:axId val="158511104"/>
        <c:scaling>
          <c:orientation val="minMax"/>
        </c:scaling>
        <c:axPos val="b"/>
        <c:tickLblPos val="nextTo"/>
        <c:crossAx val="158512640"/>
        <c:crosses val="autoZero"/>
        <c:auto val="1"/>
        <c:lblAlgn val="ctr"/>
        <c:lblOffset val="100"/>
      </c:catAx>
      <c:valAx>
        <c:axId val="15851264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8511104"/>
        <c:crosses val="autoZero"/>
        <c:crossBetween val="between"/>
      </c:valAx>
    </c:plotArea>
    <c:plotVisOnly val="1"/>
    <c:dispBlanksAs val="gap"/>
  </c:chart>
  <c:externalData r:id="rId1"/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IL LINGUAGGIO DEL CORPO</a:t>
            </a:r>
          </a:p>
        </c:rich>
      </c:tx>
      <c:layout>
        <c:manualLayout>
          <c:xMode val="edge"/>
          <c:yMode val="edge"/>
          <c:x val="0.21976746845444592"/>
          <c:y val="4.310632110845884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ANNI5!$BN$12:$BQ$12</c:f>
              <c:numCache>
                <c:formatCode>General</c:formatCode>
                <c:ptCount val="4"/>
                <c:pt idx="0">
                  <c:v>0</c:v>
                </c:pt>
                <c:pt idx="1">
                  <c:v>15</c:v>
                </c:pt>
                <c:pt idx="2">
                  <c:v>28</c:v>
                </c:pt>
                <c:pt idx="3">
                  <c:v>7</c:v>
                </c:pt>
              </c:numCache>
            </c:numRef>
          </c:val>
        </c:ser>
        <c:dLbls/>
        <c:shape val="box"/>
        <c:axId val="158549888"/>
        <c:axId val="158551424"/>
        <c:axId val="0"/>
      </c:bar3DChart>
      <c:catAx>
        <c:axId val="158549888"/>
        <c:scaling>
          <c:orientation val="minMax"/>
        </c:scaling>
        <c:axPos val="b"/>
        <c:tickLblPos val="nextTo"/>
        <c:crossAx val="158551424"/>
        <c:crosses val="autoZero"/>
        <c:auto val="1"/>
        <c:lblAlgn val="ctr"/>
        <c:lblOffset val="100"/>
      </c:catAx>
      <c:valAx>
        <c:axId val="1585514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8549888"/>
        <c:crosses val="autoZero"/>
        <c:crossBetween val="between"/>
      </c:valAx>
    </c:plotArea>
    <c:plotVisOnly val="1"/>
    <c:dispBlanksAs val="gap"/>
  </c:chart>
  <c:externalData r:id="rId1"/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UTILIZZ DI ALTRI LINGUAGGI</a:t>
            </a:r>
          </a:p>
        </c:rich>
      </c:tx>
      <c:layout>
        <c:manualLayout>
          <c:xMode val="edge"/>
          <c:yMode val="edge"/>
          <c:x val="0.23976255775151373"/>
          <c:y val="4.337230284643659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strRef>
              <c:f>ANNI5!$A$16:$A$19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ANNI5!$BR$12:$BU$12</c:f>
              <c:numCache>
                <c:formatCode>General</c:formatCode>
                <c:ptCount val="4"/>
                <c:pt idx="0">
                  <c:v>0</c:v>
                </c:pt>
                <c:pt idx="1">
                  <c:v>6</c:v>
                </c:pt>
                <c:pt idx="2">
                  <c:v>23</c:v>
                </c:pt>
                <c:pt idx="3">
                  <c:v>21</c:v>
                </c:pt>
              </c:numCache>
            </c:numRef>
          </c:val>
        </c:ser>
        <c:dLbls/>
        <c:shape val="box"/>
        <c:axId val="158576000"/>
        <c:axId val="158594176"/>
        <c:axId val="0"/>
      </c:bar3DChart>
      <c:catAx>
        <c:axId val="158576000"/>
        <c:scaling>
          <c:orientation val="minMax"/>
        </c:scaling>
        <c:axPos val="b"/>
        <c:tickLblPos val="nextTo"/>
        <c:crossAx val="158594176"/>
        <c:crosses val="autoZero"/>
        <c:auto val="1"/>
        <c:lblAlgn val="ctr"/>
        <c:lblOffset val="100"/>
      </c:catAx>
      <c:valAx>
        <c:axId val="15859417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8576000"/>
        <c:crosses val="autoZero"/>
        <c:crossBetween val="between"/>
      </c:valAx>
    </c:plotArea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ORIENTAMENTO SPAZIO-TEMPO</a:t>
            </a:r>
          </a:p>
        </c:rich>
      </c:tx>
      <c:layout>
        <c:manualLayout>
          <c:xMode val="edge"/>
          <c:yMode val="edge"/>
          <c:x val="0.12854304575220496"/>
          <c:y val="3.134986635471875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ANNI3!$V$11:$Y$11</c:f>
              <c:numCache>
                <c:formatCode>General</c:formatCode>
                <c:ptCount val="4"/>
                <c:pt idx="0">
                  <c:v>0</c:v>
                </c:pt>
                <c:pt idx="1">
                  <c:v>8</c:v>
                </c:pt>
                <c:pt idx="2">
                  <c:v>5</c:v>
                </c:pt>
                <c:pt idx="3">
                  <c:v>36</c:v>
                </c:pt>
              </c:numCache>
            </c:numRef>
          </c:val>
        </c:ser>
        <c:dLbls/>
        <c:shape val="box"/>
        <c:axId val="156377472"/>
        <c:axId val="156379008"/>
        <c:axId val="0"/>
      </c:bar3DChart>
      <c:catAx>
        <c:axId val="156377472"/>
        <c:scaling>
          <c:orientation val="minMax"/>
        </c:scaling>
        <c:axPos val="b"/>
        <c:tickLblPos val="nextTo"/>
        <c:crossAx val="156379008"/>
        <c:crosses val="autoZero"/>
        <c:auto val="1"/>
        <c:lblAlgn val="ctr"/>
        <c:lblOffset val="100"/>
      </c:catAx>
      <c:valAx>
        <c:axId val="1563790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6377472"/>
        <c:crosses val="autoZero"/>
        <c:crossBetween val="between"/>
      </c:valAx>
    </c:plotArea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MOTIVAZIONE</a:t>
            </a:r>
          </a:p>
        </c:rich>
      </c:tx>
      <c:layout>
        <c:manualLayout>
          <c:xMode val="edge"/>
          <c:yMode val="edge"/>
          <c:x val="0.34974022326833965"/>
          <c:y val="3.134994963863513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ANNI3!$Z$11:$AC$11</c:f>
              <c:numCache>
                <c:formatCode>General</c:formatCode>
                <c:ptCount val="4"/>
                <c:pt idx="0">
                  <c:v>0</c:v>
                </c:pt>
                <c:pt idx="1">
                  <c:v>6</c:v>
                </c:pt>
                <c:pt idx="2">
                  <c:v>7</c:v>
                </c:pt>
                <c:pt idx="3">
                  <c:v>36</c:v>
                </c:pt>
              </c:numCache>
            </c:numRef>
          </c:val>
        </c:ser>
        <c:dLbls/>
        <c:shape val="box"/>
        <c:axId val="156395392"/>
        <c:axId val="156396928"/>
        <c:axId val="0"/>
      </c:bar3DChart>
      <c:catAx>
        <c:axId val="156395392"/>
        <c:scaling>
          <c:orientation val="minMax"/>
        </c:scaling>
        <c:axPos val="b"/>
        <c:tickLblPos val="nextTo"/>
        <c:crossAx val="156396928"/>
        <c:crosses val="autoZero"/>
        <c:auto val="1"/>
        <c:lblAlgn val="ctr"/>
        <c:lblOffset val="100"/>
      </c:catAx>
      <c:valAx>
        <c:axId val="15639692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6395392"/>
        <c:crosses val="autoZero"/>
        <c:crossBetween val="between"/>
      </c:valAx>
    </c:plotArea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OSSERVAZIONE</a:t>
            </a:r>
          </a:p>
        </c:rich>
      </c:tx>
      <c:layout>
        <c:manualLayout>
          <c:xMode val="edge"/>
          <c:yMode val="edge"/>
          <c:x val="0.30267606805296338"/>
          <c:y val="3.927617647224031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ANNI3!$AD$11:$AG$11</c:f>
              <c:numCache>
                <c:formatCode>General</c:formatCode>
                <c:ptCount val="4"/>
                <c:pt idx="0">
                  <c:v>0</c:v>
                </c:pt>
                <c:pt idx="1">
                  <c:v>7</c:v>
                </c:pt>
                <c:pt idx="2">
                  <c:v>6</c:v>
                </c:pt>
                <c:pt idx="3">
                  <c:v>36</c:v>
                </c:pt>
              </c:numCache>
            </c:numRef>
          </c:val>
        </c:ser>
        <c:dLbls/>
        <c:shape val="box"/>
        <c:axId val="156429696"/>
        <c:axId val="156431488"/>
        <c:axId val="0"/>
      </c:bar3DChart>
      <c:catAx>
        <c:axId val="156429696"/>
        <c:scaling>
          <c:orientation val="minMax"/>
        </c:scaling>
        <c:axPos val="b"/>
        <c:tickLblPos val="nextTo"/>
        <c:crossAx val="156431488"/>
        <c:crosses val="autoZero"/>
        <c:auto val="1"/>
        <c:lblAlgn val="ctr"/>
        <c:lblOffset val="100"/>
      </c:catAx>
      <c:valAx>
        <c:axId val="15643148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6429696"/>
        <c:crosses val="autoZero"/>
        <c:crossBetween val="between"/>
      </c:valAx>
    </c:plotArea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ASCOLTO</a:t>
            </a:r>
          </a:p>
        </c:rich>
      </c:tx>
      <c:layout>
        <c:manualLayout>
          <c:xMode val="edge"/>
          <c:yMode val="edge"/>
          <c:x val="0.40812580827405176"/>
          <c:y val="5.13871932604145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ANNI3!$A$15:$A$18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ANNI3!$AH$11:$AK$11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30</c:v>
                </c:pt>
              </c:numCache>
            </c:numRef>
          </c:val>
        </c:ser>
        <c:dLbls/>
        <c:shape val="box"/>
        <c:axId val="156481024"/>
        <c:axId val="156482560"/>
        <c:axId val="0"/>
      </c:bar3DChart>
      <c:catAx>
        <c:axId val="156481024"/>
        <c:scaling>
          <c:orientation val="minMax"/>
        </c:scaling>
        <c:axPos val="b"/>
        <c:tickLblPos val="nextTo"/>
        <c:crossAx val="156482560"/>
        <c:crosses val="autoZero"/>
        <c:auto val="1"/>
        <c:lblAlgn val="ctr"/>
        <c:lblOffset val="100"/>
      </c:catAx>
      <c:valAx>
        <c:axId val="15648256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6481024"/>
        <c:crosses val="autoZero"/>
        <c:crossBetween val="between"/>
      </c:valAx>
    </c:plotArea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D441B-8AAD-480F-BA14-9DF57B11E771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8D210-EB3C-48B3-87A7-55041E3116F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21874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6241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29840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9133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53333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22961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22949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24611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27975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68584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405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7473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59682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94607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15387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2.xml"/><Relationship Id="rId4" Type="http://schemas.openxmlformats.org/officeDocument/2006/relationships/chart" Target="../charts/chart2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6.xml"/><Relationship Id="rId4" Type="http://schemas.openxmlformats.org/officeDocument/2006/relationships/chart" Target="../charts/chart2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0.xml"/><Relationship Id="rId4" Type="http://schemas.openxmlformats.org/officeDocument/2006/relationships/chart" Target="../charts/chart2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0.xml"/><Relationship Id="rId5" Type="http://schemas.openxmlformats.org/officeDocument/2006/relationships/chart" Target="../charts/chart39.xml"/><Relationship Id="rId4" Type="http://schemas.openxmlformats.org/officeDocument/2006/relationships/chart" Target="../charts/chart3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2.xml"/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4.xml"/><Relationship Id="rId4" Type="http://schemas.openxmlformats.org/officeDocument/2006/relationships/chart" Target="../charts/chart4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8.xml"/><Relationship Id="rId5" Type="http://schemas.openxmlformats.org/officeDocument/2006/relationships/chart" Target="../charts/chart47.xml"/><Relationship Id="rId4" Type="http://schemas.openxmlformats.org/officeDocument/2006/relationships/chart" Target="../charts/chart4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9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5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2.xml"/><Relationship Id="rId2" Type="http://schemas.openxmlformats.org/officeDocument/2006/relationships/chart" Target="../charts/chart5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4.xml"/><Relationship Id="rId2" Type="http://schemas.openxmlformats.org/officeDocument/2006/relationships/chart" Target="../charts/chart5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3728278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674407" y="4005064"/>
            <a:ext cx="57662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b="1" dirty="0" smtClean="0"/>
              <a:t>MONITORAGGIO DEL PROCESSO </a:t>
            </a:r>
          </a:p>
          <a:p>
            <a:pPr algn="ctr"/>
            <a:r>
              <a:rPr lang="it-IT" sz="3200" b="1" dirty="0" smtClean="0"/>
              <a:t>DI APPRENDIMENTO</a:t>
            </a:r>
          </a:p>
          <a:p>
            <a:pPr algn="ctr"/>
            <a:r>
              <a:rPr lang="it-IT" sz="3200" b="1" dirty="0" smtClean="0"/>
              <a:t>D’INGRESSO </a:t>
            </a:r>
            <a:endParaRPr lang="it-IT" sz="3200" b="1" dirty="0"/>
          </a:p>
        </p:txBody>
      </p:sp>
      <p:sp>
        <p:nvSpPr>
          <p:cNvPr id="6" name="Rettangolo 5"/>
          <p:cNvSpPr/>
          <p:nvPr/>
        </p:nvSpPr>
        <p:spPr>
          <a:xfrm>
            <a:off x="2949403" y="5657671"/>
            <a:ext cx="321626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Scuola Dell’Infanzia</a:t>
            </a:r>
          </a:p>
          <a:p>
            <a:pPr algn="ctr"/>
            <a:r>
              <a:rPr lang="it-IT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A.S. 2016-17</a:t>
            </a:r>
            <a:endParaRPr lang="it-IT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8900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011298" y="-15190"/>
            <a:ext cx="512140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40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 DISCORSI E LE PAROLE</a:t>
            </a:r>
            <a:endParaRPr lang="it-IT" sz="40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691680" y="692696"/>
            <a:ext cx="561662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 smtClean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Comunicazione nella madrelingua</a:t>
            </a:r>
            <a:endParaRPr lang="it-IT" sz="2400" b="1" cap="all" dirty="0">
              <a:ln w="10541" cmpd="sng">
                <a:solidFill>
                  <a:srgbClr val="FF3399"/>
                </a:solidFill>
                <a:prstDash val="solid"/>
              </a:ln>
              <a:solidFill>
                <a:srgbClr val="FF3399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656184" y="3645024"/>
            <a:ext cx="62281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 smtClean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Comunicazione nelle lingue straniere</a:t>
            </a:r>
            <a:endParaRPr lang="it-IT" sz="2400" b="1" cap="all" dirty="0">
              <a:ln w="10541" cmpd="sng">
                <a:solidFill>
                  <a:srgbClr val="FF3399"/>
                </a:solidFill>
                <a:prstDash val="solid"/>
              </a:ln>
              <a:solidFill>
                <a:srgbClr val="FF3399"/>
              </a:solidFill>
            </a:endParaRPr>
          </a:p>
        </p:txBody>
      </p:sp>
      <p:graphicFrame>
        <p:nvGraphicFramePr>
          <p:cNvPr id="15" name="Gra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30784978"/>
              </p:ext>
            </p:extLst>
          </p:nvPr>
        </p:nvGraphicFramePr>
        <p:xfrm>
          <a:off x="395536" y="1268760"/>
          <a:ext cx="3960440" cy="2380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Grafico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85223028"/>
              </p:ext>
            </p:extLst>
          </p:nvPr>
        </p:nvGraphicFramePr>
        <p:xfrm>
          <a:off x="4572000" y="1268760"/>
          <a:ext cx="4174894" cy="2339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Gra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56369010"/>
              </p:ext>
            </p:extLst>
          </p:nvPr>
        </p:nvGraphicFramePr>
        <p:xfrm>
          <a:off x="483357" y="4106689"/>
          <a:ext cx="3898824" cy="2586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Grafico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60054881"/>
              </p:ext>
            </p:extLst>
          </p:nvPr>
        </p:nvGraphicFramePr>
        <p:xfrm>
          <a:off x="4599420" y="4106689"/>
          <a:ext cx="4221052" cy="2562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" name="Rettangolo 18"/>
          <p:cNvSpPr/>
          <p:nvPr/>
        </p:nvSpPr>
        <p:spPr>
          <a:xfrm rot="20319571">
            <a:off x="2317" y="166597"/>
            <a:ext cx="990977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 4 ANNI</a:t>
            </a:r>
            <a:endParaRPr lang="it-IT" sz="2000" b="1" dirty="0">
              <a:ln w="10541" cmpd="sng">
                <a:solidFill>
                  <a:srgbClr val="FF3399"/>
                </a:solidFill>
                <a:prstDash val="solid"/>
              </a:ln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1880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424589" y="-15190"/>
            <a:ext cx="660379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40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 CONOSCENZA DEL MONDO</a:t>
            </a:r>
          </a:p>
        </p:txBody>
      </p:sp>
      <p:sp>
        <p:nvSpPr>
          <p:cNvPr id="3" name="Rettangolo 2"/>
          <p:cNvSpPr/>
          <p:nvPr/>
        </p:nvSpPr>
        <p:spPr>
          <a:xfrm>
            <a:off x="1691680" y="692696"/>
            <a:ext cx="561662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Competenze di base in matematica, scienze e tecnologia</a:t>
            </a:r>
          </a:p>
        </p:txBody>
      </p:sp>
      <p:graphicFrame>
        <p:nvGraphicFramePr>
          <p:cNvPr id="15" name="Gra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38963600"/>
              </p:ext>
            </p:extLst>
          </p:nvPr>
        </p:nvGraphicFramePr>
        <p:xfrm>
          <a:off x="538774" y="1542452"/>
          <a:ext cx="3961217" cy="2308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Grafico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22190516"/>
              </p:ext>
            </p:extLst>
          </p:nvPr>
        </p:nvGraphicFramePr>
        <p:xfrm>
          <a:off x="4726486" y="1536447"/>
          <a:ext cx="4093986" cy="2337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Gra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55059766"/>
              </p:ext>
            </p:extLst>
          </p:nvPr>
        </p:nvGraphicFramePr>
        <p:xfrm>
          <a:off x="507440" y="4005064"/>
          <a:ext cx="3992552" cy="2668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Grafico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52358376"/>
              </p:ext>
            </p:extLst>
          </p:nvPr>
        </p:nvGraphicFramePr>
        <p:xfrm>
          <a:off x="4726486" y="4005064"/>
          <a:ext cx="4093985" cy="2668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" name="Rettangolo 18"/>
          <p:cNvSpPr/>
          <p:nvPr/>
        </p:nvSpPr>
        <p:spPr>
          <a:xfrm rot="20319571">
            <a:off x="2317" y="166597"/>
            <a:ext cx="990977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 4 ANNI</a:t>
            </a:r>
            <a:endParaRPr lang="it-IT" sz="2000" b="1" dirty="0">
              <a:ln w="10541" cmpd="sng">
                <a:solidFill>
                  <a:srgbClr val="FF3399"/>
                </a:solidFill>
                <a:prstDash val="solid"/>
              </a:ln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276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957678" y="-15190"/>
            <a:ext cx="322864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40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TUTTI I CAMPI</a:t>
            </a:r>
          </a:p>
        </p:txBody>
      </p:sp>
      <p:sp>
        <p:nvSpPr>
          <p:cNvPr id="3" name="Rettangolo 2"/>
          <p:cNvSpPr/>
          <p:nvPr/>
        </p:nvSpPr>
        <p:spPr>
          <a:xfrm>
            <a:off x="1691680" y="620688"/>
            <a:ext cx="561662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Competenze digitali</a:t>
            </a:r>
          </a:p>
        </p:txBody>
      </p:sp>
      <p:sp>
        <p:nvSpPr>
          <p:cNvPr id="4" name="Rettangolo 3"/>
          <p:cNvSpPr/>
          <p:nvPr/>
        </p:nvSpPr>
        <p:spPr>
          <a:xfrm>
            <a:off x="1475656" y="3501008"/>
            <a:ext cx="62281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Imparare ad imparare</a:t>
            </a:r>
          </a:p>
        </p:txBody>
      </p:sp>
      <p:graphicFrame>
        <p:nvGraphicFramePr>
          <p:cNvPr id="16" name="Grafico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13137142"/>
              </p:ext>
            </p:extLst>
          </p:nvPr>
        </p:nvGraphicFramePr>
        <p:xfrm>
          <a:off x="507440" y="1082353"/>
          <a:ext cx="3992552" cy="2418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Gra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39701939"/>
              </p:ext>
            </p:extLst>
          </p:nvPr>
        </p:nvGraphicFramePr>
        <p:xfrm>
          <a:off x="4716016" y="1082353"/>
          <a:ext cx="4086944" cy="2418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Grafico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92545222"/>
              </p:ext>
            </p:extLst>
          </p:nvPr>
        </p:nvGraphicFramePr>
        <p:xfrm>
          <a:off x="507440" y="3962673"/>
          <a:ext cx="3992552" cy="269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Grafico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62039090"/>
              </p:ext>
            </p:extLst>
          </p:nvPr>
        </p:nvGraphicFramePr>
        <p:xfrm>
          <a:off x="4716016" y="3933056"/>
          <a:ext cx="4098021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0" name="Rettangolo 19"/>
          <p:cNvSpPr/>
          <p:nvPr/>
        </p:nvSpPr>
        <p:spPr>
          <a:xfrm rot="20319571">
            <a:off x="2317" y="166597"/>
            <a:ext cx="990977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 4 ANNI</a:t>
            </a:r>
            <a:endParaRPr lang="it-IT" sz="2000" b="1" dirty="0">
              <a:ln w="10541" cmpd="sng">
                <a:solidFill>
                  <a:srgbClr val="FF3399"/>
                </a:solidFill>
                <a:prstDash val="solid"/>
              </a:ln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6940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410609" y="201414"/>
            <a:ext cx="46108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5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IL SE' E L'ALTRO</a:t>
            </a:r>
          </a:p>
        </p:txBody>
      </p:sp>
      <p:sp>
        <p:nvSpPr>
          <p:cNvPr id="3" name="Rettangolo 2"/>
          <p:cNvSpPr/>
          <p:nvPr/>
        </p:nvSpPr>
        <p:spPr>
          <a:xfrm>
            <a:off x="1547664" y="1124744"/>
            <a:ext cx="633670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cap="all" dirty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Competenze sociali e civiche</a:t>
            </a: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31018615"/>
              </p:ext>
            </p:extLst>
          </p:nvPr>
        </p:nvGraphicFramePr>
        <p:xfrm>
          <a:off x="179512" y="1988840"/>
          <a:ext cx="4283525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44290185"/>
              </p:ext>
            </p:extLst>
          </p:nvPr>
        </p:nvGraphicFramePr>
        <p:xfrm>
          <a:off x="4788024" y="1988840"/>
          <a:ext cx="4184539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ttangolo 6"/>
          <p:cNvSpPr/>
          <p:nvPr/>
        </p:nvSpPr>
        <p:spPr>
          <a:xfrm rot="20319571">
            <a:off x="2317" y="166597"/>
            <a:ext cx="990977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 4 ANNI</a:t>
            </a:r>
            <a:endParaRPr lang="it-IT" sz="2000" b="1" dirty="0">
              <a:ln w="10541" cmpd="sng">
                <a:solidFill>
                  <a:srgbClr val="FF3399"/>
                </a:solidFill>
                <a:prstDash val="solid"/>
              </a:ln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7201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76816" y="44624"/>
            <a:ext cx="43032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5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TUTTI I CAMPI</a:t>
            </a:r>
          </a:p>
        </p:txBody>
      </p:sp>
      <p:sp>
        <p:nvSpPr>
          <p:cNvPr id="3" name="Rettangolo 2"/>
          <p:cNvSpPr/>
          <p:nvPr/>
        </p:nvSpPr>
        <p:spPr>
          <a:xfrm>
            <a:off x="0" y="967954"/>
            <a:ext cx="9001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Spirito di iniziativa e imprenditorialità</a:t>
            </a:r>
          </a:p>
        </p:txBody>
      </p:sp>
      <p:sp>
        <p:nvSpPr>
          <p:cNvPr id="9" name="Rettangolo 8"/>
          <p:cNvSpPr/>
          <p:nvPr/>
        </p:nvSpPr>
        <p:spPr>
          <a:xfrm rot="20319571">
            <a:off x="2317" y="166597"/>
            <a:ext cx="990977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 4 ANNI</a:t>
            </a:r>
            <a:endParaRPr lang="it-IT" sz="2000" b="1" dirty="0">
              <a:ln w="10541" cmpd="sng">
                <a:solidFill>
                  <a:srgbClr val="FF3399"/>
                </a:solidFill>
                <a:prstDash val="solid"/>
              </a:ln>
              <a:solidFill>
                <a:srgbClr val="FF3399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20518727"/>
              </p:ext>
            </p:extLst>
          </p:nvPr>
        </p:nvGraphicFramePr>
        <p:xfrm>
          <a:off x="323590" y="1772816"/>
          <a:ext cx="4176910" cy="468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64270723"/>
              </p:ext>
            </p:extLst>
          </p:nvPr>
        </p:nvGraphicFramePr>
        <p:xfrm>
          <a:off x="4769180" y="1772817"/>
          <a:ext cx="4211960" cy="4684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696473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312447" y="-27384"/>
            <a:ext cx="707597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4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IL CORPO E IL MOVIMENTO    </a:t>
            </a:r>
          </a:p>
          <a:p>
            <a:pPr algn="ctr"/>
            <a:r>
              <a:rPr lang="it-IT" sz="4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IMMAGINI, SUONI, COLORI</a:t>
            </a:r>
          </a:p>
        </p:txBody>
      </p:sp>
      <p:sp>
        <p:nvSpPr>
          <p:cNvPr id="3" name="Rettangolo 2"/>
          <p:cNvSpPr/>
          <p:nvPr/>
        </p:nvSpPr>
        <p:spPr>
          <a:xfrm>
            <a:off x="467544" y="1484784"/>
            <a:ext cx="84249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Consapevolezza ed espressione culturale</a:t>
            </a:r>
          </a:p>
        </p:txBody>
      </p:sp>
      <p:sp>
        <p:nvSpPr>
          <p:cNvPr id="9" name="Rettangolo 8"/>
          <p:cNvSpPr/>
          <p:nvPr/>
        </p:nvSpPr>
        <p:spPr>
          <a:xfrm rot="20319571">
            <a:off x="2317" y="166597"/>
            <a:ext cx="990977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</a:rPr>
              <a:t> 4 ANNI</a:t>
            </a:r>
            <a:endParaRPr lang="it-IT" sz="2000" b="1" dirty="0">
              <a:ln w="10541" cmpd="sng">
                <a:solidFill>
                  <a:srgbClr val="FF3399"/>
                </a:solidFill>
                <a:prstDash val="solid"/>
              </a:ln>
              <a:solidFill>
                <a:srgbClr val="FF3399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8131950"/>
              </p:ext>
            </p:extLst>
          </p:nvPr>
        </p:nvGraphicFramePr>
        <p:xfrm>
          <a:off x="467544" y="2069558"/>
          <a:ext cx="3948665" cy="4311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45358411"/>
              </p:ext>
            </p:extLst>
          </p:nvPr>
        </p:nvGraphicFramePr>
        <p:xfrm>
          <a:off x="4852992" y="2069558"/>
          <a:ext cx="3930034" cy="4311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620935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011298" y="-15190"/>
            <a:ext cx="512140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4000" b="1" cap="none" spc="0" dirty="0" smtClean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 DISCORSI E LE PAROLE</a:t>
            </a:r>
            <a:endParaRPr lang="it-IT" sz="4000" b="1" cap="none" spc="0" dirty="0">
              <a:ln w="11430"/>
              <a:solidFill>
                <a:srgbClr val="CC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691680" y="692696"/>
            <a:ext cx="561662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 smtClean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Comunicazione nella madrelingua</a:t>
            </a:r>
            <a:endParaRPr lang="it-IT" sz="2400" b="1" cap="all" dirty="0">
              <a:ln w="10541" cmpd="sng">
                <a:solidFill>
                  <a:srgbClr val="FF7C80"/>
                </a:solidFill>
                <a:prstDash val="solid"/>
              </a:ln>
              <a:solidFill>
                <a:srgbClr val="FF7C8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656184" y="3645024"/>
            <a:ext cx="62281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Comunicazione nelle lingue straniere</a:t>
            </a:r>
          </a:p>
        </p:txBody>
      </p:sp>
      <p:sp>
        <p:nvSpPr>
          <p:cNvPr id="14" name="Rettangolo 13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5 ANNI</a:t>
            </a:r>
            <a:endParaRPr lang="it-IT" sz="2000" b="1" dirty="0">
              <a:ln w="10541" cmpd="sng">
                <a:solidFill>
                  <a:srgbClr val="FF7C80"/>
                </a:solidFill>
                <a:prstDash val="solid"/>
              </a:ln>
              <a:solidFill>
                <a:srgbClr val="FF7C80"/>
              </a:solidFill>
            </a:endParaRPr>
          </a:p>
        </p:txBody>
      </p:sp>
      <p:graphicFrame>
        <p:nvGraphicFramePr>
          <p:cNvPr id="15" name="Gra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92256546"/>
              </p:ext>
            </p:extLst>
          </p:nvPr>
        </p:nvGraphicFramePr>
        <p:xfrm>
          <a:off x="323528" y="1155996"/>
          <a:ext cx="4176464" cy="2466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Grafico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62691862"/>
              </p:ext>
            </p:extLst>
          </p:nvPr>
        </p:nvGraphicFramePr>
        <p:xfrm>
          <a:off x="4770276" y="1144940"/>
          <a:ext cx="4097519" cy="24835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Gra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19848098"/>
              </p:ext>
            </p:extLst>
          </p:nvPr>
        </p:nvGraphicFramePr>
        <p:xfrm>
          <a:off x="323529" y="4074432"/>
          <a:ext cx="4176464" cy="2610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8" name="Grafico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35800321"/>
              </p:ext>
            </p:extLst>
          </p:nvPr>
        </p:nvGraphicFramePr>
        <p:xfrm>
          <a:off x="4770276" y="4106689"/>
          <a:ext cx="4109240" cy="2579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251501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424589" y="-15190"/>
            <a:ext cx="660379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4000" b="1" dirty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 CONOSCENZA DEL MONDO</a:t>
            </a:r>
          </a:p>
        </p:txBody>
      </p:sp>
      <p:sp>
        <p:nvSpPr>
          <p:cNvPr id="3" name="Rettangolo 2"/>
          <p:cNvSpPr/>
          <p:nvPr/>
        </p:nvSpPr>
        <p:spPr>
          <a:xfrm>
            <a:off x="1691680" y="692696"/>
            <a:ext cx="561662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Competenze di base in matematica, scienze e tecnologia</a:t>
            </a:r>
          </a:p>
        </p:txBody>
      </p:sp>
      <p:sp>
        <p:nvSpPr>
          <p:cNvPr id="9" name="Rettangolo 8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5 ANNI</a:t>
            </a:r>
            <a:endParaRPr lang="it-IT" sz="2000" b="1" dirty="0">
              <a:ln w="10541" cmpd="sng">
                <a:solidFill>
                  <a:srgbClr val="FF7C80"/>
                </a:solidFill>
                <a:prstDash val="solid"/>
              </a:ln>
              <a:solidFill>
                <a:srgbClr val="FF7C80"/>
              </a:solidFill>
            </a:endParaRPr>
          </a:p>
        </p:txBody>
      </p:sp>
      <p:graphicFrame>
        <p:nvGraphicFramePr>
          <p:cNvPr id="15" name="Gra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37869493"/>
              </p:ext>
            </p:extLst>
          </p:nvPr>
        </p:nvGraphicFramePr>
        <p:xfrm>
          <a:off x="395536" y="1523693"/>
          <a:ext cx="4104456" cy="2336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Grafico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33230045"/>
              </p:ext>
            </p:extLst>
          </p:nvPr>
        </p:nvGraphicFramePr>
        <p:xfrm>
          <a:off x="4726486" y="1523693"/>
          <a:ext cx="4009434" cy="2337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Gra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89039120"/>
              </p:ext>
            </p:extLst>
          </p:nvPr>
        </p:nvGraphicFramePr>
        <p:xfrm>
          <a:off x="395536" y="4005064"/>
          <a:ext cx="4104456" cy="2664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Grafico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73910039"/>
              </p:ext>
            </p:extLst>
          </p:nvPr>
        </p:nvGraphicFramePr>
        <p:xfrm>
          <a:off x="4726486" y="4005064"/>
          <a:ext cx="4021978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731568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957678" y="-15190"/>
            <a:ext cx="322864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4000" b="1" dirty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TUTTI I CAMPI</a:t>
            </a:r>
          </a:p>
        </p:txBody>
      </p:sp>
      <p:sp>
        <p:nvSpPr>
          <p:cNvPr id="3" name="Rettangolo 2"/>
          <p:cNvSpPr/>
          <p:nvPr/>
        </p:nvSpPr>
        <p:spPr>
          <a:xfrm>
            <a:off x="1691680" y="620688"/>
            <a:ext cx="561662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Competenze digitali</a:t>
            </a:r>
          </a:p>
        </p:txBody>
      </p:sp>
      <p:sp>
        <p:nvSpPr>
          <p:cNvPr id="4" name="Rettangolo 3"/>
          <p:cNvSpPr/>
          <p:nvPr/>
        </p:nvSpPr>
        <p:spPr>
          <a:xfrm>
            <a:off x="1475656" y="3573016"/>
            <a:ext cx="62281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Imparare</a:t>
            </a:r>
            <a:r>
              <a:rPr lang="it-IT" sz="2400" b="1" cap="al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it-IT" sz="2400" b="1" cap="all" dirty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ad imparare</a:t>
            </a:r>
          </a:p>
        </p:txBody>
      </p:sp>
      <p:sp>
        <p:nvSpPr>
          <p:cNvPr id="14" name="Rettangolo 13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5 ANNI</a:t>
            </a:r>
            <a:endParaRPr lang="it-IT" sz="2000" b="1" dirty="0">
              <a:ln w="10541" cmpd="sng">
                <a:solidFill>
                  <a:srgbClr val="FF7C80"/>
                </a:solidFill>
                <a:prstDash val="solid"/>
              </a:ln>
              <a:solidFill>
                <a:srgbClr val="FF7C80"/>
              </a:solidFill>
            </a:endParaRPr>
          </a:p>
        </p:txBody>
      </p:sp>
      <p:graphicFrame>
        <p:nvGraphicFramePr>
          <p:cNvPr id="15" name="Gra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72173796"/>
              </p:ext>
            </p:extLst>
          </p:nvPr>
        </p:nvGraphicFramePr>
        <p:xfrm>
          <a:off x="323528" y="1082353"/>
          <a:ext cx="4104456" cy="2490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Grafico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82901545"/>
              </p:ext>
            </p:extLst>
          </p:nvPr>
        </p:nvGraphicFramePr>
        <p:xfrm>
          <a:off x="4716016" y="1082353"/>
          <a:ext cx="4110959" cy="2490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Gra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3118733"/>
              </p:ext>
            </p:extLst>
          </p:nvPr>
        </p:nvGraphicFramePr>
        <p:xfrm>
          <a:off x="323528" y="4034681"/>
          <a:ext cx="4176464" cy="2706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8" name="Grafico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112279339"/>
              </p:ext>
            </p:extLst>
          </p:nvPr>
        </p:nvGraphicFramePr>
        <p:xfrm>
          <a:off x="4716016" y="4034680"/>
          <a:ext cx="4176464" cy="2706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958611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65350" y="0"/>
            <a:ext cx="510133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6000" b="1" dirty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IL SE' E L'ALTRO</a:t>
            </a:r>
          </a:p>
        </p:txBody>
      </p:sp>
      <p:sp>
        <p:nvSpPr>
          <p:cNvPr id="3" name="Rettangolo 2"/>
          <p:cNvSpPr/>
          <p:nvPr/>
        </p:nvSpPr>
        <p:spPr>
          <a:xfrm>
            <a:off x="1547664" y="980728"/>
            <a:ext cx="633670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Competenze</a:t>
            </a:r>
            <a:r>
              <a:rPr lang="it-IT" sz="2400" b="1" cap="all" dirty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 </a:t>
            </a:r>
            <a:r>
              <a:rPr lang="it-IT" sz="3200" b="1" cap="all" dirty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sociali e civiche</a:t>
            </a:r>
          </a:p>
        </p:txBody>
      </p:sp>
      <p:sp>
        <p:nvSpPr>
          <p:cNvPr id="7" name="Rettangolo 6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5 ANNI</a:t>
            </a:r>
            <a:endParaRPr lang="it-IT" sz="2000" b="1" dirty="0">
              <a:ln w="10541" cmpd="sng">
                <a:solidFill>
                  <a:srgbClr val="FF7C80"/>
                </a:solidFill>
                <a:prstDash val="solid"/>
              </a:ln>
              <a:solidFill>
                <a:srgbClr val="FF7C80"/>
              </a:solidFill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18549032"/>
              </p:ext>
            </p:extLst>
          </p:nvPr>
        </p:nvGraphicFramePr>
        <p:xfrm>
          <a:off x="272855" y="1565502"/>
          <a:ext cx="4227137" cy="4815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02181894"/>
              </p:ext>
            </p:extLst>
          </p:nvPr>
        </p:nvGraphicFramePr>
        <p:xfrm>
          <a:off x="4716016" y="1575418"/>
          <a:ext cx="4104457" cy="4805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889572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34726677"/>
              </p:ext>
            </p:extLst>
          </p:nvPr>
        </p:nvGraphicFramePr>
        <p:xfrm>
          <a:off x="539552" y="908720"/>
          <a:ext cx="8229601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6"/>
                <a:gridCol w="1296144"/>
                <a:gridCol w="6429401"/>
              </a:tblGrid>
              <a:tr h="76752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  <a:latin typeface="Arial Black" pitchFamily="34" charset="0"/>
                        </a:rPr>
                        <a:t>LIVELLO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596" marR="5596" marT="5596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2800" u="none" strike="noStrike" dirty="0">
                          <a:effectLst/>
                        </a:rPr>
                        <a:t>INDICATORI ESPLICATIVI</a:t>
                      </a:r>
                      <a:endParaRPr lang="it-IT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96" marR="5596" marT="5596" marB="0"/>
                </a:tc>
              </a:tr>
              <a:tr h="115826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AVANZATO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 dirty="0">
                          <a:effectLst/>
                        </a:rPr>
                        <a:t>L’alunno/a svolge compiti e risolve problemi complessi, mostrando padronanza nell’uso delle conoscenze e delle abilità; propone e sostiene le proprie opinioni e  assume in modo responsabile decisioni consapevoli.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96" marR="5596" marT="5596" marB="0"/>
                </a:tc>
              </a:tr>
              <a:tr h="115826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INTERMEDIO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L’alunno/a svolge compiti e risolve problemi in situazioni nuove,   compie scelte consapevoli, mostrando di saper utilizzare le conoscenze e le abilità acquisite</a:t>
                      </a:r>
                    </a:p>
                  </a:txBody>
                  <a:tcPr marL="5596" marR="5596" marT="5596" marB="0"/>
                </a:tc>
              </a:tr>
              <a:tr h="109240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it-IT" sz="1800" u="none" strike="noStrike" dirty="0">
                          <a:effectLst/>
                        </a:rPr>
                        <a:t>L’al</a:t>
                      </a:r>
                      <a:r>
                        <a:rPr lang="it-IT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unno/a L’alunno/a svolge compiti semplici   anche in situazioni nuove, mostrando di possedere conoscenze e abilità fondamentali e di saper applicare basilari regole e procedure apprese.</a:t>
                      </a:r>
                    </a:p>
                  </a:txBody>
                  <a:tcPr marL="5596" marR="5596" marT="5596" marB="0"/>
                </a:tc>
              </a:tr>
              <a:tr h="86409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INIZIALE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 dirty="0">
                          <a:effectLst/>
                        </a:rPr>
                        <a:t>L</a:t>
                      </a:r>
                      <a:r>
                        <a:rPr lang="it-IT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’alunno/a, se opportunamente guidato/a, svolge compiti semplici in situazioni note.</a:t>
                      </a:r>
                    </a:p>
                  </a:txBody>
                  <a:tcPr marL="5596" marR="5596" marT="5596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76904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047939" y="44624"/>
            <a:ext cx="476098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6000" b="1" dirty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TUTTI I CAMPI</a:t>
            </a:r>
          </a:p>
        </p:txBody>
      </p:sp>
      <p:sp>
        <p:nvSpPr>
          <p:cNvPr id="3" name="Rettangolo 2"/>
          <p:cNvSpPr/>
          <p:nvPr/>
        </p:nvSpPr>
        <p:spPr>
          <a:xfrm>
            <a:off x="395536" y="980728"/>
            <a:ext cx="84249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Spirito di iniziativa e imprenditorialità</a:t>
            </a:r>
          </a:p>
        </p:txBody>
      </p:sp>
      <p:sp>
        <p:nvSpPr>
          <p:cNvPr id="9" name="Rettangolo 8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5 ANNI</a:t>
            </a:r>
            <a:endParaRPr lang="it-IT" sz="2000" b="1" dirty="0">
              <a:ln w="10541" cmpd="sng">
                <a:solidFill>
                  <a:srgbClr val="FF7C80"/>
                </a:solidFill>
                <a:prstDash val="solid"/>
              </a:ln>
              <a:solidFill>
                <a:srgbClr val="FF7C8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48415734"/>
              </p:ext>
            </p:extLst>
          </p:nvPr>
        </p:nvGraphicFramePr>
        <p:xfrm>
          <a:off x="507440" y="1571255"/>
          <a:ext cx="3920990" cy="5026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86780349"/>
              </p:ext>
            </p:extLst>
          </p:nvPr>
        </p:nvGraphicFramePr>
        <p:xfrm>
          <a:off x="4716016" y="1565503"/>
          <a:ext cx="3890374" cy="5031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258999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312447" y="-27384"/>
            <a:ext cx="707597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4400" b="1" dirty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IL CORPO E IL MOVIMENTO    </a:t>
            </a:r>
          </a:p>
          <a:p>
            <a:pPr algn="ctr"/>
            <a:r>
              <a:rPr lang="it-IT" sz="4400" b="1" dirty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IMMAGINI, SUONI, COLORI</a:t>
            </a:r>
          </a:p>
        </p:txBody>
      </p:sp>
      <p:sp>
        <p:nvSpPr>
          <p:cNvPr id="3" name="Rettangolo 2"/>
          <p:cNvSpPr/>
          <p:nvPr/>
        </p:nvSpPr>
        <p:spPr>
          <a:xfrm>
            <a:off x="467544" y="1484784"/>
            <a:ext cx="84249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Consapevolezza ed espressione culturale</a:t>
            </a:r>
          </a:p>
        </p:txBody>
      </p:sp>
      <p:sp>
        <p:nvSpPr>
          <p:cNvPr id="9" name="Rettangolo 8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7C80"/>
                  </a:solidFill>
                  <a:prstDash val="solid"/>
                </a:ln>
                <a:solidFill>
                  <a:srgbClr val="FF7C80"/>
                </a:solidFill>
              </a:rPr>
              <a:t>5 ANNI</a:t>
            </a:r>
            <a:endParaRPr lang="it-IT" sz="2000" b="1" dirty="0">
              <a:ln w="10541" cmpd="sng">
                <a:solidFill>
                  <a:srgbClr val="FF7C80"/>
                </a:solidFill>
                <a:prstDash val="solid"/>
              </a:ln>
              <a:solidFill>
                <a:srgbClr val="FF7C8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62539003"/>
              </p:ext>
            </p:extLst>
          </p:nvPr>
        </p:nvGraphicFramePr>
        <p:xfrm>
          <a:off x="460916" y="2052696"/>
          <a:ext cx="4111084" cy="447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1472882"/>
              </p:ext>
            </p:extLst>
          </p:nvPr>
        </p:nvGraphicFramePr>
        <p:xfrm>
          <a:off x="4850435" y="2069559"/>
          <a:ext cx="3899971" cy="4455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375952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69398" y="646331"/>
            <a:ext cx="8208912" cy="61247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endParaRPr lang="it-IT" sz="2000" dirty="0"/>
          </a:p>
          <a:p>
            <a:endParaRPr lang="it-IT" sz="2000" dirty="0" smtClean="0"/>
          </a:p>
          <a:p>
            <a:r>
              <a:rPr lang="it-IT" sz="2000" dirty="0" smtClean="0"/>
              <a:t>ANALIZZANDO I DATI RACCOLTI E TABULATI DEL MONITORAGGIO DEL PROCESSO DI APPRENDIMENTO D’INGRESSO DELLA </a:t>
            </a:r>
            <a:r>
              <a:rPr lang="it-IT" sz="2000" b="1" dirty="0" smtClean="0"/>
              <a:t>SCUOLA DELL’INFANZIA</a:t>
            </a:r>
            <a:r>
              <a:rPr lang="it-IT" sz="2000" dirty="0" smtClean="0"/>
              <a:t> SI E’ RILEVATO CHE:</a:t>
            </a:r>
            <a:br>
              <a:rPr lang="it-IT" sz="2000" dirty="0" smtClean="0"/>
            </a:br>
            <a:r>
              <a:rPr lang="it-IT" sz="2000" dirty="0" smtClean="0"/>
              <a:t>- LA MAGGIOR PARTE DEGLI ALUNNI DI </a:t>
            </a:r>
            <a:r>
              <a:rPr lang="it-IT" sz="2000" b="1" dirty="0" smtClean="0"/>
              <a:t>3 ANNI </a:t>
            </a:r>
            <a:r>
              <a:rPr lang="it-IT" sz="2000" dirty="0" smtClean="0"/>
              <a:t>POSSIEDE UN LIVELLO DI CONOSCENZE E ABILITA’ </a:t>
            </a:r>
            <a:r>
              <a:rPr lang="it-IT" sz="2000" b="1" dirty="0" smtClean="0"/>
              <a:t>INIZIALE.</a:t>
            </a:r>
            <a:r>
              <a:rPr lang="it-IT" sz="2000" dirty="0" smtClean="0"/>
              <a:t>GUIDATO E SUPPORTATO SVOLGE COMPITI SEMPLICI IN SITUAZIONE NUOVE.</a:t>
            </a:r>
          </a:p>
          <a:p>
            <a:r>
              <a:rPr lang="it-IT" sz="2000" dirty="0" smtClean="0"/>
              <a:t>-LA MAGGIOR PARTE DEGLI ALUNNI DI </a:t>
            </a:r>
            <a:r>
              <a:rPr lang="it-IT" sz="2000" b="1" dirty="0" smtClean="0"/>
              <a:t>4  </a:t>
            </a:r>
            <a:r>
              <a:rPr lang="it-IT" sz="2000" dirty="0" smtClean="0"/>
              <a:t>E</a:t>
            </a:r>
            <a:r>
              <a:rPr lang="it-IT" sz="2000" b="1" dirty="0" smtClean="0"/>
              <a:t> 5 ANNI </a:t>
            </a:r>
            <a:r>
              <a:rPr lang="it-IT" sz="2000" dirty="0" smtClean="0"/>
              <a:t>POSSIEDE</a:t>
            </a:r>
            <a:r>
              <a:rPr lang="it-IT" sz="2000" b="1" dirty="0" smtClean="0"/>
              <a:t> </a:t>
            </a:r>
            <a:r>
              <a:rPr lang="it-IT" sz="2000" dirty="0" smtClean="0"/>
              <a:t>UN LIVELLO DI CONOSCENZE E ABILITA’ DI </a:t>
            </a:r>
            <a:r>
              <a:rPr lang="it-IT" sz="2000" b="1" dirty="0" smtClean="0"/>
              <a:t>BASE.</a:t>
            </a:r>
          </a:p>
          <a:p>
            <a:endParaRPr lang="it-IT" sz="2400" b="1" dirty="0"/>
          </a:p>
          <a:p>
            <a:endParaRPr lang="it-IT" sz="2400" b="1" dirty="0" smtClean="0"/>
          </a:p>
          <a:p>
            <a:endParaRPr lang="it-IT" b="1" dirty="0"/>
          </a:p>
          <a:p>
            <a:endParaRPr lang="it-IT" b="1" dirty="0" smtClean="0"/>
          </a:p>
          <a:p>
            <a:endParaRPr lang="it-IT" b="1" dirty="0" smtClean="0"/>
          </a:p>
          <a:p>
            <a:endParaRPr lang="it-IT" b="1" dirty="0"/>
          </a:p>
          <a:p>
            <a:endParaRPr lang="it-IT" b="1" dirty="0" smtClean="0"/>
          </a:p>
          <a:p>
            <a:endParaRPr lang="it-IT" b="1" dirty="0" smtClean="0"/>
          </a:p>
          <a:p>
            <a:endParaRPr lang="it-IT" b="1" dirty="0"/>
          </a:p>
        </p:txBody>
      </p:sp>
      <p:sp>
        <p:nvSpPr>
          <p:cNvPr id="4" name="Rettangolo 3"/>
          <p:cNvSpPr/>
          <p:nvPr/>
        </p:nvSpPr>
        <p:spPr>
          <a:xfrm>
            <a:off x="1998233" y="0"/>
            <a:ext cx="512986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ESITI MONITORAGGIO</a:t>
            </a:r>
            <a:endParaRPr lang="it-IT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8288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011298" y="-15190"/>
            <a:ext cx="512140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 DISCORSI E LE PAROLE</a:t>
            </a:r>
            <a:endParaRPr lang="it-IT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691680" y="692696"/>
            <a:ext cx="561662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Comunicazione nella madrelingua</a:t>
            </a:r>
            <a:endParaRPr lang="it-IT" sz="2400" b="1" cap="all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656184" y="3759423"/>
            <a:ext cx="62281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Comunicazione nelle lingue straniere</a:t>
            </a:r>
            <a:endParaRPr lang="it-IT" sz="2400" b="1" cap="all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98353762"/>
              </p:ext>
            </p:extLst>
          </p:nvPr>
        </p:nvGraphicFramePr>
        <p:xfrm>
          <a:off x="611560" y="1162357"/>
          <a:ext cx="3701321" cy="2517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95141073"/>
              </p:ext>
            </p:extLst>
          </p:nvPr>
        </p:nvGraphicFramePr>
        <p:xfrm>
          <a:off x="5076056" y="1154361"/>
          <a:ext cx="3819959" cy="2532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92213195"/>
              </p:ext>
            </p:extLst>
          </p:nvPr>
        </p:nvGraphicFramePr>
        <p:xfrm>
          <a:off x="611560" y="4287491"/>
          <a:ext cx="3744416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22840581"/>
              </p:ext>
            </p:extLst>
          </p:nvPr>
        </p:nvGraphicFramePr>
        <p:xfrm>
          <a:off x="5076056" y="4221088"/>
          <a:ext cx="3717242" cy="2537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Rettangolo 13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 ANNI</a:t>
            </a:r>
            <a:endParaRPr lang="it-IT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7050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424589" y="-15190"/>
            <a:ext cx="660379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 CONOSCENZA DEL MONDO</a:t>
            </a:r>
            <a:endParaRPr lang="it-IT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691680" y="692696"/>
            <a:ext cx="561662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Competenze di base in matematica, scienze e tecnologia</a:t>
            </a:r>
            <a:endParaRPr lang="it-IT" sz="2400" b="1" cap="all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22701631"/>
              </p:ext>
            </p:extLst>
          </p:nvPr>
        </p:nvGraphicFramePr>
        <p:xfrm>
          <a:off x="652078" y="1628800"/>
          <a:ext cx="3847913" cy="2452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36570472"/>
              </p:ext>
            </p:extLst>
          </p:nvPr>
        </p:nvGraphicFramePr>
        <p:xfrm>
          <a:off x="4726486" y="1628801"/>
          <a:ext cx="3937996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3336355"/>
              </p:ext>
            </p:extLst>
          </p:nvPr>
        </p:nvGraphicFramePr>
        <p:xfrm>
          <a:off x="652078" y="4221088"/>
          <a:ext cx="3847913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57209440"/>
              </p:ext>
            </p:extLst>
          </p:nvPr>
        </p:nvGraphicFramePr>
        <p:xfrm>
          <a:off x="4726486" y="4221088"/>
          <a:ext cx="394997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Rettangolo 13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 ANNI</a:t>
            </a:r>
            <a:endParaRPr lang="it-IT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548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957678" y="-15190"/>
            <a:ext cx="322864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TUTTI I CAMPI</a:t>
            </a:r>
            <a:endParaRPr lang="it-IT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691680" y="620688"/>
            <a:ext cx="561662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Competenze digitali</a:t>
            </a:r>
            <a:endParaRPr lang="it-IT" sz="2400" b="1" cap="all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475656" y="3573016"/>
            <a:ext cx="62281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Imparare ad imparare</a:t>
            </a:r>
            <a:endParaRPr lang="it-IT" sz="2400" b="1" cap="all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Rettangolo 8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 ANNI</a:t>
            </a:r>
            <a:endParaRPr lang="it-IT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80900971"/>
              </p:ext>
            </p:extLst>
          </p:nvPr>
        </p:nvGraphicFramePr>
        <p:xfrm>
          <a:off x="507618" y="1082353"/>
          <a:ext cx="3992374" cy="2474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05627332"/>
              </p:ext>
            </p:extLst>
          </p:nvPr>
        </p:nvGraphicFramePr>
        <p:xfrm>
          <a:off x="4770276" y="1095107"/>
          <a:ext cx="4038222" cy="2490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62327941"/>
              </p:ext>
            </p:extLst>
          </p:nvPr>
        </p:nvGraphicFramePr>
        <p:xfrm>
          <a:off x="507440" y="4034680"/>
          <a:ext cx="4057156" cy="2634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53080991"/>
              </p:ext>
            </p:extLst>
          </p:nvPr>
        </p:nvGraphicFramePr>
        <p:xfrm>
          <a:off x="4788024" y="4034681"/>
          <a:ext cx="4032448" cy="2592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7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23021" y="201414"/>
            <a:ext cx="46108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IL SE' E L'ALTRO</a:t>
            </a:r>
            <a:endParaRPr lang="it-IT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547664" y="1124744"/>
            <a:ext cx="633670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Competenze sociali e civiche</a:t>
            </a:r>
            <a:endParaRPr lang="it-IT" sz="3200" b="1" cap="all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Rettangolo 8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 ANNI</a:t>
            </a:r>
            <a:endParaRPr lang="it-IT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64937505"/>
              </p:ext>
            </p:extLst>
          </p:nvPr>
        </p:nvGraphicFramePr>
        <p:xfrm>
          <a:off x="179512" y="1988840"/>
          <a:ext cx="4283525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99365965"/>
              </p:ext>
            </p:extLst>
          </p:nvPr>
        </p:nvGraphicFramePr>
        <p:xfrm>
          <a:off x="4788024" y="1988840"/>
          <a:ext cx="4184539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475507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76816" y="44624"/>
            <a:ext cx="43032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TUTTI I CAMPI</a:t>
            </a:r>
            <a:endParaRPr lang="it-IT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95536" y="980728"/>
            <a:ext cx="84249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Spirito di iniziativa e imprenditorialità</a:t>
            </a:r>
            <a:endParaRPr lang="it-IT" sz="3200" b="1" cap="all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Rettangolo 3"/>
          <p:cNvSpPr/>
          <p:nvPr/>
        </p:nvSpPr>
        <p:spPr>
          <a:xfrm rot="20319571">
            <a:off x="40806" y="156095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 ANNI</a:t>
            </a:r>
            <a:endParaRPr lang="it-IT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81045541"/>
              </p:ext>
            </p:extLst>
          </p:nvPr>
        </p:nvGraphicFramePr>
        <p:xfrm>
          <a:off x="395536" y="1709519"/>
          <a:ext cx="4032894" cy="4599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61794294"/>
              </p:ext>
            </p:extLst>
          </p:nvPr>
        </p:nvGraphicFramePr>
        <p:xfrm>
          <a:off x="4635932" y="1709519"/>
          <a:ext cx="4184540" cy="4599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687798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312448" y="-27384"/>
            <a:ext cx="7075976" cy="159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IL CORPO E IL MOVIMENTO    </a:t>
            </a:r>
          </a:p>
          <a:p>
            <a:pPr algn="ctr"/>
            <a:r>
              <a:rPr lang="it-IT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IMMAGINI, SUONI, COLORI</a:t>
            </a:r>
            <a:endParaRPr lang="it-IT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67544" y="1484784"/>
            <a:ext cx="84249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Consapevolezza ed espressione culturale</a:t>
            </a:r>
            <a:endParaRPr lang="it-IT" sz="3200" b="1" cap="all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Rettangolo 3"/>
          <p:cNvSpPr/>
          <p:nvPr/>
        </p:nvSpPr>
        <p:spPr>
          <a:xfrm rot="20319571">
            <a:off x="192898" y="190523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 ANNI</a:t>
            </a:r>
            <a:endParaRPr lang="it-IT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87489865"/>
              </p:ext>
            </p:extLst>
          </p:nvPr>
        </p:nvGraphicFramePr>
        <p:xfrm>
          <a:off x="251520" y="2069559"/>
          <a:ext cx="3995936" cy="4311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11681415"/>
              </p:ext>
            </p:extLst>
          </p:nvPr>
        </p:nvGraphicFramePr>
        <p:xfrm>
          <a:off x="4680012" y="2071550"/>
          <a:ext cx="4117735" cy="4309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156653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172</TotalTime>
  <Words>502</Words>
  <Application>Microsoft Office PowerPoint</Application>
  <PresentationFormat>Presentazione su schermo (4:3)</PresentationFormat>
  <Paragraphs>151</Paragraphs>
  <Slides>21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 gabriella colella</dc:creator>
  <cp:lastModifiedBy>enzo</cp:lastModifiedBy>
  <cp:revision>44</cp:revision>
  <dcterms:created xsi:type="dcterms:W3CDTF">2016-11-23T15:24:18Z</dcterms:created>
  <dcterms:modified xsi:type="dcterms:W3CDTF">2016-12-05T21:31:02Z</dcterms:modified>
</cp:coreProperties>
</file>