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1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0"/>
  </p:notesMasterIdLst>
  <p:sldIdLst>
    <p:sldId id="258" r:id="rId2"/>
    <p:sldId id="259" r:id="rId3"/>
    <p:sldId id="256" r:id="rId4"/>
    <p:sldId id="337" r:id="rId5"/>
    <p:sldId id="261" r:id="rId6"/>
    <p:sldId id="305" r:id="rId7"/>
    <p:sldId id="338" r:id="rId8"/>
    <p:sldId id="262" r:id="rId9"/>
    <p:sldId id="271" r:id="rId10"/>
    <p:sldId id="309" r:id="rId11"/>
    <p:sldId id="263" r:id="rId12"/>
    <p:sldId id="310" r:id="rId13"/>
    <p:sldId id="264" r:id="rId14"/>
    <p:sldId id="311" r:id="rId15"/>
    <p:sldId id="265" r:id="rId16"/>
    <p:sldId id="312" r:id="rId17"/>
    <p:sldId id="266" r:id="rId18"/>
    <p:sldId id="313" r:id="rId19"/>
    <p:sldId id="267" r:id="rId20"/>
    <p:sldId id="314" r:id="rId21"/>
    <p:sldId id="268" r:id="rId22"/>
    <p:sldId id="315" r:id="rId23"/>
    <p:sldId id="269" r:id="rId24"/>
    <p:sldId id="316" r:id="rId25"/>
    <p:sldId id="270" r:id="rId26"/>
    <p:sldId id="280" r:id="rId27"/>
    <p:sldId id="317" r:id="rId28"/>
    <p:sldId id="281" r:id="rId29"/>
    <p:sldId id="318" r:id="rId30"/>
    <p:sldId id="282" r:id="rId31"/>
    <p:sldId id="319" r:id="rId32"/>
    <p:sldId id="274" r:id="rId33"/>
    <p:sldId id="320" r:id="rId34"/>
    <p:sldId id="284" r:id="rId35"/>
    <p:sldId id="321" r:id="rId36"/>
    <p:sldId id="285" r:id="rId37"/>
    <p:sldId id="322" r:id="rId38"/>
    <p:sldId id="286" r:id="rId39"/>
    <p:sldId id="323" r:id="rId40"/>
    <p:sldId id="278" r:id="rId41"/>
    <p:sldId id="324" r:id="rId42"/>
    <p:sldId id="279" r:id="rId43"/>
    <p:sldId id="325" r:id="rId44"/>
    <p:sldId id="272" r:id="rId45"/>
    <p:sldId id="326" r:id="rId46"/>
    <p:sldId id="273" r:id="rId47"/>
    <p:sldId id="327" r:id="rId48"/>
    <p:sldId id="283" r:id="rId49"/>
    <p:sldId id="328" r:id="rId50"/>
    <p:sldId id="275" r:id="rId51"/>
    <p:sldId id="329" r:id="rId52"/>
    <p:sldId id="276" r:id="rId53"/>
    <p:sldId id="330" r:id="rId54"/>
    <p:sldId id="277" r:id="rId55"/>
    <p:sldId id="331" r:id="rId56"/>
    <p:sldId id="287" r:id="rId57"/>
    <p:sldId id="332" r:id="rId58"/>
    <p:sldId id="336" r:id="rId5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1" autoAdjust="0"/>
    <p:restoredTop sz="94660"/>
  </p:normalViewPr>
  <p:slideViewPr>
    <p:cSldViewPr>
      <p:cViewPr>
        <p:scale>
          <a:sx n="72" d="100"/>
          <a:sy n="72" d="100"/>
        </p:scale>
        <p:origin x="-131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49</c:v>
                </c:pt>
                <c:pt idx="2">
                  <c:v>112</c:v>
                </c:pt>
                <c:pt idx="3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28</c:v>
                </c:pt>
                <c:pt idx="2">
                  <c:v>98</c:v>
                </c:pt>
                <c:pt idx="3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47</c:v>
                </c:pt>
                <c:pt idx="2">
                  <c:v>99</c:v>
                </c:pt>
                <c:pt idx="3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43</c:v>
                </c:pt>
                <c:pt idx="2">
                  <c:v>98</c:v>
                </c:pt>
                <c:pt idx="3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61</c:v>
                </c:pt>
                <c:pt idx="2">
                  <c:v>116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58</c:v>
                </c:pt>
                <c:pt idx="2">
                  <c:v>125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51</c:v>
                </c:pt>
                <c:pt idx="2">
                  <c:v>108</c:v>
                </c:pt>
                <c:pt idx="3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47</c:v>
                </c:pt>
                <c:pt idx="2">
                  <c:v>117</c:v>
                </c:pt>
                <c:pt idx="3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81</c:v>
                </c:pt>
                <c:pt idx="2">
                  <c:v>92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66</c:v>
                </c:pt>
                <c:pt idx="2">
                  <c:v>103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77</c:v>
                </c:pt>
                <c:pt idx="2">
                  <c:v>91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39</c:v>
                </c:pt>
                <c:pt idx="2">
                  <c:v>94</c:v>
                </c:pt>
                <c:pt idx="3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60</c:v>
                </c:pt>
                <c:pt idx="2">
                  <c:v>108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65</c:v>
                </c:pt>
                <c:pt idx="2">
                  <c:v>106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68</c:v>
                </c:pt>
                <c:pt idx="2">
                  <c:v>106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70</c:v>
                </c:pt>
                <c:pt idx="2">
                  <c:v>103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66</c:v>
                </c:pt>
                <c:pt idx="2">
                  <c:v>109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54</c:v>
                </c:pt>
                <c:pt idx="2">
                  <c:v>102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52</c:v>
                </c:pt>
                <c:pt idx="2">
                  <c:v>99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70</c:v>
                </c:pt>
                <c:pt idx="2">
                  <c:v>101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62</c:v>
                </c:pt>
                <c:pt idx="2">
                  <c:v>107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78</c:v>
                </c:pt>
                <c:pt idx="2">
                  <c:v>109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79</c:v>
                </c:pt>
                <c:pt idx="2">
                  <c:v>94</c:v>
                </c:pt>
                <c:pt idx="3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68</c:v>
                </c:pt>
                <c:pt idx="2">
                  <c:v>110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67</c:v>
                </c:pt>
                <c:pt idx="2">
                  <c:v>102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67</c:v>
                </c:pt>
                <c:pt idx="2">
                  <c:v>109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52</c:v>
                </c:pt>
                <c:pt idx="2">
                  <c:v>85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26</c:v>
                </c:pt>
                <c:pt idx="1">
                  <c:v>63</c:v>
                </c:pt>
                <c:pt idx="2">
                  <c:v>74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56</c:v>
                </c:pt>
                <c:pt idx="2">
                  <c:v>78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47</c:v>
                </c:pt>
                <c:pt idx="2">
                  <c:v>80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45</c:v>
                </c:pt>
                <c:pt idx="2">
                  <c:v>94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59</c:v>
                </c:pt>
                <c:pt idx="2">
                  <c:v>83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56</c:v>
                </c:pt>
                <c:pt idx="2">
                  <c:v>86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67</c:v>
                </c:pt>
                <c:pt idx="2">
                  <c:v>98</c:v>
                </c:pt>
                <c:pt idx="3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63</c:v>
                </c:pt>
                <c:pt idx="2">
                  <c:v>82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58</c:v>
                </c:pt>
                <c:pt idx="2">
                  <c:v>76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62</c:v>
                </c:pt>
                <c:pt idx="2">
                  <c:v>73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39555228992513741"/>
          <c:y val="0"/>
          <c:w val="0.248088596216582"/>
          <c:h val="9.7283837570539711E-2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59</c:v>
                </c:pt>
                <c:pt idx="2">
                  <c:v>83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39</c:v>
                </c:pt>
                <c:pt idx="1">
                  <c:v>73</c:v>
                </c:pt>
                <c:pt idx="2">
                  <c:v>63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34</c:v>
                </c:pt>
                <c:pt idx="1">
                  <c:v>76</c:v>
                </c:pt>
                <c:pt idx="2">
                  <c:v>64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68</c:v>
                </c:pt>
                <c:pt idx="2">
                  <c:v>77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63</c:v>
                </c:pt>
                <c:pt idx="2">
                  <c:v>85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43</c:v>
                </c:pt>
                <c:pt idx="2">
                  <c:v>107</c:v>
                </c:pt>
                <c:pt idx="3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49</c:v>
                </c:pt>
                <c:pt idx="2">
                  <c:v>108</c:v>
                </c:pt>
                <c:pt idx="3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58</c:v>
                </c:pt>
                <c:pt idx="2">
                  <c:v>94</c:v>
                </c:pt>
                <c:pt idx="3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54</c:v>
                </c:pt>
                <c:pt idx="2">
                  <c:v>92</c:v>
                </c:pt>
                <c:pt idx="3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"/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95</c:v>
                </c:pt>
                <c:pt idx="3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 custT="1"/>
      <dgm:spPr/>
      <dgm:t>
        <a:bodyPr/>
        <a:lstStyle/>
        <a:p>
          <a:pPr rtl="0"/>
          <a:r>
            <a:rPr lang="it-IT" sz="2000" dirty="0" smtClean="0"/>
            <a:t>SCUOLA SECONDARIA </a:t>
          </a:r>
          <a:endParaRPr lang="it-IT" sz="2000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DI 1° GRADO</a:t>
          </a:r>
        </a:p>
        <a:p>
          <a:pPr rtl="0"/>
          <a:r>
            <a:rPr lang="it-IT" dirty="0" smtClean="0"/>
            <a:t>A.S.2018/2019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 custLinFactNeighborX="-524" custLinFactNeighborY="33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BC461497-1FB7-4A88-875B-AF923CEF2ADD}" type="presOf" srcId="{EB273AB6-D4D8-405B-8E6E-25AB9E5C384C}" destId="{BCFB97D4-2179-4C56-8DB2-47314618674C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  <dgm:cxn modelId="{1E9FE624-1D38-4898-BC3A-52A159E63C2F}" type="presParOf" srcId="{4265C27C-5A9A-4576-9D28-EAE446093B26}" destId="{AC7DD0A3-E8D6-470D-881C-A49A4307E675}" srcOrd="1" destOrd="0" presId="urn:microsoft.com/office/officeart/2005/8/layout/vList2"/>
    <dgm:cxn modelId="{8EC79FBE-AFAE-469C-B4CA-383F30E4D5D2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8189"/>
          <a:ext cx="3309803" cy="601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SCUOLA SECONDARIA </a:t>
          </a:r>
          <a:endParaRPr lang="it-IT" sz="2000" kern="1200" dirty="0"/>
        </a:p>
      </dsp:txBody>
      <dsp:txXfrm>
        <a:off x="29385" y="37574"/>
        <a:ext cx="3251033" cy="543194"/>
      </dsp:txXfrm>
    </dsp:sp>
    <dsp:sp modelId="{BCFB97D4-2179-4C56-8DB2-47314618674C}">
      <dsp:nvSpPr>
        <dsp:cNvPr id="0" name=""/>
        <dsp:cNvSpPr/>
      </dsp:nvSpPr>
      <dsp:spPr>
        <a:xfrm>
          <a:off x="0" y="651817"/>
          <a:ext cx="3309803" cy="601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DI 1° GRADO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A.S.2018/2019</a:t>
          </a:r>
          <a:endParaRPr lang="it-IT" sz="1400" kern="1200" dirty="0"/>
        </a:p>
      </dsp:txBody>
      <dsp:txXfrm>
        <a:off x="29385" y="681202"/>
        <a:ext cx="3251033" cy="543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CE1B-F01C-47FD-9F30-A995C6F46191}" type="datetimeFigureOut">
              <a:rPr lang="it-IT" smtClean="0"/>
              <a:t>21/10/2018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A415-1309-45B2-A84A-72F3DCDAD1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75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A415-1309-45B2-A84A-72F3DCDAD1F0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63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D91A1A7-BEE9-4031-B1F9-54CB0368C243}" type="datetime1">
              <a:rPr lang="it-IT" smtClean="0"/>
              <a:t>21/10/2018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EF64-C764-4FD2-9345-5790D80E27C5}" type="datetime1">
              <a:rPr lang="it-IT" smtClean="0"/>
              <a:t>21/10/2018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E96C-5839-4456-AF0E-342C6072C2CD}" type="datetime1">
              <a:rPr lang="it-IT" smtClean="0"/>
              <a:t>21/10/2018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ED7-D37C-4E03-A894-D716D4E90334}" type="datetime1">
              <a:rPr lang="it-IT" smtClean="0"/>
              <a:t>21/10/2018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5E2F-4A26-465A-8AC3-1AE2FC6747F1}" type="datetime1">
              <a:rPr lang="it-IT" smtClean="0"/>
              <a:t>21/10/2018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28B-BCB6-49BA-9594-3E34D9130814}" type="datetime1">
              <a:rPr lang="it-IT" smtClean="0"/>
              <a:t>21/10/2018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DC4-B7E3-4361-B76E-0F02FE857E98}" type="datetime1">
              <a:rPr lang="it-IT" smtClean="0"/>
              <a:t>21/10/2018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608D-89BA-4D93-A6B4-811A4207355E}" type="datetime1">
              <a:rPr lang="it-IT" smtClean="0"/>
              <a:t>21/10/2018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AE7-FDC5-4B9E-A257-D407B509F1AF}" type="datetime1">
              <a:rPr lang="it-IT" smtClean="0"/>
              <a:t>21/10/2018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B0402EC-1D4A-48EB-A9B1-C48AC1870910}" type="datetime1">
              <a:rPr lang="it-IT" smtClean="0"/>
              <a:t>21/10/2018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E327A3-4919-472D-B13B-5338A9DA8DAD}" type="datetime1">
              <a:rPr lang="it-IT" smtClean="0"/>
              <a:t>21/10/2018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EFB5D6-8245-4519-9CD8-191EEA49BEC7}" type="datetime1">
              <a:rPr lang="it-IT" smtClean="0"/>
              <a:t>21/10/2018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776864" cy="518457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88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12658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720080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000" dirty="0">
                <a:solidFill>
                  <a:srgbClr val="002060"/>
                </a:solidFill>
              </a:rPr>
              <a:t>PADRONEGGIA ED </a:t>
            </a:r>
            <a:r>
              <a:rPr lang="it-IT" sz="1000" dirty="0" smtClean="0">
                <a:solidFill>
                  <a:srgbClr val="002060"/>
                </a:solidFill>
              </a:rPr>
              <a:t>  APPLICA </a:t>
            </a:r>
          </a:p>
          <a:p>
            <a:pPr lvl="0"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LE </a:t>
            </a:r>
            <a:r>
              <a:rPr lang="it-IT" sz="1000" dirty="0">
                <a:solidFill>
                  <a:srgbClr val="002060"/>
                </a:solidFill>
              </a:rPr>
              <a:t>CONOSCENZE </a:t>
            </a:r>
            <a:r>
              <a:rPr lang="it-IT" sz="1000" dirty="0" smtClean="0">
                <a:solidFill>
                  <a:srgbClr val="002060"/>
                </a:solidFill>
              </a:rPr>
              <a:t>FONDAMENTALI</a:t>
            </a:r>
          </a:p>
          <a:p>
            <a:pPr lvl="0">
              <a:buClr>
                <a:srgbClr val="94C600"/>
              </a:buClr>
            </a:pPr>
            <a:r>
              <a:rPr lang="it-IT" sz="1000" dirty="0" smtClean="0">
                <a:solidFill>
                  <a:srgbClr val="002060"/>
                </a:solidFill>
              </a:rPr>
              <a:t> (INIZIALE)</a:t>
            </a:r>
            <a:endParaRPr lang="it-IT" sz="10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10</a:t>
            </a:fld>
            <a:endParaRPr lang="it-IT" dirty="0"/>
          </a:p>
        </p:txBody>
      </p:sp>
      <p:graphicFrame>
        <p:nvGraphicFramePr>
          <p:cNvPr id="10" name="Segnaposto contenuto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4935263"/>
              </p:ext>
            </p:extLst>
          </p:nvPr>
        </p:nvGraphicFramePr>
        <p:xfrm>
          <a:off x="827584" y="2924944"/>
          <a:ext cx="72008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9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132856"/>
            <a:ext cx="7056783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LEGGE  COMPRENDE</a:t>
            </a:r>
            <a:r>
              <a:rPr lang="it-IT" sz="1400" dirty="0">
                <a:solidFill>
                  <a:srgbClr val="002060"/>
                </a:solidFill>
              </a:rPr>
              <a:t> </a:t>
            </a:r>
            <a:r>
              <a:rPr lang="it-IT" sz="1400" dirty="0" smtClean="0">
                <a:solidFill>
                  <a:srgbClr val="002060"/>
                </a:solidFill>
              </a:rPr>
              <a:t> (INIZIALE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11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2068299"/>
              </p:ext>
            </p:extLst>
          </p:nvPr>
        </p:nvGraphicFramePr>
        <p:xfrm>
          <a:off x="827584" y="2852936"/>
          <a:ext cx="69847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35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76873"/>
            <a:ext cx="7056783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SCRIVE-DESCRIVE 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12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5377290"/>
              </p:ext>
            </p:extLst>
          </p:nvPr>
        </p:nvGraphicFramePr>
        <p:xfrm>
          <a:off x="971600" y="2996952"/>
          <a:ext cx="705678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8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0049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2132857"/>
            <a:ext cx="7056783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RICONOSCE E RISOLVE PROBLEMI(INIZIALE)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13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1460275"/>
              </p:ext>
            </p:extLst>
          </p:nvPr>
        </p:nvGraphicFramePr>
        <p:xfrm>
          <a:off x="971600" y="2780928"/>
          <a:ext cx="7200799" cy="305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2204864"/>
            <a:ext cx="6984776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OSSERVA E ANALIZZA FATTI ED EVENTI(INIZIALE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14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9630138"/>
              </p:ext>
            </p:extLst>
          </p:nvPr>
        </p:nvGraphicFramePr>
        <p:xfrm>
          <a:off x="1115616" y="2780928"/>
          <a:ext cx="69127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0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132855"/>
            <a:ext cx="7128792" cy="50405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DISTINGUE E CLASSIFICA GLI ELEMENTI DEI VARI </a:t>
            </a:r>
            <a:r>
              <a:rPr lang="it-IT" sz="1400" dirty="0">
                <a:solidFill>
                  <a:srgbClr val="002060"/>
                </a:solidFill>
              </a:rPr>
              <a:t>LINGUAGGI 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15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9510543"/>
              </p:ext>
            </p:extLst>
          </p:nvPr>
        </p:nvGraphicFramePr>
        <p:xfrm>
          <a:off x="899592" y="2780928"/>
          <a:ext cx="7128792" cy="295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28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856590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1999590"/>
            <a:ext cx="7200799" cy="70933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DISTINGUE e   CLASSIFICA GLI ELEMENTI DEI VARI LINGUAGGI 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16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2721041"/>
              </p:ext>
            </p:extLst>
          </p:nvPr>
        </p:nvGraphicFramePr>
        <p:xfrm>
          <a:off x="827584" y="2852936"/>
          <a:ext cx="720079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11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75656" y="2060848"/>
            <a:ext cx="568863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CONOSCE LE FUNZIONI E LA SINTASSI DI BASE (</a:t>
            </a:r>
            <a:r>
              <a:rPr lang="it-IT" sz="1200" dirty="0">
                <a:solidFill>
                  <a:srgbClr val="002060"/>
                </a:solidFill>
              </a:rPr>
              <a:t>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17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5302461"/>
              </p:ext>
            </p:extLst>
          </p:nvPr>
        </p:nvGraphicFramePr>
        <p:xfrm>
          <a:off x="1403648" y="2780928"/>
          <a:ext cx="5760640" cy="269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6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698477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UTILIZZA I MEZZI DI </a:t>
            </a:r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18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0472811"/>
              </p:ext>
            </p:extLst>
          </p:nvPr>
        </p:nvGraphicFramePr>
        <p:xfrm>
          <a:off x="1115616" y="2996952"/>
          <a:ext cx="69847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79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04864"/>
            <a:ext cx="7128791" cy="8045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19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0686682"/>
              </p:ext>
            </p:extLst>
          </p:nvPr>
        </p:nvGraphicFramePr>
        <p:xfrm>
          <a:off x="1043608" y="3068960"/>
          <a:ext cx="712879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5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645" y="1412777"/>
            <a:ext cx="6637468" cy="2850128"/>
          </a:xfrm>
        </p:spPr>
        <p:txBody>
          <a:bodyPr/>
          <a:lstStyle/>
          <a:p>
            <a:r>
              <a:rPr lang="it-IT" dirty="0" smtClean="0"/>
              <a:t>DIRIGENTE SCOLASTICO</a:t>
            </a:r>
            <a:br>
              <a:rPr lang="it-IT" dirty="0" smtClean="0"/>
            </a:br>
            <a:r>
              <a:rPr lang="it-IT" dirty="0" smtClean="0"/>
              <a:t>PROF.SSA GIUSEPPINA NUGNES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3" y="1052736"/>
            <a:ext cx="6996520" cy="453650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38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20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3371643"/>
              </p:ext>
            </p:extLst>
          </p:nvPr>
        </p:nvGraphicFramePr>
        <p:xfrm>
          <a:off x="827584" y="2564904"/>
          <a:ext cx="712879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899592" y="1914330"/>
            <a:ext cx="7056784" cy="5065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 DI STUDIO(INIZIALE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1772816"/>
            <a:ext cx="7056783" cy="115212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  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21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5345580"/>
              </p:ext>
            </p:extLst>
          </p:nvPr>
        </p:nvGraphicFramePr>
        <p:xfrm>
          <a:off x="1043608" y="2996952"/>
          <a:ext cx="705678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81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96634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988840"/>
            <a:ext cx="712879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ASSUME COMPORTAMENTI </a:t>
            </a:r>
            <a:r>
              <a:rPr lang="it-IT" sz="1400" dirty="0" smtClean="0">
                <a:solidFill>
                  <a:srgbClr val="002060"/>
                </a:solidFill>
              </a:rPr>
              <a:t>RISPETTOSI(INIZIALE)</a:t>
            </a:r>
          </a:p>
          <a:p>
            <a:pPr>
              <a:buClr>
                <a:srgbClr val="94C600"/>
              </a:buClr>
            </a:pP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22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0713584"/>
              </p:ext>
            </p:extLst>
          </p:nvPr>
        </p:nvGraphicFramePr>
        <p:xfrm>
          <a:off x="971600" y="2780928"/>
          <a:ext cx="71287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96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272808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272807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 VALUTA TEMPI E </a:t>
            </a:r>
            <a:r>
              <a:rPr lang="it-IT" sz="1400" dirty="0">
                <a:solidFill>
                  <a:srgbClr val="002060"/>
                </a:solidFill>
              </a:rPr>
              <a:t>RISORSE(INIZIALE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23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6913066"/>
              </p:ext>
            </p:extLst>
          </p:nvPr>
        </p:nvGraphicFramePr>
        <p:xfrm>
          <a:off x="755576" y="2924944"/>
          <a:ext cx="72008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54779" cy="129614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734481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DA SOLO E/O IN GRUPPO(INIZIALE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24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47408097"/>
              </p:ext>
            </p:extLst>
          </p:nvPr>
        </p:nvGraphicFramePr>
        <p:xfrm>
          <a:off x="755576" y="2996952"/>
          <a:ext cx="734481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2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SECONDE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98" y="2119313"/>
            <a:ext cx="5041567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55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9"/>
            <a:ext cx="7056783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</a:t>
            </a:r>
            <a:r>
              <a:rPr lang="it-IT" sz="1400" dirty="0">
                <a:solidFill>
                  <a:srgbClr val="002060"/>
                </a:solidFill>
              </a:rPr>
              <a:t>RIFERISCE(INIZIALE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26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1364730"/>
              </p:ext>
            </p:extLst>
          </p:nvPr>
        </p:nvGraphicFramePr>
        <p:xfrm>
          <a:off x="1259632" y="2780928"/>
          <a:ext cx="698477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45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2204864"/>
            <a:ext cx="7056784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</a:t>
            </a:r>
            <a:r>
              <a:rPr lang="it-IT" sz="1400" dirty="0">
                <a:solidFill>
                  <a:srgbClr val="002060"/>
                </a:solidFill>
              </a:rPr>
              <a:t>RIFERISCE(INIZIALE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27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4141954"/>
              </p:ext>
            </p:extLst>
          </p:nvPr>
        </p:nvGraphicFramePr>
        <p:xfrm>
          <a:off x="1043608" y="2852936"/>
          <a:ext cx="705678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2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916834"/>
            <a:ext cx="6984776" cy="5760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  INTERAGISCE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28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51588023"/>
              </p:ext>
            </p:extLst>
          </p:nvPr>
        </p:nvGraphicFramePr>
        <p:xfrm>
          <a:off x="971600" y="2564904"/>
          <a:ext cx="69847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00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87624" y="1988841"/>
            <a:ext cx="7056784" cy="5760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29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252704"/>
              </p:ext>
            </p:extLst>
          </p:nvPr>
        </p:nvGraphicFramePr>
        <p:xfrm>
          <a:off x="1187624" y="2708920"/>
          <a:ext cx="69127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2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MONITORAGGIO 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PROCESSO </a:t>
            </a:r>
            <a:b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 APPRENDIMENTO</a:t>
            </a:r>
            <a:b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INIZIALE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</a:t>
            </a:fld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902418323"/>
              </p:ext>
            </p:extLst>
          </p:nvPr>
        </p:nvGraphicFramePr>
        <p:xfrm>
          <a:off x="4733365" y="4421080"/>
          <a:ext cx="3309803" cy="126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4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060848"/>
            <a:ext cx="6768752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Confronta </a:t>
            </a:r>
            <a:r>
              <a:rPr lang="it-IT" sz="1400" dirty="0" smtClean="0">
                <a:solidFill>
                  <a:srgbClr val="002060"/>
                </a:solidFill>
              </a:rPr>
              <a:t>procedimenti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diversi(INIZIALE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30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9531942"/>
              </p:ext>
            </p:extLst>
          </p:nvPr>
        </p:nvGraphicFramePr>
        <p:xfrm>
          <a:off x="971600" y="2852936"/>
          <a:ext cx="684076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2204864"/>
            <a:ext cx="7128792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Spiega i risultati </a:t>
            </a:r>
            <a:r>
              <a:rPr lang="it-IT" sz="1400" dirty="0" smtClean="0">
                <a:solidFill>
                  <a:srgbClr val="002060"/>
                </a:solidFill>
              </a:rPr>
              <a:t>ottenuti(INIZIALE)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31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5866164"/>
              </p:ext>
            </p:extLst>
          </p:nvPr>
        </p:nvGraphicFramePr>
        <p:xfrm>
          <a:off x="899592" y="2852936"/>
          <a:ext cx="705678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6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027664"/>
            <a:ext cx="7024626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2204864"/>
            <a:ext cx="6984775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Distingue e classifica </a:t>
            </a:r>
            <a:r>
              <a:rPr lang="it-IT" sz="1400" dirty="0" smtClean="0">
                <a:solidFill>
                  <a:srgbClr val="002060"/>
                </a:solidFill>
              </a:rPr>
              <a:t>e </a:t>
            </a:r>
            <a:r>
              <a:rPr lang="it-IT" sz="1400" dirty="0">
                <a:solidFill>
                  <a:srgbClr val="002060"/>
                </a:solidFill>
              </a:rPr>
              <a:t>utilizza(INIZIALE</a:t>
            </a:r>
            <a:r>
              <a:rPr lang="it-IT" sz="1400" dirty="0" smtClean="0">
                <a:solidFill>
                  <a:srgbClr val="002060"/>
                </a:solidFill>
              </a:rPr>
              <a:t>) 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32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448269"/>
              </p:ext>
            </p:extLst>
          </p:nvPr>
        </p:nvGraphicFramePr>
        <p:xfrm>
          <a:off x="971600" y="2924944"/>
          <a:ext cx="70567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2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1916832"/>
            <a:ext cx="6912767" cy="65409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600" dirty="0">
                <a:solidFill>
                  <a:srgbClr val="002060"/>
                </a:solidFill>
              </a:rPr>
              <a:t>Collega </a:t>
            </a:r>
            <a:r>
              <a:rPr lang="it-IT" sz="1600" dirty="0" smtClean="0">
                <a:solidFill>
                  <a:srgbClr val="002060"/>
                </a:solidFill>
              </a:rPr>
              <a:t>fatti a eventi(</a:t>
            </a:r>
            <a:r>
              <a:rPr lang="it-IT" sz="1400" dirty="0" smtClean="0">
                <a:solidFill>
                  <a:srgbClr val="002060"/>
                </a:solidFill>
              </a:rPr>
              <a:t>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94C600"/>
              </a:buClr>
            </a:pP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33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5558377"/>
              </p:ext>
            </p:extLst>
          </p:nvPr>
        </p:nvGraphicFramePr>
        <p:xfrm>
          <a:off x="1115616" y="2708920"/>
          <a:ext cx="691276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3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916832"/>
            <a:ext cx="705678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Produce elaborati </a:t>
            </a:r>
            <a:r>
              <a:rPr lang="it-IT" sz="1400" dirty="0" smtClean="0">
                <a:solidFill>
                  <a:srgbClr val="002060"/>
                </a:solidFill>
              </a:rPr>
              <a:t>con </a:t>
            </a:r>
            <a:r>
              <a:rPr lang="it-IT" sz="1400" dirty="0">
                <a:solidFill>
                  <a:srgbClr val="002060"/>
                </a:solidFill>
              </a:rPr>
              <a:t>le </a:t>
            </a:r>
            <a:r>
              <a:rPr lang="it-IT" sz="1400" dirty="0" smtClean="0">
                <a:solidFill>
                  <a:srgbClr val="002060"/>
                </a:solidFill>
              </a:rPr>
              <a:t>giuste modalità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34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7682245"/>
              </p:ext>
            </p:extLst>
          </p:nvPr>
        </p:nvGraphicFramePr>
        <p:xfrm>
          <a:off x="899592" y="2780928"/>
          <a:ext cx="698477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3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698477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UTILIZZA I MEZZI </a:t>
            </a:r>
            <a:r>
              <a:rPr lang="it-IT" sz="1400" dirty="0" smtClean="0">
                <a:solidFill>
                  <a:srgbClr val="002060"/>
                </a:solidFill>
              </a:rPr>
              <a:t>DI COMUNICAZIONE</a:t>
            </a:r>
          </a:p>
          <a:p>
            <a:pPr lvl="0"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35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6797002"/>
              </p:ext>
            </p:extLst>
          </p:nvPr>
        </p:nvGraphicFramePr>
        <p:xfrm>
          <a:off x="971600" y="2780928"/>
          <a:ext cx="698477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9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272808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844824"/>
            <a:ext cx="734481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Seleziona e organizza </a:t>
            </a:r>
            <a:r>
              <a:rPr lang="it-IT" sz="1400" dirty="0">
                <a:solidFill>
                  <a:srgbClr val="002060"/>
                </a:solidFill>
              </a:rPr>
              <a:t>le </a:t>
            </a:r>
            <a:r>
              <a:rPr lang="it-IT" sz="1400" dirty="0" smtClean="0">
                <a:solidFill>
                  <a:srgbClr val="002060"/>
                </a:solidFill>
              </a:rPr>
              <a:t>informazioni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36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3855953"/>
              </p:ext>
            </p:extLst>
          </p:nvPr>
        </p:nvGraphicFramePr>
        <p:xfrm>
          <a:off x="971600" y="2708920"/>
          <a:ext cx="72008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5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1916832"/>
            <a:ext cx="7056783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endParaRPr lang="it-IT" sz="18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DI </a:t>
            </a:r>
            <a:r>
              <a:rPr lang="it-IT" sz="1400" dirty="0">
                <a:solidFill>
                  <a:srgbClr val="002060"/>
                </a:solidFill>
              </a:rPr>
              <a:t>STUDIO(INIZIALE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37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9017555"/>
              </p:ext>
            </p:extLst>
          </p:nvPr>
        </p:nvGraphicFramePr>
        <p:xfrm>
          <a:off x="1043608" y="2636912"/>
          <a:ext cx="69127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47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6912768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Conosce gli organi di governo(INIZIALE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38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7275111"/>
              </p:ext>
            </p:extLst>
          </p:nvPr>
        </p:nvGraphicFramePr>
        <p:xfrm>
          <a:off x="1043608" y="2780928"/>
          <a:ext cx="6984776" cy="319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36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7056784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endParaRPr lang="it-IT" sz="1800" dirty="0" smtClean="0">
              <a:solidFill>
                <a:srgbClr val="002060"/>
              </a:solidFill>
            </a:endParaRP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 </a:t>
            </a:r>
            <a:r>
              <a:rPr lang="it-IT" sz="1400" dirty="0">
                <a:solidFill>
                  <a:srgbClr val="002060"/>
                </a:solidFill>
              </a:rPr>
              <a:t>le conseguenze dei </a:t>
            </a:r>
            <a:r>
              <a:rPr lang="it-IT" sz="1400" dirty="0" smtClean="0">
                <a:solidFill>
                  <a:srgbClr val="002060"/>
                </a:solidFill>
              </a:rPr>
              <a:t>propri comportamenti(INIZIALE)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39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8562067"/>
              </p:ext>
            </p:extLst>
          </p:nvPr>
        </p:nvGraphicFramePr>
        <p:xfrm>
          <a:off x="1043608" y="2636912"/>
          <a:ext cx="705678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33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88632"/>
          </a:xfrm>
          <a:ln w="76200">
            <a:noFill/>
          </a:ln>
        </p:spPr>
        <p:txBody>
          <a:bodyPr>
            <a:normAutofit/>
          </a:bodyPr>
          <a:lstStyle/>
          <a:p>
            <a:r>
              <a:rPr lang="it-IT" sz="2800" b="1" dirty="0" smtClean="0"/>
              <a:t>PREMESSA</a:t>
            </a:r>
            <a:br>
              <a:rPr lang="it-IT" sz="2800" b="1" dirty="0" smtClean="0"/>
            </a:br>
            <a:r>
              <a:rPr lang="it-IT" sz="2800" b="1" dirty="0" smtClean="0"/>
              <a:t>Il </a:t>
            </a:r>
            <a:r>
              <a:rPr lang="it-IT" sz="2800" b="1" dirty="0">
                <a:solidFill>
                  <a:srgbClr val="FF0000"/>
                </a:solidFill>
              </a:rPr>
              <a:t>monitoraggio</a:t>
            </a:r>
            <a:r>
              <a:rPr lang="it-IT" sz="2800" b="1" dirty="0"/>
              <a:t> , la </a:t>
            </a:r>
            <a:r>
              <a:rPr lang="it-IT" sz="2800" b="1" dirty="0">
                <a:solidFill>
                  <a:srgbClr val="FF0000"/>
                </a:solidFill>
              </a:rPr>
              <a:t>valutazione</a:t>
            </a:r>
            <a:r>
              <a:rPr lang="it-IT" sz="2800" b="1" dirty="0"/>
              <a:t> e l’</a:t>
            </a:r>
            <a:r>
              <a:rPr lang="it-IT" sz="2800" b="1" dirty="0">
                <a:solidFill>
                  <a:srgbClr val="FF0000"/>
                </a:solidFill>
              </a:rPr>
              <a:t>autovalutazione</a:t>
            </a:r>
            <a:r>
              <a:rPr lang="it-IT" sz="2800" b="1" dirty="0"/>
              <a:t>  acquistano importanza decisiva all’interno di una scuola </a:t>
            </a:r>
            <a:r>
              <a:rPr lang="it-IT" sz="2800" b="1" dirty="0" smtClean="0"/>
              <a:t>che</a:t>
            </a:r>
            <a:br>
              <a:rPr lang="it-IT" sz="2800" b="1" dirty="0" smtClean="0"/>
            </a:br>
            <a:r>
              <a:rPr lang="it-IT" sz="2800" b="1" dirty="0" smtClean="0"/>
              <a:t> </a:t>
            </a:r>
            <a:r>
              <a:rPr lang="it-IT" sz="2800" b="1" dirty="0"/>
              <a:t>progetta e che confronta la propria offerta formativa in ambito nazionale ed europeo. 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Essi </a:t>
            </a:r>
            <a:r>
              <a:rPr lang="it-IT" sz="2800" b="1" dirty="0"/>
              <a:t>costituiscono </a:t>
            </a:r>
            <a:r>
              <a:rPr lang="it-IT" sz="2800" b="1" dirty="0" smtClean="0"/>
              <a:t>lo strumento </a:t>
            </a:r>
            <a:r>
              <a:rPr lang="it-IT" sz="2800" b="1" dirty="0"/>
              <a:t>indispensabile 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per </a:t>
            </a:r>
            <a:r>
              <a:rPr lang="it-IT" sz="2800" b="1" dirty="0"/>
              <a:t>il controllo in itinere e il miglioramento continuo. 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2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916832"/>
            <a:ext cx="7128791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   VALUTA TEMPI E </a:t>
            </a:r>
            <a:r>
              <a:rPr lang="it-IT" sz="1400" dirty="0">
                <a:solidFill>
                  <a:srgbClr val="002060"/>
                </a:solidFill>
              </a:rPr>
              <a:t>RISORSE(INIZIALE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40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32606697"/>
              </p:ext>
            </p:extLst>
          </p:nvPr>
        </p:nvGraphicFramePr>
        <p:xfrm>
          <a:off x="971600" y="2564904"/>
          <a:ext cx="69847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6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2060848"/>
            <a:ext cx="698477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41</a:t>
            </a:fld>
            <a:endParaRPr lang="it-IT"/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878762"/>
              </p:ext>
            </p:extLst>
          </p:nvPr>
        </p:nvGraphicFramePr>
        <p:xfrm>
          <a:off x="1043608" y="2780928"/>
          <a:ext cx="705678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7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TERZE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6840760" cy="3508375"/>
          </a:xfrm>
          <a:ln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844825"/>
            <a:ext cx="7128792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200" dirty="0">
                <a:solidFill>
                  <a:srgbClr val="002060"/>
                </a:solidFill>
              </a:rPr>
              <a:t>PADRONEGGIA </a:t>
            </a:r>
            <a:r>
              <a:rPr lang="it-IT" sz="1200" dirty="0" smtClean="0">
                <a:solidFill>
                  <a:srgbClr val="002060"/>
                </a:solidFill>
              </a:rPr>
              <a:t>ED APPLICA </a:t>
            </a:r>
            <a:r>
              <a:rPr lang="it-IT" sz="1200" dirty="0">
                <a:solidFill>
                  <a:srgbClr val="002060"/>
                </a:solidFill>
              </a:rPr>
              <a:t>LE CONOSCENZE </a:t>
            </a:r>
            <a:r>
              <a:rPr lang="it-IT" sz="1200" dirty="0" smtClean="0">
                <a:solidFill>
                  <a:srgbClr val="002060"/>
                </a:solidFill>
              </a:rPr>
              <a:t>FONDAMENTALI</a:t>
            </a:r>
          </a:p>
          <a:p>
            <a:pPr>
              <a:buClr>
                <a:srgbClr val="94C600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</a:t>
            </a:r>
            <a:r>
              <a:rPr lang="it-IT" sz="1200" dirty="0">
                <a:solidFill>
                  <a:srgbClr val="002060"/>
                </a:solidFill>
              </a:rPr>
              <a:t>INIZIALE</a:t>
            </a:r>
            <a:r>
              <a:rPr lang="it-IT" sz="1200" dirty="0" smtClean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43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1966349"/>
              </p:ext>
            </p:extLst>
          </p:nvPr>
        </p:nvGraphicFramePr>
        <p:xfrm>
          <a:off x="899592" y="2492896"/>
          <a:ext cx="70567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89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599" y="1988840"/>
            <a:ext cx="6912769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LEGGE-COMPRENDE-INTERAGISCE-OPERA(INIZIALE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44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11067527"/>
              </p:ext>
            </p:extLst>
          </p:nvPr>
        </p:nvGraphicFramePr>
        <p:xfrm>
          <a:off x="971600" y="2780928"/>
          <a:ext cx="69847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5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30195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2204864"/>
            <a:ext cx="7056784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  DESCRIVE(INIZIALE)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45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46978558"/>
              </p:ext>
            </p:extLst>
          </p:nvPr>
        </p:nvGraphicFramePr>
        <p:xfrm>
          <a:off x="971600" y="2852936"/>
          <a:ext cx="7056784" cy="286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53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6984776" cy="5760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Utilizza gli strumenti </a:t>
            </a:r>
            <a:r>
              <a:rPr lang="it-IT" sz="1400" dirty="0" smtClean="0">
                <a:solidFill>
                  <a:srgbClr val="002060"/>
                </a:solidFill>
              </a:rPr>
              <a:t>matematici </a:t>
            </a:r>
            <a:r>
              <a:rPr lang="it-IT" sz="1400" dirty="0">
                <a:solidFill>
                  <a:srgbClr val="002060"/>
                </a:solidFill>
              </a:rPr>
              <a:t>per operare </a:t>
            </a:r>
            <a:r>
              <a:rPr lang="it-IT" sz="1400" dirty="0" smtClean="0">
                <a:solidFill>
                  <a:srgbClr val="002060"/>
                </a:solidFill>
              </a:rPr>
              <a:t>nella </a:t>
            </a:r>
            <a:r>
              <a:rPr lang="it-IT" sz="1400" dirty="0">
                <a:solidFill>
                  <a:srgbClr val="002060"/>
                </a:solidFill>
              </a:rPr>
              <a:t>realtà(INIZIALE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46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2704239"/>
              </p:ext>
            </p:extLst>
          </p:nvPr>
        </p:nvGraphicFramePr>
        <p:xfrm>
          <a:off x="1115616" y="2708920"/>
          <a:ext cx="684076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0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988840"/>
            <a:ext cx="7056783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Riconosce le problematiche </a:t>
            </a:r>
            <a:r>
              <a:rPr lang="it-IT" sz="1400" dirty="0" smtClean="0">
                <a:solidFill>
                  <a:srgbClr val="002060"/>
                </a:solidFill>
              </a:rPr>
              <a:t>scientifiche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47</a:t>
            </a:fld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78925730"/>
              </p:ext>
            </p:extLst>
          </p:nvPr>
        </p:nvGraphicFramePr>
        <p:xfrm>
          <a:off x="899592" y="2636912"/>
          <a:ext cx="70567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2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1916832"/>
            <a:ext cx="7056784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err="1" smtClean="0">
                <a:solidFill>
                  <a:srgbClr val="002060"/>
                </a:solidFill>
              </a:rPr>
              <a:t>Distingue,classifica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utilizza </a:t>
            </a:r>
            <a:r>
              <a:rPr lang="it-IT" sz="1600" dirty="0">
                <a:solidFill>
                  <a:srgbClr val="002060"/>
                </a:solidFill>
              </a:rPr>
              <a:t>e </a:t>
            </a:r>
            <a:r>
              <a:rPr lang="it-IT" sz="1600" dirty="0" smtClean="0">
                <a:solidFill>
                  <a:srgbClr val="002060"/>
                </a:solidFill>
              </a:rPr>
              <a:t>apprezza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</a:t>
            </a:r>
            <a:r>
              <a:rPr lang="it-IT" sz="1600" dirty="0">
                <a:solidFill>
                  <a:srgbClr val="002060"/>
                </a:solidFill>
              </a:rPr>
              <a:t>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48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93267419"/>
              </p:ext>
            </p:extLst>
          </p:nvPr>
        </p:nvGraphicFramePr>
        <p:xfrm>
          <a:off x="1043608" y="2636912"/>
          <a:ext cx="69847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1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712879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Colloca gli </a:t>
            </a:r>
            <a:r>
              <a:rPr lang="it-IT" sz="1400" dirty="0" smtClean="0">
                <a:solidFill>
                  <a:srgbClr val="002060"/>
                </a:solidFill>
              </a:rPr>
              <a:t>eventi e </a:t>
            </a:r>
            <a:r>
              <a:rPr lang="it-IT" sz="1400" dirty="0">
                <a:solidFill>
                  <a:srgbClr val="002060"/>
                </a:solidFill>
              </a:rPr>
              <a:t>individua le </a:t>
            </a:r>
            <a:r>
              <a:rPr lang="it-IT" sz="1400" dirty="0" smtClean="0">
                <a:solidFill>
                  <a:srgbClr val="002060"/>
                </a:solidFill>
              </a:rPr>
              <a:t>relazioni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49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62570197"/>
              </p:ext>
            </p:extLst>
          </p:nvPr>
        </p:nvGraphicFramePr>
        <p:xfrm>
          <a:off x="1115616" y="2852936"/>
          <a:ext cx="6984776" cy="305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2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6192688"/>
          </a:xfrm>
        </p:spPr>
        <p:txBody>
          <a:bodyPr>
            <a:normAutofit/>
          </a:bodyPr>
          <a:lstStyle/>
          <a:p>
            <a:pPr marL="0" algn="ctr" fontAlgn="ctr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  <a:latin typeface="Arial Black"/>
              </a:rPr>
              <a:t>LIVELLO</a:t>
            </a:r>
            <a:endParaRPr lang="it-IT" sz="1600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  <a:latin typeface="Calibri"/>
              </a:rPr>
              <a:t>INDICATORI ESPLICATIVI</a:t>
            </a:r>
            <a:endParaRPr lang="it-IT" sz="1600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  <a:latin typeface="Calibri"/>
              </a:rPr>
              <a:t>A</a:t>
            </a:r>
            <a:endParaRPr lang="it-IT" sz="1600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  <a:latin typeface="Calibri"/>
              </a:rPr>
              <a:t>AVANZATO</a:t>
            </a:r>
            <a:endParaRPr lang="it-IT" sz="1600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</a:rPr>
              <a:t>L’alunno/a svolge compiti e risolve problemi complessi, mostrando padronanza nell’uso delle conoscenze e delle abilità; propone e sostiene le proprie opinioni e  assume in modo responsabile decisioni consapevoli.</a:t>
            </a:r>
            <a:endParaRPr lang="it-IT" sz="1600" dirty="0"/>
          </a:p>
          <a:p>
            <a:pPr marL="0" algn="ctr" fontAlgn="ctr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</a:rPr>
              <a:t>B</a:t>
            </a:r>
            <a:endParaRPr lang="it-IT" sz="1600" dirty="0"/>
          </a:p>
          <a:p>
            <a:pPr marL="0" algn="ctr" fontAlgn="ctr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</a:rPr>
              <a:t>INTERMEDIO</a:t>
            </a:r>
            <a:endParaRPr lang="it-IT" sz="1600" dirty="0"/>
          </a:p>
          <a:p>
            <a:pPr marL="0" fontAlgn="t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acquisite</a:t>
            </a:r>
            <a:endParaRPr lang="it-IT" sz="1600" dirty="0"/>
          </a:p>
          <a:p>
            <a:pPr marL="0" algn="ctr" fontAlgn="ctr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</a:rPr>
              <a:t>C</a:t>
            </a:r>
            <a:endParaRPr lang="it-IT" sz="1600" dirty="0"/>
          </a:p>
          <a:p>
            <a:pPr marL="0" algn="ctr" fontAlgn="ctr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</a:rPr>
              <a:t>BASE</a:t>
            </a:r>
            <a:endParaRPr lang="it-IT" sz="1600" dirty="0"/>
          </a:p>
          <a:p>
            <a:pPr marL="0" fontAlgn="t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apprese.</a:t>
            </a:r>
            <a:endParaRPr lang="it-IT" sz="1600" dirty="0"/>
          </a:p>
          <a:p>
            <a:pPr marL="0" algn="ctr" fontAlgn="ctr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</a:rPr>
              <a:t>D</a:t>
            </a:r>
            <a:endParaRPr lang="it-IT" sz="1600" dirty="0"/>
          </a:p>
          <a:p>
            <a:pPr marL="0" algn="ctr" fontAlgn="ctr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</a:rPr>
              <a:t>INIZIALE</a:t>
            </a:r>
            <a:endParaRPr lang="it-IT" sz="1600" dirty="0"/>
          </a:p>
          <a:p>
            <a:pPr marL="0" fontAlgn="t">
              <a:spcBef>
                <a:spcPts val="0"/>
              </a:spcBef>
            </a:pPr>
            <a:r>
              <a:rPr lang="it-IT" sz="1600" dirty="0">
                <a:solidFill>
                  <a:schemeClr val="dk1"/>
                </a:solidFill>
              </a:rPr>
              <a:t>L’alunno/a, se opportunamente guidato/a, svolge compiti semplici in situazioni note.</a:t>
            </a:r>
            <a:endParaRPr lang="it-IT" sz="1600" dirty="0"/>
          </a:p>
          <a:p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47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2060848"/>
            <a:ext cx="705678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Produce elaborati </a:t>
            </a:r>
            <a:r>
              <a:rPr lang="it-IT" sz="1400" dirty="0" smtClean="0">
                <a:solidFill>
                  <a:srgbClr val="002060"/>
                </a:solidFill>
              </a:rPr>
              <a:t>con </a:t>
            </a:r>
            <a:r>
              <a:rPr lang="it-IT" sz="1400" dirty="0">
                <a:solidFill>
                  <a:srgbClr val="002060"/>
                </a:solidFill>
              </a:rPr>
              <a:t>le giuste </a:t>
            </a:r>
            <a:r>
              <a:rPr lang="it-IT" sz="1400" dirty="0" smtClean="0">
                <a:solidFill>
                  <a:srgbClr val="002060"/>
                </a:solidFill>
              </a:rPr>
              <a:t>modalità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50</a:t>
            </a:fld>
            <a:endParaRPr lang="it-IT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7981159"/>
              </p:ext>
            </p:extLst>
          </p:nvPr>
        </p:nvGraphicFramePr>
        <p:xfrm>
          <a:off x="1115616" y="2852936"/>
          <a:ext cx="70567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9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3610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844824"/>
            <a:ext cx="734481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UTILIZZA I MEZZI </a:t>
            </a:r>
            <a:r>
              <a:rPr lang="it-IT" sz="1400" dirty="0" smtClean="0">
                <a:solidFill>
                  <a:srgbClr val="002060"/>
                </a:solidFill>
              </a:rPr>
              <a:t>DI COMUNICAZIONE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400" dirty="0">
                <a:solidFill>
                  <a:srgbClr val="002060"/>
                </a:solidFill>
              </a:rPr>
              <a:t>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51</a:t>
            </a:fld>
            <a:endParaRPr lang="it-IT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38155655"/>
              </p:ext>
            </p:extLst>
          </p:nvPr>
        </p:nvGraphicFramePr>
        <p:xfrm>
          <a:off x="971600" y="2636912"/>
          <a:ext cx="71287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7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1632" y="76544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52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4984003"/>
              </p:ext>
            </p:extLst>
          </p:nvPr>
        </p:nvGraphicFramePr>
        <p:xfrm>
          <a:off x="862405" y="2492896"/>
          <a:ext cx="7128792" cy="342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827584" y="1908448"/>
            <a:ext cx="7128792" cy="5844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Seleziona e organizza le informazioni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1207" y="908720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712879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APPLICASTRATEGIE </a:t>
            </a:r>
            <a:r>
              <a:rPr lang="it-IT" sz="1400" dirty="0" smtClean="0">
                <a:solidFill>
                  <a:srgbClr val="002060"/>
                </a:solidFill>
              </a:rPr>
              <a:t>DI STUDIO(INIZIALE)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53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5408381"/>
              </p:ext>
            </p:extLst>
          </p:nvPr>
        </p:nvGraphicFramePr>
        <p:xfrm>
          <a:off x="899592" y="2852936"/>
          <a:ext cx="70567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63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7056784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Conosce gli organi </a:t>
            </a:r>
            <a:r>
              <a:rPr lang="it-IT" sz="1400" dirty="0" smtClean="0">
                <a:solidFill>
                  <a:srgbClr val="002060"/>
                </a:solidFill>
              </a:rPr>
              <a:t>Di governo(INIZIALE)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54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65948300"/>
              </p:ext>
            </p:extLst>
          </p:nvPr>
        </p:nvGraphicFramePr>
        <p:xfrm>
          <a:off x="971600" y="2564904"/>
          <a:ext cx="71287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5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691276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Assume le </a:t>
            </a:r>
            <a:r>
              <a:rPr lang="it-IT" sz="1400" dirty="0" smtClean="0">
                <a:solidFill>
                  <a:srgbClr val="002060"/>
                </a:solidFill>
              </a:rPr>
              <a:t>conseguenze dei propri comportamenti</a:t>
            </a:r>
          </a:p>
          <a:p>
            <a:pPr>
              <a:buClr>
                <a:srgbClr val="94C600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55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54771803"/>
              </p:ext>
            </p:extLst>
          </p:nvPr>
        </p:nvGraphicFramePr>
        <p:xfrm>
          <a:off x="971600" y="2636912"/>
          <a:ext cx="70567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25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2015344"/>
            <a:ext cx="7128792" cy="4055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Progetta il percorso, trova nuove </a:t>
            </a:r>
            <a:r>
              <a:rPr lang="it-IT" sz="1400" dirty="0" smtClean="0">
                <a:solidFill>
                  <a:srgbClr val="002060"/>
                </a:solidFill>
              </a:rPr>
              <a:t>strategie risolutive(INIZIALE)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56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0959312"/>
              </p:ext>
            </p:extLst>
          </p:nvPr>
        </p:nvGraphicFramePr>
        <p:xfrm>
          <a:off x="971600" y="2564904"/>
          <a:ext cx="71287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1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2934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712879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Clr>
                <a:srgbClr val="94C600"/>
              </a:buClr>
            </a:pPr>
            <a:r>
              <a:rPr lang="it-IT" sz="1400" dirty="0">
                <a:solidFill>
                  <a:srgbClr val="002060"/>
                </a:solidFill>
              </a:rPr>
              <a:t>Prende </a:t>
            </a:r>
            <a:r>
              <a:rPr lang="it-IT" sz="1400" dirty="0" err="1" smtClean="0">
                <a:solidFill>
                  <a:srgbClr val="002060"/>
                </a:solidFill>
              </a:rPr>
              <a:t>decisioni,valuta</a:t>
            </a:r>
            <a:r>
              <a:rPr lang="it-IT" sz="1400" dirty="0" smtClean="0">
                <a:solidFill>
                  <a:srgbClr val="002060"/>
                </a:solidFill>
              </a:rPr>
              <a:t> strumenti   tempi </a:t>
            </a:r>
            <a:r>
              <a:rPr lang="it-IT" sz="1400" dirty="0">
                <a:solidFill>
                  <a:srgbClr val="002060"/>
                </a:solidFill>
              </a:rPr>
              <a:t>e risorse(INIZIALE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57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63233717"/>
              </p:ext>
            </p:extLst>
          </p:nvPr>
        </p:nvGraphicFramePr>
        <p:xfrm>
          <a:off x="971600" y="2636912"/>
          <a:ext cx="72008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17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872208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Grazie </a:t>
            </a:r>
            <a:r>
              <a:rPr lang="it-IT" smtClean="0">
                <a:solidFill>
                  <a:schemeClr val="accent2">
                    <a:lumMod val="50000"/>
                  </a:schemeClr>
                </a:solidFill>
              </a:rPr>
              <a:t>per la collaborazione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FS .Maria 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it-IT" dirty="0" err="1" smtClean="0">
                <a:solidFill>
                  <a:schemeClr val="accent2">
                    <a:lumMod val="50000"/>
                  </a:schemeClr>
                </a:solidFill>
              </a:rPr>
              <a:t>uca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0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0964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it-IT" sz="2800" dirty="0" smtClean="0">
                <a:solidFill>
                  <a:schemeClr val="tx1"/>
                </a:solidFill>
              </a:rPr>
              <a:t>Dagli </a:t>
            </a:r>
            <a:r>
              <a:rPr lang="it-IT" sz="2800" dirty="0">
                <a:solidFill>
                  <a:schemeClr val="tx1"/>
                </a:solidFill>
              </a:rPr>
              <a:t>esiti del monitoraggio </a:t>
            </a:r>
            <a:r>
              <a:rPr lang="it-IT" sz="2800" b="1" dirty="0" smtClean="0">
                <a:solidFill>
                  <a:schemeClr val="tx1"/>
                </a:solidFill>
              </a:rPr>
              <a:t>iniziale </a:t>
            </a:r>
            <a:r>
              <a:rPr lang="it-IT" sz="2800" dirty="0" smtClean="0">
                <a:solidFill>
                  <a:schemeClr val="tx1"/>
                </a:solidFill>
              </a:rPr>
              <a:t>è </a:t>
            </a:r>
            <a:r>
              <a:rPr lang="it-IT" sz="2800" dirty="0">
                <a:solidFill>
                  <a:schemeClr val="tx1"/>
                </a:solidFill>
              </a:rPr>
              <a:t>emerso </a:t>
            </a:r>
            <a:r>
              <a:rPr lang="it-IT" sz="2800" dirty="0" smtClean="0">
                <a:solidFill>
                  <a:schemeClr val="tx1"/>
                </a:solidFill>
              </a:rPr>
              <a:t>che : la </a:t>
            </a:r>
            <a:r>
              <a:rPr lang="it-IT" sz="2800" dirty="0">
                <a:solidFill>
                  <a:schemeClr val="tx1"/>
                </a:solidFill>
              </a:rPr>
              <a:t>maggior parte degli alunni </a:t>
            </a:r>
            <a:r>
              <a:rPr lang="it-IT" sz="2800" dirty="0" smtClean="0">
                <a:solidFill>
                  <a:srgbClr val="0070C0"/>
                </a:solidFill>
              </a:rPr>
              <a:t>della </a:t>
            </a:r>
            <a:r>
              <a:rPr lang="it-IT" sz="2800" dirty="0">
                <a:solidFill>
                  <a:srgbClr val="0070C0"/>
                </a:solidFill>
              </a:rPr>
              <a:t>scuola </a:t>
            </a:r>
            <a:r>
              <a:rPr lang="it-IT" sz="2800" dirty="0" smtClean="0">
                <a:solidFill>
                  <a:srgbClr val="0070C0"/>
                </a:solidFill>
              </a:rPr>
              <a:t>secondaria di 1° grado</a:t>
            </a:r>
            <a:r>
              <a:rPr lang="it-IT" sz="2800" dirty="0" smtClean="0">
                <a:solidFill>
                  <a:schemeClr val="tx1"/>
                </a:solidFill>
              </a:rPr>
              <a:t>  possiede un </a:t>
            </a:r>
            <a:r>
              <a:rPr lang="it-IT" sz="2800" dirty="0">
                <a:solidFill>
                  <a:schemeClr val="tx1"/>
                </a:solidFill>
              </a:rPr>
              <a:t>livello di competenza </a:t>
            </a:r>
            <a:r>
              <a:rPr lang="it-IT" sz="2800" b="1" dirty="0" smtClean="0">
                <a:solidFill>
                  <a:schemeClr val="tx1"/>
                </a:solidFill>
              </a:rPr>
              <a:t>base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>
                <a:solidFill>
                  <a:prstClr val="black"/>
                </a:solidFill>
              </a:rPr>
              <a:t>L’alunno/a svolge compiti semplici   anche in situazioni nuove, mostrando di possedere conoscenze e abilità fondamentali e di saper applicare basilari regole e procedure apprese</a:t>
            </a:r>
            <a:r>
              <a:rPr lang="it-IT" sz="2800" dirty="0" smtClean="0">
                <a:solidFill>
                  <a:prstClr val="black"/>
                </a:solidFill>
              </a:rPr>
              <a:t>.</a:t>
            </a:r>
            <a:br>
              <a:rPr lang="it-IT" sz="2800" dirty="0" smtClean="0">
                <a:solidFill>
                  <a:prstClr val="black"/>
                </a:solidFill>
              </a:rPr>
            </a:br>
            <a:endParaRPr lang="it-IT" sz="24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06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824536"/>
          </a:xfrm>
          <a:ln w="76200">
            <a:noFill/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prstClr val="black"/>
                </a:solidFill>
              </a:rPr>
              <a:t/>
            </a:r>
            <a:br>
              <a:rPr lang="it-IT" sz="2400" dirty="0" smtClean="0">
                <a:solidFill>
                  <a:prstClr val="black"/>
                </a:solidFill>
              </a:rPr>
            </a:br>
            <a:r>
              <a:rPr lang="it-IT" sz="2400" dirty="0" smtClean="0">
                <a:solidFill>
                  <a:prstClr val="black"/>
                </a:solidFill>
              </a:rPr>
              <a:t>  Nelle </a:t>
            </a:r>
            <a:r>
              <a:rPr lang="it-IT" sz="2400" dirty="0">
                <a:solidFill>
                  <a:srgbClr val="FF0000"/>
                </a:solidFill>
              </a:rPr>
              <a:t>classi </a:t>
            </a:r>
            <a:r>
              <a:rPr lang="it-IT" sz="2400" dirty="0" err="1">
                <a:solidFill>
                  <a:srgbClr val="FF0000"/>
                </a:solidFill>
              </a:rPr>
              <a:t>terze</a:t>
            </a:r>
            <a:r>
              <a:rPr lang="it-IT" sz="2400" dirty="0" err="1">
                <a:solidFill>
                  <a:prstClr val="black"/>
                </a:solidFill>
              </a:rPr>
              <a:t>,gli</a:t>
            </a:r>
            <a:r>
              <a:rPr lang="it-IT" sz="2400" dirty="0">
                <a:solidFill>
                  <a:prstClr val="black"/>
                </a:solidFill>
              </a:rPr>
              <a:t> alunni nelle </a:t>
            </a:r>
            <a:r>
              <a:rPr lang="it-IT" sz="2400" dirty="0">
                <a:solidFill>
                  <a:srgbClr val="FF0000"/>
                </a:solidFill>
              </a:rPr>
              <a:t>competenze sociali e civiche  </a:t>
            </a:r>
            <a:r>
              <a:rPr lang="it-IT" sz="2400" dirty="0">
                <a:solidFill>
                  <a:prstClr val="black"/>
                </a:solidFill>
              </a:rPr>
              <a:t>e in </a:t>
            </a:r>
            <a:r>
              <a:rPr lang="it-IT" sz="2400" dirty="0">
                <a:solidFill>
                  <a:srgbClr val="FF0000"/>
                </a:solidFill>
              </a:rPr>
              <a:t>spirito di iniziativa</a:t>
            </a:r>
            <a:r>
              <a:rPr lang="it-IT" sz="2400" dirty="0">
                <a:solidFill>
                  <a:prstClr val="black"/>
                </a:solidFill>
              </a:rPr>
              <a:t> mostrano di possedere un livello </a:t>
            </a:r>
            <a:r>
              <a:rPr lang="it-IT" sz="2400" dirty="0">
                <a:solidFill>
                  <a:srgbClr val="FF0000"/>
                </a:solidFill>
              </a:rPr>
              <a:t>intermedio</a:t>
            </a:r>
            <a:r>
              <a:rPr lang="it-IT" sz="2400" dirty="0">
                <a:solidFill>
                  <a:prstClr val="black"/>
                </a:solidFill>
              </a:rPr>
              <a:t> delle competenze.</a:t>
            </a:r>
            <a:br>
              <a:rPr lang="it-IT" sz="2400" dirty="0">
                <a:solidFill>
                  <a:prstClr val="black"/>
                </a:solidFill>
              </a:rPr>
            </a:br>
            <a:r>
              <a:rPr lang="it-IT" sz="2400" dirty="0" smtClean="0"/>
              <a:t>L’alunno si </a:t>
            </a:r>
            <a:r>
              <a:rPr lang="it-IT" sz="2400" dirty="0"/>
              <a:t>inserisce nel gruppo positivamente, conosce le norme basilari del vivere civile e le </a:t>
            </a:r>
            <a:r>
              <a:rPr lang="it-IT" sz="2400" dirty="0" err="1"/>
              <a:t>applica,conosce</a:t>
            </a:r>
            <a:r>
              <a:rPr lang="it-IT" sz="2400" dirty="0"/>
              <a:t> alcune istituzioni che sono alla base dello Stato e qualche termine </a:t>
            </a:r>
            <a:r>
              <a:rPr lang="it-IT" sz="2400" dirty="0" smtClean="0"/>
              <a:t>politico .</a:t>
            </a:r>
            <a:br>
              <a:rPr lang="it-IT" sz="2400" dirty="0" smtClean="0"/>
            </a:br>
            <a:r>
              <a:rPr lang="it-IT" sz="2400" dirty="0"/>
              <a:t>P</a:t>
            </a:r>
            <a:r>
              <a:rPr lang="it-IT" sz="2400" dirty="0" smtClean="0"/>
              <a:t>rogetta il percorso valuta tempi e risorse.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P</a:t>
            </a:r>
            <a:r>
              <a:rPr lang="it-IT" sz="2400" dirty="0" smtClean="0"/>
              <a:t>rende decisioni da solo e/o in gruppo.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>
                <a:solidFill>
                  <a:schemeClr val="tx1"/>
                </a:solidFill>
              </a:rPr>
              <a:t/>
            </a:r>
            <a:br>
              <a:rPr lang="it-IT" sz="2400" dirty="0" smtClean="0">
                <a:solidFill>
                  <a:schemeClr val="tx1"/>
                </a:solidFill>
              </a:rPr>
            </a:b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7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 PRIME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00" y="2119313"/>
            <a:ext cx="4197163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55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03648" y="1988840"/>
            <a:ext cx="568863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ASCOLTA-COMPRENDE RIFERISCE 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</a:t>
            </a:fld>
            <a:endParaRPr lang="it-IT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65545891"/>
              </p:ext>
            </p:extLst>
          </p:nvPr>
        </p:nvGraphicFramePr>
        <p:xfrm>
          <a:off x="1619672" y="2780928"/>
          <a:ext cx="540060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1236</TotalTime>
  <Words>700</Words>
  <Application>Microsoft Office PowerPoint</Application>
  <PresentationFormat>Presentazione su schermo (4:3)</PresentationFormat>
  <Paragraphs>202</Paragraphs>
  <Slides>58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59" baseType="lpstr">
      <vt:lpstr>Puntina da disegno</vt:lpstr>
      <vt:lpstr>Presentazione standard di PowerPoint</vt:lpstr>
      <vt:lpstr>DIRIGENTE SCOLASTICO PROF.SSA GIUSEPPINA NUGNES</vt:lpstr>
      <vt:lpstr>    MONITORAGGIO DEL PROCESSO  DI APPRENDIMENTO INIZIALE </vt:lpstr>
      <vt:lpstr>PREMESSA Il monitoraggio , la valutazione e l’autovalutazione  acquistano importanza decisiva all’interno di una scuola che  progetta e che confronta la propria offerta formativa in ambito nazionale ed europeo.  Essi costituiscono lo strumento indispensabile  per il controllo in itinere e il miglioramento continuo. </vt:lpstr>
      <vt:lpstr>Presentazione standard di PowerPoint</vt:lpstr>
      <vt:lpstr>Dagli esiti del monitoraggio iniziale è emerso che : la maggior parte degli alunni della scuola secondaria di 1° grado  possiede un livello di competenza base.  L’alunno/a svolge compiti semplici   anche in situazioni nuove, mostrando di possedere conoscenze e abilità fondamentali e di saper applicare basilari regole e procedure apprese. </vt:lpstr>
      <vt:lpstr>   Nelle classi terze,gli alunni nelle competenze sociali e civiche  e in spirito di iniziativa mostrano di possedere un livello intermedio delle competenze. L’alunno si inserisce nel gruppo positivamente, conosce le norme basilari del vivere civile e le applica,conosce alcune istituzioni che sono alla base dello Stato e qualche termine politico . Progetta il percorso valuta tempi e risorse. Prende decisioni da solo e/o in gruppo.   </vt:lpstr>
      <vt:lpstr>CLASSI PRIME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SECONDE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TERZE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Grazie per la collaborazione FS .Maria Puca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Giovanni</cp:lastModifiedBy>
  <cp:revision>136</cp:revision>
  <dcterms:created xsi:type="dcterms:W3CDTF">2017-09-28T18:11:02Z</dcterms:created>
  <dcterms:modified xsi:type="dcterms:W3CDTF">2018-10-21T10:48:30Z</dcterms:modified>
</cp:coreProperties>
</file>