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sldIdLst>
    <p:sldId id="258" r:id="rId2"/>
    <p:sldId id="259" r:id="rId3"/>
    <p:sldId id="256" r:id="rId4"/>
    <p:sldId id="261" r:id="rId5"/>
    <p:sldId id="288" r:id="rId6"/>
    <p:sldId id="262" r:id="rId7"/>
    <p:sldId id="296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270" r:id="rId23"/>
    <p:sldId id="295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279" r:id="rId37"/>
    <p:sldId id="298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7" autoAdjust="0"/>
  </p:normalViewPr>
  <p:slideViewPr>
    <p:cSldViewPr>
      <p:cViewPr>
        <p:scale>
          <a:sx n="64" d="100"/>
          <a:sy n="64" d="100"/>
        </p:scale>
        <p:origin x="-156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687621467119848"/>
          <c:y val="6.1109139800793126E-2"/>
          <c:w val="0.76966096627186653"/>
          <c:h val="0.8813008872030091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29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28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9.0130075574205035E-2"/>
          <c:y val="0.15425212814885295"/>
          <c:w val="0.69865051230400177"/>
          <c:h val="0.69149551270190301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24</c:v>
                </c:pt>
                <c:pt idx="3">
                  <c:v>28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4"/>
          <c:y val="4.1277919474668294E-2"/>
          <c:w val="0.77352895695579305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28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26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44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33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36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29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35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44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5131548472015345E-2"/>
          <c:y val="0.18108841815929924"/>
          <c:w val="0.69476578873533801"/>
          <c:h val="0.759095954358980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3"/>
            <c:explosion val="2"/>
          </c:dPt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42</c:v>
                </c:pt>
                <c:pt idx="3">
                  <c:v>13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49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31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1"/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21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22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22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70864546796392E-2"/>
          <c:y val="0.16501598571144152"/>
          <c:w val="0.75060980327582683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50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/>
      <dgm:spPr/>
      <dgm:t>
        <a:bodyPr/>
        <a:lstStyle/>
        <a:p>
          <a:pPr rtl="0"/>
          <a:r>
            <a:rPr lang="it-IT" dirty="0" smtClean="0"/>
            <a:t>SCUOLA DELL’INFANZIA</a:t>
          </a:r>
          <a:endParaRPr lang="it-IT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28169"/>
          <a:ext cx="3255144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SCUOLA DELL’INFANZIA</a:t>
          </a:r>
          <a:endParaRPr lang="it-IT" sz="3700" kern="1200" dirty="0"/>
        </a:p>
      </dsp:txBody>
      <dsp:txXfrm>
        <a:off x="0" y="28169"/>
        <a:ext cx="3255144" cy="147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906D7-BBF3-4E5F-BE34-06C0C5433CA4}" type="datetimeFigureOut">
              <a:rPr lang="it-IT" smtClean="0"/>
              <a:pPr/>
              <a:t>29/10/2018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56432-6F50-40F8-B279-7BF3374D30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936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C29A-7646-447E-B3E8-9D765CBE8C4B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837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5DF7-CC88-4F3F-89B4-CD4F75506558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240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8967-FC88-458C-9101-3A0495AC9B0E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422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037C-D2F5-4784-BD07-93EF32B9CF83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41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2E20-44C2-45D6-B6B7-8D98B15BBCC3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61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A60-7205-460F-8FE8-F1783B88B4B4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265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5853-F2E3-4CB4-9354-0EA7D5D518B8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935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622-04BD-4B3C-8A6D-A637C641CBF7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53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10E-1586-4454-A60E-6567C58649AD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32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D21-2A7E-4B3F-AE89-1E3C33B20F98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253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57F-48DE-45CF-988C-F3896C783253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15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FEAE-0F37-4897-B0C7-95FC39A6F9DD}" type="datetime1">
              <a:rPr lang="it-IT" smtClean="0"/>
              <a:pPr/>
              <a:t>29/10/2018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03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7521575" cy="446449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NELLE  LINGUE STRANIERE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Ascolto </a:t>
            </a:r>
            <a:r>
              <a:rPr lang="it-IT" dirty="0">
                <a:solidFill>
                  <a:srgbClr val="002060"/>
                </a:solidFill>
              </a:rPr>
              <a:t>e comprensione (INIZIALE)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3500265"/>
              </p:ext>
            </p:extLst>
          </p:nvPr>
        </p:nvGraphicFramePr>
        <p:xfrm>
          <a:off x="1043608" y="2348880"/>
          <a:ext cx="63367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366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NELLE  LINGUE STRANIERE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>
                <a:solidFill>
                  <a:srgbClr val="002060"/>
                </a:solidFill>
              </a:rPr>
              <a:t>Comunicazione (INIZIALE)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5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0441916"/>
              </p:ext>
            </p:extLst>
          </p:nvPr>
        </p:nvGraphicFramePr>
        <p:xfrm>
          <a:off x="1403648" y="2427437"/>
          <a:ext cx="6192688" cy="416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533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Raggruppare e classificare (INIZIALE)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8681857"/>
              </p:ext>
            </p:extLst>
          </p:nvPr>
        </p:nvGraphicFramePr>
        <p:xfrm>
          <a:off x="683568" y="2204864"/>
          <a:ext cx="7428690" cy="442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98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Orientamento </a:t>
            </a:r>
            <a:r>
              <a:rPr lang="it-IT" dirty="0" smtClean="0">
                <a:solidFill>
                  <a:srgbClr val="002060"/>
                </a:solidFill>
              </a:rPr>
              <a:t>spazio-tempo(INIZIALE)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271903"/>
              </p:ext>
            </p:extLst>
          </p:nvPr>
        </p:nvGraphicFramePr>
        <p:xfrm>
          <a:off x="899592" y="2124546"/>
          <a:ext cx="7344816" cy="454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84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Motivazione(INIZIALE)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4595431"/>
              </p:ext>
            </p:extLst>
          </p:nvPr>
        </p:nvGraphicFramePr>
        <p:xfrm>
          <a:off x="755576" y="2204864"/>
          <a:ext cx="7776864" cy="432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610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>
                <a:solidFill>
                  <a:srgbClr val="002060"/>
                </a:solidFill>
              </a:rPr>
              <a:t>Osservazione(iniziale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2533356"/>
              </p:ext>
            </p:extLst>
          </p:nvPr>
        </p:nvGraphicFramePr>
        <p:xfrm>
          <a:off x="971600" y="2181783"/>
          <a:ext cx="7632847" cy="441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178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COMPETENZA DIGITALE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Ascolto(iniziale)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230319"/>
              </p:ext>
            </p:extLst>
          </p:nvPr>
        </p:nvGraphicFramePr>
        <p:xfrm>
          <a:off x="1403648" y="2364642"/>
          <a:ext cx="7272808" cy="423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096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COMPETENZA DIGITALE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>
                <a:solidFill>
                  <a:srgbClr val="002060"/>
                </a:solidFill>
              </a:rPr>
              <a:t>Comprensione(iniziale)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9891875"/>
              </p:ext>
            </p:extLst>
          </p:nvPr>
        </p:nvGraphicFramePr>
        <p:xfrm>
          <a:off x="1475656" y="2348881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131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SOCIALI E CIVICHE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Confronto con </a:t>
            </a:r>
            <a:r>
              <a:rPr lang="it-IT" dirty="0" smtClean="0">
                <a:solidFill>
                  <a:srgbClr val="002060"/>
                </a:solidFill>
              </a:rPr>
              <a:t>altri(iniziale)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5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7759126"/>
              </p:ext>
            </p:extLst>
          </p:nvPr>
        </p:nvGraphicFramePr>
        <p:xfrm>
          <a:off x="1403648" y="2348880"/>
          <a:ext cx="6192688" cy="437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55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SPIRITO DI INIZIATIVA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Prendere </a:t>
            </a:r>
            <a:r>
              <a:rPr lang="it-IT" dirty="0" smtClean="0">
                <a:solidFill>
                  <a:srgbClr val="002060"/>
                </a:solidFill>
              </a:rPr>
              <a:t>decisioni(iniziale)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0767329"/>
              </p:ext>
            </p:extLst>
          </p:nvPr>
        </p:nvGraphicFramePr>
        <p:xfrm>
          <a:off x="1259632" y="2276872"/>
          <a:ext cx="6120680" cy="443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086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412777"/>
            <a:ext cx="7344815" cy="285012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500576" cy="3096344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DIRIGENTE SCOLASTICO </a:t>
            </a:r>
          </a:p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PROF.SSA GIUSEPPINA NUGNES</a:t>
            </a:r>
            <a:endParaRPr lang="it-IT" sz="4800" b="1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CONSAPEVOLEZZA ED ESPRESSIONE 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Il linguaggio  del  </a:t>
            </a:r>
            <a:r>
              <a:rPr lang="it-IT" dirty="0" smtClean="0">
                <a:solidFill>
                  <a:srgbClr val="002060"/>
                </a:solidFill>
              </a:rPr>
              <a:t>corpo(iniziale)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5" name="Segnaposto contenu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9978534"/>
              </p:ext>
            </p:extLst>
          </p:nvPr>
        </p:nvGraphicFramePr>
        <p:xfrm>
          <a:off x="1547664" y="2276872"/>
          <a:ext cx="64087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19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CONSAPEVOLEZZA ED ESPRESSIONE 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Utilizzo di altri </a:t>
            </a:r>
            <a:r>
              <a:rPr lang="it-IT" dirty="0" smtClean="0">
                <a:solidFill>
                  <a:srgbClr val="002060"/>
                </a:solidFill>
              </a:rPr>
              <a:t>linguaggi (INIZIALE)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5" name="Segnaposto contenu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7567644"/>
              </p:ext>
            </p:extLst>
          </p:nvPr>
        </p:nvGraphicFramePr>
        <p:xfrm>
          <a:off x="1043608" y="2276872"/>
          <a:ext cx="64087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17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txBody>
          <a:bodyPr>
            <a:noAutofit/>
          </a:bodyPr>
          <a:lstStyle/>
          <a:p>
            <a:r>
              <a:rPr lang="it-IT" sz="8000" b="1" dirty="0" smtClean="0"/>
              <a:t>4   ANNI</a:t>
            </a:r>
            <a:endParaRPr lang="it-IT" sz="80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25" y="1986494"/>
            <a:ext cx="7868749" cy="3753374"/>
          </a:xfrm>
          <a:ln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/>
              <a:t>La maggior parte degli alunni </a:t>
            </a:r>
            <a:r>
              <a:rPr lang="it-IT" sz="2800" b="1" dirty="0" smtClean="0"/>
              <a:t>di 4 anni della </a:t>
            </a:r>
            <a:r>
              <a:rPr lang="it-IT" sz="2800" b="1" dirty="0" err="1" smtClean="0"/>
              <a:t>sc.dell’infanzia</a:t>
            </a:r>
            <a:r>
              <a:rPr lang="it-IT" sz="2800" b="1" dirty="0" smtClean="0"/>
              <a:t> </a:t>
            </a:r>
            <a:r>
              <a:rPr lang="it-IT" sz="2800" dirty="0" smtClean="0"/>
              <a:t>ha mostrato di possedere un </a:t>
            </a:r>
            <a:r>
              <a:rPr lang="it-IT" sz="2800" dirty="0"/>
              <a:t>livello </a:t>
            </a:r>
            <a:r>
              <a:rPr lang="it-IT" sz="2800" dirty="0" smtClean="0"/>
              <a:t>di competenza </a:t>
            </a:r>
            <a:r>
              <a:rPr lang="it-IT" sz="2800" b="1" dirty="0" smtClean="0"/>
              <a:t>BASE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765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NELLA MADRELINGUA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ASCOLTO E </a:t>
            </a:r>
            <a:r>
              <a:rPr lang="it-IT" dirty="0" smtClean="0">
                <a:solidFill>
                  <a:srgbClr val="002060"/>
                </a:solidFill>
              </a:rPr>
              <a:t>COMPRENSIONE(iniziale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5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3618141"/>
              </p:ext>
            </p:extLst>
          </p:nvPr>
        </p:nvGraphicFramePr>
        <p:xfrm>
          <a:off x="1043608" y="2196147"/>
          <a:ext cx="6768752" cy="432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476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NELLE  LINGUE STRANIERE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ASCOLTO </a:t>
            </a:r>
            <a:r>
              <a:rPr lang="it-IT" dirty="0" smtClean="0">
                <a:solidFill>
                  <a:srgbClr val="002060"/>
                </a:solidFill>
              </a:rPr>
              <a:t>E COMPRENSIONE(iniziali)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7141087"/>
              </p:ext>
            </p:extLst>
          </p:nvPr>
        </p:nvGraphicFramePr>
        <p:xfrm>
          <a:off x="1619672" y="2276872"/>
          <a:ext cx="6336704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737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NELLE  LINGUE STRANIERE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COMUNICAZIONE (iniziali)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5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8803970"/>
              </p:ext>
            </p:extLst>
          </p:nvPr>
        </p:nvGraphicFramePr>
        <p:xfrm>
          <a:off x="683568" y="2132856"/>
          <a:ext cx="7056784" cy="447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389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RAGGRUPPARE </a:t>
            </a:r>
            <a:r>
              <a:rPr lang="it-IT" dirty="0" smtClean="0">
                <a:solidFill>
                  <a:srgbClr val="002060"/>
                </a:solidFill>
              </a:rPr>
              <a:t>E CLASSIFICARE(iniziali)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9080964"/>
              </p:ext>
            </p:extLst>
          </p:nvPr>
        </p:nvGraphicFramePr>
        <p:xfrm>
          <a:off x="899592" y="2204864"/>
          <a:ext cx="6624736" cy="424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331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>
                <a:solidFill>
                  <a:srgbClr val="002060"/>
                </a:solidFill>
              </a:rPr>
              <a:t>Collocazione </a:t>
            </a:r>
            <a:r>
              <a:rPr lang="it-IT" dirty="0">
                <a:solidFill>
                  <a:srgbClr val="002060"/>
                </a:solidFill>
              </a:rPr>
              <a:t>spazio-tempo(iniziali)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5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8213435"/>
              </p:ext>
            </p:extLst>
          </p:nvPr>
        </p:nvGraphicFramePr>
        <p:xfrm>
          <a:off x="971600" y="2204864"/>
          <a:ext cx="61206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877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OSSERVAZIONE(INIZIALI)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graphicFrame>
        <p:nvGraphicFramePr>
          <p:cNvPr id="6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4266322"/>
              </p:ext>
            </p:extLst>
          </p:nvPr>
        </p:nvGraphicFramePr>
        <p:xfrm>
          <a:off x="1475656" y="2132856"/>
          <a:ext cx="6120680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42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543800" cy="237626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4000" b="1" dirty="0" smtClean="0"/>
              <a:t>MONITORAGGIO </a:t>
            </a:r>
            <a:r>
              <a:rPr lang="it-IT" sz="4000" b="1" dirty="0"/>
              <a:t>DEL PROCESSO </a:t>
            </a:r>
            <a:br>
              <a:rPr lang="it-IT" sz="4000" b="1" dirty="0"/>
            </a:br>
            <a:r>
              <a:rPr lang="it-IT" sz="4000" b="1" dirty="0"/>
              <a:t>DI APPRENDIMENTO</a:t>
            </a:r>
            <a:br>
              <a:rPr lang="it-IT" sz="4000" b="1" dirty="0"/>
            </a:br>
            <a:r>
              <a:rPr lang="it-IT" sz="4000" b="1" dirty="0" smtClean="0"/>
              <a:t>INIZIALE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714960628"/>
              </p:ext>
            </p:extLst>
          </p:nvPr>
        </p:nvGraphicFramePr>
        <p:xfrm>
          <a:off x="4788024" y="4421080"/>
          <a:ext cx="3255144" cy="152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6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>
                <a:solidFill>
                  <a:srgbClr val="002060"/>
                </a:solidFill>
              </a:rPr>
              <a:t>ESPLORAZIONE(INIZIALE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7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7917622"/>
              </p:ext>
            </p:extLst>
          </p:nvPr>
        </p:nvGraphicFramePr>
        <p:xfrm>
          <a:off x="1043608" y="2132856"/>
          <a:ext cx="70567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32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COMPETENZA DIGITALE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Ascolto –</a:t>
            </a:r>
            <a:r>
              <a:rPr lang="it-IT" dirty="0" smtClean="0">
                <a:solidFill>
                  <a:srgbClr val="002060"/>
                </a:solidFill>
              </a:rPr>
              <a:t>comprensione(INIZIALI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7755693"/>
              </p:ext>
            </p:extLst>
          </p:nvPr>
        </p:nvGraphicFramePr>
        <p:xfrm>
          <a:off x="1115616" y="2201514"/>
          <a:ext cx="6552728" cy="432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949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COMPETENZA DIGITALE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z="4000" dirty="0">
                <a:solidFill>
                  <a:srgbClr val="002060"/>
                </a:solidFill>
              </a:rPr>
              <a:t>Uso</a:t>
            </a:r>
            <a:r>
              <a:rPr lang="it-IT" dirty="0">
                <a:solidFill>
                  <a:srgbClr val="002060"/>
                </a:solidFill>
              </a:rPr>
              <a:t>(INIZIALE)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8687978"/>
              </p:ext>
            </p:extLst>
          </p:nvPr>
        </p:nvGraphicFramePr>
        <p:xfrm>
          <a:off x="1475656" y="2204864"/>
          <a:ext cx="5976664" cy="446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045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SOCIALI E CIVICHE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Confronto con </a:t>
            </a:r>
            <a:r>
              <a:rPr lang="it-IT" dirty="0" smtClean="0">
                <a:solidFill>
                  <a:srgbClr val="002060"/>
                </a:solidFill>
              </a:rPr>
              <a:t>Altri(iniziali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6746955"/>
              </p:ext>
            </p:extLst>
          </p:nvPr>
        </p:nvGraphicFramePr>
        <p:xfrm>
          <a:off x="1043608" y="2348880"/>
          <a:ext cx="5832648" cy="400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131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SOCIALI E CIVICHE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Identità </a:t>
            </a:r>
            <a:r>
              <a:rPr lang="it-IT" dirty="0" smtClean="0">
                <a:solidFill>
                  <a:srgbClr val="002060"/>
                </a:solidFill>
              </a:rPr>
              <a:t>personale(iniziale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6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36666997"/>
              </p:ext>
            </p:extLst>
          </p:nvPr>
        </p:nvGraphicFramePr>
        <p:xfrm>
          <a:off x="971600" y="2276872"/>
          <a:ext cx="59046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060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SPIRITO DI INIZIATIVA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Prendere </a:t>
            </a:r>
            <a:r>
              <a:rPr lang="it-IT" dirty="0" smtClean="0">
                <a:solidFill>
                  <a:srgbClr val="002060"/>
                </a:solidFill>
              </a:rPr>
              <a:t>decisioni(iniziali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1161585"/>
              </p:ext>
            </p:extLst>
          </p:nvPr>
        </p:nvGraphicFramePr>
        <p:xfrm>
          <a:off x="971600" y="2204864"/>
          <a:ext cx="6408712" cy="425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431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7200" b="1" dirty="0" smtClean="0"/>
              <a:t>5 ANNI</a:t>
            </a:r>
            <a:endParaRPr lang="it-IT" sz="72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44824"/>
            <a:ext cx="6048671" cy="3816424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800" dirty="0" smtClean="0"/>
              <a:t>La maggior parte degli alunni </a:t>
            </a:r>
            <a:r>
              <a:rPr lang="it-IT" sz="3800" b="1" smtClean="0"/>
              <a:t>di 5 </a:t>
            </a:r>
            <a:r>
              <a:rPr lang="it-IT" sz="3800" b="1" dirty="0" smtClean="0"/>
              <a:t>anni della </a:t>
            </a:r>
            <a:r>
              <a:rPr lang="it-IT" sz="3800" b="1" dirty="0" err="1" smtClean="0"/>
              <a:t>sc.dell’infanzia</a:t>
            </a:r>
            <a:r>
              <a:rPr lang="it-IT" sz="3800" b="1" dirty="0" smtClean="0"/>
              <a:t> </a:t>
            </a:r>
            <a:r>
              <a:rPr lang="it-IT" sz="3800" dirty="0" smtClean="0"/>
              <a:t>ha mostrato di possedere un </a:t>
            </a:r>
            <a:r>
              <a:rPr lang="it-IT" sz="3800" dirty="0"/>
              <a:t>livello </a:t>
            </a:r>
            <a:r>
              <a:rPr lang="it-IT" sz="3800" dirty="0" smtClean="0"/>
              <a:t>di competenza </a:t>
            </a:r>
            <a:r>
              <a:rPr lang="it-IT" sz="3800" b="1" dirty="0" smtClean="0"/>
              <a:t>BASE</a:t>
            </a:r>
            <a:r>
              <a:rPr lang="it-IT" sz="3800" dirty="0" smtClean="0"/>
              <a:t>.</a:t>
            </a:r>
            <a:br>
              <a:rPr lang="it-IT" sz="3800" dirty="0" smtClean="0"/>
            </a:br>
            <a:r>
              <a:rPr lang="it-IT" sz="3800" dirty="0" smtClean="0"/>
              <a:t>L’alunno/a </a:t>
            </a:r>
            <a:r>
              <a:rPr lang="it-IT" sz="3800" dirty="0"/>
              <a:t>L’alunno/a svolge compiti semplici   anche in situazioni nuove, mostrando di possedere conoscenze e abilità fondamentali e di saper applicare basilari regole e procedure apprese.</a:t>
            </a:r>
            <a:br>
              <a:rPr lang="it-IT" sz="3800" dirty="0"/>
            </a:br>
            <a:endParaRPr lang="it-IT" sz="3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02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NELLA MADRELINGUA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Interazione(inizio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5814818"/>
              </p:ext>
            </p:extLst>
          </p:nvPr>
        </p:nvGraphicFramePr>
        <p:xfrm>
          <a:off x="1691680" y="2204864"/>
          <a:ext cx="5184576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835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NELLA MADRELINGUA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Ascolto e comprensione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  <p:graphicFrame>
        <p:nvGraphicFramePr>
          <p:cNvPr id="6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8927029"/>
              </p:ext>
            </p:extLst>
          </p:nvPr>
        </p:nvGraphicFramePr>
        <p:xfrm>
          <a:off x="1187624" y="2276872"/>
          <a:ext cx="60486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320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  <a:solidFill>
            <a:schemeClr val="accent6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4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NELLE  LINGUE STRANIERE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Interazione(inizio)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  <p:graphicFrame>
        <p:nvGraphicFramePr>
          <p:cNvPr id="5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8071872"/>
              </p:ext>
            </p:extLst>
          </p:nvPr>
        </p:nvGraphicFramePr>
        <p:xfrm>
          <a:off x="1259632" y="2204864"/>
          <a:ext cx="59046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557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NELLE  LINGUE STRANIERE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Ascolto </a:t>
            </a:r>
            <a:r>
              <a:rPr lang="it-IT" dirty="0" smtClean="0">
                <a:solidFill>
                  <a:srgbClr val="002060"/>
                </a:solidFill>
              </a:rPr>
              <a:t>e </a:t>
            </a:r>
            <a:r>
              <a:rPr lang="it-IT" dirty="0">
                <a:solidFill>
                  <a:srgbClr val="002060"/>
                </a:solidFill>
              </a:rPr>
              <a:t>comprensione(iniziali)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  <p:graphicFrame>
        <p:nvGraphicFramePr>
          <p:cNvPr id="6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2648902"/>
              </p:ext>
            </p:extLst>
          </p:nvPr>
        </p:nvGraphicFramePr>
        <p:xfrm>
          <a:off x="899592" y="2204864"/>
          <a:ext cx="6192688" cy="4059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84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Raggruppare e classificare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2648107"/>
              </p:ext>
            </p:extLst>
          </p:nvPr>
        </p:nvGraphicFramePr>
        <p:xfrm>
          <a:off x="1259632" y="2132856"/>
          <a:ext cx="50405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226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COMPETENZE DI BASE IN MATEMATICA-SCIENZE-TECNOLOGIA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Collocazione spazio-tempo(iniziale)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2707562"/>
              </p:ext>
            </p:extLst>
          </p:nvPr>
        </p:nvGraphicFramePr>
        <p:xfrm>
          <a:off x="683568" y="2060848"/>
          <a:ext cx="61926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20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COMPETENZA DIGITALE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800" dirty="0">
                <a:solidFill>
                  <a:srgbClr val="002060"/>
                </a:solidFill>
              </a:rPr>
              <a:t>Uso</a:t>
            </a:r>
            <a:r>
              <a:rPr lang="it-IT" dirty="0">
                <a:solidFill>
                  <a:srgbClr val="002060"/>
                </a:solidFill>
              </a:rPr>
              <a:t> (iniziale)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6347679"/>
              </p:ext>
            </p:extLst>
          </p:nvPr>
        </p:nvGraphicFramePr>
        <p:xfrm>
          <a:off x="1331640" y="2276872"/>
          <a:ext cx="6336704" cy="428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53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COMPETENZA DIGITALE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z="4800" dirty="0">
                <a:solidFill>
                  <a:srgbClr val="002060"/>
                </a:solidFill>
              </a:rPr>
              <a:t>Conoscenze(iniziali)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6275960"/>
              </p:ext>
            </p:extLst>
          </p:nvPr>
        </p:nvGraphicFramePr>
        <p:xfrm>
          <a:off x="1259632" y="2420888"/>
          <a:ext cx="58326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098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IMPARARE AD IMPARARE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Ricavare </a:t>
            </a:r>
            <a:r>
              <a:rPr lang="it-IT" dirty="0" smtClean="0">
                <a:solidFill>
                  <a:srgbClr val="002060"/>
                </a:solidFill>
              </a:rPr>
              <a:t>informazioni(iniziali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7794199"/>
              </p:ext>
            </p:extLst>
          </p:nvPr>
        </p:nvGraphicFramePr>
        <p:xfrm>
          <a:off x="827584" y="2276872"/>
          <a:ext cx="64807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532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IMPARARE AD IMPARARE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Motivare le </a:t>
            </a:r>
            <a:r>
              <a:rPr lang="it-IT" dirty="0" smtClean="0">
                <a:solidFill>
                  <a:srgbClr val="002060"/>
                </a:solidFill>
              </a:rPr>
              <a:t>scelte(iniziali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1744320"/>
              </p:ext>
            </p:extLst>
          </p:nvPr>
        </p:nvGraphicFramePr>
        <p:xfrm>
          <a:off x="1187624" y="2348880"/>
          <a:ext cx="5688632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07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SOCIALI E CIVICHE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Identità </a:t>
            </a:r>
            <a:r>
              <a:rPr lang="it-IT" dirty="0" smtClean="0">
                <a:solidFill>
                  <a:srgbClr val="002060"/>
                </a:solidFill>
              </a:rPr>
              <a:t>personale(iniziale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3549397"/>
              </p:ext>
            </p:extLst>
          </p:nvPr>
        </p:nvGraphicFramePr>
        <p:xfrm>
          <a:off x="1691680" y="2348880"/>
          <a:ext cx="55446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44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COMPETENZE SOCIALI E CIVICHE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Confronto con </a:t>
            </a:r>
            <a:r>
              <a:rPr lang="it-IT" dirty="0" smtClean="0">
                <a:solidFill>
                  <a:srgbClr val="002060"/>
                </a:solidFill>
              </a:rPr>
              <a:t>altri(iniziale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3904628"/>
              </p:ext>
            </p:extLst>
          </p:nvPr>
        </p:nvGraphicFramePr>
        <p:xfrm>
          <a:off x="1979712" y="2276872"/>
          <a:ext cx="4860032" cy="433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829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2776"/>
            <a:ext cx="6696743" cy="3743848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263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SPIRITO DI INIZIATIVA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Prendere </a:t>
            </a:r>
            <a:r>
              <a:rPr lang="it-IT" dirty="0" smtClean="0">
                <a:solidFill>
                  <a:srgbClr val="002060"/>
                </a:solidFill>
              </a:rPr>
              <a:t>decisioni(iniziale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5079418"/>
              </p:ext>
            </p:extLst>
          </p:nvPr>
        </p:nvGraphicFramePr>
        <p:xfrm>
          <a:off x="1403648" y="2276872"/>
          <a:ext cx="5940152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142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SPIRITO DI INIZIATIVA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Motivare le </a:t>
            </a:r>
            <a:r>
              <a:rPr lang="it-IT" dirty="0" smtClean="0">
                <a:solidFill>
                  <a:srgbClr val="002060"/>
                </a:solidFill>
              </a:rPr>
              <a:t>scelte(iniziale</a:t>
            </a:r>
            <a:r>
              <a:rPr lang="it-IT" dirty="0">
                <a:solidFill>
                  <a:srgbClr val="002060"/>
                </a:solidFill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5170265"/>
              </p:ext>
            </p:extLst>
          </p:nvPr>
        </p:nvGraphicFramePr>
        <p:xfrm>
          <a:off x="1115616" y="2204864"/>
          <a:ext cx="59046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537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CONSAPEVOLEZZA ED ESPRESSIONE 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Il linguaggio del </a:t>
            </a:r>
            <a:r>
              <a:rPr lang="it-IT" dirty="0" smtClean="0">
                <a:solidFill>
                  <a:srgbClr val="002060"/>
                </a:solidFill>
              </a:rPr>
              <a:t>corpo(iniziale)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7285832"/>
              </p:ext>
            </p:extLst>
          </p:nvPr>
        </p:nvGraphicFramePr>
        <p:xfrm>
          <a:off x="1403648" y="2276872"/>
          <a:ext cx="5400600" cy="409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277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CONSAPEVOLEZZA ED ESPRESSIONE CULTURALE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UTILIZZO DI ALTRI LINGUAGGI(iniziale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  <p:graphicFrame>
        <p:nvGraphicFramePr>
          <p:cNvPr id="6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6353347"/>
              </p:ext>
            </p:extLst>
          </p:nvPr>
        </p:nvGraphicFramePr>
        <p:xfrm>
          <a:off x="1907704" y="2276872"/>
          <a:ext cx="4824536" cy="437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945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GRAZIE PER LA COLLABORAZIONE</a:t>
            </a:r>
            <a:br>
              <a:rPr lang="it-IT" dirty="0" smtClean="0"/>
            </a:br>
            <a:r>
              <a:rPr lang="it-IT" dirty="0" err="1" smtClean="0"/>
              <a:t>FS.Maria</a:t>
            </a:r>
            <a:r>
              <a:rPr lang="it-IT" dirty="0" smtClean="0"/>
              <a:t> </a:t>
            </a:r>
            <a:r>
              <a:rPr lang="it-IT" dirty="0" err="1"/>
              <a:t>P</a:t>
            </a:r>
            <a:r>
              <a:rPr lang="it-IT" dirty="0" err="1" smtClean="0"/>
              <a:t>uca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47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8498" y="4569501"/>
            <a:ext cx="7141840" cy="1600200"/>
          </a:xfrm>
          <a:solidFill>
            <a:srgbClr val="66FF6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ANNI</a:t>
            </a:r>
            <a:endParaRPr lang="it-IT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39994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92696"/>
            <a:ext cx="6363589" cy="384863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La maggior parte degli alunni di </a:t>
            </a:r>
            <a:r>
              <a:rPr lang="it-IT" b="1" dirty="0" smtClean="0"/>
              <a:t>3 anni</a:t>
            </a:r>
            <a:r>
              <a:rPr lang="it-IT" dirty="0" smtClean="0"/>
              <a:t> </a:t>
            </a:r>
            <a:r>
              <a:rPr lang="it-IT" b="1" dirty="0" smtClean="0"/>
              <a:t>della </a:t>
            </a:r>
            <a:r>
              <a:rPr lang="it-IT" b="1" dirty="0" err="1" smtClean="0"/>
              <a:t>sc.dell’infanzia</a:t>
            </a:r>
            <a:r>
              <a:rPr lang="it-IT" b="1" dirty="0" smtClean="0"/>
              <a:t> </a:t>
            </a:r>
            <a:r>
              <a:rPr lang="it-IT" dirty="0" smtClean="0"/>
              <a:t>ha mostrato di possedere un livello(D) </a:t>
            </a:r>
            <a:r>
              <a:rPr lang="it-IT" b="1" dirty="0" smtClean="0"/>
              <a:t>INIZIALE</a:t>
            </a:r>
            <a:r>
              <a:rPr lang="it-IT" dirty="0" smtClean="0"/>
              <a:t> delle competenze</a:t>
            </a:r>
            <a:r>
              <a:rPr lang="it-IT" dirty="0"/>
              <a:t>. </a:t>
            </a:r>
            <a:br>
              <a:rPr lang="it-IT" dirty="0"/>
            </a:br>
            <a:r>
              <a:rPr lang="it-IT" dirty="0"/>
              <a:t>L’alunno/a, se opportunamente guidato/a, svolge compiti semplici in situazioni note.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67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4824392"/>
              </p:ext>
            </p:extLst>
          </p:nvPr>
        </p:nvGraphicFramePr>
        <p:xfrm>
          <a:off x="683568" y="2132856"/>
          <a:ext cx="7416824" cy="443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NELLA MADRELINGUA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Interazione(INIZIALE)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931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COMUNICAZIONE NELLA MADRELINGUA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Ascolto </a:t>
            </a:r>
            <a:r>
              <a:rPr lang="it-IT" dirty="0" smtClean="0">
                <a:solidFill>
                  <a:srgbClr val="002060"/>
                </a:solidFill>
              </a:rPr>
              <a:t>e </a:t>
            </a:r>
            <a:r>
              <a:rPr lang="it-IT" dirty="0">
                <a:solidFill>
                  <a:srgbClr val="002060"/>
                </a:solidFill>
              </a:rPr>
              <a:t>comprensione (</a:t>
            </a:r>
            <a:r>
              <a:rPr lang="it-IT" dirty="0" smtClean="0">
                <a:solidFill>
                  <a:srgbClr val="002060"/>
                </a:solidFill>
              </a:rPr>
              <a:t>INIZIALE)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2671293"/>
              </p:ext>
            </p:extLst>
          </p:nvPr>
        </p:nvGraphicFramePr>
        <p:xfrm>
          <a:off x="827584" y="2104428"/>
          <a:ext cx="7128792" cy="413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8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540</Words>
  <Application>Microsoft Office PowerPoint</Application>
  <PresentationFormat>Presentazione su schermo (4:3)</PresentationFormat>
  <Paragraphs>163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Tema di Office</vt:lpstr>
      <vt:lpstr>Diapositiva 1</vt:lpstr>
      <vt:lpstr>Diapositiva 2</vt:lpstr>
      <vt:lpstr>   MONITORAGGIO DEL PROCESSO  DI APPRENDIMENTO INIZIALE </vt:lpstr>
      <vt:lpstr>Diapositiva 4</vt:lpstr>
      <vt:lpstr>Diapositiva 5</vt:lpstr>
      <vt:lpstr>3 ANNI</vt:lpstr>
      <vt:lpstr>La maggior parte degli alunni di 3 anni della sc.dell’infanzia ha mostrato di possedere un livello(D) INIZIALE delle competenze.  L’alunno/a, se opportunamente guidato/a, svolge compiti semplici in situazioni note.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COMPETENZE SOCIALI E CIVICHE</vt:lpstr>
      <vt:lpstr>SPIRITO DI INIZIATIVA</vt:lpstr>
      <vt:lpstr>CONSAPEVOLEZZA ED ESPRESSIONE CULTURALE</vt:lpstr>
      <vt:lpstr>CONSAPEVOLEZZA ED ESPRESSIONE CULTURALE</vt:lpstr>
      <vt:lpstr>4   ANNI</vt:lpstr>
      <vt:lpstr>La maggior parte degli alunni di 4 anni della sc.dell’infanzia ha mostrato di possedere un livello di competenza BASE.  L’alunno/a L’alunno/a svolge compiti semplici   anche in situazioni nuove, mostrando di possedere conoscenze e abilità fondamentali e di saper applicare basilari regole e procedure apprese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COMPETENZE SOCIALI E CIVICHE</vt:lpstr>
      <vt:lpstr>COMPETENZE SOCIALI E CIVICHE</vt:lpstr>
      <vt:lpstr>SPIRITO DI INIZIATIVA</vt:lpstr>
      <vt:lpstr>5 ANNI</vt:lpstr>
      <vt:lpstr>La maggior parte degli alunni di 5 anni della sc.dell’infanzia ha mostrato di possedere un livello di competenza BASE. L’alunno/a L’alunno/a svolge compiti semplici   anche in situazioni nuove, mostrando di possedere conoscenze e abilità fondamentali e di saper applicare basilari regole e procedure apprese.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CONSAPEVOLEZZA ED ESPRESSIONE CULTURALE</vt:lpstr>
      <vt:lpstr>CONSAPEVOLEZZA ED ESPRESSIONE CULTURALE</vt:lpstr>
      <vt:lpstr>GRAZIE PER LA COLLABORAZIONE FS.Maria Puca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enzo</cp:lastModifiedBy>
  <cp:revision>128</cp:revision>
  <dcterms:created xsi:type="dcterms:W3CDTF">2017-09-28T18:11:02Z</dcterms:created>
  <dcterms:modified xsi:type="dcterms:W3CDTF">2018-10-29T22:19:36Z</dcterms:modified>
</cp:coreProperties>
</file>