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tableStyles.xml" ContentType="application/vnd.openxmlformats-officedocument.presentationml.tableStyles+xml"/>
  <Override PartName="/ppt/charts/chart122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111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charts/chart105.xml" ContentType="application/vnd.openxmlformats-officedocument.drawingml.chart+xml"/>
  <Override PartName="/ppt/charts/chart116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2.xml" ContentType="application/vnd.openxmlformats-officedocument.drawingml.chart+xml"/>
  <Override PartName="/ppt/charts/chart123.xml" ContentType="application/vnd.openxmlformats-officedocument.drawingml.chart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106.xml" ContentType="application/vnd.openxmlformats-officedocument.drawingml.chart+xml"/>
  <Override PartName="/ppt/charts/chart124.xml" ContentType="application/vnd.openxmlformats-officedocument.drawingml.chart+xml"/>
  <Override PartName="/ppt/notesSlides/notesSlide9.xml" ContentType="application/vnd.openxmlformats-officedocument.presentationml.notesSlide+xml"/>
  <Override PartName="/ppt/charts/chart113.xml" ContentType="application/vnd.openxmlformats-officedocument.drawingml.chart+xml"/>
  <Override PartName="/ppt/charts/chart5.xml" ContentType="application/vnd.openxmlformats-officedocument.drawingml.chart+xml"/>
  <Override PartName="/ppt/charts/chart102.xml" ContentType="application/vnd.openxmlformats-officedocument.drawingml.chart+xml"/>
  <Override PartName="/ppt/charts/chart120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18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125.xml" ContentType="application/vnd.openxmlformats-officedocument.drawingml.chart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notesSlides/notesSlide6.xml" ContentType="application/vnd.openxmlformats-officedocument.presentationml.notesSlide+xml"/>
  <Override PartName="/ppt/charts/chart110.xml" ContentType="application/vnd.openxmlformats-officedocument.drawingml.chart+xml"/>
  <Override PartName="/ppt/charts/chart121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charts/chart126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0"/>
  </p:notesMasterIdLst>
  <p:sldIdLst>
    <p:sldId id="258" r:id="rId2"/>
    <p:sldId id="259" r:id="rId3"/>
    <p:sldId id="256" r:id="rId4"/>
    <p:sldId id="261" r:id="rId5"/>
    <p:sldId id="288" r:id="rId6"/>
    <p:sldId id="262" r:id="rId7"/>
    <p:sldId id="296" r:id="rId8"/>
    <p:sldId id="324" r:id="rId9"/>
    <p:sldId id="326" r:id="rId10"/>
    <p:sldId id="271" r:id="rId11"/>
    <p:sldId id="299" r:id="rId12"/>
    <p:sldId id="263" r:id="rId13"/>
    <p:sldId id="300" r:id="rId14"/>
    <p:sldId id="264" r:id="rId15"/>
    <p:sldId id="301" r:id="rId16"/>
    <p:sldId id="289" r:id="rId17"/>
    <p:sldId id="302" r:id="rId18"/>
    <p:sldId id="266" r:id="rId19"/>
    <p:sldId id="304" r:id="rId20"/>
    <p:sldId id="268" r:id="rId21"/>
    <p:sldId id="269" r:id="rId22"/>
    <p:sldId id="265" r:id="rId23"/>
    <p:sldId id="303" r:id="rId24"/>
    <p:sldId id="270" r:id="rId25"/>
    <p:sldId id="295" r:id="rId26"/>
    <p:sldId id="327" r:id="rId27"/>
    <p:sldId id="308" r:id="rId28"/>
    <p:sldId id="281" r:id="rId29"/>
    <p:sldId id="309" r:id="rId30"/>
    <p:sldId id="282" r:id="rId31"/>
    <p:sldId id="310" r:id="rId32"/>
    <p:sldId id="290" r:id="rId33"/>
    <p:sldId id="311" r:id="rId34"/>
    <p:sldId id="284" r:id="rId35"/>
    <p:sldId id="312" r:id="rId36"/>
    <p:sldId id="286" r:id="rId37"/>
    <p:sldId id="315" r:id="rId38"/>
    <p:sldId id="278" r:id="rId39"/>
    <p:sldId id="279" r:id="rId40"/>
    <p:sldId id="298" r:id="rId41"/>
    <p:sldId id="325" r:id="rId42"/>
    <p:sldId id="328" r:id="rId43"/>
    <p:sldId id="260" r:id="rId44"/>
    <p:sldId id="316" r:id="rId45"/>
    <p:sldId id="272" r:id="rId46"/>
    <p:sldId id="317" r:id="rId47"/>
    <p:sldId id="273" r:id="rId48"/>
    <p:sldId id="318" r:id="rId49"/>
    <p:sldId id="275" r:id="rId50"/>
    <p:sldId id="319" r:id="rId51"/>
    <p:sldId id="276" r:id="rId52"/>
    <p:sldId id="320" r:id="rId53"/>
    <p:sldId id="277" r:id="rId54"/>
    <p:sldId id="321" r:id="rId55"/>
    <p:sldId id="287" r:id="rId56"/>
    <p:sldId id="322" r:id="rId57"/>
    <p:sldId id="294" r:id="rId58"/>
    <p:sldId id="323" r:id="rId5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014" autoAdjust="0"/>
  </p:normalViewPr>
  <p:slideViewPr>
    <p:cSldViewPr>
      <p:cViewPr>
        <p:scale>
          <a:sx n="64" d="100"/>
          <a:sy n="64" d="100"/>
        </p:scale>
        <p:origin x="-299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687621467119848"/>
          <c:y val="6.1109139800793126E-2"/>
          <c:w val="0.76966096627186653"/>
          <c:h val="0.8813008872030091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870864546796392E-2"/>
          <c:y val="0.16501598571144152"/>
          <c:w val="0.75060980327582683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0.41795380870379484"/>
                  <c:y val="1.6110146770866959E-2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28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35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27</c:v>
                </c:pt>
                <c:pt idx="3">
                  <c:v>23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27</c:v>
                </c:pt>
                <c:pt idx="2">
                  <c:v>24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21</c:v>
                </c:pt>
                <c:pt idx="2">
                  <c:v>16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19</c:v>
                </c:pt>
                <c:pt idx="2">
                  <c:v>23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1"/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21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20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30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870864546796392E-2"/>
          <c:y val="0.16501598571144152"/>
          <c:w val="0.75060980327582683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25</c:v>
                </c:pt>
                <c:pt idx="2">
                  <c:v>52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14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27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31</c:v>
                </c:pt>
                <c:pt idx="3">
                  <c:v>18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27</c:v>
                </c:pt>
                <c:pt idx="3">
                  <c:v>22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22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23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27</c:v>
                </c:pt>
                <c:pt idx="3">
                  <c:v>22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21</c:v>
                </c:pt>
                <c:pt idx="2">
                  <c:v>17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870864546796392E-2"/>
          <c:y val="0.16501598571144152"/>
          <c:w val="0.75060980327582683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0.41795380870379484"/>
                  <c:y val="1.6110146770866959E-2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35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3"/>
              <c:showPercent val="1"/>
              <c:separator>
</c:separator>
            </c:dLbl>
            <c:spPr>
              <a:ln>
                <a:noFill/>
              </a:ln>
            </c:spPr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29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18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18</c:v>
                </c:pt>
                <c:pt idx="2">
                  <c:v>21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27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404067519839674"/>
          <c:y val="4.1277919474668294E-2"/>
          <c:w val="0.77352895695579305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18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0.2445376103320942"/>
                  <c:y val="6.5683041075793397E-2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19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34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404067519839674"/>
          <c:y val="4.1277919474668294E-2"/>
          <c:w val="0.77352895695579305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22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29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32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0.17450926628523389"/>
                  <c:y val="0.14276191534273971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404067519839674"/>
          <c:y val="4.1277919474668294E-2"/>
          <c:w val="0.77352895695579305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29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31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31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36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15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19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21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23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404067519839674"/>
          <c:y val="4.1277919474668294E-2"/>
          <c:w val="0.77352895695579305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9.0130075574205035E-2"/>
          <c:y val="0.15425212814885295"/>
          <c:w val="0.69865051230400177"/>
          <c:h val="0.69149551270190301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19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20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35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29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1"/>
            <c:explosion val="6"/>
          </c:dPt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28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28</c:v>
                </c:pt>
                <c:pt idx="3">
                  <c:v>23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1"/>
            <c:explosion val="6"/>
          </c:dPt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28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36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27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404067519839674"/>
          <c:y val="4.1277919474668294E-2"/>
          <c:w val="0.77352895695579305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27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8648180564232307E-2"/>
          <c:y val="6.1205619881890438E-2"/>
          <c:w val="0.68805314496724812"/>
          <c:h val="0.7363527007837341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25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36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8648180564232307E-2"/>
          <c:y val="6.1205619881890438E-2"/>
          <c:w val="0.68805314496724812"/>
          <c:h val="0.7363527007837341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25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21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21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2"/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26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26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5131548472015345E-2"/>
          <c:y val="0.18108841815929924"/>
          <c:w val="0.69476578873533801"/>
          <c:h val="0.759095954358980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3"/>
            <c:explosion val="2"/>
          </c:dPt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34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28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28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34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29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29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30</c:v>
                </c:pt>
                <c:pt idx="3">
                  <c:v>21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28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870864546796392E-2"/>
          <c:y val="0.16501598571144152"/>
          <c:w val="0.75060980327582683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0.40916410522287661"/>
                  <c:y val="7.6700879389469544E-4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25</c:v>
                </c:pt>
                <c:pt idx="2">
                  <c:v>19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28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19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21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21</c:v>
                </c:pt>
                <c:pt idx="3">
                  <c:v>31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35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23</c:v>
                </c:pt>
                <c:pt idx="2">
                  <c:v>22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36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23</c:v>
                </c:pt>
                <c:pt idx="3">
                  <c:v>29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870864546796392E-2"/>
          <c:y val="0.16501598571144152"/>
          <c:w val="0.75060980327582683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0.40916410522287661"/>
                  <c:y val="7.6700879389469544E-4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19</c:v>
                </c:pt>
                <c:pt idx="2">
                  <c:v>26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23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21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23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29</c:v>
                </c:pt>
                <c:pt idx="3">
                  <c:v>18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3"/>
              <c:layout>
                <c:manualLayout>
                  <c:x val="-0.31610659416758585"/>
                  <c:y val="7.874015748031496E-4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31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3"/>
              <c:layout>
                <c:manualLayout>
                  <c:x val="-0.31610659416758585"/>
                  <c:y val="7.874015748031496E-4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20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/>
      <dgm:spPr/>
      <dgm:t>
        <a:bodyPr/>
        <a:lstStyle/>
        <a:p>
          <a:pPr rtl="0"/>
          <a:r>
            <a:rPr lang="it-IT" dirty="0" smtClean="0"/>
            <a:t>SCUOLA DELL’INFANZIA</a:t>
          </a:r>
          <a:endParaRPr lang="it-IT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28169"/>
          <a:ext cx="3255144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SCUOLA DELL’INFANZIA</a:t>
          </a:r>
          <a:endParaRPr lang="it-IT" sz="3700" kern="1200" dirty="0"/>
        </a:p>
      </dsp:txBody>
      <dsp:txXfrm>
        <a:off x="71850" y="100019"/>
        <a:ext cx="3111444" cy="132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906D7-BBF3-4E5F-BE34-06C0C5433CA4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56432-6F50-40F8-B279-7BF3374D30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936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920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920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920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920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299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543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5432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87625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8762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C29A-7646-447E-B3E8-9D765CBE8C4B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837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5DF7-CC88-4F3F-89B4-CD4F75506558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5240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8967-FC88-458C-9101-3A0495AC9B0E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422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037C-D2F5-4784-BD07-93EF32B9CF83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413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2E20-44C2-45D6-B6B7-8D98B15BBCC3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610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A60-7205-460F-8FE8-F1783B88B4B4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265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5853-F2E3-4CB4-9354-0EA7D5D518B8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7935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622-04BD-4B3C-8A6D-A637C641CBF7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536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10E-1586-4454-A60E-6567C58649AD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5323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D21-2A7E-4B3F-AE89-1E3C33B20F98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253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57F-48DE-45CF-988C-F3896C783253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153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FEAE-0F37-4897-B0C7-95FC39A6F9DD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103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6672"/>
            <a:ext cx="7521575" cy="446449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488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5"/>
            <a:ext cx="2267744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Interazione(INIZIALE)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46066587"/>
              </p:ext>
            </p:extLst>
          </p:nvPr>
        </p:nvGraphicFramePr>
        <p:xfrm>
          <a:off x="0" y="2089471"/>
          <a:ext cx="23397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482875"/>
            <a:ext cx="2232248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500" dirty="0" smtClean="0">
                <a:solidFill>
                  <a:srgbClr val="002060"/>
                </a:solidFill>
              </a:rPr>
              <a:t>Interazione(INTERMEDIO)</a:t>
            </a:r>
            <a:endParaRPr lang="it-IT" sz="15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97901593"/>
              </p:ext>
            </p:extLst>
          </p:nvPr>
        </p:nvGraphicFramePr>
        <p:xfrm>
          <a:off x="2339752" y="2060848"/>
          <a:ext cx="21602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egnaposto testo 4"/>
          <p:cNvSpPr txBox="1">
            <a:spLocks/>
          </p:cNvSpPr>
          <p:nvPr/>
        </p:nvSpPr>
        <p:spPr>
          <a:xfrm>
            <a:off x="4499992" y="1484784"/>
            <a:ext cx="4176464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Interazione(FINALE)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6272471"/>
              </p:ext>
            </p:extLst>
          </p:nvPr>
        </p:nvGraphicFramePr>
        <p:xfrm>
          <a:off x="4499992" y="2060848"/>
          <a:ext cx="41764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0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12776"/>
            <a:ext cx="226774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Ascolto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e comprensione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412776"/>
            <a:ext cx="2373045" cy="6916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Ascolto </a:t>
            </a:r>
            <a:r>
              <a:rPr lang="it-IT" sz="1400" dirty="0">
                <a:solidFill>
                  <a:srgbClr val="002060"/>
                </a:solidFill>
              </a:rPr>
              <a:t>e </a:t>
            </a:r>
            <a:r>
              <a:rPr lang="it-IT" sz="1400" dirty="0" smtClean="0">
                <a:solidFill>
                  <a:srgbClr val="002060"/>
                </a:solidFill>
              </a:rPr>
              <a:t>comprensione(INTERMEDIO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330857"/>
              </p:ext>
            </p:extLst>
          </p:nvPr>
        </p:nvGraphicFramePr>
        <p:xfrm>
          <a:off x="2339752" y="2104428"/>
          <a:ext cx="2328445" cy="3700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5686099"/>
              </p:ext>
            </p:extLst>
          </p:nvPr>
        </p:nvGraphicFramePr>
        <p:xfrm>
          <a:off x="13610" y="2132856"/>
          <a:ext cx="232614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668197" y="1464666"/>
            <a:ext cx="4104456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rgbClr val="002060"/>
                </a:solidFill>
              </a:rPr>
              <a:t>Ascolto e comprensione(FINALE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1592678"/>
              </p:ext>
            </p:extLst>
          </p:nvPr>
        </p:nvGraphicFramePr>
        <p:xfrm>
          <a:off x="4668473" y="2102889"/>
          <a:ext cx="4104180" cy="442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074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819" y="1420675"/>
            <a:ext cx="25959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 </a:t>
            </a:r>
            <a:r>
              <a:rPr lang="it-IT" sz="1400" dirty="0" smtClean="0">
                <a:solidFill>
                  <a:srgbClr val="002060"/>
                </a:solidFill>
              </a:rPr>
              <a:t>comprensione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68991687"/>
              </p:ext>
            </p:extLst>
          </p:nvPr>
        </p:nvGraphicFramePr>
        <p:xfrm>
          <a:off x="0" y="2060848"/>
          <a:ext cx="26277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412777"/>
            <a:ext cx="2736303" cy="6646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endParaRPr lang="it-IT" sz="1400" dirty="0" smtClean="0">
              <a:solidFill>
                <a:srgbClr val="002060"/>
              </a:solidFill>
            </a:endParaRPr>
          </a:p>
          <a:p>
            <a:pPr lvl="0"/>
            <a:endParaRPr lang="it-IT" sz="1400" dirty="0">
              <a:solidFill>
                <a:srgbClr val="002060"/>
              </a:solidFill>
            </a:endParaRPr>
          </a:p>
          <a:p>
            <a:pPr lvl="0"/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>
                <a:solidFill>
                  <a:srgbClr val="002060"/>
                </a:solidFill>
              </a:rPr>
              <a:t>Ascolto</a:t>
            </a:r>
          </a:p>
          <a:p>
            <a:r>
              <a:rPr lang="it-IT" sz="1400" dirty="0">
                <a:solidFill>
                  <a:srgbClr val="002060"/>
                </a:solidFill>
              </a:rPr>
              <a:t> e </a:t>
            </a:r>
            <a:r>
              <a:rPr lang="it-IT" sz="1400" dirty="0" smtClean="0">
                <a:solidFill>
                  <a:srgbClr val="002060"/>
                </a:solidFill>
              </a:rPr>
              <a:t>comprensione(INTERMEDIO)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494939205"/>
              </p:ext>
            </p:extLst>
          </p:nvPr>
        </p:nvGraphicFramePr>
        <p:xfrm>
          <a:off x="2627784" y="2083828"/>
          <a:ext cx="2736304" cy="379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364088" y="1412776"/>
            <a:ext cx="3491880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Ascolto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comprensione(FINALE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5122642"/>
              </p:ext>
            </p:extLst>
          </p:nvPr>
        </p:nvGraphicFramePr>
        <p:xfrm>
          <a:off x="5374021" y="2052538"/>
          <a:ext cx="3347864" cy="41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735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1708237"/>
            <a:ext cx="244827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pPr lvl="0"/>
            <a:r>
              <a:rPr lang="it-IT" sz="1400" dirty="0">
                <a:solidFill>
                  <a:srgbClr val="002060"/>
                </a:solidFill>
              </a:rPr>
              <a:t>(</a:t>
            </a:r>
            <a:r>
              <a:rPr lang="it-IT" sz="1400" dirty="0" err="1" smtClean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700808"/>
            <a:ext cx="244827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573031005"/>
              </p:ext>
            </p:extLst>
          </p:nvPr>
        </p:nvGraphicFramePr>
        <p:xfrm>
          <a:off x="2483768" y="2348880"/>
          <a:ext cx="25202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22979513"/>
              </p:ext>
            </p:extLst>
          </p:nvPr>
        </p:nvGraphicFramePr>
        <p:xfrm>
          <a:off x="0" y="2427437"/>
          <a:ext cx="2411760" cy="3665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004048" y="1628800"/>
            <a:ext cx="3672408" cy="7986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Comunicazione (</a:t>
            </a:r>
            <a:r>
              <a:rPr lang="it-IT" sz="2000" dirty="0" err="1" smtClean="0">
                <a:solidFill>
                  <a:srgbClr val="002060"/>
                </a:solidFill>
              </a:rPr>
              <a:t>FiNALE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0429719"/>
              </p:ext>
            </p:extLst>
          </p:nvPr>
        </p:nvGraphicFramePr>
        <p:xfrm>
          <a:off x="5013704" y="2459003"/>
          <a:ext cx="3662751" cy="413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572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4"/>
            <a:ext cx="2051720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Raggruppare e </a:t>
            </a:r>
            <a:r>
              <a:rPr lang="it-IT" sz="1400" dirty="0" smtClean="0">
                <a:solidFill>
                  <a:srgbClr val="002060"/>
                </a:solidFill>
              </a:rPr>
              <a:t>classificare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61237160"/>
              </p:ext>
            </p:extLst>
          </p:nvPr>
        </p:nvGraphicFramePr>
        <p:xfrm>
          <a:off x="0" y="2190261"/>
          <a:ext cx="2123728" cy="383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051721" y="1484784"/>
            <a:ext cx="266429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Raggruppare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 </a:t>
            </a:r>
            <a:r>
              <a:rPr lang="it-IT" sz="1400" dirty="0" smtClean="0">
                <a:solidFill>
                  <a:srgbClr val="002060"/>
                </a:solidFill>
              </a:rPr>
              <a:t>classificare(INTERMEDIO)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185189589"/>
              </p:ext>
            </p:extLst>
          </p:nvPr>
        </p:nvGraphicFramePr>
        <p:xfrm>
          <a:off x="2123727" y="2190261"/>
          <a:ext cx="259228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716016" y="1550499"/>
            <a:ext cx="4032448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Raggruppare e classificare(FINALE)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7215512"/>
              </p:ext>
            </p:extLst>
          </p:nvPr>
        </p:nvGraphicFramePr>
        <p:xfrm>
          <a:off x="4716016" y="2197732"/>
          <a:ext cx="4032448" cy="439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39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212372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Orientamento </a:t>
            </a:r>
            <a:r>
              <a:rPr lang="it-IT" sz="1400" dirty="0" smtClean="0">
                <a:solidFill>
                  <a:srgbClr val="002060"/>
                </a:solidFill>
              </a:rPr>
              <a:t>spazio-tempo(INIZIALE)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84445253"/>
              </p:ext>
            </p:extLst>
          </p:nvPr>
        </p:nvGraphicFramePr>
        <p:xfrm>
          <a:off x="107504" y="2124546"/>
          <a:ext cx="2232248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5" y="1484784"/>
            <a:ext cx="237626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Orientamento spazio-tempo(INTERMEDIO)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928082891"/>
              </p:ext>
            </p:extLst>
          </p:nvPr>
        </p:nvGraphicFramePr>
        <p:xfrm>
          <a:off x="2267745" y="2124546"/>
          <a:ext cx="2430462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698206" y="1484784"/>
            <a:ext cx="4050258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Orientamento spazio-tempo(FINALE)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68638963"/>
              </p:ext>
            </p:extLst>
          </p:nvPr>
        </p:nvGraphicFramePr>
        <p:xfrm>
          <a:off x="4698206" y="2152892"/>
          <a:ext cx="4185791" cy="444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02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71" y="1484784"/>
            <a:ext cx="201934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Motivazione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217585744"/>
              </p:ext>
            </p:extLst>
          </p:nvPr>
        </p:nvGraphicFramePr>
        <p:xfrm>
          <a:off x="0" y="2124546"/>
          <a:ext cx="2123728" cy="375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051721" y="1484784"/>
            <a:ext cx="244827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Motivazione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02803724"/>
              </p:ext>
            </p:extLst>
          </p:nvPr>
        </p:nvGraphicFramePr>
        <p:xfrm>
          <a:off x="2195737" y="2111142"/>
          <a:ext cx="23042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99992" y="1484784"/>
            <a:ext cx="4248472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Motivazione 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7190003"/>
              </p:ext>
            </p:extLst>
          </p:nvPr>
        </p:nvGraphicFramePr>
        <p:xfrm>
          <a:off x="4527140" y="2124546"/>
          <a:ext cx="4194175" cy="4400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958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4"/>
            <a:ext cx="226774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Osservazione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5" y="1484784"/>
            <a:ext cx="244827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Osservazione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871300524"/>
              </p:ext>
            </p:extLst>
          </p:nvPr>
        </p:nvGraphicFramePr>
        <p:xfrm>
          <a:off x="2195737" y="2177207"/>
          <a:ext cx="2541156" cy="398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16216" y="6165304"/>
            <a:ext cx="2170584" cy="556171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40374020"/>
              </p:ext>
            </p:extLst>
          </p:nvPr>
        </p:nvGraphicFramePr>
        <p:xfrm>
          <a:off x="0" y="2181783"/>
          <a:ext cx="2267744" cy="398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4736892" y="1499016"/>
            <a:ext cx="3939564" cy="682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Osservazione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35675564"/>
              </p:ext>
            </p:extLst>
          </p:nvPr>
        </p:nvGraphicFramePr>
        <p:xfrm>
          <a:off x="4736892" y="2181783"/>
          <a:ext cx="4041775" cy="441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918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5" y="1700808"/>
            <a:ext cx="2160240" cy="6380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Ascolto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13148789"/>
              </p:ext>
            </p:extLst>
          </p:nvPr>
        </p:nvGraphicFramePr>
        <p:xfrm>
          <a:off x="0" y="2364643"/>
          <a:ext cx="2339752" cy="387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5" y="1700808"/>
            <a:ext cx="237626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Ascolto</a:t>
            </a:r>
          </a:p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(intermedio)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23446208"/>
              </p:ext>
            </p:extLst>
          </p:nvPr>
        </p:nvGraphicFramePr>
        <p:xfrm>
          <a:off x="2411759" y="2364642"/>
          <a:ext cx="2232249" cy="377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644008" y="1716570"/>
            <a:ext cx="396044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 smtClean="0">
              <a:solidFill>
                <a:srgbClr val="002060"/>
              </a:solidFill>
            </a:endParaRPr>
          </a:p>
          <a:p>
            <a:endParaRPr lang="it-IT" sz="2000" dirty="0">
              <a:solidFill>
                <a:srgbClr val="002060"/>
              </a:solidFill>
            </a:endParaRPr>
          </a:p>
          <a:p>
            <a:endParaRPr lang="it-IT" sz="2000" dirty="0" smtClean="0">
              <a:solidFill>
                <a:srgbClr val="002060"/>
              </a:solidFill>
            </a:endParaRPr>
          </a:p>
          <a:p>
            <a:endParaRPr lang="it-IT" sz="2000" dirty="0">
              <a:solidFill>
                <a:srgbClr val="002060"/>
              </a:solidFill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Ascolto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 (finale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6718652"/>
              </p:ext>
            </p:extLst>
          </p:nvPr>
        </p:nvGraphicFramePr>
        <p:xfrm>
          <a:off x="4652102" y="2364642"/>
          <a:ext cx="4041775" cy="430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246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700808"/>
            <a:ext cx="2339751" cy="6380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Comprensione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339752" y="1700808"/>
            <a:ext cx="230425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55120362"/>
              </p:ext>
            </p:extLst>
          </p:nvPr>
        </p:nvGraphicFramePr>
        <p:xfrm>
          <a:off x="2339753" y="2348880"/>
          <a:ext cx="23762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86694424"/>
              </p:ext>
            </p:extLst>
          </p:nvPr>
        </p:nvGraphicFramePr>
        <p:xfrm>
          <a:off x="-15084" y="2348881"/>
          <a:ext cx="22828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644008" y="1700808"/>
            <a:ext cx="4032448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Comprensione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3539422"/>
              </p:ext>
            </p:extLst>
          </p:nvPr>
        </p:nvGraphicFramePr>
        <p:xfrm>
          <a:off x="4731006" y="2348880"/>
          <a:ext cx="4248472" cy="444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756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412777"/>
            <a:ext cx="7344815" cy="285012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7500576" cy="3096344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800" b="1" dirty="0" smtClean="0">
                <a:solidFill>
                  <a:schemeClr val="tx1"/>
                </a:solidFill>
              </a:rPr>
              <a:t>DIRIGENTE SCOLASTICO </a:t>
            </a:r>
          </a:p>
          <a:p>
            <a:pPr algn="ctr"/>
            <a:r>
              <a:rPr lang="it-IT" sz="4800" b="1" dirty="0" smtClean="0">
                <a:solidFill>
                  <a:schemeClr val="tx1"/>
                </a:solidFill>
              </a:rPr>
              <a:t>PROF.SSA GIUSEPPINA NUGNES</a:t>
            </a:r>
            <a:endParaRPr lang="it-IT" sz="4800" b="1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38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5" y="1484784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Confronto con </a:t>
            </a:r>
            <a:r>
              <a:rPr lang="it-IT" sz="1600" dirty="0" smtClean="0">
                <a:solidFill>
                  <a:srgbClr val="002060"/>
                </a:solidFill>
              </a:rPr>
              <a:t>altri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17658925"/>
              </p:ext>
            </p:extLst>
          </p:nvPr>
        </p:nvGraphicFramePr>
        <p:xfrm>
          <a:off x="0" y="2151804"/>
          <a:ext cx="2339752" cy="379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484784"/>
            <a:ext cx="2520280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Confronto con </a:t>
            </a:r>
            <a:r>
              <a:rPr lang="it-IT" sz="1600" dirty="0" smtClean="0">
                <a:solidFill>
                  <a:srgbClr val="002060"/>
                </a:solidFill>
              </a:rPr>
              <a:t>altri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575140815"/>
              </p:ext>
            </p:extLst>
          </p:nvPr>
        </p:nvGraphicFramePr>
        <p:xfrm>
          <a:off x="2368904" y="2151803"/>
          <a:ext cx="2419120" cy="379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788024" y="1512041"/>
            <a:ext cx="3888432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Confronto con altri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337798"/>
              </p:ext>
            </p:extLst>
          </p:nvPr>
        </p:nvGraphicFramePr>
        <p:xfrm>
          <a:off x="4819385" y="2151802"/>
          <a:ext cx="4041775" cy="444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281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12776"/>
            <a:ext cx="205172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24079388"/>
              </p:ext>
            </p:extLst>
          </p:nvPr>
        </p:nvGraphicFramePr>
        <p:xfrm>
          <a:off x="0" y="2089195"/>
          <a:ext cx="2123728" cy="3644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051720" y="1484784"/>
            <a:ext cx="2808312" cy="56775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11868724"/>
              </p:ext>
            </p:extLst>
          </p:nvPr>
        </p:nvGraphicFramePr>
        <p:xfrm>
          <a:off x="2123728" y="2060849"/>
          <a:ext cx="273630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860031" y="1408046"/>
            <a:ext cx="3804283" cy="6528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Prendere decisioni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2796924"/>
              </p:ext>
            </p:extLst>
          </p:nvPr>
        </p:nvGraphicFramePr>
        <p:xfrm>
          <a:off x="4861639" y="2083128"/>
          <a:ext cx="4102849" cy="444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19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556792"/>
            <a:ext cx="226774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Il linguaggio  del  </a:t>
            </a:r>
            <a:r>
              <a:rPr lang="it-IT" sz="1600" dirty="0" smtClean="0">
                <a:solidFill>
                  <a:srgbClr val="002060"/>
                </a:solidFill>
              </a:rPr>
              <a:t>corpo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530249"/>
            <a:ext cx="259228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Il linguaggio  del  </a:t>
            </a:r>
            <a:r>
              <a:rPr lang="it-IT" sz="1600" dirty="0" smtClean="0">
                <a:solidFill>
                  <a:srgbClr val="002060"/>
                </a:solidFill>
              </a:rPr>
              <a:t>corpo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828335439"/>
              </p:ext>
            </p:extLst>
          </p:nvPr>
        </p:nvGraphicFramePr>
        <p:xfrm>
          <a:off x="2339753" y="2132856"/>
          <a:ext cx="2520280" cy="33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Segnaposto contenut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84858054"/>
              </p:ext>
            </p:extLst>
          </p:nvPr>
        </p:nvGraphicFramePr>
        <p:xfrm>
          <a:off x="-9198" y="2132856"/>
          <a:ext cx="2348950" cy="331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860032" y="1484784"/>
            <a:ext cx="381642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Il linguaggio  del  corpo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7900987"/>
              </p:ext>
            </p:extLst>
          </p:nvPr>
        </p:nvGraphicFramePr>
        <p:xfrm>
          <a:off x="4850705" y="2132856"/>
          <a:ext cx="3825751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4828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12776"/>
            <a:ext cx="226774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Utilizzo di altri </a:t>
            </a:r>
            <a:r>
              <a:rPr lang="it-IT" sz="1600" dirty="0" smtClean="0">
                <a:solidFill>
                  <a:srgbClr val="002060"/>
                </a:solidFill>
              </a:rPr>
              <a:t>linguaggi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(iniziali)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412776"/>
            <a:ext cx="244827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600" dirty="0" smtClean="0">
              <a:solidFill>
                <a:srgbClr val="002060"/>
              </a:solidFill>
            </a:endParaRPr>
          </a:p>
          <a:p>
            <a:endParaRPr lang="it-IT" sz="1600" dirty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Utilizzo </a:t>
            </a:r>
            <a:r>
              <a:rPr lang="it-IT" sz="1600" dirty="0">
                <a:solidFill>
                  <a:srgbClr val="002060"/>
                </a:solidFill>
              </a:rPr>
              <a:t>di altri </a:t>
            </a:r>
            <a:r>
              <a:rPr lang="it-IT" sz="1600" dirty="0" smtClean="0">
                <a:solidFill>
                  <a:srgbClr val="002060"/>
                </a:solidFill>
              </a:rPr>
              <a:t>linguaggi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975328627"/>
              </p:ext>
            </p:extLst>
          </p:nvPr>
        </p:nvGraphicFramePr>
        <p:xfrm>
          <a:off x="2411761" y="2273521"/>
          <a:ext cx="2304256" cy="375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16951663"/>
              </p:ext>
            </p:extLst>
          </p:nvPr>
        </p:nvGraphicFramePr>
        <p:xfrm>
          <a:off x="0" y="2273522"/>
          <a:ext cx="2339752" cy="374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713166" y="1484784"/>
            <a:ext cx="4430833" cy="7887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Utilizzo di altri linguaggi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5786740"/>
              </p:ext>
            </p:extLst>
          </p:nvPr>
        </p:nvGraphicFramePr>
        <p:xfrm>
          <a:off x="4716017" y="2302145"/>
          <a:ext cx="4427984" cy="436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718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txBody>
          <a:bodyPr>
            <a:noAutofit/>
          </a:bodyPr>
          <a:lstStyle/>
          <a:p>
            <a:r>
              <a:rPr lang="it-IT" sz="8000" b="1" dirty="0" smtClean="0"/>
              <a:t>4   ANNI</a:t>
            </a:r>
            <a:endParaRPr lang="it-IT" sz="80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25" y="1986494"/>
            <a:ext cx="7868749" cy="3753374"/>
          </a:xfrm>
          <a:ln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55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/>
              <a:t>La maggior parte degli alunni </a:t>
            </a:r>
            <a:r>
              <a:rPr lang="it-IT" sz="2800" b="1" dirty="0" smtClean="0"/>
              <a:t>di 4 anni della </a:t>
            </a:r>
            <a:r>
              <a:rPr lang="it-IT" sz="2800" b="1" dirty="0" err="1" smtClean="0"/>
              <a:t>sc.dell’infanzia</a:t>
            </a:r>
            <a:r>
              <a:rPr lang="it-IT" sz="2800" b="1" dirty="0" smtClean="0"/>
              <a:t> </a:t>
            </a:r>
            <a:r>
              <a:rPr lang="it-IT" sz="2800" dirty="0" smtClean="0"/>
              <a:t>ha mostrato di possedere un </a:t>
            </a:r>
            <a:r>
              <a:rPr lang="it-IT" sz="2800" dirty="0"/>
              <a:t>livello </a:t>
            </a:r>
            <a:r>
              <a:rPr lang="it-IT" sz="2800" dirty="0" smtClean="0"/>
              <a:t>di competenza </a:t>
            </a:r>
            <a:r>
              <a:rPr lang="it-IT" sz="2800" b="1" dirty="0" smtClean="0"/>
              <a:t>BASE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err="1" smtClean="0"/>
              <a:t>Tuttavia,si</a:t>
            </a:r>
            <a:r>
              <a:rPr lang="it-IT" sz="2800" dirty="0" smtClean="0"/>
              <a:t> registrano lievi miglioramenti nelle seguenti competenze:</a:t>
            </a:r>
            <a:br>
              <a:rPr lang="it-IT" sz="2800" dirty="0" smtClean="0"/>
            </a:br>
            <a:r>
              <a:rPr lang="it-IT" sz="2800" dirty="0" smtClean="0"/>
              <a:t>-nell’esplorazione</a:t>
            </a:r>
            <a:br>
              <a:rPr lang="it-IT" sz="2800" dirty="0" smtClean="0"/>
            </a:br>
            <a:r>
              <a:rPr lang="it-IT" sz="2800" dirty="0" smtClean="0"/>
              <a:t>-nell’ascolto</a:t>
            </a:r>
            <a:br>
              <a:rPr lang="it-IT" sz="2800" dirty="0" smtClean="0"/>
            </a:br>
            <a:r>
              <a:rPr lang="it-IT" sz="2800" dirty="0" smtClean="0"/>
              <a:t>L’alunno/a </a:t>
            </a:r>
            <a:r>
              <a:rPr lang="it-IT" sz="2800" dirty="0"/>
              <a:t>L’alunno/a svolge compiti semplici   anche in situazioni nuove, mostrando di possedere conoscenze e abilità fondamentali e di saper applicare basilari regole e procedure apprese.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765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fontAlgn="t">
              <a:spcBef>
                <a:spcPts val="0"/>
              </a:spcBef>
            </a:pPr>
            <a:r>
              <a:rPr lang="it-IT" sz="3200" dirty="0"/>
              <a:t>Dagli esiti del monitoraggio </a:t>
            </a:r>
            <a:r>
              <a:rPr lang="it-IT" sz="3200" b="1" dirty="0"/>
              <a:t>finale </a:t>
            </a:r>
            <a:r>
              <a:rPr lang="it-IT" sz="3200" dirty="0"/>
              <a:t>delle competenze della </a:t>
            </a:r>
            <a:r>
              <a:rPr lang="it-IT" sz="3200" dirty="0" err="1"/>
              <a:t>sc.dell’infanzia</a:t>
            </a:r>
            <a:r>
              <a:rPr lang="it-IT" sz="3200" dirty="0"/>
              <a:t> ,degli alunni di </a:t>
            </a:r>
            <a:r>
              <a:rPr lang="it-IT" sz="3200" dirty="0" smtClean="0"/>
              <a:t>4 </a:t>
            </a:r>
            <a:r>
              <a:rPr lang="it-IT" sz="3200" dirty="0"/>
              <a:t>anni,  si registra un miglioramento del livello in quasi tutte le  competenze .</a:t>
            </a:r>
            <a:br>
              <a:rPr lang="it-IT" sz="3200" dirty="0"/>
            </a:br>
            <a:r>
              <a:rPr lang="it-IT" sz="3200" dirty="0">
                <a:solidFill>
                  <a:schemeClr val="dk1"/>
                </a:solidFill>
              </a:rPr>
              <a:t>La maggior parte degli alunni </a:t>
            </a:r>
            <a:r>
              <a:rPr lang="it-IT" sz="3200" dirty="0" smtClean="0">
                <a:solidFill>
                  <a:schemeClr val="dk1"/>
                </a:solidFill>
              </a:rPr>
              <a:t>svolge </a:t>
            </a:r>
            <a:r>
              <a:rPr lang="it-IT" sz="3200" dirty="0">
                <a:solidFill>
                  <a:schemeClr val="dk1"/>
                </a:solidFill>
              </a:rPr>
              <a:t>compiti e risolve problemi in situazioni nuove,   compie scelte consapevoli, mostrando di saper utilizzare le conoscenze e le abilità acquisite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423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340768"/>
            <a:ext cx="2195736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ASCOLTO E </a:t>
            </a:r>
            <a:r>
              <a:rPr lang="it-IT" sz="1400" dirty="0" smtClean="0">
                <a:solidFill>
                  <a:srgbClr val="002060"/>
                </a:solidFill>
              </a:rPr>
              <a:t>COMPRENSIONE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95737" y="1340768"/>
            <a:ext cx="2520280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ASCOLTO E 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80770328"/>
              </p:ext>
            </p:extLst>
          </p:nvPr>
        </p:nvGraphicFramePr>
        <p:xfrm>
          <a:off x="2267744" y="2196147"/>
          <a:ext cx="2448272" cy="375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71925874"/>
              </p:ext>
            </p:extLst>
          </p:nvPr>
        </p:nvGraphicFramePr>
        <p:xfrm>
          <a:off x="0" y="2196147"/>
          <a:ext cx="2267744" cy="368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716016" y="1268760"/>
            <a:ext cx="4427984" cy="927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ASCOLTO E COMPRENSIONE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9335634"/>
              </p:ext>
            </p:extLst>
          </p:nvPr>
        </p:nvGraphicFramePr>
        <p:xfrm>
          <a:off x="4716016" y="2209780"/>
          <a:ext cx="4427984" cy="438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861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9629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700808"/>
            <a:ext cx="226774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ASCOLTO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COMPRENSIONE(iniziali)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84223716"/>
              </p:ext>
            </p:extLst>
          </p:nvPr>
        </p:nvGraphicFramePr>
        <p:xfrm>
          <a:off x="1" y="2420889"/>
          <a:ext cx="23397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58916" y="1722790"/>
            <a:ext cx="2376264" cy="62331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ASCOLTO E COMPRENSIONE(intermedio)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981146768"/>
              </p:ext>
            </p:extLst>
          </p:nvPr>
        </p:nvGraphicFramePr>
        <p:xfrm>
          <a:off x="2339751" y="2420889"/>
          <a:ext cx="229542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4635180" y="1700808"/>
            <a:ext cx="3969268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ASCOLTO 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E COMPRENSIONE (finali)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1300133"/>
              </p:ext>
            </p:extLst>
          </p:nvPr>
        </p:nvGraphicFramePr>
        <p:xfrm>
          <a:off x="4640055" y="2420888"/>
          <a:ext cx="404177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200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9629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619564"/>
            <a:ext cx="2267744" cy="5132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COMUNICAZIONE 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556792"/>
            <a:ext cx="2520280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COMUNICAZIONE(intermedio)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9485653"/>
              </p:ext>
            </p:extLst>
          </p:nvPr>
        </p:nvGraphicFramePr>
        <p:xfrm>
          <a:off x="2236934" y="2195628"/>
          <a:ext cx="2551089" cy="404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19713822"/>
              </p:ext>
            </p:extLst>
          </p:nvPr>
        </p:nvGraphicFramePr>
        <p:xfrm>
          <a:off x="1" y="2195629"/>
          <a:ext cx="2267744" cy="404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788024" y="1619564"/>
            <a:ext cx="3888432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COMUNICAZIONE 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2825106"/>
              </p:ext>
            </p:extLst>
          </p:nvPr>
        </p:nvGraphicFramePr>
        <p:xfrm>
          <a:off x="4804947" y="2195628"/>
          <a:ext cx="4041775" cy="454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237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543800" cy="237626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4000" b="1" dirty="0" smtClean="0"/>
              <a:t>MONITORAGGIO </a:t>
            </a:r>
            <a:r>
              <a:rPr lang="it-IT" sz="4000" b="1" dirty="0"/>
              <a:t>DEL PROCESSO </a:t>
            </a:r>
            <a:br>
              <a:rPr lang="it-IT" sz="4000" b="1" dirty="0"/>
            </a:br>
            <a:r>
              <a:rPr lang="it-IT" sz="4000" b="1" dirty="0"/>
              <a:t>DI APPRENDIMENTO</a:t>
            </a:r>
            <a:br>
              <a:rPr lang="it-IT" sz="4000" b="1" dirty="0"/>
            </a:br>
            <a:r>
              <a:rPr lang="it-IT" sz="4000" b="1" dirty="0" smtClean="0"/>
              <a:t>FINALE</a:t>
            </a: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it-IT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714960628"/>
              </p:ext>
            </p:extLst>
          </p:nvPr>
        </p:nvGraphicFramePr>
        <p:xfrm>
          <a:off x="4788024" y="4421080"/>
          <a:ext cx="3255144" cy="152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64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4"/>
            <a:ext cx="2051720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RAGGRUPPARE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CLASSIFICARE(iniziali)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23118865"/>
              </p:ext>
            </p:extLst>
          </p:nvPr>
        </p:nvGraphicFramePr>
        <p:xfrm>
          <a:off x="1" y="2205084"/>
          <a:ext cx="2123728" cy="367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042892" y="1512040"/>
            <a:ext cx="259228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RAGGRUPPARE E </a:t>
            </a:r>
            <a:r>
              <a:rPr lang="it-IT" sz="1400" dirty="0" smtClean="0">
                <a:solidFill>
                  <a:srgbClr val="002060"/>
                </a:solidFill>
              </a:rPr>
              <a:t>CLASSIFICARE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96810594"/>
              </p:ext>
            </p:extLst>
          </p:nvPr>
        </p:nvGraphicFramePr>
        <p:xfrm>
          <a:off x="2051720" y="2205083"/>
          <a:ext cx="2613440" cy="367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665160" y="1557011"/>
            <a:ext cx="408330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RAGGRUPPARE E CLASSIFICARE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01603292"/>
              </p:ext>
            </p:extLst>
          </p:nvPr>
        </p:nvGraphicFramePr>
        <p:xfrm>
          <a:off x="4661301" y="2205083"/>
          <a:ext cx="4482699" cy="424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83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4"/>
            <a:ext cx="226774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Collocazione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 spazio-tempo(iniziali)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5" y="1484784"/>
            <a:ext cx="237626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Collocazione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spazio-tempo(intermedi)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52060806"/>
              </p:ext>
            </p:extLst>
          </p:nvPr>
        </p:nvGraphicFramePr>
        <p:xfrm>
          <a:off x="2339753" y="2132857"/>
          <a:ext cx="237626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13890199"/>
              </p:ext>
            </p:extLst>
          </p:nvPr>
        </p:nvGraphicFramePr>
        <p:xfrm>
          <a:off x="18391" y="2132856"/>
          <a:ext cx="23397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09500853"/>
              </p:ext>
            </p:extLst>
          </p:nvPr>
        </p:nvGraphicFramePr>
        <p:xfrm>
          <a:off x="4716016" y="2158261"/>
          <a:ext cx="3960440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716016" y="1484784"/>
            <a:ext cx="396044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Collocazione spazio-tempo</a:t>
            </a:r>
          </a:p>
          <a:p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                  (  finali)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3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4"/>
            <a:ext cx="197971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04159397"/>
              </p:ext>
            </p:extLst>
          </p:nvPr>
        </p:nvGraphicFramePr>
        <p:xfrm>
          <a:off x="0" y="2132857"/>
          <a:ext cx="2051719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979713" y="1484784"/>
            <a:ext cx="230425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OSSERVAZIONE </a:t>
            </a:r>
          </a:p>
          <a:p>
            <a:pPr lvl="0"/>
            <a:r>
              <a:rPr lang="it-IT" sz="1400" dirty="0">
                <a:solidFill>
                  <a:srgbClr val="002060"/>
                </a:solidFill>
              </a:rPr>
              <a:t>(</a:t>
            </a:r>
            <a:r>
              <a:rPr lang="it-IT" sz="1400" dirty="0" smtClean="0">
                <a:solidFill>
                  <a:srgbClr val="002060"/>
                </a:solidFill>
              </a:rPr>
              <a:t>INTERMEDI)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85085243"/>
              </p:ext>
            </p:extLst>
          </p:nvPr>
        </p:nvGraphicFramePr>
        <p:xfrm>
          <a:off x="2051721" y="2132857"/>
          <a:ext cx="23762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337738" y="1484784"/>
            <a:ext cx="4338718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OSSERVAZIONE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97449020"/>
              </p:ext>
            </p:extLst>
          </p:nvPr>
        </p:nvGraphicFramePr>
        <p:xfrm>
          <a:off x="4373146" y="2143823"/>
          <a:ext cx="4303310" cy="438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915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12776"/>
            <a:ext cx="1979712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ESPLORAZIONE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979712" y="1412776"/>
            <a:ext cx="2304256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ESPLORAZIONE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931909600"/>
              </p:ext>
            </p:extLst>
          </p:nvPr>
        </p:nvGraphicFramePr>
        <p:xfrm>
          <a:off x="2051720" y="2204865"/>
          <a:ext cx="223224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81277056"/>
              </p:ext>
            </p:extLst>
          </p:nvPr>
        </p:nvGraphicFramePr>
        <p:xfrm>
          <a:off x="0" y="2204864"/>
          <a:ext cx="20517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8583169"/>
              </p:ext>
            </p:extLst>
          </p:nvPr>
        </p:nvGraphicFramePr>
        <p:xfrm>
          <a:off x="4283968" y="2204864"/>
          <a:ext cx="43924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283968" y="1412776"/>
            <a:ext cx="4545920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ESPLORAZIONE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FINALE)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5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12776"/>
            <a:ext cx="219573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Ascolto </a:t>
            </a:r>
            <a:r>
              <a:rPr lang="it-IT" sz="1400" dirty="0" smtClean="0">
                <a:solidFill>
                  <a:srgbClr val="002060"/>
                </a:solidFill>
              </a:rPr>
              <a:t>–comprensione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37311001"/>
              </p:ext>
            </p:extLst>
          </p:nvPr>
        </p:nvGraphicFramePr>
        <p:xfrm>
          <a:off x="-12141" y="2201515"/>
          <a:ext cx="2279885" cy="3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95737" y="1412776"/>
            <a:ext cx="230425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Ascolto </a:t>
            </a:r>
            <a:r>
              <a:rPr lang="it-IT" sz="1400" dirty="0" smtClean="0">
                <a:solidFill>
                  <a:srgbClr val="002060"/>
                </a:solidFill>
              </a:rPr>
              <a:t>–comprensione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(INTERMEDI)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998685479"/>
              </p:ext>
            </p:extLst>
          </p:nvPr>
        </p:nvGraphicFramePr>
        <p:xfrm>
          <a:off x="2267744" y="2188939"/>
          <a:ext cx="2232249" cy="361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99992" y="1481434"/>
            <a:ext cx="4176464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Ascolto –comprensione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6713664"/>
              </p:ext>
            </p:extLst>
          </p:nvPr>
        </p:nvGraphicFramePr>
        <p:xfrm>
          <a:off x="4531629" y="2201514"/>
          <a:ext cx="4194175" cy="43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693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" y="341784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556792"/>
            <a:ext cx="2195736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Uso</a:t>
            </a:r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95737" y="1556792"/>
            <a:ext cx="2304256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Uso</a:t>
            </a:r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65906879"/>
              </p:ext>
            </p:extLst>
          </p:nvPr>
        </p:nvGraphicFramePr>
        <p:xfrm>
          <a:off x="2267745" y="2142857"/>
          <a:ext cx="2212293" cy="380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74673848"/>
              </p:ext>
            </p:extLst>
          </p:nvPr>
        </p:nvGraphicFramePr>
        <p:xfrm>
          <a:off x="0" y="2132395"/>
          <a:ext cx="2267744" cy="381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480038" y="1494784"/>
            <a:ext cx="4052402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Uso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4506434"/>
              </p:ext>
            </p:extLst>
          </p:nvPr>
        </p:nvGraphicFramePr>
        <p:xfrm>
          <a:off x="4490665" y="2142856"/>
          <a:ext cx="4041775" cy="445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354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499992" y="1484784"/>
            <a:ext cx="417646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</a:rPr>
              <a:t>Confronto con </a:t>
            </a:r>
            <a:r>
              <a:rPr lang="it-IT" sz="2000" dirty="0" smtClean="0">
                <a:solidFill>
                  <a:srgbClr val="002060"/>
                </a:solidFill>
              </a:rPr>
              <a:t>altri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63936905"/>
              </p:ext>
            </p:extLst>
          </p:nvPr>
        </p:nvGraphicFramePr>
        <p:xfrm>
          <a:off x="-18209" y="2378884"/>
          <a:ext cx="2141937" cy="357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23729" y="1484784"/>
            <a:ext cx="237626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Confronto con </a:t>
            </a:r>
            <a:endParaRPr lang="it-IT" sz="2000" dirty="0" smtClean="0">
              <a:solidFill>
                <a:srgbClr val="002060"/>
              </a:solidFill>
            </a:endParaRPr>
          </a:p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Altri(intermedi)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8476613"/>
              </p:ext>
            </p:extLst>
          </p:nvPr>
        </p:nvGraphicFramePr>
        <p:xfrm>
          <a:off x="2123728" y="2348880"/>
          <a:ext cx="24482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0" y="1484784"/>
            <a:ext cx="2123728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Confronto con 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Altri(iniziali)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8287494"/>
              </p:ext>
            </p:extLst>
          </p:nvPr>
        </p:nvGraphicFramePr>
        <p:xfrm>
          <a:off x="4572000" y="2348880"/>
          <a:ext cx="424815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336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4"/>
            <a:ext cx="219573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Identità </a:t>
            </a:r>
            <a:r>
              <a:rPr lang="it-IT" sz="1400" dirty="0" smtClean="0">
                <a:solidFill>
                  <a:srgbClr val="002060"/>
                </a:solidFill>
              </a:rPr>
              <a:t>personale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43481597"/>
              </p:ext>
            </p:extLst>
          </p:nvPr>
        </p:nvGraphicFramePr>
        <p:xfrm>
          <a:off x="-28693" y="2204864"/>
          <a:ext cx="229643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95737" y="1484784"/>
            <a:ext cx="230425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Identità personale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500052647"/>
              </p:ext>
            </p:extLst>
          </p:nvPr>
        </p:nvGraphicFramePr>
        <p:xfrm>
          <a:off x="2267744" y="2204864"/>
          <a:ext cx="223224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2718151"/>
              </p:ext>
            </p:extLst>
          </p:nvPr>
        </p:nvGraphicFramePr>
        <p:xfrm>
          <a:off x="4478106" y="2204864"/>
          <a:ext cx="424815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4499992" y="1484784"/>
            <a:ext cx="4176464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Identità personale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5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219" y="1196752"/>
            <a:ext cx="219573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70957582"/>
              </p:ext>
            </p:extLst>
          </p:nvPr>
        </p:nvGraphicFramePr>
        <p:xfrm>
          <a:off x="1" y="2121711"/>
          <a:ext cx="2267744" cy="389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95736" y="1196752"/>
            <a:ext cx="2232248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917699971"/>
              </p:ext>
            </p:extLst>
          </p:nvPr>
        </p:nvGraphicFramePr>
        <p:xfrm>
          <a:off x="2287792" y="2123344"/>
          <a:ext cx="2160240" cy="389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27984" y="1259248"/>
            <a:ext cx="3960440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Prendere decisioni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8735325"/>
              </p:ext>
            </p:extLst>
          </p:nvPr>
        </p:nvGraphicFramePr>
        <p:xfrm>
          <a:off x="4429640" y="2115825"/>
          <a:ext cx="404177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346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7200" b="1" dirty="0" smtClean="0"/>
              <a:t>5 ANNI</a:t>
            </a:r>
            <a:endParaRPr lang="it-IT" sz="72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844824"/>
            <a:ext cx="6048671" cy="3816424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8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92688"/>
          </a:xfrm>
          <a:solidFill>
            <a:schemeClr val="accent6"/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algn="ctr" fontAlgn="ctr">
              <a:spcBef>
                <a:spcPts val="0"/>
              </a:spcBef>
            </a:pPr>
            <a:r>
              <a:rPr lang="it-IT" sz="1800" dirty="0">
                <a:solidFill>
                  <a:schemeClr val="dk1"/>
                </a:solidFill>
                <a:latin typeface="Arial Black"/>
              </a:rPr>
              <a:t>LIVELLO</a:t>
            </a:r>
            <a:endParaRPr lang="it-IT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it-IT" sz="3600" dirty="0">
                <a:solidFill>
                  <a:schemeClr val="dk1"/>
                </a:solidFill>
                <a:latin typeface="Calibri"/>
              </a:rPr>
              <a:t>INDICATORI ESPLICATIVI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AVANZATO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complessi, mostrando padronanza nell’uso delle conoscenze e delle abilità; propone e sostiene le proprie opinioni e  assume in modo responsabile decisioni consapevoli.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INTERMEDIO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acquisite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C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BASE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D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INIZIALE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L’alunno/a, se opportunamente guidato/a, svolge compiti semplici in situazioni note.</a:t>
            </a:r>
            <a:endParaRPr lang="it-IT" sz="2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47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3800" dirty="0" smtClean="0"/>
              <a:t>La maggior parte degli alunni </a:t>
            </a:r>
            <a:r>
              <a:rPr lang="it-IT" sz="3800" b="1" smtClean="0"/>
              <a:t>di 5 </a:t>
            </a:r>
            <a:r>
              <a:rPr lang="it-IT" sz="3800" b="1" dirty="0" smtClean="0"/>
              <a:t>anni della </a:t>
            </a:r>
            <a:r>
              <a:rPr lang="it-IT" sz="3800" b="1" dirty="0" err="1" smtClean="0"/>
              <a:t>sc.dell’infanzia</a:t>
            </a:r>
            <a:r>
              <a:rPr lang="it-IT" sz="3800" b="1" dirty="0" smtClean="0"/>
              <a:t> </a:t>
            </a:r>
            <a:r>
              <a:rPr lang="it-IT" sz="3800" dirty="0" smtClean="0"/>
              <a:t>ha mostrato di possedere un </a:t>
            </a:r>
            <a:r>
              <a:rPr lang="it-IT" sz="3800" dirty="0"/>
              <a:t>livello </a:t>
            </a:r>
            <a:r>
              <a:rPr lang="it-IT" sz="3800" dirty="0" smtClean="0"/>
              <a:t>di competenza </a:t>
            </a:r>
            <a:r>
              <a:rPr lang="it-IT" sz="3800" b="1" dirty="0" smtClean="0"/>
              <a:t>BASE</a:t>
            </a:r>
            <a:r>
              <a:rPr lang="it-IT" sz="3800" dirty="0" smtClean="0"/>
              <a:t>.</a:t>
            </a:r>
            <a:br>
              <a:rPr lang="it-IT" sz="3800" dirty="0" smtClean="0"/>
            </a:br>
            <a:r>
              <a:rPr lang="it-IT" sz="3800" dirty="0" smtClean="0"/>
              <a:t>L’alunno/a </a:t>
            </a:r>
            <a:r>
              <a:rPr lang="it-IT" sz="3800" dirty="0"/>
              <a:t>L’alunno/a svolge compiti semplici   anche in situazioni nuove, mostrando di possedere conoscenze e abilità fondamentali e di saper applicare basilari regole e procedure apprese.</a:t>
            </a:r>
            <a:br>
              <a:rPr lang="it-IT" sz="3800" dirty="0"/>
            </a:br>
            <a:endParaRPr lang="it-IT" sz="3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02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Dagli esiti del monitoraggio intermedio delle competenze della </a:t>
            </a:r>
            <a:r>
              <a:rPr lang="it-IT" dirty="0" err="1">
                <a:solidFill>
                  <a:prstClr val="black"/>
                </a:solidFill>
              </a:rPr>
              <a:t>sc.dell’infanzia</a:t>
            </a:r>
            <a:r>
              <a:rPr lang="it-IT" dirty="0">
                <a:solidFill>
                  <a:prstClr val="black"/>
                </a:solidFill>
              </a:rPr>
              <a:t> ,degli alunni di 5</a:t>
            </a:r>
            <a:r>
              <a:rPr lang="it-IT" dirty="0" smtClean="0">
                <a:solidFill>
                  <a:prstClr val="black"/>
                </a:solidFill>
              </a:rPr>
              <a:t>anni</a:t>
            </a:r>
            <a:r>
              <a:rPr lang="it-IT" dirty="0">
                <a:solidFill>
                  <a:prstClr val="black"/>
                </a:solidFill>
              </a:rPr>
              <a:t>,  si registra un leggero miglioramento del livello </a:t>
            </a:r>
            <a:r>
              <a:rPr lang="it-IT" dirty="0" smtClean="0">
                <a:solidFill>
                  <a:prstClr val="black"/>
                </a:solidFill>
              </a:rPr>
              <a:t>in quasi tutte le competenze.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30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3600" dirty="0">
                <a:solidFill>
                  <a:prstClr val="black"/>
                </a:solidFill>
              </a:rPr>
              <a:t>Dagli esiti del monitoraggio </a:t>
            </a:r>
            <a:r>
              <a:rPr lang="it-IT" sz="3600" dirty="0" smtClean="0">
                <a:solidFill>
                  <a:prstClr val="black"/>
                </a:solidFill>
              </a:rPr>
              <a:t>finale </a:t>
            </a:r>
            <a:r>
              <a:rPr lang="it-IT" sz="3600" dirty="0">
                <a:solidFill>
                  <a:prstClr val="black"/>
                </a:solidFill>
              </a:rPr>
              <a:t>delle competenze della </a:t>
            </a:r>
            <a:r>
              <a:rPr lang="it-IT" sz="3600" dirty="0" err="1">
                <a:solidFill>
                  <a:prstClr val="black"/>
                </a:solidFill>
              </a:rPr>
              <a:t>sc.dell’infanzia</a:t>
            </a:r>
            <a:r>
              <a:rPr lang="it-IT" sz="3600" dirty="0">
                <a:solidFill>
                  <a:prstClr val="black"/>
                </a:solidFill>
              </a:rPr>
              <a:t> ,degli alunni di 5</a:t>
            </a:r>
            <a:r>
              <a:rPr lang="it-IT" sz="3600" dirty="0" smtClean="0">
                <a:solidFill>
                  <a:prstClr val="black"/>
                </a:solidFill>
              </a:rPr>
              <a:t>anni</a:t>
            </a:r>
            <a:r>
              <a:rPr lang="it-IT" sz="3600" dirty="0">
                <a:solidFill>
                  <a:prstClr val="black"/>
                </a:solidFill>
              </a:rPr>
              <a:t>,  si registra un </a:t>
            </a:r>
            <a:r>
              <a:rPr lang="it-IT" sz="3600" dirty="0" smtClean="0">
                <a:solidFill>
                  <a:prstClr val="black"/>
                </a:solidFill>
              </a:rPr>
              <a:t>miglioramento </a:t>
            </a:r>
            <a:r>
              <a:rPr lang="it-IT" sz="3600" dirty="0">
                <a:solidFill>
                  <a:prstClr val="black"/>
                </a:solidFill>
              </a:rPr>
              <a:t>del livello </a:t>
            </a:r>
            <a:r>
              <a:rPr lang="it-IT" sz="3600" dirty="0" smtClean="0">
                <a:solidFill>
                  <a:prstClr val="black"/>
                </a:solidFill>
              </a:rPr>
              <a:t>in quasi tutte le competenze.</a:t>
            </a:r>
            <a:r>
              <a:rPr lang="it-IT" sz="3600" dirty="0">
                <a:solidFill>
                  <a:schemeClr val="dk1"/>
                </a:solidFill>
              </a:rPr>
              <a:t> L’alunno/a svolge compiti e risolve problemi in situazioni nuove,   compie scelte consapevoli, mostrando di saper utilizzare le conoscenze e le abilità acquisite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>
                <a:solidFill>
                  <a:prstClr val="black"/>
                </a:solidFill>
              </a:rPr>
              <a:t/>
            </a:r>
            <a:br>
              <a:rPr lang="it-IT" sz="3600" dirty="0" smtClean="0">
                <a:solidFill>
                  <a:prstClr val="black"/>
                </a:solidFill>
              </a:rPr>
            </a:br>
            <a:endParaRPr lang="it-IT" sz="3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04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2051720" cy="576064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Interazione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81120788"/>
              </p:ext>
            </p:extLst>
          </p:nvPr>
        </p:nvGraphicFramePr>
        <p:xfrm>
          <a:off x="35866" y="1935895"/>
          <a:ext cx="2087862" cy="3653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051720" y="1340767"/>
            <a:ext cx="2088232" cy="576065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Interazione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927039509"/>
              </p:ext>
            </p:extLst>
          </p:nvPr>
        </p:nvGraphicFramePr>
        <p:xfrm>
          <a:off x="2119065" y="1916833"/>
          <a:ext cx="2020888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139952" y="1340769"/>
            <a:ext cx="4536504" cy="5760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Interazione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51144836"/>
              </p:ext>
            </p:extLst>
          </p:nvPr>
        </p:nvGraphicFramePr>
        <p:xfrm>
          <a:off x="4139952" y="1939019"/>
          <a:ext cx="4536504" cy="422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220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1979712" cy="639762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Ascolto e </a:t>
            </a:r>
            <a:r>
              <a:rPr lang="it-IT" sz="1600" dirty="0" smtClean="0">
                <a:solidFill>
                  <a:srgbClr val="002060"/>
                </a:solidFill>
              </a:rPr>
              <a:t>comprensione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09022617"/>
              </p:ext>
            </p:extLst>
          </p:nvPr>
        </p:nvGraphicFramePr>
        <p:xfrm>
          <a:off x="-21428" y="2132856"/>
          <a:ext cx="2073148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979713" y="1412776"/>
            <a:ext cx="2376264" cy="639762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Ascolto e comprensione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68765441"/>
              </p:ext>
            </p:extLst>
          </p:nvPr>
        </p:nvGraphicFramePr>
        <p:xfrm>
          <a:off x="2051721" y="2052539"/>
          <a:ext cx="2304256" cy="353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44</a:t>
            </a:fld>
            <a:endParaRPr lang="it-IT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4355976" y="1412776"/>
            <a:ext cx="4320480" cy="63976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rgbClr val="002060"/>
                </a:solidFill>
              </a:rPr>
              <a:t>Ascolto e comprensione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5967702"/>
              </p:ext>
            </p:extLst>
          </p:nvPr>
        </p:nvGraphicFramePr>
        <p:xfrm>
          <a:off x="4355976" y="2052538"/>
          <a:ext cx="4041775" cy="41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328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5881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5" y="1412776"/>
            <a:ext cx="2016224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Ascolto 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comprensione(iniziali)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3060082"/>
              </p:ext>
            </p:extLst>
          </p:nvPr>
        </p:nvGraphicFramePr>
        <p:xfrm>
          <a:off x="0" y="2178215"/>
          <a:ext cx="2195736" cy="333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23729" y="1412776"/>
            <a:ext cx="237626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Ascolto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e comprensione(intermedio)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411041522"/>
              </p:ext>
            </p:extLst>
          </p:nvPr>
        </p:nvGraphicFramePr>
        <p:xfrm>
          <a:off x="2195736" y="2060849"/>
          <a:ext cx="230425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99992" y="1466444"/>
            <a:ext cx="4104456" cy="7117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Ascolto e comprensione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1566731"/>
              </p:ext>
            </p:extLst>
          </p:nvPr>
        </p:nvGraphicFramePr>
        <p:xfrm>
          <a:off x="4499993" y="2122894"/>
          <a:ext cx="4105836" cy="411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25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2123727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Interazione(inizio)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23729" y="1484784"/>
            <a:ext cx="2448272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Interazione(intermedio)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946717618"/>
              </p:ext>
            </p:extLst>
          </p:nvPr>
        </p:nvGraphicFramePr>
        <p:xfrm>
          <a:off x="2195737" y="2060848"/>
          <a:ext cx="244827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46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6558917"/>
              </p:ext>
            </p:extLst>
          </p:nvPr>
        </p:nvGraphicFramePr>
        <p:xfrm>
          <a:off x="0" y="2060848"/>
          <a:ext cx="21957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724694"/>
              </p:ext>
            </p:extLst>
          </p:nvPr>
        </p:nvGraphicFramePr>
        <p:xfrm>
          <a:off x="4660156" y="2005140"/>
          <a:ext cx="4041775" cy="423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2"/>
          <p:cNvSpPr txBox="1">
            <a:spLocks/>
          </p:cNvSpPr>
          <p:nvPr/>
        </p:nvSpPr>
        <p:spPr>
          <a:xfrm>
            <a:off x="4575219" y="1493831"/>
            <a:ext cx="4101237" cy="4950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Interazione(finale)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124744"/>
            <a:ext cx="1979712" cy="85578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Raggruppare e classificare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45188971"/>
              </p:ext>
            </p:extLst>
          </p:nvPr>
        </p:nvGraphicFramePr>
        <p:xfrm>
          <a:off x="0" y="1988840"/>
          <a:ext cx="21237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979712" y="1124744"/>
            <a:ext cx="2520279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Raggruppare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 </a:t>
            </a:r>
            <a:r>
              <a:rPr lang="it-IT" sz="1400" dirty="0" smtClean="0">
                <a:solidFill>
                  <a:srgbClr val="002060"/>
                </a:solidFill>
              </a:rPr>
              <a:t>classificare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690010738"/>
              </p:ext>
            </p:extLst>
          </p:nvPr>
        </p:nvGraphicFramePr>
        <p:xfrm>
          <a:off x="2132113" y="1988840"/>
          <a:ext cx="24482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47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8596493"/>
              </p:ext>
            </p:extLst>
          </p:nvPr>
        </p:nvGraphicFramePr>
        <p:xfrm>
          <a:off x="4580385" y="1988840"/>
          <a:ext cx="404177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499992" y="1124744"/>
            <a:ext cx="4176464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Raggruppare e classificare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230425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Collocazione </a:t>
            </a:r>
            <a:r>
              <a:rPr lang="it-IT" sz="1600" dirty="0" smtClean="0">
                <a:solidFill>
                  <a:srgbClr val="002060"/>
                </a:solidFill>
              </a:rPr>
              <a:t>spazio-tempo(iniziale)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11761" y="1412776"/>
            <a:ext cx="230425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Collocazione </a:t>
            </a:r>
            <a:r>
              <a:rPr lang="it-IT" sz="1600" dirty="0" smtClean="0">
                <a:solidFill>
                  <a:srgbClr val="002060"/>
                </a:solidFill>
              </a:rPr>
              <a:t>spazio-tempo(intermedio)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908822536"/>
              </p:ext>
            </p:extLst>
          </p:nvPr>
        </p:nvGraphicFramePr>
        <p:xfrm>
          <a:off x="2411761" y="2060848"/>
          <a:ext cx="23042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48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74901293"/>
              </p:ext>
            </p:extLst>
          </p:nvPr>
        </p:nvGraphicFramePr>
        <p:xfrm>
          <a:off x="14896" y="2060848"/>
          <a:ext cx="23968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428185"/>
              </p:ext>
            </p:extLst>
          </p:nvPr>
        </p:nvGraphicFramePr>
        <p:xfrm>
          <a:off x="4716017" y="2060286"/>
          <a:ext cx="4248471" cy="424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716016" y="1412776"/>
            <a:ext cx="4248472" cy="63976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Collocazione spazio-tempo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(finale)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3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3" y="1628800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Uso</a:t>
            </a:r>
            <a:r>
              <a:rPr lang="it-IT" sz="1600" dirty="0" smtClean="0">
                <a:solidFill>
                  <a:srgbClr val="002060"/>
                </a:solidFill>
              </a:rPr>
              <a:t> 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06172793"/>
              </p:ext>
            </p:extLst>
          </p:nvPr>
        </p:nvGraphicFramePr>
        <p:xfrm>
          <a:off x="2849" y="2308439"/>
          <a:ext cx="2336903" cy="371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339752" y="1628800"/>
            <a:ext cx="201622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800" dirty="0">
                <a:solidFill>
                  <a:srgbClr val="002060"/>
                </a:solidFill>
              </a:rPr>
              <a:t>Uso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56025115"/>
              </p:ext>
            </p:extLst>
          </p:nvPr>
        </p:nvGraphicFramePr>
        <p:xfrm>
          <a:off x="2396908" y="2276872"/>
          <a:ext cx="204030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49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37210" y="1628800"/>
            <a:ext cx="3807198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>
                <a:solidFill>
                  <a:srgbClr val="002060"/>
                </a:solidFill>
              </a:rPr>
              <a:t>Uso (finale)</a:t>
            </a:r>
            <a:r>
              <a:rPr lang="it-IT" sz="1600" dirty="0" smtClean="0">
                <a:solidFill>
                  <a:srgbClr val="002060"/>
                </a:solidFill>
              </a:rPr>
              <a:t> 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1981120"/>
              </p:ext>
            </p:extLst>
          </p:nvPr>
        </p:nvGraphicFramePr>
        <p:xfrm>
          <a:off x="4437210" y="2266686"/>
          <a:ext cx="3898900" cy="433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879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2776"/>
            <a:ext cx="6696743" cy="3743848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263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3" y="1556792"/>
            <a:ext cx="208823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 Conoscenze(iniziali)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556792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Conoscenze(intermedi)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080186509"/>
              </p:ext>
            </p:extLst>
          </p:nvPr>
        </p:nvGraphicFramePr>
        <p:xfrm>
          <a:off x="2339752" y="2276873"/>
          <a:ext cx="216024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50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54629160"/>
              </p:ext>
            </p:extLst>
          </p:nvPr>
        </p:nvGraphicFramePr>
        <p:xfrm>
          <a:off x="179512" y="2276872"/>
          <a:ext cx="21602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9571300"/>
              </p:ext>
            </p:extLst>
          </p:nvPr>
        </p:nvGraphicFramePr>
        <p:xfrm>
          <a:off x="4499992" y="2204864"/>
          <a:ext cx="41044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427984" y="1556792"/>
            <a:ext cx="417646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Conoscenze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3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3" y="1556792"/>
            <a:ext cx="208823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Ricavare </a:t>
            </a:r>
            <a:r>
              <a:rPr lang="it-IT" sz="1600" dirty="0" smtClean="0">
                <a:solidFill>
                  <a:srgbClr val="002060"/>
                </a:solidFill>
              </a:rPr>
              <a:t>informazioni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92815161"/>
              </p:ext>
            </p:extLst>
          </p:nvPr>
        </p:nvGraphicFramePr>
        <p:xfrm>
          <a:off x="179512" y="2276872"/>
          <a:ext cx="208892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556792"/>
            <a:ext cx="223224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Ricavare </a:t>
            </a:r>
            <a:r>
              <a:rPr lang="it-IT" sz="1600" dirty="0" smtClean="0">
                <a:solidFill>
                  <a:srgbClr val="002060"/>
                </a:solidFill>
              </a:rPr>
              <a:t>informazioni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337786081"/>
              </p:ext>
            </p:extLst>
          </p:nvPr>
        </p:nvGraphicFramePr>
        <p:xfrm>
          <a:off x="2267745" y="2276872"/>
          <a:ext cx="223224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51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99992" y="1556792"/>
            <a:ext cx="4248472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Ricavare informazioni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0255027"/>
              </p:ext>
            </p:extLst>
          </p:nvPr>
        </p:nvGraphicFramePr>
        <p:xfrm>
          <a:off x="4558528" y="2276872"/>
          <a:ext cx="410368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00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628800"/>
            <a:ext cx="205172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Motivare le </a:t>
            </a:r>
            <a:r>
              <a:rPr lang="it-IT" sz="1600" dirty="0" smtClean="0">
                <a:solidFill>
                  <a:srgbClr val="002060"/>
                </a:solidFill>
              </a:rPr>
              <a:t>scelte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(iniziali)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051720" y="1628800"/>
            <a:ext cx="230425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Motivare le </a:t>
            </a:r>
            <a:r>
              <a:rPr lang="it-IT" sz="1600" dirty="0" smtClean="0">
                <a:solidFill>
                  <a:srgbClr val="002060"/>
                </a:solidFill>
              </a:rPr>
              <a:t>scelte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72634339"/>
              </p:ext>
            </p:extLst>
          </p:nvPr>
        </p:nvGraphicFramePr>
        <p:xfrm>
          <a:off x="2123729" y="2258619"/>
          <a:ext cx="2232247" cy="397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52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7530107"/>
              </p:ext>
            </p:extLst>
          </p:nvPr>
        </p:nvGraphicFramePr>
        <p:xfrm>
          <a:off x="0" y="2268563"/>
          <a:ext cx="2123728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355976" y="1628800"/>
            <a:ext cx="4392488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Motivare le scelte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2666946"/>
              </p:ext>
            </p:extLst>
          </p:nvPr>
        </p:nvGraphicFramePr>
        <p:xfrm>
          <a:off x="4381175" y="2268562"/>
          <a:ext cx="4032448" cy="397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771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26876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95" y="1268760"/>
            <a:ext cx="2112233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Identità personale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52451336"/>
              </p:ext>
            </p:extLst>
          </p:nvPr>
        </p:nvGraphicFramePr>
        <p:xfrm>
          <a:off x="0" y="2060848"/>
          <a:ext cx="21957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23728" y="1268760"/>
            <a:ext cx="237626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endParaRPr lang="it-IT" sz="1400" dirty="0" smtClean="0">
              <a:solidFill>
                <a:srgbClr val="002060"/>
              </a:solidFill>
            </a:endParaRPr>
          </a:p>
          <a:p>
            <a:pPr lvl="0"/>
            <a:endParaRPr lang="it-IT" sz="1400" dirty="0">
              <a:solidFill>
                <a:srgbClr val="002060"/>
              </a:solidFill>
            </a:endParaRP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Identità personale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936057136"/>
              </p:ext>
            </p:extLst>
          </p:nvPr>
        </p:nvGraphicFramePr>
        <p:xfrm>
          <a:off x="2195737" y="2060849"/>
          <a:ext cx="2304256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53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99992" y="1268760"/>
            <a:ext cx="4104456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Identità personale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8652836"/>
              </p:ext>
            </p:extLst>
          </p:nvPr>
        </p:nvGraphicFramePr>
        <p:xfrm>
          <a:off x="4489241" y="2038063"/>
          <a:ext cx="40417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745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-65771"/>
            <a:ext cx="8229600" cy="126876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5" y="1268760"/>
            <a:ext cx="216024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Confronto con </a:t>
            </a:r>
            <a:r>
              <a:rPr lang="it-IT" sz="1600" dirty="0" smtClean="0">
                <a:solidFill>
                  <a:srgbClr val="002060"/>
                </a:solidFill>
              </a:rPr>
              <a:t>altri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268760"/>
            <a:ext cx="2232248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Confronto con </a:t>
            </a:r>
            <a:r>
              <a:rPr lang="it-IT" sz="1600" dirty="0" smtClean="0">
                <a:solidFill>
                  <a:srgbClr val="002060"/>
                </a:solidFill>
              </a:rPr>
              <a:t>altri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80257268"/>
              </p:ext>
            </p:extLst>
          </p:nvPr>
        </p:nvGraphicFramePr>
        <p:xfrm>
          <a:off x="2267745" y="2055941"/>
          <a:ext cx="2232248" cy="389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54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32507002"/>
              </p:ext>
            </p:extLst>
          </p:nvPr>
        </p:nvGraphicFramePr>
        <p:xfrm>
          <a:off x="0" y="2054631"/>
          <a:ext cx="2267744" cy="389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4499992" y="1262542"/>
            <a:ext cx="4176464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Confronto con altri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9594547"/>
              </p:ext>
            </p:extLst>
          </p:nvPr>
        </p:nvGraphicFramePr>
        <p:xfrm>
          <a:off x="4499992" y="2040950"/>
          <a:ext cx="4041775" cy="441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335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268760"/>
            <a:ext cx="197971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06665205"/>
              </p:ext>
            </p:extLst>
          </p:nvPr>
        </p:nvGraphicFramePr>
        <p:xfrm>
          <a:off x="0" y="1916833"/>
          <a:ext cx="205172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925637" y="1275956"/>
            <a:ext cx="244827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796188275"/>
              </p:ext>
            </p:extLst>
          </p:nvPr>
        </p:nvGraphicFramePr>
        <p:xfrm>
          <a:off x="2051721" y="1916832"/>
          <a:ext cx="2376263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55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27984" y="1268760"/>
            <a:ext cx="4104456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Prendere decisioni</a:t>
            </a:r>
            <a:br>
              <a:rPr lang="it-IT" sz="2000" dirty="0" smtClean="0">
                <a:solidFill>
                  <a:srgbClr val="002060"/>
                </a:solidFill>
              </a:rPr>
            </a:br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3258176"/>
              </p:ext>
            </p:extLst>
          </p:nvPr>
        </p:nvGraphicFramePr>
        <p:xfrm>
          <a:off x="4427984" y="1916832"/>
          <a:ext cx="41044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31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340768"/>
            <a:ext cx="2123728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Motivare le </a:t>
            </a:r>
            <a:r>
              <a:rPr lang="it-IT" sz="1600" dirty="0" smtClean="0">
                <a:solidFill>
                  <a:srgbClr val="002060"/>
                </a:solidFill>
              </a:rPr>
              <a:t>scelte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45229659"/>
              </p:ext>
            </p:extLst>
          </p:nvPr>
        </p:nvGraphicFramePr>
        <p:xfrm>
          <a:off x="0" y="2204864"/>
          <a:ext cx="21957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23728" y="1340768"/>
            <a:ext cx="2232248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Motivare le </a:t>
            </a:r>
            <a:r>
              <a:rPr lang="it-IT" sz="1600" dirty="0" smtClean="0">
                <a:solidFill>
                  <a:srgbClr val="002060"/>
                </a:solidFill>
              </a:rPr>
              <a:t>scelte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51671381"/>
              </p:ext>
            </p:extLst>
          </p:nvPr>
        </p:nvGraphicFramePr>
        <p:xfrm>
          <a:off x="2195737" y="2109519"/>
          <a:ext cx="2160240" cy="376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56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355976" y="1317431"/>
            <a:ext cx="4263368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Motivare le scelte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(iniziale)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8190546"/>
              </p:ext>
            </p:extLst>
          </p:nvPr>
        </p:nvGraphicFramePr>
        <p:xfrm>
          <a:off x="4360851" y="2083884"/>
          <a:ext cx="4258493" cy="451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668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65643" y="1637184"/>
            <a:ext cx="2160240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I</a:t>
            </a:r>
            <a:r>
              <a:rPr lang="it-IT" sz="1600" dirty="0" smtClean="0">
                <a:solidFill>
                  <a:srgbClr val="002060"/>
                </a:solidFill>
              </a:rPr>
              <a:t>l linguaggio del 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Corpo(intermedio)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84745849"/>
              </p:ext>
            </p:extLst>
          </p:nvPr>
        </p:nvGraphicFramePr>
        <p:xfrm>
          <a:off x="259904" y="2358850"/>
          <a:ext cx="1952278" cy="352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427984" y="1637184"/>
            <a:ext cx="417646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algn="ctr"/>
            <a:r>
              <a:rPr lang="it-IT" sz="1600" dirty="0">
                <a:solidFill>
                  <a:srgbClr val="002060"/>
                </a:solidFill>
              </a:rPr>
              <a:t>IL LINGUAGGIO DEL </a:t>
            </a:r>
            <a:r>
              <a:rPr lang="it-IT" sz="1600" dirty="0" smtClean="0">
                <a:solidFill>
                  <a:srgbClr val="002060"/>
                </a:solidFill>
              </a:rPr>
              <a:t>CORPO</a:t>
            </a:r>
          </a:p>
          <a:p>
            <a:pPr lvl="0" algn="ctr"/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75282258"/>
              </p:ext>
            </p:extLst>
          </p:nvPr>
        </p:nvGraphicFramePr>
        <p:xfrm>
          <a:off x="2252309" y="2373841"/>
          <a:ext cx="2247683" cy="350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57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59904" y="1637184"/>
            <a:ext cx="2016224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Il linguaggio del corpo(iniziale)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5375030"/>
              </p:ext>
            </p:extLst>
          </p:nvPr>
        </p:nvGraphicFramePr>
        <p:xfrm>
          <a:off x="4499992" y="2357264"/>
          <a:ext cx="4041775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674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2411761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UTILIZZO DI ALTRI </a:t>
            </a:r>
            <a:r>
              <a:rPr lang="it-IT" sz="1400" dirty="0" smtClean="0">
                <a:solidFill>
                  <a:srgbClr val="002060"/>
                </a:solidFill>
              </a:rPr>
              <a:t>LINGUAGGI(iniziale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1412776"/>
            <a:ext cx="4032447" cy="823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UTILIZZO DI ALTRI LINGUAGGI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09081396"/>
              </p:ext>
            </p:extLst>
          </p:nvPr>
        </p:nvGraphicFramePr>
        <p:xfrm>
          <a:off x="2429970" y="2276872"/>
          <a:ext cx="2142031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58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62513950"/>
              </p:ext>
            </p:extLst>
          </p:nvPr>
        </p:nvGraphicFramePr>
        <p:xfrm>
          <a:off x="14896" y="2299334"/>
          <a:ext cx="2396865" cy="379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2411761" y="1412776"/>
            <a:ext cx="2160240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UTILIZZO DI ALTRI LINGUAGGI(intermedio)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3533535"/>
              </p:ext>
            </p:extLst>
          </p:nvPr>
        </p:nvGraphicFramePr>
        <p:xfrm>
          <a:off x="4561610" y="2276872"/>
          <a:ext cx="4041775" cy="432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628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8498" y="4569501"/>
            <a:ext cx="7141840" cy="1600200"/>
          </a:xfrm>
          <a:solidFill>
            <a:srgbClr val="66FF6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ANNI</a:t>
            </a:r>
            <a:endParaRPr lang="it-IT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399943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92696"/>
            <a:ext cx="6363589" cy="3848637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455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La maggior parte degli alunni di </a:t>
            </a:r>
            <a:r>
              <a:rPr lang="it-IT" b="1" dirty="0" smtClean="0"/>
              <a:t>3 anni</a:t>
            </a:r>
            <a:r>
              <a:rPr lang="it-IT" dirty="0" smtClean="0"/>
              <a:t> </a:t>
            </a:r>
            <a:r>
              <a:rPr lang="it-IT" b="1" dirty="0" smtClean="0"/>
              <a:t>della </a:t>
            </a:r>
            <a:r>
              <a:rPr lang="it-IT" b="1" dirty="0" err="1" smtClean="0"/>
              <a:t>sc.dell’infanzia</a:t>
            </a:r>
            <a:r>
              <a:rPr lang="it-IT" b="1" dirty="0" smtClean="0"/>
              <a:t> </a:t>
            </a:r>
            <a:r>
              <a:rPr lang="it-IT" dirty="0" smtClean="0"/>
              <a:t>ha mostrato di possedere un livello(D) </a:t>
            </a:r>
            <a:r>
              <a:rPr lang="it-IT" b="1" dirty="0" smtClean="0"/>
              <a:t>INIZIALE</a:t>
            </a:r>
            <a:r>
              <a:rPr lang="it-IT" dirty="0" smtClean="0"/>
              <a:t> delle competenze</a:t>
            </a:r>
            <a:r>
              <a:rPr lang="it-IT" dirty="0"/>
              <a:t>. </a:t>
            </a:r>
            <a:br>
              <a:rPr lang="it-IT" dirty="0"/>
            </a:br>
            <a:r>
              <a:rPr lang="it-IT" dirty="0"/>
              <a:t>L’alunno/a, se opportunamente guidato/a, svolge compiti semplici in situazioni note.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567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it-IT" sz="3200" dirty="0" smtClean="0"/>
              <a:t>Dagli esiti del monitoraggio </a:t>
            </a:r>
            <a:r>
              <a:rPr lang="it-IT" sz="3200" b="1" dirty="0" smtClean="0"/>
              <a:t>intermedio </a:t>
            </a:r>
            <a:r>
              <a:rPr lang="it-IT" sz="3200" dirty="0" smtClean="0"/>
              <a:t>delle competenze della </a:t>
            </a:r>
            <a:r>
              <a:rPr lang="it-IT" sz="3200" dirty="0" err="1" smtClean="0"/>
              <a:t>sc.dell’infanzia</a:t>
            </a:r>
            <a:r>
              <a:rPr lang="it-IT" sz="3200" dirty="0" smtClean="0"/>
              <a:t> ,degli alunni di 3 anni,  si registra un leggero miglioramento del livello nelle seguenti  competenze :</a:t>
            </a:r>
            <a:br>
              <a:rPr lang="it-IT" sz="3200" dirty="0" smtClean="0"/>
            </a:br>
            <a:r>
              <a:rPr lang="it-IT" sz="3200" dirty="0" smtClean="0"/>
              <a:t>-nell’orientamento</a:t>
            </a:r>
            <a:br>
              <a:rPr lang="it-IT" sz="3200" dirty="0" smtClean="0"/>
            </a:br>
            <a:r>
              <a:rPr lang="it-IT" sz="3200" dirty="0" smtClean="0"/>
              <a:t>-nel confronto con gli altri</a:t>
            </a:r>
            <a:br>
              <a:rPr lang="it-IT" sz="3200" dirty="0" smtClean="0"/>
            </a:br>
            <a:r>
              <a:rPr lang="it-IT" sz="3200" dirty="0" smtClean="0"/>
              <a:t>nel riconoscere la propria identità</a:t>
            </a:r>
            <a:br>
              <a:rPr lang="it-IT" sz="3200" dirty="0" smtClean="0"/>
            </a:br>
            <a:r>
              <a:rPr lang="it-IT" sz="3200" dirty="0" smtClean="0"/>
              <a:t>nell’uso del linguaggio del corpo e di altri </a:t>
            </a:r>
            <a:r>
              <a:rPr lang="it-IT" sz="3200" dirty="0" err="1" smtClean="0"/>
              <a:t>linguaggi.Gli</a:t>
            </a:r>
            <a:r>
              <a:rPr lang="it-IT" sz="3200" dirty="0" smtClean="0"/>
              <a:t> alunni ,in queste competenze hanno mostrato di possedere un livello </a:t>
            </a:r>
            <a:r>
              <a:rPr lang="it-IT" sz="3200" b="1" dirty="0" smtClean="0"/>
              <a:t>BASE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94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it-IT" sz="3200" dirty="0" smtClean="0"/>
              <a:t>Dagli esiti del monitoraggio </a:t>
            </a:r>
            <a:r>
              <a:rPr lang="it-IT" sz="3200" b="1" dirty="0" smtClean="0"/>
              <a:t>finale </a:t>
            </a:r>
            <a:r>
              <a:rPr lang="it-IT" sz="3200" dirty="0" smtClean="0"/>
              <a:t>delle competenze della </a:t>
            </a:r>
            <a:r>
              <a:rPr lang="it-IT" sz="3200" dirty="0" err="1" smtClean="0"/>
              <a:t>sc.dell’infanzia</a:t>
            </a:r>
            <a:r>
              <a:rPr lang="it-IT" sz="3200" dirty="0" smtClean="0"/>
              <a:t> ,degli alunni di 3 anni,  si registra un miglioramento del livello in quasi tutte le  competenze </a:t>
            </a:r>
            <a:r>
              <a:rPr lang="it-IT" sz="3200" dirty="0"/>
              <a:t>.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>
                <a:solidFill>
                  <a:schemeClr val="dk1"/>
                </a:solidFill>
              </a:rPr>
              <a:t>La maggior parte degli alunni svolge </a:t>
            </a:r>
            <a:r>
              <a:rPr lang="it-IT" sz="3200" dirty="0">
                <a:solidFill>
                  <a:schemeClr val="dk1"/>
                </a:solidFill>
              </a:rPr>
              <a:t>compiti semplici   anche in situazioni nuove, mostrando di possedere conoscenze e abilità fondamentali e di saper applicare basilari regole e procedure apprese.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270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1136</Words>
  <Application>Microsoft Office PowerPoint</Application>
  <PresentationFormat>Presentazione su schermo (4:3)</PresentationFormat>
  <Paragraphs>363</Paragraphs>
  <Slides>58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59" baseType="lpstr">
      <vt:lpstr>Tema di Office</vt:lpstr>
      <vt:lpstr>Diapositiva 1</vt:lpstr>
      <vt:lpstr>Diapositiva 2</vt:lpstr>
      <vt:lpstr>   MONITORAGGIO DEL PROCESSO  DI APPRENDIMENTO FINALE </vt:lpstr>
      <vt:lpstr>Diapositiva 4</vt:lpstr>
      <vt:lpstr>Diapositiva 5</vt:lpstr>
      <vt:lpstr>3 ANNI</vt:lpstr>
      <vt:lpstr>La maggior parte degli alunni di 3 anni della sc.dell’infanzia ha mostrato di possedere un livello(D) INIZIALE delle competenze.  L’alunno/a, se opportunamente guidato/a, svolge compiti semplici in situazioni note. </vt:lpstr>
      <vt:lpstr>Dagli esiti del monitoraggio intermedio delle competenze della sc.dell’infanzia ,degli alunni di 3 anni,  si registra un leggero miglioramento del livello nelle seguenti  competenze : -nell’orientamento -nel confronto con gli altri nel riconoscere la propria identità nell’uso del linguaggio del corpo e di altri linguaggi.Gli alunni ,in queste competenze hanno mostrato di possedere un livello BASE </vt:lpstr>
      <vt:lpstr>Dagli esiti del monitoraggio finale delle competenze della sc.dell’infanzia ,degli alunni di 3 anni,  si registra un miglioramento del livello in quasi tutte le  competenze . La maggior parte degli alunni svolge compiti semplici   anche in situazioni nuove, mostrando di possedere conoscenze e abilità fondamentali e di saper applicare basilari regole e procedure apprese.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COMPETENZE SOCIALI E CIVICHE</vt:lpstr>
      <vt:lpstr>SPIRITO DI INIZIATIVA</vt:lpstr>
      <vt:lpstr>CONSAPEVOLEZZA ED ESPRESSIONE CULTURALE</vt:lpstr>
      <vt:lpstr>CONSAPEVOLEZZA ED ESPRESSIONE CULTURALE</vt:lpstr>
      <vt:lpstr>4   ANNI</vt:lpstr>
      <vt:lpstr>La maggior parte degli alunni di 4 anni della sc.dell’infanzia ha mostrato di possedere un livello di competenza BASE. Tuttavia,si registrano lievi miglioramenti nelle seguenti competenze: -nell’esplorazione -nell’ascolto L’alunno/a L’alunno/a svolge compiti semplici   anche in situazioni nuove, mostrando di possedere conoscenze e abilità fondamentali e di saper applicare basilari regole e procedure apprese. </vt:lpstr>
      <vt:lpstr>Dagli esiti del monitoraggio finale delle competenze della sc.dell’infanzia ,degli alunni di 4 anni,  si registra un miglioramento del livello in quasi tutte le  competenze . La maggior parte degli alunni svolge compiti e risolve problemi in situazioni nuove,   compie scelte consapevoli, mostrando di saper utilizzare le conoscenze e le abilità acquisite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COMPETENZE SOCIALI E CIVICHE</vt:lpstr>
      <vt:lpstr>COMPETENZE SOCIALI E CIVICHE</vt:lpstr>
      <vt:lpstr>SPIRITO DI INIZIATIVA</vt:lpstr>
      <vt:lpstr>5 ANNI</vt:lpstr>
      <vt:lpstr>La maggior parte degli alunni di 5 anni della sc.dell’infanzia ha mostrato di possedere un livello di competenza BASE. L’alunno/a L’alunno/a svolge compiti semplici   anche in situazioni nuove, mostrando di possedere conoscenze e abilità fondamentali e di saper applicare basilari regole e procedure apprese. </vt:lpstr>
      <vt:lpstr>Dagli esiti del monitoraggio intermedio delle competenze della sc.dell’infanzia ,degli alunni di 5anni,  si registra un leggero miglioramento del livello in quasi tutte le competenze.</vt:lpstr>
      <vt:lpstr>Dagli esiti del monitoraggio finale delle competenze della sc.dell’infanzia ,degli alunni di 5anni,  si registra un miglioramento del livello in quasi tutte le competenze. L’alunno/a svolge compiti e risolve problemi in situazioni nuove,   compie scelte consapevoli, mostrando di saper utilizzare le conoscenze e le abilità acquisite 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CONSAPEVOLEZZA ED ESPRESSIONE CULTURALE</vt:lpstr>
      <vt:lpstr>CONSAPEVOLEZZA ED ESPRESSIONE CULTURALE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utente</cp:lastModifiedBy>
  <cp:revision>101</cp:revision>
  <dcterms:created xsi:type="dcterms:W3CDTF">2017-09-28T18:11:02Z</dcterms:created>
  <dcterms:modified xsi:type="dcterms:W3CDTF">2018-06-14T12:25:34Z</dcterms:modified>
</cp:coreProperties>
</file>