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notesSlides/notesSlide12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10.xml" ContentType="application/vnd.openxmlformats-officedocument.drawingml.chart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312" r:id="rId3"/>
    <p:sldId id="313" r:id="rId4"/>
    <p:sldId id="408" r:id="rId5"/>
    <p:sldId id="409" r:id="rId6"/>
    <p:sldId id="397" r:id="rId7"/>
    <p:sldId id="314" r:id="rId8"/>
    <p:sldId id="399" r:id="rId9"/>
    <p:sldId id="406" r:id="rId10"/>
    <p:sldId id="411" r:id="rId11"/>
    <p:sldId id="400" r:id="rId12"/>
    <p:sldId id="401" r:id="rId13"/>
    <p:sldId id="402" r:id="rId14"/>
    <p:sldId id="407" r:id="rId15"/>
    <p:sldId id="410" r:id="rId16"/>
    <p:sldId id="403" r:id="rId17"/>
    <p:sldId id="404" r:id="rId18"/>
    <p:sldId id="405" r:id="rId19"/>
    <p:sldId id="396" r:id="rId2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FA907"/>
    <a:srgbClr val="00FF00"/>
    <a:srgbClr val="CCCC00"/>
    <a:srgbClr val="FFCC00"/>
    <a:srgbClr val="000F2E"/>
    <a:srgbClr val="FF6600"/>
    <a:srgbClr val="FF7C80"/>
    <a:srgbClr val="CC3399"/>
    <a:srgbClr val="CC0099"/>
    <a:srgbClr val="FF33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68" autoAdjust="0"/>
    <p:restoredTop sz="91119" autoAdjust="0"/>
  </p:normalViewPr>
  <p:slideViewPr>
    <p:cSldViewPr>
      <p:cViewPr>
        <p:scale>
          <a:sx n="100" d="100"/>
          <a:sy n="100" d="100"/>
        </p:scale>
        <p:origin x="-1944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0.11028522083404874"/>
          <c:y val="2.0484486714816754E-2"/>
          <c:w val="0.81583454766966867"/>
          <c:h val="0.94200663923992145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Lbls>
            <c:dLbl>
              <c:idx val="6"/>
              <c:layout>
                <c:manualLayout>
                  <c:x val="6.5210936158608651E-2"/>
                  <c:y val="1.8920361665104742E-2"/>
                </c:manualLayout>
              </c:layout>
              <c:showCatName val="1"/>
              <c:showPercent val="1"/>
              <c:separator>
</c:separator>
            </c:dLbl>
            <c:showCatName val="1"/>
            <c:showPercent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6</c:v>
                </c:pt>
                <c:pt idx="1">
                  <c:v>14</c:v>
                </c:pt>
                <c:pt idx="2">
                  <c:v>29</c:v>
                </c:pt>
                <c:pt idx="3">
                  <c:v>65</c:v>
                </c:pt>
                <c:pt idx="4">
                  <c:v>45</c:v>
                </c:pt>
                <c:pt idx="5">
                  <c:v>24</c:v>
                </c:pt>
                <c:pt idx="6">
                  <c:v>13</c:v>
                </c:pt>
              </c:numCache>
            </c:numRef>
          </c:val>
        </c:ser>
        <c:dLbls/>
        <c:firstSliceAng val="0"/>
      </c:pieChart>
      <c:spPr>
        <a:solidFill>
          <a:schemeClr val="accent3">
            <a:lumMod val="60000"/>
            <a:lumOff val="40000"/>
          </a:schemeClr>
        </a:solidFill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0.62585364911145147"/>
          <c:y val="1.8647862501795523E-2"/>
          <c:w val="0.30141385256710607"/>
          <c:h val="0.86184435875053877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20</c:v>
                </c:pt>
                <c:pt idx="1">
                  <c:v>9</c:v>
                </c:pt>
                <c:pt idx="2">
                  <c:v>22</c:v>
                </c:pt>
                <c:pt idx="3">
                  <c:v>50</c:v>
                </c:pt>
                <c:pt idx="4">
                  <c:v>48</c:v>
                </c:pt>
                <c:pt idx="5">
                  <c:v>22</c:v>
                </c:pt>
                <c:pt idx="6">
                  <c:v>2</c:v>
                </c:pt>
              </c:numCache>
            </c:numRef>
          </c:val>
        </c:ser>
        <c:dLbls/>
        <c:firstSliceAng val="0"/>
      </c:pieChart>
      <c:spPr>
        <a:solidFill>
          <a:schemeClr val="tx2">
            <a:lumMod val="75000"/>
          </a:schemeClr>
        </a:solidFill>
      </c:spPr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4.1294412983440713E-2"/>
          <c:y val="5.0170475837282957E-2"/>
          <c:w val="0.46035304487640877"/>
          <c:h val="0.80718852724798018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IIA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18</c:v>
                </c:pt>
                <c:pt idx="1">
                  <c:v>24</c:v>
                </c:pt>
                <c:pt idx="2">
                  <c:v>24</c:v>
                </c:pt>
                <c:pt idx="3">
                  <c:v>30</c:v>
                </c:pt>
                <c:pt idx="4">
                  <c:v>35</c:v>
                </c:pt>
                <c:pt idx="5">
                  <c:v>47</c:v>
                </c:pt>
                <c:pt idx="6">
                  <c:v>1</c:v>
                </c:pt>
              </c:numCache>
            </c:numRef>
          </c:val>
        </c:ser>
        <c:dLbls/>
        <c:firstSliceAng val="0"/>
      </c:pieChart>
      <c:spPr>
        <a:solidFill>
          <a:schemeClr val="accent1">
            <a:lumMod val="40000"/>
            <a:lumOff val="60000"/>
          </a:schemeClr>
        </a:solidFill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4.1294412983440713E-2"/>
          <c:y val="5.0170475837282957E-2"/>
          <c:w val="0.46035304487640877"/>
          <c:h val="0.80718852724798018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IIA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18</c:v>
                </c:pt>
                <c:pt idx="1">
                  <c:v>24</c:v>
                </c:pt>
                <c:pt idx="2">
                  <c:v>24</c:v>
                </c:pt>
                <c:pt idx="3">
                  <c:v>30</c:v>
                </c:pt>
                <c:pt idx="4">
                  <c:v>35</c:v>
                </c:pt>
                <c:pt idx="5">
                  <c:v>47</c:v>
                </c:pt>
                <c:pt idx="6">
                  <c:v>1</c:v>
                </c:pt>
              </c:numCache>
            </c:numRef>
          </c:val>
        </c:ser>
        <c:dLbls/>
        <c:firstSliceAng val="0"/>
      </c:pieChart>
      <c:spPr>
        <a:solidFill>
          <a:schemeClr val="accent1">
            <a:lumMod val="40000"/>
            <a:lumOff val="60000"/>
          </a:schemeClr>
        </a:solidFill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0.49745697397066435"/>
          <c:y val="3.4758722324373978E-2"/>
          <c:w val="0.46035304487640877"/>
          <c:h val="0.80718852724798018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IIA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16</c:v>
                </c:pt>
                <c:pt idx="1">
                  <c:v>24</c:v>
                </c:pt>
                <c:pt idx="2">
                  <c:v>32</c:v>
                </c:pt>
                <c:pt idx="3">
                  <c:v>37</c:v>
                </c:pt>
                <c:pt idx="4">
                  <c:v>44</c:v>
                </c:pt>
                <c:pt idx="5">
                  <c:v>43</c:v>
                </c:pt>
                <c:pt idx="6">
                  <c:v>0</c:v>
                </c:pt>
              </c:numCache>
            </c:numRef>
          </c:val>
        </c:ser>
        <c:dLbls/>
        <c:firstSliceAng val="0"/>
      </c:pieChart>
      <c:spPr>
        <a:solidFill>
          <a:schemeClr val="accent1">
            <a:lumMod val="40000"/>
            <a:lumOff val="60000"/>
          </a:schemeClr>
        </a:solidFill>
      </c:spPr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1.1409843000117383E-2"/>
          <c:y val="3.3905857728399769E-2"/>
          <c:w val="0.47714709354216456"/>
          <c:h val="0.83663541276316511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IIIA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0</c:v>
                </c:pt>
                <c:pt idx="1">
                  <c:v>7</c:v>
                </c:pt>
                <c:pt idx="2">
                  <c:v>26</c:v>
                </c:pt>
                <c:pt idx="3">
                  <c:v>73</c:v>
                </c:pt>
                <c:pt idx="4">
                  <c:v>69</c:v>
                </c:pt>
                <c:pt idx="5">
                  <c:v>16</c:v>
                </c:pt>
                <c:pt idx="6">
                  <c:v>6</c:v>
                </c:pt>
              </c:numCache>
            </c:numRef>
          </c:val>
        </c:ser>
        <c:dLbls/>
        <c:firstSliceAng val="0"/>
      </c:pieChart>
      <c:spPr>
        <a:solidFill>
          <a:schemeClr val="accent3">
            <a:lumMod val="75000"/>
          </a:schemeClr>
        </a:solidFill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0.45792047686859538"/>
          <c:y val="3.3905857728399769E-2"/>
          <c:w val="0.47714709354216456"/>
          <c:h val="0.83663541276316511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IIIA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2</c:v>
                </c:pt>
                <c:pt idx="1">
                  <c:v>18</c:v>
                </c:pt>
                <c:pt idx="2">
                  <c:v>48</c:v>
                </c:pt>
                <c:pt idx="3">
                  <c:v>50</c:v>
                </c:pt>
                <c:pt idx="4">
                  <c:v>52</c:v>
                </c:pt>
                <c:pt idx="5">
                  <c:v>10</c:v>
                </c:pt>
                <c:pt idx="6">
                  <c:v>3</c:v>
                </c:pt>
              </c:numCache>
            </c:numRef>
          </c:val>
        </c:ser>
        <c:dLbls/>
        <c:firstSliceAng val="0"/>
      </c:pieChart>
      <c:spPr>
        <a:solidFill>
          <a:schemeClr val="accent3">
            <a:lumMod val="75000"/>
          </a:schemeClr>
        </a:solidFill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3.9536497102068746E-2"/>
          <c:y val="8.6305819672290313E-2"/>
          <c:w val="0.48945250471176832"/>
          <c:h val="0.85821186768123758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IIIA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4</c:v>
                </c:pt>
                <c:pt idx="1">
                  <c:v>10</c:v>
                </c:pt>
                <c:pt idx="2">
                  <c:v>22</c:v>
                </c:pt>
                <c:pt idx="3">
                  <c:v>25</c:v>
                </c:pt>
                <c:pt idx="4">
                  <c:v>64</c:v>
                </c:pt>
                <c:pt idx="5">
                  <c:v>52</c:v>
                </c:pt>
                <c:pt idx="6">
                  <c:v>13</c:v>
                </c:pt>
              </c:numCache>
            </c:numRef>
          </c:val>
        </c:ser>
        <c:dLbls/>
        <c:firstSliceAng val="0"/>
      </c:pieChart>
      <c:spPr>
        <a:solidFill>
          <a:schemeClr val="accent5">
            <a:lumMod val="60000"/>
            <a:lumOff val="40000"/>
          </a:schemeClr>
        </a:solidFill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0.50559188632455732"/>
          <c:y val="5.2399961943890551E-2"/>
          <c:w val="0.48945250471176832"/>
          <c:h val="0.85821186768123758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IIIA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4</c:v>
                </c:pt>
                <c:pt idx="1">
                  <c:v>16</c:v>
                </c:pt>
                <c:pt idx="2">
                  <c:v>28</c:v>
                </c:pt>
                <c:pt idx="3">
                  <c:v>52</c:v>
                </c:pt>
                <c:pt idx="4">
                  <c:v>81</c:v>
                </c:pt>
                <c:pt idx="5">
                  <c:v>14</c:v>
                </c:pt>
                <c:pt idx="6">
                  <c:v>1</c:v>
                </c:pt>
              </c:numCache>
            </c:numRef>
          </c:val>
        </c:ser>
        <c:dLbls/>
        <c:firstSliceAng val="0"/>
      </c:pieChart>
      <c:spPr>
        <a:solidFill>
          <a:schemeClr val="accent5">
            <a:lumMod val="60000"/>
            <a:lumOff val="40000"/>
          </a:schemeClr>
        </a:solidFill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2.6303266235391302E-2"/>
          <c:y val="6.9141494944944884E-2"/>
          <c:w val="0.40595537606665361"/>
          <c:h val="0.71180700504243455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IIIA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19</c:v>
                </c:pt>
                <c:pt idx="1">
                  <c:v>46</c:v>
                </c:pt>
                <c:pt idx="2">
                  <c:v>34</c:v>
                </c:pt>
                <c:pt idx="3">
                  <c:v>30</c:v>
                </c:pt>
                <c:pt idx="4">
                  <c:v>32</c:v>
                </c:pt>
                <c:pt idx="5">
                  <c:v>24</c:v>
                </c:pt>
                <c:pt idx="6">
                  <c:v>0</c:v>
                </c:pt>
              </c:numCache>
            </c:numRef>
          </c:val>
        </c:ser>
        <c:dLbls/>
        <c:firstSliceAng val="0"/>
      </c:pieChart>
      <c:spPr>
        <a:solidFill>
          <a:schemeClr val="accent6">
            <a:lumMod val="75000"/>
          </a:schemeClr>
        </a:solidFill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0.54664636712149162"/>
          <c:y val="3.5235637216545095E-2"/>
          <c:w val="0.40595537606665361"/>
          <c:h val="0.71180700504243455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IIIA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15</c:v>
                </c:pt>
                <c:pt idx="1">
                  <c:v>19</c:v>
                </c:pt>
                <c:pt idx="2">
                  <c:v>30</c:v>
                </c:pt>
                <c:pt idx="3">
                  <c:v>47</c:v>
                </c:pt>
                <c:pt idx="4">
                  <c:v>58</c:v>
                </c:pt>
                <c:pt idx="5">
                  <c:v>26</c:v>
                </c:pt>
                <c:pt idx="6">
                  <c:v>0</c:v>
                </c:pt>
              </c:numCache>
            </c:numRef>
          </c:val>
        </c:ser>
        <c:dLbls/>
        <c:firstSliceAng val="0"/>
      </c:pieChart>
      <c:spPr>
        <a:solidFill>
          <a:schemeClr val="accent6">
            <a:lumMod val="75000"/>
          </a:schemeClr>
        </a:solidFill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1.3116598155760472E-2"/>
          <c:y val="5.6817188934991849E-4"/>
          <c:w val="0.81583454766966867"/>
          <c:h val="0.94200663923992145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Lbls>
            <c:dLbl>
              <c:idx val="0"/>
              <c:layout>
                <c:manualLayout>
                  <c:x val="-3.7728108878737426E-2"/>
                  <c:y val="2.4895212717243084E-2"/>
                </c:manualLayout>
              </c:layout>
              <c:showCatName val="1"/>
              <c:showPercent val="1"/>
              <c:separator>
</c:separator>
            </c:dLbl>
            <c:dLbl>
              <c:idx val="6"/>
              <c:layout>
                <c:manualLayout>
                  <c:x val="4.2210996228384964E-2"/>
                  <c:y val="2.9874255260691693E-3"/>
                </c:manualLayout>
              </c:layout>
              <c:showVal val="1"/>
              <c:showCatName val="1"/>
              <c:showPercent val="1"/>
              <c:separator>
</c:separator>
            </c:dLbl>
            <c:showCatName val="1"/>
            <c:showPercent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12</c:v>
                </c:pt>
                <c:pt idx="1">
                  <c:v>18</c:v>
                </c:pt>
                <c:pt idx="2">
                  <c:v>43</c:v>
                </c:pt>
                <c:pt idx="3">
                  <c:v>65</c:v>
                </c:pt>
                <c:pt idx="4">
                  <c:v>65</c:v>
                </c:pt>
                <c:pt idx="5">
                  <c:v>32</c:v>
                </c:pt>
                <c:pt idx="6">
                  <c:v>19</c:v>
                </c:pt>
              </c:numCache>
            </c:numRef>
          </c:val>
        </c:ser>
        <c:dLbls/>
        <c:firstSliceAng val="0"/>
      </c:pieChart>
      <c:spPr>
        <a:solidFill>
          <a:schemeClr val="accent3">
            <a:lumMod val="60000"/>
            <a:lumOff val="40000"/>
          </a:schemeClr>
        </a:solidFill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18</c:v>
                </c:pt>
                <c:pt idx="3">
                  <c:v>43</c:v>
                </c:pt>
                <c:pt idx="4">
                  <c:v>53</c:v>
                </c:pt>
                <c:pt idx="5">
                  <c:v>61</c:v>
                </c:pt>
                <c:pt idx="6">
                  <c:v>28</c:v>
                </c:pt>
              </c:numCache>
            </c:numRef>
          </c:val>
        </c:ser>
        <c:dLbls/>
        <c:firstSliceAng val="0"/>
      </c:pieChart>
      <c:spPr>
        <a:solidFill>
          <a:schemeClr val="tx2">
            <a:lumMod val="20000"/>
            <a:lumOff val="80000"/>
          </a:schemeClr>
        </a:solidFill>
      </c:spPr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7</c:v>
                </c:pt>
                <c:pt idx="1">
                  <c:v>18</c:v>
                </c:pt>
                <c:pt idx="2">
                  <c:v>34</c:v>
                </c:pt>
                <c:pt idx="3">
                  <c:v>58</c:v>
                </c:pt>
                <c:pt idx="4">
                  <c:v>62</c:v>
                </c:pt>
                <c:pt idx="5">
                  <c:v>24</c:v>
                </c:pt>
                <c:pt idx="6">
                  <c:v>6</c:v>
                </c:pt>
              </c:numCache>
            </c:numRef>
          </c:val>
        </c:ser>
        <c:dLbls/>
        <c:firstSliceAng val="0"/>
      </c:pieChart>
      <c:spPr>
        <a:solidFill>
          <a:schemeClr val="tx2">
            <a:lumMod val="20000"/>
            <a:lumOff val="80000"/>
          </a:schemeClr>
        </a:solidFill>
      </c:spPr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0.10068240717017837"/>
          <c:y val="1.6612421852117445E-2"/>
          <c:w val="0.85727804620348325"/>
          <c:h val="0.95469600599933335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10</a:t>
                    </a:r>
                    <a:r>
                      <a:rPr lang="en-US" dirty="0"/>
                      <a:t>
18%</a:t>
                    </a:r>
                  </a:p>
                </c:rich>
              </c:tx>
              <c:showCatName val="1"/>
              <c:showPercent val="1"/>
              <c:separator>
</c:separator>
            </c:dLbl>
            <c:dLbl>
              <c:idx val="4"/>
              <c:layout>
                <c:manualLayout>
                  <c:x val="0.11190172724232553"/>
                  <c:y val="-2.7300889852804405E-2"/>
                </c:manualLayout>
              </c:layout>
              <c:showCatName val="1"/>
              <c:showPercent val="1"/>
              <c:separator>
</c:separator>
            </c:dLbl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12</c:v>
                </c:pt>
                <c:pt idx="1">
                  <c:v>23</c:v>
                </c:pt>
                <c:pt idx="2">
                  <c:v>38</c:v>
                </c:pt>
                <c:pt idx="3">
                  <c:v>40</c:v>
                </c:pt>
                <c:pt idx="4">
                  <c:v>45</c:v>
                </c:pt>
                <c:pt idx="5">
                  <c:v>43</c:v>
                </c:pt>
                <c:pt idx="6">
                  <c:v>0</c:v>
                </c:pt>
              </c:numCache>
            </c:numRef>
          </c:val>
        </c:ser>
        <c:dLbls/>
        <c:firstSliceAng val="0"/>
      </c:pieChart>
      <c:spPr>
        <a:solidFill>
          <a:schemeClr val="bg2">
            <a:lumMod val="25000"/>
          </a:schemeClr>
        </a:solidFill>
      </c:spPr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6.2888845683812894E-2"/>
          <c:y val="1.7886542008299419E-2"/>
          <c:w val="0.85053917620264419"/>
          <c:h val="0.92083913858428734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10</a:t>
                    </a:r>
                    <a:r>
                      <a:rPr lang="en-US" dirty="0"/>
                      <a:t>
18%</a:t>
                    </a:r>
                  </a:p>
                </c:rich>
              </c:tx>
              <c:showCatName val="1"/>
              <c:showPercent val="1"/>
              <c:separator>
</c:separator>
            </c:dLbl>
            <c:dLbl>
              <c:idx val="4"/>
              <c:layout>
                <c:manualLayout>
                  <c:x val="0.11190172724232553"/>
                  <c:y val="-2.7300889852804405E-2"/>
                </c:manualLayout>
              </c:layout>
              <c:showCatName val="1"/>
              <c:showPercent val="1"/>
              <c:separator>
</c:separator>
            </c:dLbl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38</c:v>
                </c:pt>
                <c:pt idx="1">
                  <c:v>30</c:v>
                </c:pt>
                <c:pt idx="2">
                  <c:v>36</c:v>
                </c:pt>
                <c:pt idx="3">
                  <c:v>26</c:v>
                </c:pt>
                <c:pt idx="4">
                  <c:v>37</c:v>
                </c:pt>
                <c:pt idx="5">
                  <c:v>30</c:v>
                </c:pt>
                <c:pt idx="6">
                  <c:v>8</c:v>
                </c:pt>
              </c:numCache>
            </c:numRef>
          </c:val>
        </c:ser>
        <c:dLbls/>
        <c:firstSliceAng val="0"/>
      </c:pieChart>
      <c:spPr>
        <a:solidFill>
          <a:schemeClr val="bg2">
            <a:lumMod val="25000"/>
          </a:schemeClr>
        </a:solidFill>
      </c:spPr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2.0199422406977186E-2"/>
          <c:y val="7.1746930755355529E-2"/>
          <c:w val="0.46035304487640877"/>
          <c:h val="0.80718852724798018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0</c:v>
                </c:pt>
                <c:pt idx="1">
                  <c:v>6</c:v>
                </c:pt>
                <c:pt idx="2">
                  <c:v>60</c:v>
                </c:pt>
                <c:pt idx="3">
                  <c:v>55</c:v>
                </c:pt>
                <c:pt idx="4">
                  <c:v>44</c:v>
                </c:pt>
                <c:pt idx="5">
                  <c:v>11</c:v>
                </c:pt>
                <c:pt idx="6">
                  <c:v>4</c:v>
                </c:pt>
              </c:numCache>
            </c:numRef>
          </c:val>
        </c:ser>
        <c:dLbls/>
        <c:firstSliceAng val="0"/>
      </c:pieChart>
      <c:spPr>
        <a:solidFill>
          <a:schemeClr val="accent3">
            <a:lumMod val="50000"/>
          </a:schemeClr>
        </a:solidFill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0.47922499740925156"/>
          <c:y val="0.17917935042291494"/>
          <c:w val="0.3951408526970393"/>
          <c:h val="0.6696435917233351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2</c:v>
                </c:pt>
                <c:pt idx="1">
                  <c:v>20</c:v>
                </c:pt>
                <c:pt idx="2">
                  <c:v>30</c:v>
                </c:pt>
                <c:pt idx="3">
                  <c:v>52</c:v>
                </c:pt>
                <c:pt idx="4">
                  <c:v>59</c:v>
                </c:pt>
                <c:pt idx="5">
                  <c:v>15</c:v>
                </c:pt>
                <c:pt idx="6">
                  <c:v>4</c:v>
                </c:pt>
              </c:numCache>
            </c:numRef>
          </c:val>
        </c:ser>
        <c:dLbls/>
        <c:firstSliceAng val="0"/>
      </c:pieChart>
      <c:spPr>
        <a:solidFill>
          <a:schemeClr val="accent3">
            <a:lumMod val="50000"/>
          </a:schemeClr>
        </a:solidFill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4.1593397101847285E-2"/>
          <c:y val="4.9344358750538671E-2"/>
          <c:w val="0.31209014260435097"/>
          <c:h val="0.77852529750395039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7</c:v>
                </c:pt>
                <c:pt idx="1">
                  <c:v>6</c:v>
                </c:pt>
                <c:pt idx="2">
                  <c:v>22</c:v>
                </c:pt>
                <c:pt idx="3">
                  <c:v>22</c:v>
                </c:pt>
                <c:pt idx="4">
                  <c:v>34</c:v>
                </c:pt>
                <c:pt idx="5">
                  <c:v>60</c:v>
                </c:pt>
                <c:pt idx="6">
                  <c:v>26</c:v>
                </c:pt>
              </c:numCache>
            </c:numRef>
          </c:val>
        </c:ser>
        <c:dLbls/>
        <c:firstSliceAng val="0"/>
      </c:pieChart>
      <c:spPr>
        <a:solidFill>
          <a:schemeClr val="tx2">
            <a:lumMod val="75000"/>
          </a:schemeClr>
        </a:solidFill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CD441B-8AAD-480F-BA14-9DF57B11E771}" type="datetimeFigureOut">
              <a:rPr lang="it-IT" smtClean="0"/>
              <a:pPr/>
              <a:t>14/06/2018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48D210-EB3C-48B3-87A7-55041E3116F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21874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773747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652901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652901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652901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65290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652901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652901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14/06/2018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91339837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14/06/2018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153333096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14/06/2018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22961142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14/06/2018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22949831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14/06/2018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24611177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14/06/2018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27975890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14/06/2018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68584252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14/06/2018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40573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14/06/2018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6747322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14/06/2018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59682065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14/06/2018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94607371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5AE4C-A533-48E5-8ADB-446E92DDEB62}" type="datetimeFigureOut">
              <a:rPr lang="it-IT" smtClean="0"/>
              <a:pPr/>
              <a:t>14/06/2018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15387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3728278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811515" y="4005064"/>
            <a:ext cx="349204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chemeClr val="accent3">
                    <a:lumMod val="75000"/>
                  </a:schemeClr>
                </a:solidFill>
              </a:rPr>
              <a:t>MONITORAGGIO</a:t>
            </a:r>
          </a:p>
          <a:p>
            <a:pPr algn="ctr"/>
            <a:r>
              <a:rPr lang="it-IT" sz="3200" b="1" dirty="0" smtClean="0">
                <a:solidFill>
                  <a:schemeClr val="accent3">
                    <a:lumMod val="75000"/>
                  </a:schemeClr>
                </a:solidFill>
              </a:rPr>
              <a:t>PROVE OGGETTIVE </a:t>
            </a:r>
          </a:p>
          <a:p>
            <a:pPr algn="ctr"/>
            <a:r>
              <a:rPr lang="it-IT" sz="3200" b="1" dirty="0" smtClean="0">
                <a:solidFill>
                  <a:schemeClr val="accent3">
                    <a:lumMod val="75000"/>
                  </a:schemeClr>
                </a:solidFill>
              </a:rPr>
              <a:t>PARALLELE</a:t>
            </a:r>
            <a:r>
              <a:rPr lang="it-IT" sz="3200" b="1" dirty="0" smtClean="0"/>
              <a:t> </a:t>
            </a:r>
            <a:endParaRPr lang="it-IT" sz="3200" b="1" dirty="0"/>
          </a:p>
        </p:txBody>
      </p:sp>
      <p:sp>
        <p:nvSpPr>
          <p:cNvPr id="6" name="Rettangolo 5"/>
          <p:cNvSpPr/>
          <p:nvPr/>
        </p:nvSpPr>
        <p:spPr>
          <a:xfrm>
            <a:off x="3059434" y="5657671"/>
            <a:ext cx="2996205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2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Scuola Secondaria</a:t>
            </a:r>
          </a:p>
          <a:p>
            <a:pPr algn="ctr"/>
            <a:r>
              <a:rPr lang="it-IT" sz="28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A.S. 2017-18</a:t>
            </a:r>
            <a:endParaRPr lang="it-IT" sz="28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89008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716" y="-23390"/>
            <a:ext cx="9133284" cy="769441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ESITI</a:t>
            </a:r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MONITORAGGIO </a:t>
            </a:r>
            <a:r>
              <a:rPr lang="it-IT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FINALE</a:t>
            </a:r>
            <a:r>
              <a:rPr lang="it-IT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it-IT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0" y="908720"/>
            <a:ext cx="9144000" cy="4154984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it-IT" sz="4400" b="1" dirty="0" smtClean="0"/>
              <a:t>Nelle classi seconde in italiano :</a:t>
            </a:r>
          </a:p>
          <a:p>
            <a:r>
              <a:rPr lang="it-IT" sz="4400" b="1" dirty="0" smtClean="0"/>
              <a:t>Solo il 10 % degli alunni ha avuto un risultato inferiore al 6.</a:t>
            </a:r>
          </a:p>
          <a:p>
            <a:r>
              <a:rPr lang="it-IT" sz="4400" b="1" dirty="0" smtClean="0"/>
              <a:t>In matematica i risultati sono </a:t>
            </a:r>
            <a:r>
              <a:rPr lang="it-IT" sz="4400" b="1" dirty="0" err="1" smtClean="0"/>
              <a:t>migliorati.Solo</a:t>
            </a:r>
            <a:r>
              <a:rPr lang="it-IT" sz="4400" b="1" dirty="0" smtClean="0"/>
              <a:t> il 15% è inferiore al 6 </a:t>
            </a:r>
          </a:p>
          <a:p>
            <a:r>
              <a:rPr lang="it-IT" sz="4400" b="1" dirty="0" smtClean="0"/>
              <a:t>In inglese i risultati sono stabili.</a:t>
            </a:r>
            <a:endParaRPr lang="it-IT" sz="4400" b="1" dirty="0"/>
          </a:p>
        </p:txBody>
      </p:sp>
    </p:spTree>
    <p:extLst>
      <p:ext uri="{BB962C8B-B14F-4D97-AF65-F5344CB8AC3E}">
        <p14:creationId xmlns:p14="http://schemas.microsoft.com/office/powerpoint/2010/main" xmlns="" val="27777549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95536" y="166769"/>
            <a:ext cx="8496944" cy="13234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16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ITALIANO</a:t>
            </a:r>
          </a:p>
          <a:p>
            <a:pPr algn="ctr"/>
            <a:r>
              <a:rPr lang="it-IT" sz="16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complessivi</a:t>
            </a:r>
          </a:p>
          <a:p>
            <a:endParaRPr lang="it-IT" sz="1600" b="1" cap="all" dirty="0" smtClean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  <a:p>
            <a:r>
              <a:rPr lang="it-IT" sz="16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INTERMEDI                                                                           RISULTATI FINALI</a:t>
            </a:r>
            <a:endParaRPr lang="it-IT" sz="16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  <a:p>
            <a:endParaRPr lang="it-IT" sz="1600" b="1" cap="all" dirty="0" smtClean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2143511014"/>
              </p:ext>
            </p:extLst>
          </p:nvPr>
        </p:nvGraphicFramePr>
        <p:xfrm>
          <a:off x="375023" y="206084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xmlns="" val="2809231058"/>
              </p:ext>
            </p:extLst>
          </p:nvPr>
        </p:nvGraphicFramePr>
        <p:xfrm>
          <a:off x="293440" y="1411643"/>
          <a:ext cx="8568952" cy="5056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3941748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23528" y="150625"/>
            <a:ext cx="8640960" cy="10772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16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MATEMATICA</a:t>
            </a:r>
          </a:p>
          <a:p>
            <a:pPr algn="ctr"/>
            <a:r>
              <a:rPr lang="it-IT" sz="16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complessivi</a:t>
            </a:r>
          </a:p>
          <a:p>
            <a:r>
              <a:rPr lang="it-IT" sz="16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</a:t>
            </a:r>
            <a:r>
              <a:rPr lang="it-IT" sz="16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intermedi                                                                                                     </a:t>
            </a:r>
            <a:r>
              <a:rPr lang="it-IT" sz="16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</a:t>
            </a:r>
            <a:r>
              <a:rPr lang="it-IT" sz="16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finali</a:t>
            </a:r>
            <a:endParaRPr lang="it-IT" sz="16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  <a:p>
            <a:r>
              <a:rPr lang="it-IT" sz="16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                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2041069963"/>
              </p:ext>
            </p:extLst>
          </p:nvPr>
        </p:nvGraphicFramePr>
        <p:xfrm>
          <a:off x="179512" y="1700808"/>
          <a:ext cx="8784976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ico 6"/>
          <p:cNvGraphicFramePr/>
          <p:nvPr>
            <p:extLst>
              <p:ext uri="{D42A27DB-BD31-4B8C-83A1-F6EECF244321}">
                <p14:modId xmlns:p14="http://schemas.microsoft.com/office/powerpoint/2010/main" xmlns="" val="3040966388"/>
              </p:ext>
            </p:extLst>
          </p:nvPr>
        </p:nvGraphicFramePr>
        <p:xfrm>
          <a:off x="323528" y="1700808"/>
          <a:ext cx="8280920" cy="2896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9346158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16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INGLESE</a:t>
            </a:r>
          </a:p>
          <a:p>
            <a:pPr algn="ctr"/>
            <a:r>
              <a:rPr lang="it-IT" sz="16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complessivi</a:t>
            </a:r>
          </a:p>
          <a:p>
            <a:r>
              <a:rPr lang="it-IT" sz="16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INTERMEDI                                                </a:t>
            </a:r>
            <a:r>
              <a:rPr lang="it-IT" sz="16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</a:t>
            </a:r>
            <a:r>
              <a:rPr lang="it-IT" sz="16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FINALI</a:t>
            </a:r>
            <a:endParaRPr lang="it-IT" sz="16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2465279226"/>
              </p:ext>
            </p:extLst>
          </p:nvPr>
        </p:nvGraphicFramePr>
        <p:xfrm>
          <a:off x="467544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Grafico 4"/>
          <p:cNvGraphicFramePr/>
          <p:nvPr>
            <p:extLst>
              <p:ext uri="{D42A27DB-BD31-4B8C-83A1-F6EECF244321}">
                <p14:modId xmlns:p14="http://schemas.microsoft.com/office/powerpoint/2010/main" xmlns="" val="950420374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xmlns="" val="947889980"/>
              </p:ext>
            </p:extLst>
          </p:nvPr>
        </p:nvGraphicFramePr>
        <p:xfrm>
          <a:off x="539552" y="1412776"/>
          <a:ext cx="7872536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xmlns="" val="7612329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716" y="-23390"/>
            <a:ext cx="9133284" cy="92333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ESITI</a:t>
            </a:r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MONITORAGGIO INTERMEDIO</a:t>
            </a:r>
            <a:r>
              <a:rPr lang="it-IT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it-IT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0" y="908720"/>
            <a:ext cx="9144000" cy="4154984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Nelle classi terze in italiano :</a:t>
            </a:r>
          </a:p>
          <a:p>
            <a:r>
              <a:rPr lang="it-IT" sz="2400" b="1" dirty="0" smtClean="0"/>
              <a:t>L’11% degli alunni ha avuto un risultato inferiore al 6.</a:t>
            </a:r>
          </a:p>
          <a:p>
            <a:r>
              <a:rPr lang="it-IT" sz="2400" b="1" dirty="0" smtClean="0"/>
              <a:t>Il 17%superiore al 7</a:t>
            </a:r>
          </a:p>
          <a:p>
            <a:r>
              <a:rPr lang="it-IT" sz="2400" b="1" dirty="0" smtClean="0"/>
              <a:t>Il35% ha avuto come risultato 6</a:t>
            </a:r>
          </a:p>
          <a:p>
            <a:r>
              <a:rPr lang="it-IT" sz="2400" b="1" dirty="0" smtClean="0"/>
              <a:t>Il 35% ha avuto come risultato 7</a:t>
            </a:r>
          </a:p>
          <a:p>
            <a:r>
              <a:rPr lang="it-IT" sz="2400" b="1" dirty="0" smtClean="0"/>
              <a:t>In matematica:</a:t>
            </a:r>
          </a:p>
          <a:p>
            <a:r>
              <a:rPr lang="it-IT" sz="2400" b="1" dirty="0" smtClean="0"/>
              <a:t> il 34%inferiore al 6</a:t>
            </a:r>
          </a:p>
          <a:p>
            <a:r>
              <a:rPr lang="it-IT" sz="2400" b="1" dirty="0"/>
              <a:t> il </a:t>
            </a:r>
            <a:r>
              <a:rPr lang="it-IT" sz="2400" b="1" dirty="0" smtClean="0"/>
              <a:t>34% =6</a:t>
            </a:r>
            <a:endParaRPr lang="it-IT" sz="2400" b="1" dirty="0"/>
          </a:p>
          <a:p>
            <a:endParaRPr lang="it-IT" sz="2400" b="1" dirty="0" smtClean="0"/>
          </a:p>
          <a:p>
            <a:r>
              <a:rPr lang="it-IT" sz="2400" b="1" dirty="0" smtClean="0"/>
              <a:t>In inglese il 70% dei risultati è superiore al 6</a:t>
            </a:r>
          </a:p>
          <a:p>
            <a:r>
              <a:rPr lang="it-IT" sz="2400" b="1" dirty="0" smtClean="0"/>
              <a:t>Non vi sono alunni con 4 come  risultato.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xmlns="" val="8351892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716" y="-23390"/>
            <a:ext cx="9133284" cy="92333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ESITI</a:t>
            </a:r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MONITORAGGIO</a:t>
            </a:r>
            <a:r>
              <a:rPr lang="it-IT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it-IT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0" y="908720"/>
            <a:ext cx="9144000" cy="5632311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Nelle classi terze in italiano :</a:t>
            </a:r>
          </a:p>
          <a:p>
            <a:r>
              <a:rPr lang="it-IT" sz="2400" b="1" dirty="0" smtClean="0"/>
              <a:t>non </a:t>
            </a:r>
            <a:r>
              <a:rPr lang="it-IT" sz="2400" b="1" dirty="0"/>
              <a:t>si rilevano cambiamenti significativi dei </a:t>
            </a:r>
            <a:r>
              <a:rPr lang="it-IT" sz="2400" b="1" dirty="0" err="1" smtClean="0"/>
              <a:t>risultati.Si</a:t>
            </a:r>
            <a:r>
              <a:rPr lang="it-IT" sz="2400" b="1" dirty="0" smtClean="0"/>
              <a:t> registra un leggero </a:t>
            </a:r>
            <a:r>
              <a:rPr lang="it-IT" sz="2400" b="1" dirty="0" err="1" smtClean="0"/>
              <a:t>aumentodella</a:t>
            </a:r>
            <a:r>
              <a:rPr lang="it-IT" sz="2400" b="1" dirty="0" smtClean="0"/>
              <a:t> fascia di voto8.</a:t>
            </a:r>
          </a:p>
          <a:p>
            <a:endParaRPr lang="it-IT" sz="2400" b="1" dirty="0"/>
          </a:p>
          <a:p>
            <a:r>
              <a:rPr lang="it-IT" sz="2400" b="1" dirty="0" smtClean="0"/>
              <a:t>In matematica:</a:t>
            </a:r>
          </a:p>
          <a:p>
            <a:r>
              <a:rPr lang="it-IT" sz="2400" b="1" dirty="0" smtClean="0"/>
              <a:t> Si </a:t>
            </a:r>
            <a:r>
              <a:rPr lang="it-IT" sz="2400" b="1" dirty="0"/>
              <a:t>rilevano </a:t>
            </a:r>
            <a:r>
              <a:rPr lang="it-IT" sz="2400" b="1" dirty="0" smtClean="0"/>
              <a:t>miglioramenti .Solo l’8% degli alunni ha raggiunto un risultato inferiore al 6.</a:t>
            </a:r>
          </a:p>
          <a:p>
            <a:endParaRPr lang="it-IT" sz="2400" b="1" dirty="0"/>
          </a:p>
          <a:p>
            <a:r>
              <a:rPr lang="it-IT" sz="2400" b="1" dirty="0" smtClean="0"/>
              <a:t>In inglese solo il 13% ha raggiunto come  risultato 5.Si rileva un leggero calo delle fasce dal 7 al 9,con un aumento del 13 % della fascia di voto 6.</a:t>
            </a:r>
          </a:p>
          <a:p>
            <a:endParaRPr lang="it-IT" sz="2400" b="1" dirty="0"/>
          </a:p>
          <a:p>
            <a:endParaRPr lang="it-IT" sz="2400" b="1" dirty="0" smtClean="0"/>
          </a:p>
          <a:p>
            <a:endParaRPr lang="it-IT" sz="2400" b="1" dirty="0"/>
          </a:p>
          <a:p>
            <a:endParaRPr lang="it-IT" sz="24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2301454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67544" y="160572"/>
            <a:ext cx="7488832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16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ITALIANO</a:t>
            </a:r>
          </a:p>
          <a:p>
            <a:pPr algn="ctr"/>
            <a:r>
              <a:rPr lang="it-IT" sz="16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complessivi</a:t>
            </a:r>
          </a:p>
          <a:p>
            <a:r>
              <a:rPr lang="it-IT" sz="16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intermedi                                                           risultati finali</a:t>
            </a:r>
            <a:endParaRPr lang="it-IT" sz="16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3953759530"/>
              </p:ext>
            </p:extLst>
          </p:nvPr>
        </p:nvGraphicFramePr>
        <p:xfrm>
          <a:off x="395536" y="1052736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xmlns="" val="3182500701"/>
              </p:ext>
            </p:extLst>
          </p:nvPr>
        </p:nvGraphicFramePr>
        <p:xfrm>
          <a:off x="1187624" y="1124744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34515138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923330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MATEMATICA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complessivi</a:t>
            </a:r>
          </a:p>
          <a:p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intermedi                                          risultati finali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275293195"/>
              </p:ext>
            </p:extLst>
          </p:nvPr>
        </p:nvGraphicFramePr>
        <p:xfrm>
          <a:off x="323528" y="1412776"/>
          <a:ext cx="7848872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Grafico 4"/>
          <p:cNvGraphicFramePr/>
          <p:nvPr>
            <p:extLst>
              <p:ext uri="{D42A27DB-BD31-4B8C-83A1-F6EECF244321}">
                <p14:modId xmlns:p14="http://schemas.microsoft.com/office/powerpoint/2010/main" xmlns="" val="4257492650"/>
              </p:ext>
            </p:extLst>
          </p:nvPr>
        </p:nvGraphicFramePr>
        <p:xfrm>
          <a:off x="539552" y="1556792"/>
          <a:ext cx="7848872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1659616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611560" y="170468"/>
            <a:ext cx="792088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INGLESE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complessivi</a:t>
            </a:r>
          </a:p>
          <a:p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intermedi                                                                   </a:t>
            </a:r>
            <a:r>
              <a:rPr lang="it-IT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</a:t>
            </a:r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finali                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2831467482"/>
              </p:ext>
            </p:extLst>
          </p:nvPr>
        </p:nvGraphicFramePr>
        <p:xfrm>
          <a:off x="395536" y="1484784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Grafico 4"/>
          <p:cNvGraphicFramePr/>
          <p:nvPr>
            <p:extLst>
              <p:ext uri="{D42A27DB-BD31-4B8C-83A1-F6EECF244321}">
                <p14:modId xmlns:p14="http://schemas.microsoft.com/office/powerpoint/2010/main" xmlns="" val="3397519205"/>
              </p:ext>
            </p:extLst>
          </p:nvPr>
        </p:nvGraphicFramePr>
        <p:xfrm>
          <a:off x="467544" y="1556792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42169993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34482"/>
          </a:xfrm>
          <a:solidFill>
            <a:srgbClr val="00FF00"/>
          </a:solidFill>
        </p:spPr>
        <p:txBody>
          <a:bodyPr>
            <a:noAutofit/>
          </a:bodyPr>
          <a:lstStyle/>
          <a:p>
            <a:r>
              <a:rPr lang="it-IT" sz="8000" dirty="0" smtClean="0"/>
              <a:t>GRAZIE</a:t>
            </a:r>
            <a:br>
              <a:rPr lang="it-IT" sz="8000" dirty="0" smtClean="0"/>
            </a:br>
            <a:r>
              <a:rPr lang="it-IT" sz="8000" dirty="0" smtClean="0"/>
              <a:t> PER LA COLLABORAZIONE</a:t>
            </a:r>
            <a:br>
              <a:rPr lang="it-IT" sz="8000" dirty="0" smtClean="0"/>
            </a:br>
            <a:r>
              <a:rPr lang="it-IT" sz="4800" dirty="0" smtClean="0"/>
              <a:t>FS.MARIA PUCA</a:t>
            </a:r>
            <a:endParaRPr lang="it-IT" sz="4800" dirty="0"/>
          </a:p>
        </p:txBody>
      </p:sp>
    </p:spTree>
    <p:extLst>
      <p:ext uri="{BB962C8B-B14F-4D97-AF65-F5344CB8AC3E}">
        <p14:creationId xmlns:p14="http://schemas.microsoft.com/office/powerpoint/2010/main" xmlns="" val="31973251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79512" y="116632"/>
            <a:ext cx="8568952" cy="5509200"/>
          </a:xfrm>
          <a:prstGeom prst="rect">
            <a:avLst/>
          </a:prstGeom>
          <a:solidFill>
            <a:schemeClr val="accent3"/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it-IT" sz="4400" dirty="0" smtClean="0">
                <a:solidFill>
                  <a:srgbClr val="C00000"/>
                </a:solidFill>
              </a:rPr>
              <a:t>PREMESSA</a:t>
            </a:r>
            <a:endParaRPr lang="it-IT" sz="4400" dirty="0"/>
          </a:p>
          <a:p>
            <a:r>
              <a:rPr lang="it-IT" sz="4400" dirty="0"/>
              <a:t>La somministrazione, la valutazione e la successiva elaborazione dei risultati delle prove </a:t>
            </a:r>
            <a:r>
              <a:rPr lang="it-IT" sz="4400" dirty="0" smtClean="0"/>
              <a:t>oggettive parallele, </a:t>
            </a:r>
            <a:r>
              <a:rPr lang="it-IT" sz="4400" dirty="0"/>
              <a:t>nell’ambito di un curricolo </a:t>
            </a:r>
            <a:r>
              <a:rPr lang="it-IT" sz="4400" dirty="0" smtClean="0"/>
              <a:t>verticale, sono </a:t>
            </a:r>
            <a:r>
              <a:rPr lang="it-IT" sz="4400" dirty="0"/>
              <a:t>parte integrante del progetto di implementazione del SNV</a:t>
            </a:r>
          </a:p>
        </p:txBody>
      </p:sp>
    </p:spTree>
    <p:extLst>
      <p:ext uri="{BB962C8B-B14F-4D97-AF65-F5344CB8AC3E}">
        <p14:creationId xmlns:p14="http://schemas.microsoft.com/office/powerpoint/2010/main" xmlns="" val="27128055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95536" y="980728"/>
            <a:ext cx="8496944" cy="4893647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anchor="ctr">
            <a:spAutoFit/>
          </a:bodyPr>
          <a:lstStyle/>
          <a:p>
            <a:pPr algn="ctr"/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 prove comuni </a:t>
            </a:r>
            <a:r>
              <a:rPr lang="it-IT" sz="2400" dirty="0">
                <a:solidFill>
                  <a:srgbClr val="C00000"/>
                </a:solidFill>
              </a:rPr>
              <a:t>NON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servono a confrontare la ‘</a:t>
            </a:r>
            <a:r>
              <a:rPr lang="it-IT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qualità’la‘bontà’del</a:t>
            </a: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lavoro 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del docente, quanto </a:t>
            </a: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costituire 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una base comune (non unitaria o </a:t>
            </a: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omologata) nella didattica, nella costruzione 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delle </a:t>
            </a: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prove e</a:t>
            </a:r>
            <a:endParaRPr lang="it-IT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nei </a:t>
            </a: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sistemi 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 valutazione all’interno dei medesimi </a:t>
            </a: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ambiti  disciplinari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ctr"/>
            <a:r>
              <a:rPr lang="it-IT" sz="2400" dirty="0">
                <a:solidFill>
                  <a:srgbClr val="FF0000"/>
                </a:solidFill>
              </a:rPr>
              <a:t>NON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sono, perciò, uno </a:t>
            </a: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strumento 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che miri a costituire una classifica delle classi e/o dei corsi.</a:t>
            </a:r>
          </a:p>
          <a:p>
            <a:pPr algn="ctr"/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Sono una modalità </a:t>
            </a: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utile di 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verifica e valutazione dell’attuazione </a:t>
            </a: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del curricolo verticale.</a:t>
            </a:r>
            <a:endParaRPr lang="it-IT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Infine, consentono di ‘tracciare uno storico’ in relazione al percorso del singolo studente ed alla</a:t>
            </a:r>
          </a:p>
          <a:p>
            <a:pPr algn="ctr"/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specifica </a:t>
            </a: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materia.</a:t>
            </a:r>
            <a:endParaRPr lang="it-IT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53111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A90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716" y="-23390"/>
            <a:ext cx="9133284" cy="92333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ESITI</a:t>
            </a:r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MONITORAGGIO</a:t>
            </a:r>
            <a:r>
              <a:rPr lang="it-IT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it-IT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0" y="908720"/>
            <a:ext cx="9144000" cy="3785652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Dalla lettura delle tabelle che riportano gli esiti delle prove parallele INTERMEDIE ,effettuate nella SCUOLA SECONDARIA del nostro Istituto ,si evince che:</a:t>
            </a:r>
          </a:p>
          <a:p>
            <a:r>
              <a:rPr lang="it-IT" sz="2400" b="1" dirty="0" smtClean="0"/>
              <a:t>Nelle classi prime ,in italiano :</a:t>
            </a:r>
          </a:p>
          <a:p>
            <a:r>
              <a:rPr lang="it-IT" sz="2400" b="1" dirty="0" smtClean="0"/>
              <a:t>Il 58% degli alunni ha avuto un risultato superiore al 6.</a:t>
            </a:r>
          </a:p>
          <a:p>
            <a:r>
              <a:rPr lang="it-IT" sz="2400" b="1" dirty="0" smtClean="0"/>
              <a:t>Il 19%inferiore al 6.</a:t>
            </a:r>
          </a:p>
          <a:p>
            <a:r>
              <a:rPr lang="it-IT" sz="2400" b="1" dirty="0" smtClean="0"/>
              <a:t>In matematica il 43%inferiore al 6 </a:t>
            </a:r>
          </a:p>
          <a:p>
            <a:r>
              <a:rPr lang="it-IT" sz="2400" b="1" dirty="0" smtClean="0"/>
              <a:t>(in una delle classi il 50% degli alunni ha avuto come risultato 4).</a:t>
            </a:r>
          </a:p>
          <a:p>
            <a:r>
              <a:rPr lang="it-IT" sz="2400" b="1" dirty="0" smtClean="0"/>
              <a:t>In inglese l’80% dei risultati è equamente distribuito tra le fasce 6-7-8-9-10.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xmlns="" val="5056126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A90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716" y="-23390"/>
            <a:ext cx="9133284" cy="92333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ESITI</a:t>
            </a:r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MONITORAGGIO</a:t>
            </a:r>
            <a:r>
              <a:rPr lang="it-IT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it-IT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0" y="908720"/>
            <a:ext cx="9144000" cy="341632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Dalla lettura delle tabelle che riportano gli esiti delle prove parallele finali ,effettuate nella SCUOLA SECONDARIA del nostro Istituto ,si evince che:</a:t>
            </a:r>
          </a:p>
          <a:p>
            <a:r>
              <a:rPr lang="it-IT" sz="2400" b="1" dirty="0" smtClean="0"/>
              <a:t>Nelle classi prime ,in italiano :</a:t>
            </a:r>
          </a:p>
          <a:p>
            <a:r>
              <a:rPr lang="it-IT" sz="2400" b="1" dirty="0" smtClean="0"/>
              <a:t>Non si rilevano cambiamenti significativi dei risultati .</a:t>
            </a:r>
          </a:p>
          <a:p>
            <a:r>
              <a:rPr lang="it-IT" sz="2400" b="1" dirty="0" smtClean="0"/>
              <a:t>In matematica i risultati sono decisamente </a:t>
            </a:r>
            <a:r>
              <a:rPr lang="it-IT" sz="2400" b="1" dirty="0" err="1" smtClean="0"/>
              <a:t>migliorati.Si</a:t>
            </a:r>
            <a:r>
              <a:rPr lang="it-IT" sz="2400" b="1" dirty="0" smtClean="0"/>
              <a:t> rilevano pochissime insufficienze gravi .Solo il 3%ha avuto come risultato 4 e l’11% il 5.</a:t>
            </a:r>
          </a:p>
          <a:p>
            <a:r>
              <a:rPr lang="it-IT" sz="2400" b="1" dirty="0"/>
              <a:t>In inglese </a:t>
            </a:r>
            <a:r>
              <a:rPr lang="it-IT" sz="2400" b="1" dirty="0" smtClean="0"/>
              <a:t>non </a:t>
            </a:r>
            <a:r>
              <a:rPr lang="it-IT" sz="2400" b="1" dirty="0"/>
              <a:t>si rilevano cambiamenti significativi dei risultati </a:t>
            </a:r>
            <a:r>
              <a:rPr lang="it-IT" sz="2400" b="1" dirty="0" smtClean="0"/>
              <a:t>.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xmlns="" val="7315440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79512" y="150625"/>
            <a:ext cx="7776864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ITALIANO</a:t>
            </a:r>
          </a:p>
          <a:p>
            <a:r>
              <a:rPr lang="it-IT" sz="16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          Risultati  intermedi                                                              Risultati  finali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347996508"/>
              </p:ext>
            </p:extLst>
          </p:nvPr>
        </p:nvGraphicFramePr>
        <p:xfrm>
          <a:off x="175717" y="1268760"/>
          <a:ext cx="3960440" cy="3188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Grafico 4"/>
          <p:cNvGraphicFramePr/>
          <p:nvPr>
            <p:extLst>
              <p:ext uri="{D42A27DB-BD31-4B8C-83A1-F6EECF244321}">
                <p14:modId xmlns:p14="http://schemas.microsoft.com/office/powerpoint/2010/main" xmlns="" val="1163930465"/>
              </p:ext>
            </p:extLst>
          </p:nvPr>
        </p:nvGraphicFramePr>
        <p:xfrm>
          <a:off x="4788024" y="1340768"/>
          <a:ext cx="3846628" cy="3188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569983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23528" y="150625"/>
            <a:ext cx="8712968" cy="163121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MATEMATICA</a:t>
            </a:r>
          </a:p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complessivi</a:t>
            </a:r>
          </a:p>
          <a:p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intermedi                                                 </a:t>
            </a:r>
            <a:r>
              <a:rPr lang="it-IT" sz="20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</a:t>
            </a:r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finali</a:t>
            </a:r>
            <a:endParaRPr lang="it-IT" sz="2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  <a:p>
            <a:endParaRPr lang="it-IT" sz="2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2096145251"/>
              </p:ext>
            </p:extLst>
          </p:nvPr>
        </p:nvGraphicFramePr>
        <p:xfrm>
          <a:off x="323528" y="1988840"/>
          <a:ext cx="3312368" cy="3688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Grafico 4"/>
          <p:cNvGraphicFramePr/>
          <p:nvPr>
            <p:extLst>
              <p:ext uri="{D42A27DB-BD31-4B8C-83A1-F6EECF244321}">
                <p14:modId xmlns:p14="http://schemas.microsoft.com/office/powerpoint/2010/main" xmlns="" val="783071694"/>
              </p:ext>
            </p:extLst>
          </p:nvPr>
        </p:nvGraphicFramePr>
        <p:xfrm>
          <a:off x="5076056" y="1988840"/>
          <a:ext cx="3312368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34979701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23528" y="188640"/>
            <a:ext cx="7632848" cy="13234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16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INGLESE</a:t>
            </a:r>
          </a:p>
          <a:p>
            <a:pPr algn="ctr"/>
            <a:r>
              <a:rPr lang="it-IT" sz="16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complessivi</a:t>
            </a:r>
          </a:p>
          <a:p>
            <a:r>
              <a:rPr lang="it-IT" sz="16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      Risultati intermedi                                                            </a:t>
            </a:r>
            <a:r>
              <a:rPr lang="it-IT" sz="16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</a:t>
            </a:r>
            <a:r>
              <a:rPr lang="it-IT" sz="16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finali</a:t>
            </a:r>
            <a:endParaRPr lang="it-IT" sz="16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  <a:p>
            <a:endParaRPr lang="it-IT" sz="16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  <a:p>
            <a:r>
              <a:rPr lang="it-IT" sz="16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                                                                                                 </a:t>
            </a:r>
            <a:endParaRPr lang="it-IT" sz="16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3533596238"/>
              </p:ext>
            </p:extLst>
          </p:nvPr>
        </p:nvGraphicFramePr>
        <p:xfrm>
          <a:off x="4427984" y="1628800"/>
          <a:ext cx="3528392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Grafico 4"/>
          <p:cNvGraphicFramePr/>
          <p:nvPr>
            <p:extLst>
              <p:ext uri="{D42A27DB-BD31-4B8C-83A1-F6EECF244321}">
                <p14:modId xmlns:p14="http://schemas.microsoft.com/office/powerpoint/2010/main" xmlns="" val="1177772514"/>
              </p:ext>
            </p:extLst>
          </p:nvPr>
        </p:nvGraphicFramePr>
        <p:xfrm>
          <a:off x="395536" y="1700808"/>
          <a:ext cx="3456384" cy="3192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3074062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716" y="-23390"/>
            <a:ext cx="9133284" cy="92333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ESITI</a:t>
            </a:r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MONITORAGGIO INTERMEDIO</a:t>
            </a:r>
            <a:r>
              <a:rPr lang="it-IT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it-IT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0" y="908720"/>
            <a:ext cx="9144000" cy="550920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it-IT" sz="4400" b="1" dirty="0" smtClean="0"/>
              <a:t>Nelle classi seconde in italiano :</a:t>
            </a:r>
          </a:p>
          <a:p>
            <a:r>
              <a:rPr lang="it-IT" sz="4400" b="1" dirty="0" smtClean="0"/>
              <a:t>Solo l’8% degli alunni ha avuto un risultato inferiore al 6.</a:t>
            </a:r>
          </a:p>
          <a:p>
            <a:r>
              <a:rPr lang="it-IT" sz="4400" b="1" dirty="0" smtClean="0"/>
              <a:t>In matematica il 50%inferiore al 6 </a:t>
            </a:r>
          </a:p>
          <a:p>
            <a:r>
              <a:rPr lang="it-IT" sz="4400" b="1" dirty="0" smtClean="0"/>
              <a:t>In inglese il 70% dei risultati </a:t>
            </a:r>
            <a:r>
              <a:rPr lang="it-IT" sz="4400" b="1" dirty="0" err="1" smtClean="0"/>
              <a:t>e’</a:t>
            </a:r>
            <a:r>
              <a:rPr lang="it-IT" sz="4400" b="1" dirty="0" smtClean="0"/>
              <a:t> equamente distribuito tra le fasce 6-7-8-9-10.</a:t>
            </a:r>
          </a:p>
          <a:p>
            <a:r>
              <a:rPr lang="it-IT" sz="4400" b="1" dirty="0" smtClean="0"/>
              <a:t>Il 30% è inferiore al 6</a:t>
            </a:r>
            <a:endParaRPr lang="it-IT" sz="4400" b="1" dirty="0"/>
          </a:p>
        </p:txBody>
      </p:sp>
    </p:spTree>
    <p:extLst>
      <p:ext uri="{BB962C8B-B14F-4D97-AF65-F5344CB8AC3E}">
        <p14:creationId xmlns:p14="http://schemas.microsoft.com/office/powerpoint/2010/main" xmlns="" val="5023032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2403</TotalTime>
  <Words>690</Words>
  <Application>Microsoft Office PowerPoint</Application>
  <PresentationFormat>Presentazione su schermo (4:3)</PresentationFormat>
  <Paragraphs>123</Paragraphs>
  <Slides>19</Slides>
  <Notes>16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GRAZIE  PER LA COLLABORAZIONE FS.MARIA PUCA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maria gabriella colella</dc:creator>
  <cp:lastModifiedBy>utente</cp:lastModifiedBy>
  <cp:revision>406</cp:revision>
  <dcterms:created xsi:type="dcterms:W3CDTF">2016-11-23T15:24:18Z</dcterms:created>
  <dcterms:modified xsi:type="dcterms:W3CDTF">2018-06-14T12:27:09Z</dcterms:modified>
</cp:coreProperties>
</file>