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charts/chart46.xml" ContentType="application/vnd.openxmlformats-officedocument.drawingml.char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charts/chart33.xml" ContentType="application/vnd.openxmlformats-officedocument.drawingml.chart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31.xml" ContentType="application/vnd.openxmlformats-officedocument.drawingml.chart+xml"/>
  <Override PartName="/ppt/charts/chart40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hart29.xml" ContentType="application/vnd.openxmlformats-officedocument.drawingml.char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charts/chart36.xml" ContentType="application/vnd.openxmlformats-officedocument.drawingml.chart+xml"/>
  <Override PartName="/ppt/charts/chart3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charts/chart26.xml" ContentType="application/vnd.openxmlformats-officedocument.drawingml.chart+xml"/>
  <Override PartName="/ppt/charts/chart44.xml" ContentType="application/vnd.openxmlformats-officedocument.drawingml.char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9"/>
  </p:notesMasterIdLst>
  <p:sldIdLst>
    <p:sldId id="256" r:id="rId2"/>
    <p:sldId id="266" r:id="rId3"/>
    <p:sldId id="258" r:id="rId4"/>
    <p:sldId id="257" r:id="rId5"/>
    <p:sldId id="301" r:id="rId6"/>
    <p:sldId id="333" r:id="rId7"/>
    <p:sldId id="336" r:id="rId8"/>
    <p:sldId id="303" r:id="rId9"/>
    <p:sldId id="304" r:id="rId10"/>
    <p:sldId id="305" r:id="rId11"/>
    <p:sldId id="267" r:id="rId12"/>
    <p:sldId id="298" r:id="rId13"/>
    <p:sldId id="337" r:id="rId14"/>
    <p:sldId id="310" r:id="rId15"/>
    <p:sldId id="309" r:id="rId16"/>
    <p:sldId id="313" r:id="rId17"/>
    <p:sldId id="292" r:id="rId18"/>
    <p:sldId id="299" r:id="rId19"/>
    <p:sldId id="334" r:id="rId20"/>
    <p:sldId id="338" r:id="rId21"/>
    <p:sldId id="315" r:id="rId22"/>
    <p:sldId id="317" r:id="rId23"/>
    <p:sldId id="319" r:id="rId24"/>
    <p:sldId id="293" r:id="rId25"/>
    <p:sldId id="300" r:id="rId26"/>
    <p:sldId id="335" r:id="rId27"/>
    <p:sldId id="339" r:id="rId28"/>
    <p:sldId id="321" r:id="rId29"/>
    <p:sldId id="323" r:id="rId30"/>
    <p:sldId id="325" r:id="rId31"/>
    <p:sldId id="294" r:id="rId32"/>
    <p:sldId id="302" r:id="rId33"/>
    <p:sldId id="340" r:id="rId34"/>
    <p:sldId id="327" r:id="rId35"/>
    <p:sldId id="329" r:id="rId36"/>
    <p:sldId id="331" r:id="rId37"/>
    <p:sldId id="295" r:id="rId3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77C925"/>
    <a:srgbClr val="164774"/>
    <a:srgbClr val="FF9900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16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6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Pt>
            <c:idx val="0"/>
            <c:spPr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softEdge">
                <a:bevelT w="127000" prst="artDeco"/>
              </a:sp3d>
            </c:spPr>
          </c:dPt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11</c:v>
                </c:pt>
                <c:pt idx="1">
                  <c:v>3</c:v>
                </c:pt>
                <c:pt idx="2">
                  <c:v>30</c:v>
                </c:pt>
                <c:pt idx="3">
                  <c:v>11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solidFill>
      <a:srgbClr val="00CC0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2</c:v>
                </c:pt>
                <c:pt idx="1">
                  <c:v>9</c:v>
                </c:pt>
                <c:pt idx="2">
                  <c:v>11</c:v>
                </c:pt>
                <c:pt idx="3">
                  <c:v>8</c:v>
                </c:pt>
                <c:pt idx="4">
                  <c:v>10</c:v>
                </c:pt>
                <c:pt idx="5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solidFill>
      <a:srgbClr val="92D05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17869333962893014"/>
          <c:y val="0.17178765851413336"/>
          <c:w val="0.60896731658542691"/>
          <c:h val="0.62700618500317695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2</c:v>
                </c:pt>
                <c:pt idx="1">
                  <c:v>7</c:v>
                </c:pt>
                <c:pt idx="2">
                  <c:v>10</c:v>
                </c:pt>
                <c:pt idx="3">
                  <c:v>9</c:v>
                </c:pt>
                <c:pt idx="4">
                  <c:v>7</c:v>
                </c:pt>
                <c:pt idx="5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solidFill>
      <a:srgbClr val="92D05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19811659815576046"/>
          <c:y val="0.12434627859777099"/>
          <c:w val="0.60896731658542691"/>
          <c:h val="0.62700618500317695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explosion val="2"/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4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80764060742407218"/>
          <c:y val="0.15342288356849246"/>
          <c:w val="0.18045463067116616"/>
          <c:h val="0.69315423286301536"/>
        </c:manualLayout>
      </c:layout>
    </c:legend>
    <c:plotVisOnly val="1"/>
    <c:dispBlanksAs val="zero"/>
  </c:chart>
  <c:spPr>
    <a:solidFill>
      <a:srgbClr val="92D05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11</c:v>
                </c:pt>
                <c:pt idx="3">
                  <c:v>15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solidFill>
      <a:srgbClr val="00CC00"/>
    </a:solidFill>
    <a:ln>
      <a:solidFill>
        <a:srgbClr val="FF0000"/>
      </a:solidFill>
      <a:prstDash val="lgDashDotDot"/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10221834326100518"/>
          <c:y val="0.19386622207142151"/>
          <c:w val="0.57182499665279374"/>
          <c:h val="0.60273445593132291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3</c:v>
                </c:pt>
                <c:pt idx="1">
                  <c:v>5</c:v>
                </c:pt>
                <c:pt idx="2">
                  <c:v>9</c:v>
                </c:pt>
                <c:pt idx="3">
                  <c:v>12</c:v>
                </c:pt>
                <c:pt idx="4">
                  <c:v>7</c:v>
                </c:pt>
                <c:pt idx="5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solidFill>
      <a:srgbClr val="00CC00"/>
    </a:solidFill>
    <a:ln>
      <a:solidFill>
        <a:srgbClr val="FF0000"/>
      </a:solidFill>
      <a:prstDash val="lgDashDotDot"/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dLbl>
              <c:idx val="2"/>
              <c:layout>
                <c:manualLayout>
                  <c:x val="-0.15873555219537902"/>
                  <c:y val="-0.36552055117924609"/>
                </c:manualLayout>
              </c:layout>
              <c:showCatName val="1"/>
              <c:showPercent val="1"/>
              <c:separator>
</c:separator>
            </c:dLbl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6</c:v>
                </c:pt>
                <c:pt idx="1">
                  <c:v>4</c:v>
                </c:pt>
                <c:pt idx="2">
                  <c:v>11</c:v>
                </c:pt>
                <c:pt idx="3">
                  <c:v>14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solidFill>
      <a:srgbClr val="00CC00"/>
    </a:solidFill>
    <a:ln>
      <a:solidFill>
        <a:srgbClr val="FF0000"/>
      </a:solidFill>
      <a:prstDash val="lgDashDotDot"/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explosion val="7"/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4</c:v>
                </c:pt>
                <c:pt idx="1">
                  <c:v>11</c:v>
                </c:pt>
                <c:pt idx="2">
                  <c:v>9</c:v>
                </c:pt>
                <c:pt idx="3">
                  <c:v>9</c:v>
                </c:pt>
                <c:pt idx="4">
                  <c:v>7</c:v>
                </c:pt>
                <c:pt idx="5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solidFill>
      <a:srgbClr val="00CC0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3</c:v>
                </c:pt>
                <c:pt idx="1">
                  <c:v>9</c:v>
                </c:pt>
                <c:pt idx="2">
                  <c:v>10</c:v>
                </c:pt>
                <c:pt idx="3">
                  <c:v>9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solidFill>
      <a:srgbClr val="00CC0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5</c:v>
                </c:pt>
                <c:pt idx="1">
                  <c:v>10</c:v>
                </c:pt>
                <c:pt idx="2">
                  <c:v>13</c:v>
                </c:pt>
                <c:pt idx="3">
                  <c:v>7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solidFill>
      <a:srgbClr val="00CC0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3</c:v>
                </c:pt>
                <c:pt idx="1">
                  <c:v>9</c:v>
                </c:pt>
                <c:pt idx="2">
                  <c:v>10</c:v>
                </c:pt>
                <c:pt idx="3">
                  <c:v>9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solidFill>
      <a:srgbClr val="00CC0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explosion val="2"/>
          <c:dPt>
            <c:idx val="0"/>
            <c:spPr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softEdge">
                <a:bevelT w="127000" prst="artDeco"/>
              </a:sp3d>
            </c:spPr>
          </c:dPt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2</c:v>
                </c:pt>
                <c:pt idx="1">
                  <c:v>5</c:v>
                </c:pt>
                <c:pt idx="2">
                  <c:v>19</c:v>
                </c:pt>
                <c:pt idx="3">
                  <c:v>16</c:v>
                </c:pt>
                <c:pt idx="4">
                  <c:v>15</c:v>
                </c:pt>
                <c:pt idx="5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solidFill>
      <a:srgbClr val="00CC0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10011401241502346"/>
          <c:y val="0.19534109004723385"/>
          <c:w val="0.61865853510029756"/>
          <c:h val="0.6841415768618303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27</c:v>
                </c:pt>
                <c:pt idx="3">
                  <c:v>10</c:v>
                </c:pt>
                <c:pt idx="4">
                  <c:v>9</c:v>
                </c:pt>
                <c:pt idx="5">
                  <c:v>3</c:v>
                </c:pt>
              </c:numCache>
            </c:numRef>
          </c:val>
        </c:ser>
        <c:dLbls/>
        <c:firstSliceAng val="0"/>
      </c:pieChart>
      <c:spPr>
        <a:ln>
          <a:noFill/>
        </a:ln>
      </c:spPr>
    </c:plotArea>
    <c:plotVisOnly val="1"/>
    <c:dispBlanksAs val="zero"/>
  </c:chart>
  <c:spPr>
    <a:solidFill>
      <a:schemeClr val="accent6">
        <a:lumMod val="60000"/>
        <a:lumOff val="40000"/>
      </a:schemeClr>
    </a:solidFill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10221834326100518"/>
          <c:y val="0.22765454835502608"/>
          <c:w val="0.57182499665279374"/>
          <c:h val="0.57182499665279374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8</c:v>
                </c:pt>
                <c:pt idx="1">
                  <c:v>8</c:v>
                </c:pt>
                <c:pt idx="2">
                  <c:v>17</c:v>
                </c:pt>
                <c:pt idx="3">
                  <c:v>14</c:v>
                </c:pt>
                <c:pt idx="4">
                  <c:v>10</c:v>
                </c:pt>
                <c:pt idx="5">
                  <c:v>2</c:v>
                </c:pt>
              </c:numCache>
            </c:numRef>
          </c:val>
        </c:ser>
        <c:dLbls/>
        <c:firstSliceAng val="0"/>
      </c:pieChart>
      <c:spPr>
        <a:ln>
          <a:noFill/>
        </a:ln>
      </c:spPr>
    </c:plotArea>
    <c:plotVisOnly val="1"/>
    <c:dispBlanksAs val="zero"/>
  </c:chart>
  <c:spPr>
    <a:solidFill>
      <a:schemeClr val="accent6">
        <a:lumMod val="60000"/>
        <a:lumOff val="40000"/>
      </a:schemeClr>
    </a:solidFill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6</c:v>
                </c:pt>
                <c:pt idx="1">
                  <c:v>15</c:v>
                </c:pt>
                <c:pt idx="2">
                  <c:v>19</c:v>
                </c:pt>
                <c:pt idx="3">
                  <c:v>11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dLbls/>
        <c:firstSliceAng val="0"/>
      </c:pieChart>
      <c:spPr>
        <a:ln>
          <a:noFill/>
        </a:ln>
      </c:spPr>
    </c:plotArea>
    <c:legend>
      <c:legendPos val="r"/>
    </c:legend>
    <c:plotVisOnly val="1"/>
    <c:dispBlanksAs val="zero"/>
  </c:chart>
  <c:spPr>
    <a:solidFill>
      <a:schemeClr val="accent6">
        <a:lumMod val="60000"/>
        <a:lumOff val="40000"/>
      </a:schemeClr>
    </a:solidFill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8</c:v>
                </c:pt>
                <c:pt idx="1">
                  <c:v>17</c:v>
                </c:pt>
                <c:pt idx="2">
                  <c:v>10</c:v>
                </c:pt>
                <c:pt idx="3">
                  <c:v>10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solidFill>
      <a:schemeClr val="accent4">
        <a:lumMod val="60000"/>
        <a:lumOff val="40000"/>
      </a:schemeClr>
    </a:solidFill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10</c:v>
                </c:pt>
                <c:pt idx="1">
                  <c:v>13</c:v>
                </c:pt>
                <c:pt idx="2">
                  <c:v>11</c:v>
                </c:pt>
                <c:pt idx="3">
                  <c:v>3</c:v>
                </c:pt>
                <c:pt idx="4">
                  <c:v>10</c:v>
                </c:pt>
                <c:pt idx="5">
                  <c:v>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solidFill>
      <a:schemeClr val="accent4">
        <a:lumMod val="60000"/>
        <a:lumOff val="40000"/>
      </a:schemeClr>
    </a:solidFill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8</c:v>
                </c:pt>
                <c:pt idx="1">
                  <c:v>14</c:v>
                </c:pt>
                <c:pt idx="2">
                  <c:v>19</c:v>
                </c:pt>
                <c:pt idx="3">
                  <c:v>7</c:v>
                </c:pt>
                <c:pt idx="4">
                  <c:v>7</c:v>
                </c:pt>
                <c:pt idx="5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spPr>
    <a:solidFill>
      <a:schemeClr val="accent4">
        <a:lumMod val="60000"/>
        <a:lumOff val="40000"/>
      </a:schemeClr>
    </a:solidFill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1A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</c:v>
                </c:pt>
                <c:pt idx="1">
                  <c:v>9</c:v>
                </c:pt>
                <c:pt idx="2">
                  <c:v>12</c:v>
                </c:pt>
                <c:pt idx="3">
                  <c:v>8</c:v>
                </c:pt>
                <c:pt idx="4">
                  <c:v>19</c:v>
                </c:pt>
                <c:pt idx="5">
                  <c:v>8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solidFill>
      <a:srgbClr val="00B05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1A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explosion val="5"/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2</c:v>
                </c:pt>
                <c:pt idx="1">
                  <c:v>26</c:v>
                </c:pt>
                <c:pt idx="2">
                  <c:v>10</c:v>
                </c:pt>
                <c:pt idx="3">
                  <c:v>9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solidFill>
      <a:srgbClr val="00B05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2</c:v>
                </c:pt>
                <c:pt idx="1">
                  <c:v>8</c:v>
                </c:pt>
                <c:pt idx="2">
                  <c:v>21</c:v>
                </c:pt>
                <c:pt idx="3">
                  <c:v>8</c:v>
                </c:pt>
                <c:pt idx="4">
                  <c:v>6</c:v>
                </c:pt>
                <c:pt idx="5">
                  <c:v>8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spPr>
    <a:solidFill>
      <a:srgbClr val="00B05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4</c:v>
                </c:pt>
                <c:pt idx="1">
                  <c:v>10</c:v>
                </c:pt>
                <c:pt idx="2">
                  <c:v>15</c:v>
                </c:pt>
                <c:pt idx="3">
                  <c:v>18</c:v>
                </c:pt>
                <c:pt idx="4">
                  <c:v>22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Colonna1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Colonna2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Colonna3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spPr>
    <a:solidFill>
      <a:srgbClr val="7030A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Pt>
            <c:idx val="0"/>
            <c:spPr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softEdge">
                <a:bevelT w="127000" prst="artDeco"/>
              </a:sp3d>
            </c:spPr>
          </c:dPt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15</c:v>
                </c:pt>
                <c:pt idx="1">
                  <c:v>20</c:v>
                </c:pt>
                <c:pt idx="2">
                  <c:v>13</c:v>
                </c:pt>
                <c:pt idx="3">
                  <c:v>8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  <c:layout/>
      <c:spPr>
        <a:ln>
          <a:solidFill>
            <a:srgbClr val="FF0000"/>
          </a:solidFill>
        </a:ln>
      </c:spPr>
    </c:legend>
    <c:plotVisOnly val="1"/>
    <c:dispBlanksAs val="zero"/>
  </c:chart>
  <c:spPr>
    <a:solidFill>
      <a:srgbClr val="00CC0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7</c:v>
                </c:pt>
                <c:pt idx="1">
                  <c:v>11</c:v>
                </c:pt>
                <c:pt idx="2">
                  <c:v>19</c:v>
                </c:pt>
                <c:pt idx="3">
                  <c:v>22</c:v>
                </c:pt>
                <c:pt idx="4">
                  <c:v>6</c:v>
                </c:pt>
                <c:pt idx="5">
                  <c:v>3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Colonna1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Colonna2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Colonna3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spPr>
    <a:solidFill>
      <a:srgbClr val="7030A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10</c:v>
                </c:pt>
                <c:pt idx="1">
                  <c:v>12</c:v>
                </c:pt>
                <c:pt idx="2">
                  <c:v>14</c:v>
                </c:pt>
                <c:pt idx="3">
                  <c:v>15</c:v>
                </c:pt>
                <c:pt idx="4">
                  <c:v>14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Colonna1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Colonna2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Colonna3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spPr>
    <a:solidFill>
      <a:srgbClr val="7030A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12</c:v>
                </c:pt>
                <c:pt idx="1">
                  <c:v>24</c:v>
                </c:pt>
                <c:pt idx="2">
                  <c:v>15</c:v>
                </c:pt>
                <c:pt idx="3">
                  <c:v>8</c:v>
                </c:pt>
                <c:pt idx="4">
                  <c:v>11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Colonna1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Colonna2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Colonna3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spPr>
    <a:solidFill>
      <a:srgbClr val="77C925"/>
    </a:solidFill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3</c:v>
                </c:pt>
                <c:pt idx="1">
                  <c:v>16</c:v>
                </c:pt>
                <c:pt idx="2">
                  <c:v>15</c:v>
                </c:pt>
                <c:pt idx="3">
                  <c:v>19</c:v>
                </c:pt>
                <c:pt idx="4">
                  <c:v>14</c:v>
                </c:pt>
                <c:pt idx="5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spPr>
    <a:solidFill>
      <a:srgbClr val="77C925"/>
    </a:solidFill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18</c:v>
                </c:pt>
                <c:pt idx="1">
                  <c:v>17</c:v>
                </c:pt>
                <c:pt idx="2">
                  <c:v>11</c:v>
                </c:pt>
                <c:pt idx="3">
                  <c:v>12</c:v>
                </c:pt>
                <c:pt idx="4">
                  <c:v>8</c:v>
                </c:pt>
                <c:pt idx="5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spPr>
    <a:solidFill>
      <a:srgbClr val="77C925"/>
    </a:solidFill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4</c:v>
                </c:pt>
                <c:pt idx="1">
                  <c:v>7</c:v>
                </c:pt>
                <c:pt idx="2">
                  <c:v>10</c:v>
                </c:pt>
                <c:pt idx="3">
                  <c:v>16</c:v>
                </c:pt>
                <c:pt idx="4">
                  <c:v>28</c:v>
                </c:pt>
                <c:pt idx="5">
                  <c:v>6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Colonna1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Colonna2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Colonna3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</c:numCache>
            </c:numRef>
          </c:val>
        </c:ser>
        <c:dLbls/>
        <c:firstSliceAng val="0"/>
      </c:pieChart>
    </c:plotArea>
    <c:plotVisOnly val="1"/>
    <c:dispBlanksAs val="zero"/>
  </c:chart>
  <c:spPr>
    <a:solidFill>
      <a:schemeClr val="accent3">
        <a:lumMod val="50000"/>
      </a:schemeClr>
    </a:solidFill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</c:v>
                </c:pt>
                <c:pt idx="1">
                  <c:v>13</c:v>
                </c:pt>
                <c:pt idx="2">
                  <c:v>21</c:v>
                </c:pt>
                <c:pt idx="3">
                  <c:v>16</c:v>
                </c:pt>
                <c:pt idx="4">
                  <c:v>17</c:v>
                </c:pt>
                <c:pt idx="5">
                  <c:v>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solidFill>
      <a:schemeClr val="accent3">
        <a:lumMod val="50000"/>
      </a:schemeClr>
    </a:solidFill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3</c:v>
                </c:pt>
                <c:pt idx="1">
                  <c:v>11</c:v>
                </c:pt>
                <c:pt idx="2">
                  <c:v>10</c:v>
                </c:pt>
                <c:pt idx="3">
                  <c:v>16</c:v>
                </c:pt>
                <c:pt idx="4">
                  <c:v>25</c:v>
                </c:pt>
                <c:pt idx="5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FF0000"/>
          </a:solidFill>
        </a:ln>
      </c:spPr>
    </c:legend>
    <c:plotVisOnly val="1"/>
    <c:dispBlanksAs val="zero"/>
  </c:chart>
  <c:spPr>
    <a:solidFill>
      <a:schemeClr val="accent3">
        <a:lumMod val="50000"/>
      </a:schemeClr>
    </a:solidFill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9.3384264466941633E-2"/>
          <c:y val="0.20692591669146571"/>
          <c:w val="0.60896731658542691"/>
          <c:h val="0.62700618500317695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8</c:v>
                </c:pt>
                <c:pt idx="1">
                  <c:v>11</c:v>
                </c:pt>
                <c:pt idx="2">
                  <c:v>10</c:v>
                </c:pt>
                <c:pt idx="3">
                  <c:v>16</c:v>
                </c:pt>
                <c:pt idx="4">
                  <c:v>8</c:v>
                </c:pt>
                <c:pt idx="5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solidFill>
      <a:schemeClr val="accent3">
        <a:lumMod val="50000"/>
      </a:schemeClr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9.3384264466941633E-2"/>
          <c:y val="0.20692591669146571"/>
          <c:w val="0.60896731658542691"/>
          <c:h val="0.62700618500317695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</c:v>
                </c:pt>
                <c:pt idx="1">
                  <c:v>9</c:v>
                </c:pt>
                <c:pt idx="2">
                  <c:v>13</c:v>
                </c:pt>
                <c:pt idx="3">
                  <c:v>17</c:v>
                </c:pt>
                <c:pt idx="4">
                  <c:v>12</c:v>
                </c:pt>
                <c:pt idx="5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solidFill>
      <a:schemeClr val="accent3">
        <a:lumMod val="50000"/>
      </a:schemeClr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spPr>
              <a:scene3d>
                <a:camera prst="orthographicFront"/>
                <a:lightRig rig="threePt" dir="t"/>
              </a:scene3d>
              <a:sp3d prstMaterial="softEdge">
                <a:bevelT w="127000" prst="artDeco"/>
              </a:sp3d>
            </c:spPr>
          </c:dPt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10</c:v>
                </c:pt>
                <c:pt idx="1">
                  <c:v>1</c:v>
                </c:pt>
                <c:pt idx="2">
                  <c:v>26</c:v>
                </c:pt>
                <c:pt idx="3">
                  <c:v>22</c:v>
                </c:pt>
                <c:pt idx="4">
                  <c:v>7</c:v>
                </c:pt>
                <c:pt idx="5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solidFill>
      <a:srgbClr val="00CC0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9.3384264466941633E-2"/>
          <c:y val="0.20692591669146571"/>
          <c:w val="0.60896731658542691"/>
          <c:h val="0.62700618500317695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</c:v>
                </c:pt>
                <c:pt idx="1">
                  <c:v>17</c:v>
                </c:pt>
                <c:pt idx="2">
                  <c:v>15</c:v>
                </c:pt>
                <c:pt idx="3">
                  <c:v>16</c:v>
                </c:pt>
                <c:pt idx="4">
                  <c:v>7</c:v>
                </c:pt>
                <c:pt idx="5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FF0000"/>
          </a:solidFill>
        </a:ln>
      </c:spPr>
    </c:legend>
    <c:plotVisOnly val="1"/>
    <c:dispBlanksAs val="zero"/>
  </c:chart>
  <c:spPr>
    <a:solidFill>
      <a:schemeClr val="accent3">
        <a:lumMod val="50000"/>
      </a:schemeClr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1A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pPr>
              <a:ln>
                <a:noFill/>
              </a:ln>
            </c:spPr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5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1B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5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1C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1D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dLbls/>
        <c:firstSliceAng val="0"/>
      </c:pieChart>
      <c:spPr>
        <a:ln>
          <a:noFill/>
        </a:ln>
      </c:spPr>
    </c:plotArea>
    <c:legend>
      <c:legendPos val="r"/>
    </c:legend>
    <c:plotVisOnly val="1"/>
    <c:dispBlanksAs val="zero"/>
  </c:chart>
  <c:spPr>
    <a:solidFill>
      <a:schemeClr val="accent3">
        <a:lumMod val="50000"/>
      </a:schemeClr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pPr>
              <a:ln>
                <a:noFill/>
              </a:ln>
            </c:spPr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11</c:v>
                </c:pt>
                <c:pt idx="1">
                  <c:v>9</c:v>
                </c:pt>
                <c:pt idx="2">
                  <c:v>15</c:v>
                </c:pt>
                <c:pt idx="3">
                  <c:v>9</c:v>
                </c:pt>
                <c:pt idx="4">
                  <c:v>6</c:v>
                </c:pt>
                <c:pt idx="5">
                  <c:v>1</c:v>
                </c:pt>
              </c:numCache>
            </c:numRef>
          </c:val>
        </c:ser>
        <c:dLbls/>
        <c:firstSliceAng val="0"/>
      </c:pieChart>
      <c:spPr>
        <a:ln>
          <a:noFill/>
        </a:ln>
      </c:spPr>
    </c:plotArea>
    <c:legend>
      <c:legendPos val="r"/>
    </c:legend>
    <c:plotVisOnly val="1"/>
    <c:dispBlanksAs val="zero"/>
  </c:chart>
  <c:spPr>
    <a:solidFill>
      <a:schemeClr val="accent3">
        <a:lumMod val="50000"/>
      </a:schemeClr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pPr>
              <a:ln>
                <a:noFill/>
              </a:ln>
            </c:spPr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</c:v>
                </c:pt>
                <c:pt idx="1">
                  <c:v>23</c:v>
                </c:pt>
                <c:pt idx="2">
                  <c:v>13</c:v>
                </c:pt>
                <c:pt idx="3">
                  <c:v>10</c:v>
                </c:pt>
                <c:pt idx="4">
                  <c:v>8</c:v>
                </c:pt>
                <c:pt idx="5">
                  <c:v>0</c:v>
                </c:pt>
              </c:numCache>
            </c:numRef>
          </c:val>
        </c:ser>
        <c:dLbls/>
        <c:firstSliceAng val="0"/>
      </c:pieChart>
      <c:spPr>
        <a:ln>
          <a:noFill/>
        </a:ln>
      </c:spPr>
    </c:plotArea>
    <c:legend>
      <c:legendPos val="r"/>
    </c:legend>
    <c:plotVisOnly val="1"/>
    <c:dispBlanksAs val="zero"/>
  </c:chart>
  <c:spPr>
    <a:solidFill>
      <a:schemeClr val="accent3">
        <a:lumMod val="50000"/>
      </a:schemeClr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13</c:v>
                </c:pt>
                <c:pt idx="4">
                  <c:v>9</c:v>
                </c:pt>
                <c:pt idx="5">
                  <c:v>2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spPr>
    <a:solidFill>
      <a:schemeClr val="accent3">
        <a:lumMod val="50000"/>
      </a:schemeClr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16</c:v>
                </c:pt>
                <c:pt idx="3">
                  <c:v>17</c:v>
                </c:pt>
                <c:pt idx="4">
                  <c:v>9</c:v>
                </c:pt>
                <c:pt idx="5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spPr>
    <a:solidFill>
      <a:schemeClr val="accent3">
        <a:lumMod val="50000"/>
      </a:schemeClr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</c:v>
                </c:pt>
                <c:pt idx="1">
                  <c:v>14</c:v>
                </c:pt>
                <c:pt idx="2">
                  <c:v>18</c:v>
                </c:pt>
                <c:pt idx="3">
                  <c:v>17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spPr>
    <a:solidFill>
      <a:schemeClr val="accent3">
        <a:lumMod val="50000"/>
      </a:schemeClr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spPr>
              <a:scene3d>
                <a:camera prst="orthographicFront"/>
                <a:lightRig rig="threePt" dir="t"/>
              </a:scene3d>
              <a:sp3d prstMaterial="softEdge">
                <a:bevelT w="127000" prst="artDeco"/>
              </a:sp3d>
            </c:spPr>
          </c:dPt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15</c:v>
                </c:pt>
                <c:pt idx="1">
                  <c:v>3</c:v>
                </c:pt>
                <c:pt idx="2">
                  <c:v>12</c:v>
                </c:pt>
                <c:pt idx="3">
                  <c:v>20</c:v>
                </c:pt>
                <c:pt idx="4">
                  <c:v>8</c:v>
                </c:pt>
                <c:pt idx="5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solidFill>
      <a:srgbClr val="00CC0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spPr>
              <a:scene3d>
                <a:camera prst="orthographicFront"/>
                <a:lightRig rig="threePt" dir="t"/>
              </a:scene3d>
              <a:sp3d prstMaterial="softEdge">
                <a:bevelT w="127000" prst="artDeco"/>
              </a:sp3d>
            </c:spPr>
          </c:dPt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18</c:v>
                </c:pt>
                <c:pt idx="1">
                  <c:v>9</c:v>
                </c:pt>
                <c:pt idx="2">
                  <c:v>12</c:v>
                </c:pt>
                <c:pt idx="3">
                  <c:v>12</c:v>
                </c:pt>
                <c:pt idx="4">
                  <c:v>6</c:v>
                </c:pt>
                <c:pt idx="5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77024334098041225"/>
          <c:y val="0.10630465662545431"/>
          <c:w val="0.1620497052657098"/>
          <c:h val="0.8251836105512087"/>
        </c:manualLayout>
      </c:layout>
      <c:spPr>
        <a:ln>
          <a:solidFill>
            <a:schemeClr val="accent1"/>
          </a:solidFill>
        </a:ln>
      </c:spPr>
    </c:legend>
    <c:plotVisOnly val="1"/>
    <c:dispBlanksAs val="zero"/>
  </c:chart>
  <c:spPr>
    <a:solidFill>
      <a:srgbClr val="00CC0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5</c:v>
                </c:pt>
                <c:pt idx="1">
                  <c:v>7</c:v>
                </c:pt>
                <c:pt idx="2">
                  <c:v>31</c:v>
                </c:pt>
                <c:pt idx="3">
                  <c:v>13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solidFill>
      <a:srgbClr val="00CC0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8</c:v>
                </c:pt>
                <c:pt idx="1">
                  <c:v>6</c:v>
                </c:pt>
                <c:pt idx="2">
                  <c:v>12</c:v>
                </c:pt>
                <c:pt idx="3">
                  <c:v>20</c:v>
                </c:pt>
                <c:pt idx="4">
                  <c:v>11</c:v>
                </c:pt>
                <c:pt idx="5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solidFill>
      <a:srgbClr val="00CC0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1479933080721528"/>
          <c:y val="0.21579749946482921"/>
          <c:w val="0.62342925254168002"/>
          <c:h val="0.71466280169412078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17</c:v>
                </c:pt>
                <c:pt idx="1">
                  <c:v>9</c:v>
                </c:pt>
                <c:pt idx="2">
                  <c:v>16</c:v>
                </c:pt>
                <c:pt idx="3">
                  <c:v>6</c:v>
                </c:pt>
                <c:pt idx="4">
                  <c:v>8</c:v>
                </c:pt>
                <c:pt idx="5">
                  <c:v>2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spPr>
    <a:solidFill>
      <a:srgbClr val="00CC0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4BA20-C148-4421-9ACD-52B022FE8A53}" type="datetimeFigureOut">
              <a:rPr lang="it-IT" smtClean="0"/>
              <a:pPr/>
              <a:t>14/06/2018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8C2E5-0F68-4477-B50E-51E293CC45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1275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8C2E5-0F68-4477-B50E-51E293CC459A}" type="slidenum">
              <a:rPr lang="it-IT" smtClean="0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59108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BBFE-43B1-477C-9771-8C9031807009}" type="datetimeFigureOut">
              <a:rPr lang="it-IT" smtClean="0"/>
              <a:pPr/>
              <a:t>14/06/2018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40F8-B4AF-489F-9630-DA2B218B25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BBFE-43B1-477C-9771-8C9031807009}" type="datetimeFigureOut">
              <a:rPr lang="it-IT" smtClean="0"/>
              <a:pPr/>
              <a:t>14/06/2018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40F8-B4AF-489F-9630-DA2B218B25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BBFE-43B1-477C-9771-8C9031807009}" type="datetimeFigureOut">
              <a:rPr lang="it-IT" smtClean="0"/>
              <a:pPr/>
              <a:t>14/06/2018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40F8-B4AF-489F-9630-DA2B218B25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BBFE-43B1-477C-9771-8C9031807009}" type="datetimeFigureOut">
              <a:rPr lang="it-IT" smtClean="0"/>
              <a:pPr/>
              <a:t>14/06/2018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40F8-B4AF-489F-9630-DA2B218B25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BBFE-43B1-477C-9771-8C9031807009}" type="datetimeFigureOut">
              <a:rPr lang="it-IT" smtClean="0"/>
              <a:pPr/>
              <a:t>14/06/2018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40F8-B4AF-489F-9630-DA2B218B25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BBFE-43B1-477C-9771-8C9031807009}" type="datetimeFigureOut">
              <a:rPr lang="it-IT" smtClean="0"/>
              <a:pPr/>
              <a:t>14/06/2018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40F8-B4AF-489F-9630-DA2B218B25A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BBFE-43B1-477C-9771-8C9031807009}" type="datetimeFigureOut">
              <a:rPr lang="it-IT" smtClean="0"/>
              <a:pPr/>
              <a:t>14/06/2018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40F8-B4AF-489F-9630-DA2B218B25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BBFE-43B1-477C-9771-8C9031807009}" type="datetimeFigureOut">
              <a:rPr lang="it-IT" smtClean="0"/>
              <a:pPr/>
              <a:t>14/06/2018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40F8-B4AF-489F-9630-DA2B218B25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BBFE-43B1-477C-9771-8C9031807009}" type="datetimeFigureOut">
              <a:rPr lang="it-IT" smtClean="0"/>
              <a:pPr/>
              <a:t>14/06/2018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40F8-B4AF-489F-9630-DA2B218B25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BBFE-43B1-477C-9771-8C9031807009}" type="datetimeFigureOut">
              <a:rPr lang="it-IT" smtClean="0"/>
              <a:pPr/>
              <a:t>14/06/2018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6A40F8-B4AF-489F-9630-DA2B218B25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BBFE-43B1-477C-9771-8C9031807009}" type="datetimeFigureOut">
              <a:rPr lang="it-IT" smtClean="0"/>
              <a:pPr/>
              <a:t>14/06/2018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40F8-B4AF-489F-9630-DA2B218B25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902BBFE-43B1-477C-9771-8C9031807009}" type="datetimeFigureOut">
              <a:rPr lang="it-IT" smtClean="0"/>
              <a:pPr/>
              <a:t>14/06/2018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96A40F8-B4AF-489F-9630-DA2B218B25A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0.xml"/><Relationship Id="rId4" Type="http://schemas.openxmlformats.org/officeDocument/2006/relationships/chart" Target="../charts/chart3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755576" y="2130425"/>
            <a:ext cx="7488832" cy="1470025"/>
          </a:xfrm>
          <a:solidFill>
            <a:srgbClr val="FF9900"/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47500" lnSpcReduction="20000"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DIRIGENTE SCOLASTICO</a:t>
            </a:r>
          </a:p>
          <a:p>
            <a:r>
              <a:rPr lang="it-IT" b="1" dirty="0" smtClean="0">
                <a:solidFill>
                  <a:srgbClr val="FFFF00"/>
                </a:solidFill>
              </a:rPr>
              <a:t>GIUSEPPINA NUGNES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196752"/>
            <a:ext cx="7488832" cy="352839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94724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sz="2000" dirty="0"/>
              <a:t>RISULTATI COMPLESSIVI CLASSI PRIME</a:t>
            </a:r>
            <a:br>
              <a:rPr lang="it-IT" sz="2000" dirty="0"/>
            </a:br>
            <a:r>
              <a:rPr lang="it-IT" sz="2000" dirty="0"/>
              <a:t>MATEMATICA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7504" y="1097280"/>
            <a:ext cx="2232248" cy="54864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 smtClean="0"/>
              <a:t>Risultati iniziali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411760" y="1052736"/>
            <a:ext cx="2736304" cy="54864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 smtClean="0"/>
              <a:t>Risultati intermedi</a:t>
            </a:r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902244603"/>
              </p:ext>
            </p:extLst>
          </p:nvPr>
        </p:nvGraphicFramePr>
        <p:xfrm>
          <a:off x="-21084" y="1628800"/>
          <a:ext cx="2520280" cy="2159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92881791"/>
              </p:ext>
            </p:extLst>
          </p:nvPr>
        </p:nvGraphicFramePr>
        <p:xfrm>
          <a:off x="2483768" y="1628800"/>
          <a:ext cx="280831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0689993"/>
              </p:ext>
            </p:extLst>
          </p:nvPr>
        </p:nvGraphicFramePr>
        <p:xfrm>
          <a:off x="5148064" y="1047016"/>
          <a:ext cx="3274142" cy="509776"/>
        </p:xfrm>
        <a:graphic>
          <a:graphicData uri="http://schemas.openxmlformats.org/drawingml/2006/table">
            <a:tbl>
              <a:tblPr/>
              <a:tblGrid>
                <a:gridCol w="3274142"/>
              </a:tblGrid>
              <a:tr h="509776">
                <a:tc>
                  <a:txBody>
                    <a:bodyPr/>
                    <a:lstStyle/>
                    <a:p>
                      <a:r>
                        <a:rPr lang="it-IT" dirty="0" smtClean="0"/>
                        <a:t>RISULTATI FINALI </a:t>
                      </a:r>
                      <a:endParaRPr lang="it-IT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26556916"/>
              </p:ext>
            </p:extLst>
          </p:nvPr>
        </p:nvGraphicFramePr>
        <p:xfrm>
          <a:off x="5292080" y="1556792"/>
          <a:ext cx="338437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57220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725760"/>
          </a:xfrm>
          <a:ln w="762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it-IT" sz="4400" dirty="0" smtClean="0">
                <a:solidFill>
                  <a:srgbClr val="FF0000"/>
                </a:solidFill>
              </a:rPr>
              <a:t>CLASSI SECONDE</a:t>
            </a:r>
            <a:endParaRPr lang="it-IT" sz="4400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124744"/>
            <a:ext cx="7344816" cy="3816424"/>
          </a:xfrm>
        </p:spPr>
      </p:pic>
    </p:spTree>
    <p:extLst>
      <p:ext uri="{BB962C8B-B14F-4D97-AF65-F5344CB8AC3E}">
        <p14:creationId xmlns:p14="http://schemas.microsoft.com/office/powerpoint/2010/main" xmlns="" val="189798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20940" cy="4287376"/>
          </a:xfrm>
          <a:ln w="76200">
            <a:solidFill>
              <a:schemeClr val="accent3"/>
            </a:solidFill>
          </a:ln>
        </p:spPr>
        <p:txBody>
          <a:bodyPr/>
          <a:lstStyle/>
          <a:p>
            <a:r>
              <a:rPr lang="it-IT" sz="2400" dirty="0"/>
              <a:t>ANALIZZANDO I GRAFICI </a:t>
            </a:r>
            <a:r>
              <a:rPr lang="it-IT" sz="2400" dirty="0">
                <a:solidFill>
                  <a:srgbClr val="00CC00"/>
                </a:solidFill>
              </a:rPr>
              <a:t>delle prove oggettive </a:t>
            </a:r>
            <a:r>
              <a:rPr lang="it-IT" sz="2400" dirty="0" smtClean="0">
                <a:solidFill>
                  <a:srgbClr val="00CC00"/>
                </a:solidFill>
              </a:rPr>
              <a:t>parallele </a:t>
            </a:r>
            <a:r>
              <a:rPr lang="it-IT" sz="2400" dirty="0" smtClean="0"/>
              <a:t> </a:t>
            </a:r>
            <a:r>
              <a:rPr lang="it-IT" sz="2400" dirty="0"/>
              <a:t>delle classi </a:t>
            </a:r>
            <a:r>
              <a:rPr lang="it-IT" sz="2400" dirty="0" smtClean="0">
                <a:solidFill>
                  <a:srgbClr val="00CC00"/>
                </a:solidFill>
              </a:rPr>
              <a:t>SECONDE</a:t>
            </a:r>
            <a:r>
              <a:rPr lang="it-IT" sz="2400" dirty="0" smtClean="0"/>
              <a:t> </a:t>
            </a:r>
            <a:r>
              <a:rPr lang="it-IT" sz="2400" dirty="0"/>
              <a:t>DELLA SCUOLA PRIMARIA, SOMMINISTRATE IN LINGUA ITALIANA-IN LINGUA INGLESE E IN MATEMATICA,  SI NOTA </a:t>
            </a:r>
            <a:r>
              <a:rPr lang="it-IT" sz="2400" dirty="0" smtClean="0"/>
              <a:t>che ,come per le prove oggettive iniziali, anche per quelle intermedie  </a:t>
            </a:r>
            <a:r>
              <a:rPr lang="it-IT" sz="2400" dirty="0"/>
              <a:t>: </a:t>
            </a:r>
            <a:r>
              <a:rPr lang="it-IT" sz="2400" dirty="0">
                <a:solidFill>
                  <a:srgbClr val="00CC00"/>
                </a:solidFill>
              </a:rPr>
              <a:t>I </a:t>
            </a:r>
            <a:r>
              <a:rPr lang="it-IT" sz="2400" dirty="0" smtClean="0">
                <a:solidFill>
                  <a:srgbClr val="00CC00"/>
                </a:solidFill>
              </a:rPr>
              <a:t>VOTI SONO DISTRIBUITI EQUAMENTE NELLE FASCE e sono stabili. </a:t>
            </a:r>
            <a:r>
              <a:rPr lang="it-IT" sz="2400" dirty="0" smtClean="0"/>
              <a:t>.Non </a:t>
            </a:r>
            <a:r>
              <a:rPr lang="it-IT" sz="2400" dirty="0"/>
              <a:t>vi sono all’interno delle classi </a:t>
            </a:r>
            <a:r>
              <a:rPr lang="it-IT" sz="2400" dirty="0" smtClean="0"/>
              <a:t>SECONDE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/>
              <a:t>alunni con valutazione inferiore al 6.</a:t>
            </a:r>
          </a:p>
        </p:txBody>
      </p:sp>
    </p:spTree>
    <p:extLst>
      <p:ext uri="{BB962C8B-B14F-4D97-AF65-F5344CB8AC3E}">
        <p14:creationId xmlns:p14="http://schemas.microsoft.com/office/powerpoint/2010/main" xmlns="" val="224021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20940" cy="4287376"/>
          </a:xfrm>
          <a:ln w="76200">
            <a:solidFill>
              <a:schemeClr val="accent3"/>
            </a:solidFill>
          </a:ln>
        </p:spPr>
        <p:txBody>
          <a:bodyPr/>
          <a:lstStyle/>
          <a:p>
            <a:r>
              <a:rPr lang="it-IT" sz="2400" dirty="0"/>
              <a:t>ANALIZZANDO I GRAFICI </a:t>
            </a:r>
            <a:r>
              <a:rPr lang="it-IT" sz="2400" dirty="0">
                <a:solidFill>
                  <a:srgbClr val="00CC00"/>
                </a:solidFill>
              </a:rPr>
              <a:t>delle prove oggettive </a:t>
            </a:r>
            <a:r>
              <a:rPr lang="it-IT" sz="2400" dirty="0" smtClean="0">
                <a:solidFill>
                  <a:srgbClr val="00CC00"/>
                </a:solidFill>
              </a:rPr>
              <a:t>parallele finali  </a:t>
            </a:r>
            <a:r>
              <a:rPr lang="it-IT" sz="2400" dirty="0" smtClean="0"/>
              <a:t> </a:t>
            </a:r>
            <a:r>
              <a:rPr lang="it-IT" sz="2400" dirty="0"/>
              <a:t>delle classi </a:t>
            </a:r>
            <a:r>
              <a:rPr lang="it-IT" sz="2400" dirty="0" smtClean="0">
                <a:solidFill>
                  <a:srgbClr val="00CC00"/>
                </a:solidFill>
              </a:rPr>
              <a:t>SECONDE</a:t>
            </a:r>
            <a:r>
              <a:rPr lang="it-IT" sz="2400" dirty="0" smtClean="0"/>
              <a:t> </a:t>
            </a:r>
            <a:r>
              <a:rPr lang="it-IT" sz="2400" dirty="0"/>
              <a:t>DELLA SCUOLA PRIMARIA, SOMMINISTRATE IN LINGUA ITALIANA-IN LINGUA INGLESE E IN MATEMATICA,  SI NOTA </a:t>
            </a:r>
            <a:r>
              <a:rPr lang="it-IT" sz="2400" dirty="0" smtClean="0"/>
              <a:t>che : </a:t>
            </a:r>
            <a:r>
              <a:rPr lang="it-IT" sz="2400" dirty="0">
                <a:solidFill>
                  <a:srgbClr val="00CC00"/>
                </a:solidFill>
              </a:rPr>
              <a:t>I </a:t>
            </a:r>
            <a:r>
              <a:rPr lang="it-IT" sz="2400" dirty="0" smtClean="0">
                <a:solidFill>
                  <a:srgbClr val="00CC00"/>
                </a:solidFill>
              </a:rPr>
              <a:t>VOTI SONO migliorati e sono  DISTRIBUITI EQUAMENTE NELLE FASCE. </a:t>
            </a:r>
            <a:r>
              <a:rPr lang="it-IT" sz="2400" dirty="0" smtClean="0"/>
              <a:t>.Non </a:t>
            </a:r>
            <a:r>
              <a:rPr lang="it-IT" sz="2400" dirty="0"/>
              <a:t>vi sono all’interno delle classi </a:t>
            </a:r>
            <a:r>
              <a:rPr lang="it-IT" sz="2400" dirty="0" smtClean="0"/>
              <a:t>SECONDE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/>
              <a:t>alunni con valutazione inferiore al 6.</a:t>
            </a:r>
          </a:p>
        </p:txBody>
      </p:sp>
    </p:spTree>
    <p:extLst>
      <p:ext uri="{BB962C8B-B14F-4D97-AF65-F5344CB8AC3E}">
        <p14:creationId xmlns:p14="http://schemas.microsoft.com/office/powerpoint/2010/main" xmlns="" val="138337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0"/>
            <a:ext cx="7520940" cy="914400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sz="2000" dirty="0"/>
              <a:t>RISULTATI COMPLESSIVI CLASSE SECONDE</a:t>
            </a:r>
            <a:br>
              <a:rPr lang="it-IT" sz="2000" dirty="0"/>
            </a:br>
            <a:r>
              <a:rPr lang="it-IT" sz="2000" dirty="0"/>
              <a:t>ITALIANO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0" y="1097280"/>
            <a:ext cx="2483768" cy="54864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t-IT" dirty="0" err="1" smtClean="0"/>
              <a:t>RISULTATIiniziaLI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483768" y="1124744"/>
            <a:ext cx="2808312" cy="54864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 smtClean="0"/>
              <a:t>RISULTATI INTERMEDI</a:t>
            </a:r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826687825"/>
              </p:ext>
            </p:extLst>
          </p:nvPr>
        </p:nvGraphicFramePr>
        <p:xfrm>
          <a:off x="-20010" y="1772816"/>
          <a:ext cx="2555776" cy="2231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601749616"/>
              </p:ext>
            </p:extLst>
          </p:nvPr>
        </p:nvGraphicFramePr>
        <p:xfrm>
          <a:off x="2555776" y="1772816"/>
          <a:ext cx="288032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72251241"/>
              </p:ext>
            </p:extLst>
          </p:nvPr>
        </p:nvGraphicFramePr>
        <p:xfrm>
          <a:off x="5436096" y="1844824"/>
          <a:ext cx="360040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0224452"/>
              </p:ext>
            </p:extLst>
          </p:nvPr>
        </p:nvGraphicFramePr>
        <p:xfrm>
          <a:off x="5292080" y="1124744"/>
          <a:ext cx="3495367" cy="640080"/>
        </p:xfrm>
        <a:graphic>
          <a:graphicData uri="http://schemas.openxmlformats.org/drawingml/2006/table">
            <a:tbl>
              <a:tblPr/>
              <a:tblGrid>
                <a:gridCol w="3495367"/>
              </a:tblGrid>
              <a:tr h="601216">
                <a:tc>
                  <a:txBody>
                    <a:bodyPr/>
                    <a:lstStyle/>
                    <a:p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RISULTATI FINALI</a:t>
                      </a:r>
                      <a:endParaRPr lang="it-IT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5070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0"/>
            <a:ext cx="7520940" cy="914400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sz="1800" dirty="0"/>
              <a:t>RISULTATI COMPLESSIVI CLASSE SECONDE</a:t>
            </a:r>
            <a:br>
              <a:rPr lang="it-IT" sz="1800" dirty="0"/>
            </a:br>
            <a:r>
              <a:rPr lang="it-IT" sz="1800" dirty="0"/>
              <a:t>INGLESE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0" y="1097280"/>
            <a:ext cx="2771800" cy="548640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endParaRPr lang="it-IT" dirty="0" smtClean="0"/>
          </a:p>
          <a:p>
            <a:r>
              <a:rPr lang="it-IT" dirty="0" err="1" smtClean="0"/>
              <a:t>RISULTATIiniziali</a:t>
            </a:r>
            <a:endParaRPr lang="it-IT" dirty="0"/>
          </a:p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771800" y="1097280"/>
            <a:ext cx="2880320" cy="548640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endParaRPr lang="it-IT" dirty="0" smtClean="0"/>
          </a:p>
          <a:p>
            <a:r>
              <a:rPr lang="it-IT" dirty="0" smtClean="0"/>
              <a:t>RISULTATI </a:t>
            </a:r>
            <a:r>
              <a:rPr lang="it-IT" dirty="0"/>
              <a:t>INTERMEDI</a:t>
            </a:r>
          </a:p>
          <a:p>
            <a:endParaRPr lang="it-IT" dirty="0"/>
          </a:p>
        </p:txBody>
      </p:sp>
      <p:graphicFrame>
        <p:nvGraphicFramePr>
          <p:cNvPr id="8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662705578"/>
              </p:ext>
            </p:extLst>
          </p:nvPr>
        </p:nvGraphicFramePr>
        <p:xfrm>
          <a:off x="0" y="1772816"/>
          <a:ext cx="284380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Segnaposto contenut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417368258"/>
              </p:ext>
            </p:extLst>
          </p:nvPr>
        </p:nvGraphicFramePr>
        <p:xfrm>
          <a:off x="2843808" y="1772816"/>
          <a:ext cx="280831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67002148"/>
              </p:ext>
            </p:extLst>
          </p:nvPr>
        </p:nvGraphicFramePr>
        <p:xfrm>
          <a:off x="5664337" y="1700808"/>
          <a:ext cx="3491880" cy="309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3722695"/>
              </p:ext>
            </p:extLst>
          </p:nvPr>
        </p:nvGraphicFramePr>
        <p:xfrm>
          <a:off x="5751871" y="1106129"/>
          <a:ext cx="3288890" cy="530942"/>
        </p:xfrm>
        <a:graphic>
          <a:graphicData uri="http://schemas.openxmlformats.org/drawingml/2006/table">
            <a:tbl>
              <a:tblPr/>
              <a:tblGrid>
                <a:gridCol w="3288890"/>
              </a:tblGrid>
              <a:tr h="530942">
                <a:tc>
                  <a:txBody>
                    <a:bodyPr/>
                    <a:lstStyle/>
                    <a:p>
                      <a:r>
                        <a:rPr lang="it-IT" dirty="0" smtClean="0"/>
                        <a:t>RISULTATI FINALI</a:t>
                      </a:r>
                      <a:endParaRPr lang="it-IT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3195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sz="1800" dirty="0"/>
              <a:t>RISULTATI COMPLESSIVI CLASSE SECONDE</a:t>
            </a:r>
            <a:br>
              <a:rPr lang="it-IT" sz="1800" dirty="0"/>
            </a:br>
            <a:r>
              <a:rPr lang="it-IT" sz="1800" dirty="0"/>
              <a:t>MATEMATICA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7504" y="1097280"/>
            <a:ext cx="2448272" cy="548640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endParaRPr lang="it-IT" dirty="0" smtClean="0"/>
          </a:p>
          <a:p>
            <a:r>
              <a:rPr lang="it-IT" dirty="0" err="1" smtClean="0"/>
              <a:t>RISULTATIiniziali</a:t>
            </a:r>
            <a:endParaRPr lang="it-IT" dirty="0"/>
          </a:p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771800" y="1097280"/>
            <a:ext cx="2952328" cy="548640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endParaRPr lang="it-IT" dirty="0" smtClean="0"/>
          </a:p>
          <a:p>
            <a:r>
              <a:rPr lang="it-IT" dirty="0" smtClean="0"/>
              <a:t>RISULTATI </a:t>
            </a:r>
            <a:r>
              <a:rPr lang="it-IT" dirty="0"/>
              <a:t>INTERMEDI</a:t>
            </a:r>
          </a:p>
          <a:p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364658478"/>
              </p:ext>
            </p:extLst>
          </p:nvPr>
        </p:nvGraphicFramePr>
        <p:xfrm>
          <a:off x="179512" y="1700808"/>
          <a:ext cx="2376264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955152556"/>
              </p:ext>
            </p:extLst>
          </p:nvPr>
        </p:nvGraphicFramePr>
        <p:xfrm>
          <a:off x="2627784" y="1700809"/>
          <a:ext cx="3128392" cy="237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23209730"/>
              </p:ext>
            </p:extLst>
          </p:nvPr>
        </p:nvGraphicFramePr>
        <p:xfrm>
          <a:off x="5800521" y="1700808"/>
          <a:ext cx="3347864" cy="3159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37967411"/>
              </p:ext>
            </p:extLst>
          </p:nvPr>
        </p:nvGraphicFramePr>
        <p:xfrm>
          <a:off x="2627784" y="1700809"/>
          <a:ext cx="312839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1398262"/>
              </p:ext>
            </p:extLst>
          </p:nvPr>
        </p:nvGraphicFramePr>
        <p:xfrm>
          <a:off x="5884606" y="1124744"/>
          <a:ext cx="3151890" cy="576064"/>
        </p:xfrm>
        <a:graphic>
          <a:graphicData uri="http://schemas.openxmlformats.org/drawingml/2006/table">
            <a:tbl>
              <a:tblPr/>
              <a:tblGrid>
                <a:gridCol w="3151890"/>
              </a:tblGrid>
              <a:tr h="576064">
                <a:tc>
                  <a:txBody>
                    <a:bodyPr/>
                    <a:lstStyle/>
                    <a:p>
                      <a:r>
                        <a:rPr lang="it-IT" dirty="0" smtClean="0"/>
                        <a:t>RISULTATI  FINALI</a:t>
                      </a:r>
                      <a:endParaRPr lang="it-IT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187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0"/>
            <a:ext cx="7520940" cy="914400"/>
          </a:xfrm>
          <a:solidFill>
            <a:schemeClr val="accent3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it-IT" sz="3200" dirty="0" smtClean="0">
                <a:solidFill>
                  <a:schemeClr val="accent2">
                    <a:lumMod val="50000"/>
                  </a:schemeClr>
                </a:solidFill>
              </a:rPr>
              <a:t>CLASSI TERZE</a:t>
            </a:r>
            <a:endParaRPr lang="it-IT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980728"/>
            <a:ext cx="7416823" cy="4273078"/>
          </a:xfrm>
        </p:spPr>
      </p:pic>
    </p:spTree>
    <p:extLst>
      <p:ext uri="{BB962C8B-B14F-4D97-AF65-F5344CB8AC3E}">
        <p14:creationId xmlns:p14="http://schemas.microsoft.com/office/powerpoint/2010/main" xmlns="" val="143808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5112568"/>
          </a:xfrm>
          <a:ln w="76200">
            <a:solidFill>
              <a:schemeClr val="accent3"/>
            </a:solidFill>
          </a:ln>
        </p:spPr>
        <p:txBody>
          <a:bodyPr/>
          <a:lstStyle/>
          <a:p>
            <a:r>
              <a:rPr lang="it-IT" sz="1600" dirty="0"/>
              <a:t>ANALIZZANDO I GRAFICI delle prove oggettive parallele INIZIALI delle </a:t>
            </a:r>
            <a:r>
              <a:rPr lang="it-IT" sz="1600" dirty="0">
                <a:solidFill>
                  <a:srgbClr val="77C925"/>
                </a:solidFill>
              </a:rPr>
              <a:t>classi </a:t>
            </a:r>
            <a:r>
              <a:rPr lang="it-IT" sz="1600" dirty="0" smtClean="0">
                <a:solidFill>
                  <a:srgbClr val="77C925"/>
                </a:solidFill>
              </a:rPr>
              <a:t>TERZE </a:t>
            </a:r>
            <a:r>
              <a:rPr lang="it-IT" sz="1600" dirty="0"/>
              <a:t>DELLA SCUOLA </a:t>
            </a:r>
            <a:r>
              <a:rPr lang="it-IT" sz="1600" dirty="0" smtClean="0"/>
              <a:t>PRIMARIA,  </a:t>
            </a:r>
            <a:r>
              <a:rPr lang="it-IT" sz="1600" dirty="0"/>
              <a:t>SI NOTA che </a:t>
            </a:r>
            <a:r>
              <a:rPr lang="it-IT" sz="1600" dirty="0" smtClean="0"/>
              <a:t>:</a:t>
            </a:r>
            <a:br>
              <a:rPr lang="it-IT" sz="1600" dirty="0" smtClean="0"/>
            </a:br>
            <a:r>
              <a:rPr lang="it-IT" sz="1600" dirty="0" smtClean="0">
                <a:solidFill>
                  <a:schemeClr val="tx2">
                    <a:lumMod val="10000"/>
                  </a:schemeClr>
                </a:solidFill>
              </a:rPr>
              <a:t>In italiano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50% degli alunni ha avuto una votazione pari a </a:t>
            </a:r>
            <a:r>
              <a:rPr lang="it-IT" sz="1600" dirty="0" smtClean="0">
                <a:solidFill>
                  <a:srgbClr val="00CC00"/>
                </a:solidFill>
              </a:rPr>
              <a:t>8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45% degli alunni ha avuto una votazione equamente distribuita nelle varie fasce di voto:</a:t>
            </a:r>
            <a:r>
              <a:rPr lang="it-IT" sz="1600" dirty="0" smtClean="0">
                <a:solidFill>
                  <a:srgbClr val="00CC00"/>
                </a:solidFill>
              </a:rPr>
              <a:t>6-7-9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vi </a:t>
            </a:r>
            <a:r>
              <a:rPr lang="it-IT" sz="1600" dirty="0"/>
              <a:t>sono all’interno delle classi </a:t>
            </a:r>
            <a:r>
              <a:rPr lang="it-IT" sz="1600" dirty="0" smtClean="0"/>
              <a:t>TERZE SOLO 5 alunni </a:t>
            </a:r>
            <a:r>
              <a:rPr lang="it-IT" sz="1600" dirty="0"/>
              <a:t>con valutazione inferiore al </a:t>
            </a:r>
            <a:r>
              <a:rPr lang="it-IT" sz="1600" dirty="0" smtClean="0">
                <a:solidFill>
                  <a:srgbClr val="00CC00"/>
                </a:solidFill>
              </a:rPr>
              <a:t>6 </a:t>
            </a:r>
            <a:r>
              <a:rPr lang="it-IT" sz="1600" dirty="0" smtClean="0"/>
              <a:t>pari al 5%.</a:t>
            </a:r>
            <a:br>
              <a:rPr lang="it-IT" sz="1600" dirty="0" smtClean="0"/>
            </a:br>
            <a:r>
              <a:rPr lang="it-IT" sz="1600" dirty="0" smtClean="0"/>
              <a:t>Non vi sono alunni con votazione </a:t>
            </a:r>
            <a:r>
              <a:rPr lang="it-IT" sz="1600" dirty="0" smtClean="0">
                <a:solidFill>
                  <a:srgbClr val="00CC00"/>
                </a:solidFill>
              </a:rPr>
              <a:t>10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>
                <a:solidFill>
                  <a:schemeClr val="bg1"/>
                </a:solidFill>
              </a:rPr>
              <a:t>in inglese</a:t>
            </a:r>
            <a:br>
              <a:rPr lang="it-IT" sz="1600" dirty="0">
                <a:solidFill>
                  <a:schemeClr val="bg1"/>
                </a:solidFill>
              </a:rPr>
            </a:br>
            <a:r>
              <a:rPr lang="it-IT" sz="1600" dirty="0" smtClean="0"/>
              <a:t>30% </a:t>
            </a:r>
            <a:r>
              <a:rPr lang="it-IT" sz="1600" dirty="0"/>
              <a:t>degli alunni ha avuto una votazione pari a</a:t>
            </a:r>
            <a:r>
              <a:rPr lang="it-IT" sz="1600" dirty="0">
                <a:solidFill>
                  <a:srgbClr val="00CC00"/>
                </a:solidFill>
              </a:rPr>
              <a:t> </a:t>
            </a:r>
            <a:r>
              <a:rPr lang="it-IT" sz="1600" dirty="0" smtClean="0">
                <a:solidFill>
                  <a:srgbClr val="00CC00"/>
                </a:solidFill>
              </a:rPr>
              <a:t>9</a:t>
            </a: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 smtClean="0"/>
              <a:t>50% </a:t>
            </a:r>
            <a:r>
              <a:rPr lang="it-IT" sz="1600" dirty="0"/>
              <a:t>degli alunni ha avuto una votazione equamente distribuita nelle varie fasce di </a:t>
            </a:r>
            <a:r>
              <a:rPr lang="it-IT" sz="1600" dirty="0" smtClean="0"/>
              <a:t>voto:</a:t>
            </a:r>
            <a:r>
              <a:rPr lang="it-IT" sz="1600" dirty="0" smtClean="0">
                <a:solidFill>
                  <a:srgbClr val="00CC00"/>
                </a:solidFill>
              </a:rPr>
              <a:t>7-8-10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il 20% con votazione inferiore al </a:t>
            </a:r>
            <a:r>
              <a:rPr lang="it-IT" sz="1600" dirty="0" smtClean="0">
                <a:solidFill>
                  <a:srgbClr val="00CC00"/>
                </a:solidFill>
              </a:rPr>
              <a:t>7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>
                <a:solidFill>
                  <a:schemeClr val="bg1"/>
                </a:solidFill>
              </a:rPr>
              <a:t>in matematica</a:t>
            </a:r>
            <a:br>
              <a:rPr lang="it-IT" sz="1600" dirty="0" smtClean="0">
                <a:solidFill>
                  <a:schemeClr val="bg1"/>
                </a:solidFill>
              </a:rPr>
            </a:br>
            <a:r>
              <a:rPr lang="it-IT" sz="1600" dirty="0" smtClean="0"/>
              <a:t>33% degli alunni con votazione </a:t>
            </a:r>
            <a:r>
              <a:rPr lang="it-IT" sz="1600" dirty="0" smtClean="0">
                <a:solidFill>
                  <a:srgbClr val="00CC00"/>
                </a:solidFill>
              </a:rPr>
              <a:t>6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il 65% con votazione distribuita tra il </a:t>
            </a:r>
            <a:r>
              <a:rPr lang="it-IT" sz="1600" dirty="0" smtClean="0">
                <a:solidFill>
                  <a:srgbClr val="00CC00"/>
                </a:solidFill>
              </a:rPr>
              <a:t>5-7-8-9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Solo il 2%con voto </a:t>
            </a:r>
            <a:r>
              <a:rPr lang="it-IT" sz="1600" dirty="0" smtClean="0">
                <a:solidFill>
                  <a:srgbClr val="00CC00"/>
                </a:solidFill>
              </a:rPr>
              <a:t>10</a:t>
            </a:r>
            <a:r>
              <a:rPr lang="it-IT" sz="1600" dirty="0">
                <a:solidFill>
                  <a:srgbClr val="00CC00"/>
                </a:solidFill>
              </a:rPr>
              <a:t/>
            </a:r>
            <a:br>
              <a:rPr lang="it-IT" sz="1600" dirty="0">
                <a:solidFill>
                  <a:srgbClr val="00CC00"/>
                </a:solidFill>
              </a:rPr>
            </a:br>
            <a:r>
              <a:rPr lang="it-IT" sz="1600" dirty="0" smtClean="0"/>
              <a:t/>
            </a:r>
            <a:br>
              <a:rPr lang="it-IT" sz="1600" dirty="0" smtClean="0"/>
            </a:b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xmlns="" val="274124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5112568"/>
          </a:xfrm>
          <a:ln w="76200">
            <a:solidFill>
              <a:schemeClr val="accent3"/>
            </a:solidFill>
          </a:ln>
        </p:spPr>
        <p:txBody>
          <a:bodyPr/>
          <a:lstStyle/>
          <a:p>
            <a:r>
              <a:rPr lang="it-IT" sz="2000" dirty="0"/>
              <a:t>ANALIZZANDO I GRAFICI delle prove oggettive parallele </a:t>
            </a:r>
            <a:r>
              <a:rPr lang="it-IT" sz="2000" dirty="0" smtClean="0"/>
              <a:t>Intermedie </a:t>
            </a:r>
            <a:r>
              <a:rPr lang="it-IT" sz="2000" dirty="0"/>
              <a:t>delle </a:t>
            </a:r>
            <a:r>
              <a:rPr lang="it-IT" sz="2000" dirty="0">
                <a:solidFill>
                  <a:srgbClr val="77C925"/>
                </a:solidFill>
              </a:rPr>
              <a:t>classi </a:t>
            </a:r>
            <a:r>
              <a:rPr lang="it-IT" sz="2000" dirty="0" smtClean="0">
                <a:solidFill>
                  <a:srgbClr val="77C925"/>
                </a:solidFill>
              </a:rPr>
              <a:t>TERZE </a:t>
            </a:r>
            <a:r>
              <a:rPr lang="it-IT" sz="2000" dirty="0"/>
              <a:t>DELLA SCUOLA </a:t>
            </a:r>
            <a:r>
              <a:rPr lang="it-IT" sz="2000" dirty="0" smtClean="0"/>
              <a:t>PRIMARIA,  </a:t>
            </a:r>
            <a:r>
              <a:rPr lang="it-IT" sz="2000" dirty="0"/>
              <a:t>SI NOTA che </a:t>
            </a:r>
            <a:r>
              <a:rPr lang="it-IT" sz="2000" dirty="0" smtClean="0"/>
              <a:t>:</a:t>
            </a:r>
            <a:br>
              <a:rPr lang="it-IT" sz="2000" dirty="0" smtClean="0"/>
            </a:br>
            <a:r>
              <a:rPr lang="it-IT" sz="2000" dirty="0" smtClean="0">
                <a:solidFill>
                  <a:schemeClr val="bg1"/>
                </a:solidFill>
              </a:rPr>
              <a:t>in italiano e in matematica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non si rilevano sbilanciamenti significativi nella distribuzione delle fasce e i risultati sono stabili  rispetto a quelli iniziali.</a:t>
            </a:r>
            <a:br>
              <a:rPr lang="it-IT" sz="2000" dirty="0" smtClean="0"/>
            </a:br>
            <a:r>
              <a:rPr lang="it-IT" sz="2000" dirty="0">
                <a:solidFill>
                  <a:schemeClr val="bg1"/>
                </a:solidFill>
              </a:rPr>
              <a:t/>
            </a:r>
            <a:br>
              <a:rPr lang="it-IT" sz="2000" dirty="0">
                <a:solidFill>
                  <a:schemeClr val="bg1"/>
                </a:solidFill>
              </a:rPr>
            </a:br>
            <a:r>
              <a:rPr lang="it-IT" sz="2000" dirty="0" smtClean="0">
                <a:solidFill>
                  <a:schemeClr val="bg1"/>
                </a:solidFill>
              </a:rPr>
              <a:t>in matematica</a:t>
            </a:r>
            <a:br>
              <a:rPr lang="it-IT" sz="2000" dirty="0" smtClean="0">
                <a:solidFill>
                  <a:schemeClr val="bg1"/>
                </a:solidFill>
              </a:rPr>
            </a:br>
            <a:r>
              <a:rPr lang="it-IT" sz="2000" dirty="0" smtClean="0"/>
              <a:t>il 50% degli alunni ha raggiunto una votazione pari a 9.C’e’ stato un progressivo miglioramento.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xmlns="" val="38712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13028" cy="3528392"/>
          </a:xfr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/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DIRIGENTE SCOLASTICO</a:t>
            </a:r>
            <a:b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PROF.SSA GIUSEPPINA NUGNES</a:t>
            </a:r>
            <a:endParaRPr lang="it-IT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47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4968552"/>
          </a:xfrm>
          <a:ln w="76200">
            <a:solidFill>
              <a:schemeClr val="accent3"/>
            </a:solidFill>
          </a:ln>
        </p:spPr>
        <p:txBody>
          <a:bodyPr/>
          <a:lstStyle/>
          <a:p>
            <a:r>
              <a:rPr lang="it-IT" sz="3200" dirty="0"/>
              <a:t>ANALIZZANDO I GRAFICI delle prove oggettive parallele </a:t>
            </a:r>
            <a:r>
              <a:rPr lang="it-IT" sz="3200" dirty="0" smtClean="0"/>
              <a:t>finali </a:t>
            </a:r>
            <a:r>
              <a:rPr lang="it-IT" sz="3200" dirty="0"/>
              <a:t>delle </a:t>
            </a:r>
            <a:r>
              <a:rPr lang="it-IT" sz="3200" dirty="0">
                <a:solidFill>
                  <a:srgbClr val="77C925"/>
                </a:solidFill>
              </a:rPr>
              <a:t>classi </a:t>
            </a:r>
            <a:r>
              <a:rPr lang="it-IT" sz="3200" dirty="0" smtClean="0">
                <a:solidFill>
                  <a:srgbClr val="77C925"/>
                </a:solidFill>
              </a:rPr>
              <a:t>TERZE </a:t>
            </a:r>
            <a:r>
              <a:rPr lang="it-IT" sz="3200" dirty="0"/>
              <a:t>DELLA SCUOLA </a:t>
            </a:r>
            <a:r>
              <a:rPr lang="it-IT" sz="3200" dirty="0" smtClean="0"/>
              <a:t>PRIMARIA,  </a:t>
            </a:r>
            <a:r>
              <a:rPr lang="it-IT" sz="3200" dirty="0"/>
              <a:t>SI NOTA che </a:t>
            </a:r>
            <a:r>
              <a:rPr lang="it-IT" sz="3200" dirty="0" smtClean="0"/>
              <a:t>:</a:t>
            </a:r>
            <a:br>
              <a:rPr lang="it-IT" sz="3200" dirty="0" smtClean="0"/>
            </a:br>
            <a:r>
              <a:rPr lang="it-IT" sz="3200" dirty="0" smtClean="0"/>
              <a:t>non si rilevano sbilanciamenti significativi nella distribuzione delle fasce e i risultati sono migliorati.</a:t>
            </a:r>
            <a:r>
              <a:rPr lang="it-IT" sz="3200" dirty="0" smtClean="0">
                <a:solidFill>
                  <a:schemeClr val="bg1"/>
                </a:solidFill>
              </a:rPr>
              <a:t/>
            </a:r>
            <a:br>
              <a:rPr lang="it-IT" sz="3200" dirty="0" smtClean="0">
                <a:solidFill>
                  <a:schemeClr val="bg1"/>
                </a:solidFill>
              </a:rPr>
            </a:b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xmlns="" val="281840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35097"/>
            <a:ext cx="7520940" cy="797768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sz="2400" dirty="0"/>
              <a:t>RISULTATI COMPLESSIVI CLASSE TERZE</a:t>
            </a:r>
            <a:br>
              <a:rPr lang="it-IT" sz="2400" dirty="0"/>
            </a:br>
            <a:r>
              <a:rPr lang="it-IT" sz="2400" dirty="0"/>
              <a:t>ITALIANO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7505" y="1052736"/>
            <a:ext cx="2520280" cy="576063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endParaRPr lang="it-IT" dirty="0"/>
          </a:p>
          <a:p>
            <a:r>
              <a:rPr lang="it-IT" dirty="0" smtClean="0"/>
              <a:t>Risultati iniziali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27784" y="1052736"/>
            <a:ext cx="2880320" cy="59318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 smtClean="0"/>
              <a:t>RISULTATI INTERMEDI</a:t>
            </a:r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281014543"/>
              </p:ext>
            </p:extLst>
          </p:nvPr>
        </p:nvGraphicFramePr>
        <p:xfrm>
          <a:off x="0" y="1700808"/>
          <a:ext cx="262778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39905428"/>
              </p:ext>
            </p:extLst>
          </p:nvPr>
        </p:nvGraphicFramePr>
        <p:xfrm>
          <a:off x="2627784" y="1700808"/>
          <a:ext cx="2880320" cy="2808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06560772"/>
              </p:ext>
            </p:extLst>
          </p:nvPr>
        </p:nvGraphicFramePr>
        <p:xfrm>
          <a:off x="5508104" y="1628800"/>
          <a:ext cx="3635896" cy="345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3639829"/>
              </p:ext>
            </p:extLst>
          </p:nvPr>
        </p:nvGraphicFramePr>
        <p:xfrm>
          <a:off x="5508104" y="1124744"/>
          <a:ext cx="3635896" cy="584335"/>
        </p:xfrm>
        <a:graphic>
          <a:graphicData uri="http://schemas.openxmlformats.org/drawingml/2006/table">
            <a:tbl>
              <a:tblPr/>
              <a:tblGrid>
                <a:gridCol w="3635896"/>
              </a:tblGrid>
              <a:tr h="584335">
                <a:tc>
                  <a:txBody>
                    <a:bodyPr/>
                    <a:lstStyle/>
                    <a:p>
                      <a:r>
                        <a:rPr lang="it-IT" dirty="0" smtClean="0"/>
                        <a:t>RISULTATI FINALI</a:t>
                      </a:r>
                      <a:endParaRPr lang="it-IT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6106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797768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sz="2400" dirty="0"/>
              <a:t>RISULTATI COMPLESSIVI CLASSE TERZE</a:t>
            </a:r>
            <a:br>
              <a:rPr lang="it-IT" sz="2400" dirty="0"/>
            </a:br>
            <a:r>
              <a:rPr lang="it-IT" sz="2400" dirty="0"/>
              <a:t>INGLESE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1097280"/>
            <a:ext cx="2664296" cy="548640"/>
          </a:xfr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endParaRPr lang="it-IT" dirty="0" smtClean="0"/>
          </a:p>
          <a:p>
            <a:r>
              <a:rPr lang="it-IT" dirty="0" smtClean="0"/>
              <a:t>Risultati </a:t>
            </a:r>
            <a:r>
              <a:rPr lang="it-IT" dirty="0"/>
              <a:t>iniziali</a:t>
            </a:r>
          </a:p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548659" y="1149350"/>
            <a:ext cx="2952328" cy="512327"/>
          </a:xfr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endParaRPr lang="it-IT" dirty="0" smtClean="0"/>
          </a:p>
          <a:p>
            <a:r>
              <a:rPr lang="it-IT" dirty="0" smtClean="0"/>
              <a:t>RISULTATI finali</a:t>
            </a:r>
            <a:endParaRPr lang="it-IT" dirty="0"/>
          </a:p>
          <a:p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523044198"/>
              </p:ext>
            </p:extLst>
          </p:nvPr>
        </p:nvGraphicFramePr>
        <p:xfrm>
          <a:off x="107504" y="1701801"/>
          <a:ext cx="2736304" cy="2447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586055219"/>
              </p:ext>
            </p:extLst>
          </p:nvPr>
        </p:nvGraphicFramePr>
        <p:xfrm>
          <a:off x="2771800" y="1677701"/>
          <a:ext cx="2808312" cy="283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97069716"/>
              </p:ext>
            </p:extLst>
          </p:nvPr>
        </p:nvGraphicFramePr>
        <p:xfrm>
          <a:off x="5580112" y="1661677"/>
          <a:ext cx="3483496" cy="3219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4"/>
          <p:cNvSpPr txBox="1">
            <a:spLocks/>
          </p:cNvSpPr>
          <p:nvPr/>
        </p:nvSpPr>
        <p:spPr>
          <a:xfrm>
            <a:off x="2771800" y="1149350"/>
            <a:ext cx="2808312" cy="51232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 smtClean="0"/>
          </a:p>
          <a:p>
            <a:r>
              <a:rPr lang="it-IT" dirty="0" smtClean="0"/>
              <a:t>RISULTATI INTERMEDI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39839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797768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dirty="0"/>
              <a:t>RISULTATI COMPLESSIVI CLASSE TERZE</a:t>
            </a:r>
            <a:br>
              <a:rPr lang="it-IT" dirty="0"/>
            </a:br>
            <a:r>
              <a:rPr lang="it-IT" dirty="0"/>
              <a:t>MATEMATICA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-26839" y="1108364"/>
            <a:ext cx="2915816" cy="521176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iniziali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872408" y="1108364"/>
            <a:ext cx="3024336" cy="54864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intermedi</a:t>
            </a:r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75949712"/>
              </p:ext>
            </p:extLst>
          </p:nvPr>
        </p:nvGraphicFramePr>
        <p:xfrm>
          <a:off x="12901" y="1628801"/>
          <a:ext cx="2758899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356231695"/>
              </p:ext>
            </p:extLst>
          </p:nvPr>
        </p:nvGraphicFramePr>
        <p:xfrm>
          <a:off x="2843808" y="1700808"/>
          <a:ext cx="288032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36516203"/>
              </p:ext>
            </p:extLst>
          </p:nvPr>
        </p:nvGraphicFramePr>
        <p:xfrm>
          <a:off x="5785431" y="1700808"/>
          <a:ext cx="320040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2"/>
          <p:cNvSpPr txBox="1">
            <a:spLocks/>
          </p:cNvSpPr>
          <p:nvPr/>
        </p:nvSpPr>
        <p:spPr>
          <a:xfrm flipH="1">
            <a:off x="5868144" y="1108364"/>
            <a:ext cx="3275856" cy="59244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Risultati finali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24919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 w="76200">
            <a:solidFill>
              <a:srgbClr val="FFFF00"/>
            </a:solidFill>
          </a:ln>
        </p:spPr>
        <p:txBody>
          <a:bodyPr/>
          <a:lstStyle/>
          <a:p>
            <a:pPr algn="ctr"/>
            <a:r>
              <a:rPr lang="it-IT" sz="3600" dirty="0" smtClean="0"/>
              <a:t>CLASSI QUARTE</a:t>
            </a:r>
            <a:endParaRPr lang="it-IT" sz="36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100138"/>
            <a:ext cx="6552728" cy="3913038"/>
          </a:xfrm>
        </p:spPr>
      </p:pic>
    </p:spTree>
    <p:extLst>
      <p:ext uri="{BB962C8B-B14F-4D97-AF65-F5344CB8AC3E}">
        <p14:creationId xmlns:p14="http://schemas.microsoft.com/office/powerpoint/2010/main" xmlns="" val="16946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4143360"/>
          </a:xfrm>
          <a:ln w="76200">
            <a:solidFill>
              <a:schemeClr val="accent3"/>
            </a:solidFill>
          </a:ln>
        </p:spPr>
        <p:txBody>
          <a:bodyPr/>
          <a:lstStyle/>
          <a:p>
            <a:r>
              <a:rPr lang="it-IT" sz="2000" dirty="0"/>
              <a:t>ANALIZZANDO I GRAFICI delle prove oggettive parallele INIZIALI delle classi </a:t>
            </a:r>
            <a:r>
              <a:rPr lang="it-IT" sz="2000" dirty="0" smtClean="0">
                <a:solidFill>
                  <a:srgbClr val="00CC00"/>
                </a:solidFill>
              </a:rPr>
              <a:t>quarte</a:t>
            </a:r>
            <a:r>
              <a:rPr lang="it-IT" sz="2000" dirty="0" smtClean="0"/>
              <a:t>  </a:t>
            </a:r>
            <a:r>
              <a:rPr lang="it-IT" sz="2000" dirty="0"/>
              <a:t>DELLA SCUOLA PRIMARIA,  SI NOTA che :</a:t>
            </a:r>
            <a:br>
              <a:rPr lang="it-IT" sz="2000" dirty="0"/>
            </a:br>
            <a:r>
              <a:rPr lang="it-IT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 italiano</a:t>
            </a:r>
            <a:br>
              <a:rPr lang="it-IT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000" dirty="0" smtClean="0"/>
              <a:t>il66%degli alunni ha avuto una valutazione superiore al </a:t>
            </a:r>
            <a:r>
              <a:rPr lang="it-IT" sz="2000" dirty="0" smtClean="0">
                <a:solidFill>
                  <a:srgbClr val="00CC00"/>
                </a:solidFill>
              </a:rPr>
              <a:t>6</a:t>
            </a:r>
            <a:r>
              <a:rPr lang="it-IT" sz="2000" dirty="0" smtClean="0"/>
              <a:t>.</a:t>
            </a:r>
            <a:br>
              <a:rPr lang="it-IT" sz="2000" dirty="0" smtClean="0"/>
            </a:br>
            <a:r>
              <a:rPr lang="it-IT" sz="2000" dirty="0" smtClean="0"/>
              <a:t>solo il 3% inferiore al </a:t>
            </a:r>
            <a:r>
              <a:rPr lang="it-IT" sz="2000" dirty="0" smtClean="0">
                <a:solidFill>
                  <a:srgbClr val="00CC00"/>
                </a:solidFill>
              </a:rPr>
              <a:t>6</a:t>
            </a:r>
            <a:r>
              <a:rPr lang="it-IT" sz="2000" dirty="0" smtClean="0"/>
              <a:t>.</a:t>
            </a:r>
            <a:br>
              <a:rPr lang="it-IT" sz="2000" dirty="0" smtClean="0"/>
            </a:br>
            <a:r>
              <a:rPr lang="it-IT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 inglese</a:t>
            </a:r>
            <a:r>
              <a:rPr lang="it-IT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br>
              <a:rPr lang="it-IT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sz="2000" dirty="0" smtClean="0"/>
              <a:t>l’83% ha avuto una valutazione superiore al</a:t>
            </a:r>
            <a:r>
              <a:rPr lang="it-IT" sz="2000" dirty="0" smtClean="0">
                <a:solidFill>
                  <a:srgbClr val="00CC00"/>
                </a:solidFill>
              </a:rPr>
              <a:t> 6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b="1" dirty="0" smtClean="0">
                <a:solidFill>
                  <a:schemeClr val="bg1"/>
                </a:solidFill>
              </a:rPr>
              <a:t>in matematica</a:t>
            </a:r>
            <a:br>
              <a:rPr lang="it-IT" sz="2000" b="1" dirty="0" smtClean="0">
                <a:solidFill>
                  <a:schemeClr val="bg1"/>
                </a:solidFill>
              </a:rPr>
            </a:br>
            <a:r>
              <a:rPr lang="it-IT" sz="2000" b="1" dirty="0" smtClean="0"/>
              <a:t>il 45% ha avuto una valutazione  inferiore al </a:t>
            </a:r>
            <a:r>
              <a:rPr lang="it-IT" sz="2000" b="1" dirty="0" smtClean="0">
                <a:solidFill>
                  <a:srgbClr val="00CC00"/>
                </a:solidFill>
              </a:rPr>
              <a:t>7</a:t>
            </a:r>
            <a:endParaRPr lang="it-IT" sz="2000" b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346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4143360"/>
          </a:xfrm>
          <a:ln w="76200">
            <a:solidFill>
              <a:schemeClr val="accent3"/>
            </a:solidFill>
          </a:ln>
        </p:spPr>
        <p:txBody>
          <a:bodyPr/>
          <a:lstStyle/>
          <a:p>
            <a:r>
              <a:rPr lang="it-IT" sz="2000" dirty="0"/>
              <a:t>ANALIZZANDO I GRAFICI delle prove oggettive parallele </a:t>
            </a:r>
            <a:r>
              <a:rPr lang="it-IT" sz="2000" dirty="0" smtClean="0"/>
              <a:t>Intermedie delle </a:t>
            </a:r>
            <a:r>
              <a:rPr lang="it-IT" sz="2000" dirty="0"/>
              <a:t>classi </a:t>
            </a:r>
            <a:r>
              <a:rPr lang="it-IT" sz="2000" dirty="0" smtClean="0">
                <a:solidFill>
                  <a:srgbClr val="00CC00"/>
                </a:solidFill>
              </a:rPr>
              <a:t>quarte</a:t>
            </a:r>
            <a:r>
              <a:rPr lang="it-IT" sz="2000" dirty="0" smtClean="0"/>
              <a:t>  </a:t>
            </a:r>
            <a:r>
              <a:rPr lang="it-IT" sz="2000" dirty="0"/>
              <a:t>DELLA SCUOLA PRIMARIA,  SI </a:t>
            </a:r>
            <a:r>
              <a:rPr lang="it-IT" sz="2000" dirty="0" smtClean="0"/>
              <a:t>stato un leggero miglioramento .</a:t>
            </a:r>
            <a:r>
              <a:rPr lang="it-IT" sz="2000" dirty="0"/>
              <a:t/>
            </a:r>
            <a:br>
              <a:rPr lang="it-IT" sz="2000" dirty="0"/>
            </a:br>
            <a:r>
              <a:rPr lang="it-IT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 italiano</a:t>
            </a:r>
            <a:br>
              <a:rPr lang="it-IT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solo  </a:t>
            </a:r>
            <a:r>
              <a:rPr lang="it-IT" sz="2000" dirty="0" smtClean="0"/>
              <a:t>il 14%degli alunni ha avuto una valutazione inferiore al </a:t>
            </a:r>
            <a:r>
              <a:rPr lang="it-IT" sz="2000" dirty="0" err="1" smtClean="0"/>
              <a:t>al</a:t>
            </a:r>
            <a:r>
              <a:rPr lang="it-IT" sz="2000" dirty="0" smtClean="0"/>
              <a:t> </a:t>
            </a:r>
            <a:r>
              <a:rPr lang="it-IT" sz="2000" dirty="0">
                <a:solidFill>
                  <a:srgbClr val="00CC00"/>
                </a:solidFill>
              </a:rPr>
              <a:t>7</a:t>
            </a:r>
            <a:r>
              <a:rPr lang="it-IT" sz="2000" dirty="0" smtClean="0"/>
              <a:t>.</a:t>
            </a:r>
            <a:br>
              <a:rPr lang="it-IT" sz="2000" dirty="0" smtClean="0"/>
            </a:br>
            <a:r>
              <a:rPr lang="it-IT" sz="2000" dirty="0" smtClean="0"/>
              <a:t> il 5% inferiore al </a:t>
            </a:r>
            <a:r>
              <a:rPr lang="it-IT" sz="2000" dirty="0" smtClean="0">
                <a:solidFill>
                  <a:srgbClr val="00CC00"/>
                </a:solidFill>
              </a:rPr>
              <a:t>6</a:t>
            </a:r>
            <a:r>
              <a:rPr lang="it-IT" sz="2000" dirty="0" smtClean="0"/>
              <a:t>.</a:t>
            </a:r>
            <a:br>
              <a:rPr lang="it-IT" sz="2000" dirty="0" smtClean="0"/>
            </a:br>
            <a:r>
              <a:rPr lang="it-IT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 inglese</a:t>
            </a:r>
            <a:r>
              <a:rPr lang="it-IT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br>
              <a:rPr lang="it-IT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sz="2000" dirty="0" smtClean="0"/>
              <a:t>il 21% ha avuto una valutazione </a:t>
            </a:r>
            <a:r>
              <a:rPr lang="it-IT" sz="2000" dirty="0"/>
              <a:t> </a:t>
            </a:r>
            <a:r>
              <a:rPr lang="it-IT" sz="2000" dirty="0" smtClean="0"/>
              <a:t>inferiore al</a:t>
            </a:r>
            <a:r>
              <a:rPr lang="it-IT" sz="2000" dirty="0" smtClean="0">
                <a:solidFill>
                  <a:srgbClr val="00CC00"/>
                </a:solidFill>
              </a:rPr>
              <a:t> </a:t>
            </a:r>
            <a:r>
              <a:rPr lang="it-IT" sz="2000" dirty="0">
                <a:solidFill>
                  <a:srgbClr val="00CC00"/>
                </a:solidFill>
              </a:rPr>
              <a:t>7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b="1" dirty="0" smtClean="0">
                <a:solidFill>
                  <a:schemeClr val="bg1"/>
                </a:solidFill>
              </a:rPr>
              <a:t>in matematica</a:t>
            </a:r>
            <a:br>
              <a:rPr lang="it-IT" sz="2000" b="1" dirty="0" smtClean="0">
                <a:solidFill>
                  <a:schemeClr val="bg1"/>
                </a:solidFill>
              </a:rPr>
            </a:br>
            <a:r>
              <a:rPr lang="it-IT" sz="2000" b="1" dirty="0" smtClean="0"/>
              <a:t>il 28%% ha avuto una valutazione  inferiore al </a:t>
            </a:r>
            <a:r>
              <a:rPr lang="it-IT" sz="2000" b="1" dirty="0" smtClean="0">
                <a:solidFill>
                  <a:srgbClr val="00CC00"/>
                </a:solidFill>
              </a:rPr>
              <a:t>7</a:t>
            </a:r>
            <a:endParaRPr lang="it-IT" sz="2000" b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07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4143360"/>
          </a:xfrm>
          <a:ln w="76200">
            <a:solidFill>
              <a:schemeClr val="accent3"/>
            </a:solidFill>
          </a:ln>
        </p:spPr>
        <p:txBody>
          <a:bodyPr/>
          <a:lstStyle/>
          <a:p>
            <a:r>
              <a:rPr lang="it-IT" sz="2400" dirty="0"/>
              <a:t>ANALIZZANDO I GRAFICI delle prove oggettive parallele </a:t>
            </a:r>
            <a:r>
              <a:rPr lang="it-IT" sz="2400" b="1" dirty="0" smtClean="0"/>
              <a:t>finali  </a:t>
            </a:r>
            <a:r>
              <a:rPr lang="it-IT" sz="2400" dirty="0" smtClean="0"/>
              <a:t>delle </a:t>
            </a:r>
            <a:r>
              <a:rPr lang="it-IT" sz="2400" dirty="0"/>
              <a:t>classi </a:t>
            </a:r>
            <a:r>
              <a:rPr lang="it-IT" sz="2400" dirty="0" smtClean="0">
                <a:solidFill>
                  <a:srgbClr val="00CC00"/>
                </a:solidFill>
              </a:rPr>
              <a:t>quarte</a:t>
            </a:r>
            <a:r>
              <a:rPr lang="it-IT" sz="2400" dirty="0" smtClean="0"/>
              <a:t>  </a:t>
            </a:r>
            <a:r>
              <a:rPr lang="it-IT" sz="2400" dirty="0"/>
              <a:t>DELLA SCUOLA PRIMARIA, </a:t>
            </a:r>
            <a:r>
              <a:rPr lang="it-IT" sz="2400" dirty="0" smtClean="0"/>
              <a:t>SI </a:t>
            </a:r>
            <a:r>
              <a:rPr lang="it-IT" sz="2400" dirty="0"/>
              <a:t>NOTA che :</a:t>
            </a:r>
            <a:br>
              <a:rPr lang="it-IT" sz="2400" dirty="0"/>
            </a:br>
            <a:r>
              <a:rPr lang="it-IT" sz="2400" dirty="0"/>
              <a:t>non si rilevano sbilanciamenti significativi nella distribuzione delle fasce e i risultati sono migliorati</a:t>
            </a:r>
            <a:r>
              <a:rPr lang="it-IT" sz="2400" dirty="0" smtClean="0"/>
              <a:t>.</a:t>
            </a:r>
            <a:br>
              <a:rPr lang="it-IT" sz="2400" dirty="0" smtClean="0"/>
            </a:br>
            <a:r>
              <a:rPr lang="it-IT" sz="2400" dirty="0" smtClean="0"/>
              <a:t>Solo il 4% degli alunni ha raggiunto una votazione inferiore al 6 in matematica.</a:t>
            </a:r>
            <a:r>
              <a:rPr lang="it-IT" sz="2400" dirty="0">
                <a:solidFill>
                  <a:schemeClr val="bg1"/>
                </a:solidFill>
              </a:rPr>
              <a:t/>
            </a:r>
            <a:br>
              <a:rPr lang="it-IT" sz="2400" dirty="0">
                <a:solidFill>
                  <a:schemeClr val="bg1"/>
                </a:solidFill>
              </a:rPr>
            </a:br>
            <a:endParaRPr lang="it-IT" sz="2400" b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64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0"/>
            <a:ext cx="7520940" cy="914400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sz="2000" dirty="0"/>
              <a:t>RISULTATI COMPLESSIVI CLASSE </a:t>
            </a:r>
            <a:r>
              <a:rPr lang="it-IT" sz="2400" dirty="0"/>
              <a:t>QUARTE</a:t>
            </a:r>
            <a:br>
              <a:rPr lang="it-IT" sz="2400" dirty="0"/>
            </a:br>
            <a:r>
              <a:rPr lang="it-IT" sz="2400" dirty="0"/>
              <a:t>ITALIANO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7504" y="980728"/>
            <a:ext cx="2448272" cy="432048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iniziali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771800" y="908720"/>
            <a:ext cx="2808312" cy="54864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INTERMEDI</a:t>
            </a:r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800909676"/>
              </p:ext>
            </p:extLst>
          </p:nvPr>
        </p:nvGraphicFramePr>
        <p:xfrm>
          <a:off x="0" y="1484785"/>
          <a:ext cx="269979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608851905"/>
              </p:ext>
            </p:extLst>
          </p:nvPr>
        </p:nvGraphicFramePr>
        <p:xfrm>
          <a:off x="2699792" y="1484785"/>
          <a:ext cx="280831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egnaposto testo 4"/>
          <p:cNvSpPr txBox="1">
            <a:spLocks/>
          </p:cNvSpPr>
          <p:nvPr/>
        </p:nvSpPr>
        <p:spPr>
          <a:xfrm>
            <a:off x="5508104" y="908720"/>
            <a:ext cx="3240360" cy="54864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RISULTATI finali</a:t>
            </a:r>
            <a:endParaRPr lang="it-IT" dirty="0"/>
          </a:p>
        </p:txBody>
      </p:sp>
      <p:graphicFrame>
        <p:nvGraphicFramePr>
          <p:cNvPr id="10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62234162"/>
              </p:ext>
            </p:extLst>
          </p:nvPr>
        </p:nvGraphicFramePr>
        <p:xfrm>
          <a:off x="5508104" y="1481768"/>
          <a:ext cx="3240360" cy="345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4643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797768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dirty="0"/>
              <a:t>RISULTATI COMPLESSIVI CLASSE QUARTE</a:t>
            </a:r>
            <a:br>
              <a:rPr lang="it-IT" dirty="0"/>
            </a:br>
            <a:r>
              <a:rPr lang="it-IT" dirty="0"/>
              <a:t>INGLESE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7504" y="980728"/>
            <a:ext cx="2520280" cy="432048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iniziali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99792" y="980728"/>
            <a:ext cx="2808312" cy="432048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INTERMEDI</a:t>
            </a:r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087316565"/>
              </p:ext>
            </p:extLst>
          </p:nvPr>
        </p:nvGraphicFramePr>
        <p:xfrm>
          <a:off x="0" y="1484785"/>
          <a:ext cx="269979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983280447"/>
              </p:ext>
            </p:extLst>
          </p:nvPr>
        </p:nvGraphicFramePr>
        <p:xfrm>
          <a:off x="2699792" y="1484784"/>
          <a:ext cx="2808312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egnaposto testo 4"/>
          <p:cNvSpPr txBox="1">
            <a:spLocks/>
          </p:cNvSpPr>
          <p:nvPr/>
        </p:nvSpPr>
        <p:spPr>
          <a:xfrm>
            <a:off x="5508104" y="1052735"/>
            <a:ext cx="3096345" cy="37368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RISULTATI finali</a:t>
            </a:r>
            <a:endParaRPr lang="it-IT" dirty="0"/>
          </a:p>
        </p:txBody>
      </p:sp>
      <p:graphicFrame>
        <p:nvGraphicFramePr>
          <p:cNvPr id="10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58372080"/>
              </p:ext>
            </p:extLst>
          </p:nvPr>
        </p:nvGraphicFramePr>
        <p:xfrm>
          <a:off x="5531498" y="1556792"/>
          <a:ext cx="3433255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31724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scene3d>
            <a:camera prst="perspectiveRight"/>
            <a:lightRig rig="threePt" dir="t"/>
          </a:scene3d>
        </p:spPr>
        <p:txBody>
          <a:bodyPr>
            <a:normAutofit/>
          </a:bodyPr>
          <a:lstStyle/>
          <a:p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PROVE OGGETTIVE PARALLELE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2528"/>
          </a:xfrm>
          <a:solidFill>
            <a:schemeClr val="tx1">
              <a:lumMod val="75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perspectiveFront"/>
            <a:lightRig rig="threePt" dir="t"/>
          </a:scene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dirty="0" smtClean="0">
                <a:solidFill>
                  <a:srgbClr val="FF0000"/>
                </a:solidFill>
              </a:rPr>
              <a:t>Le Prove oggettive parallele</a:t>
            </a:r>
            <a:r>
              <a:rPr lang="it-IT" sz="2200" dirty="0" smtClean="0">
                <a:solidFill>
                  <a:srgbClr val="002060"/>
                </a:solidFill>
              </a:rPr>
              <a:t>, frutto di una condivisione di obiettivi e finalità, si inseriscono nell’ambito di un dibattito aperto nell’Istituto sul tema della valutazione, momento cruciale dell’attività didattica e del ruolo docente.</a:t>
            </a:r>
          </a:p>
          <a:p>
            <a:pPr marL="0" indent="0">
              <a:buNone/>
            </a:pPr>
            <a:r>
              <a:rPr lang="it-IT" sz="2200" dirty="0" smtClean="0">
                <a:solidFill>
                  <a:srgbClr val="FF0000"/>
                </a:solidFill>
              </a:rPr>
              <a:t>                                           Finalità generali:</a:t>
            </a:r>
          </a:p>
          <a:p>
            <a:pPr marL="0" indent="0">
              <a:buNone/>
            </a:pPr>
            <a:r>
              <a:rPr lang="it-IT" sz="2200" dirty="0" smtClean="0">
                <a:solidFill>
                  <a:srgbClr val="002060"/>
                </a:solidFill>
              </a:rPr>
              <a:t>- miglioramento dell’offerta formativa dell’Istituto;</a:t>
            </a:r>
          </a:p>
          <a:p>
            <a:pPr marL="0" indent="0">
              <a:buNone/>
            </a:pPr>
            <a:r>
              <a:rPr lang="it-IT" sz="2200" dirty="0" smtClean="0">
                <a:solidFill>
                  <a:srgbClr val="002060"/>
                </a:solidFill>
              </a:rPr>
              <a:t>- migliorare i livelli di apprendimento di tutte le classi;</a:t>
            </a:r>
          </a:p>
          <a:p>
            <a:pPr marL="0" indent="0">
              <a:buNone/>
            </a:pPr>
            <a:r>
              <a:rPr lang="it-IT" sz="2200" dirty="0" smtClean="0">
                <a:solidFill>
                  <a:srgbClr val="002060"/>
                </a:solidFill>
              </a:rPr>
              <a:t>- la promozione di un confronto aperto sulla didattica delle discipline e sulla valutazione affinché tutti gli alunni in tutte le classi raggiungano gli obiettivi minimi previsti dalla programmazione</a:t>
            </a:r>
          </a:p>
          <a:p>
            <a:pPr marL="0" indent="0">
              <a:buNone/>
            </a:pPr>
            <a:r>
              <a:rPr lang="it-IT" sz="2200" dirty="0" smtClean="0">
                <a:solidFill>
                  <a:srgbClr val="002060"/>
                </a:solidFill>
              </a:rPr>
              <a:t>- l’offerta di pari opportunità formative agli studenti</a:t>
            </a:r>
            <a:r>
              <a:rPr lang="it-IT" sz="2000" dirty="0" smtClean="0">
                <a:solidFill>
                  <a:srgbClr val="002060"/>
                </a:solidFill>
              </a:rPr>
              <a:t>.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39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797768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dirty="0"/>
              <a:t>RISULTATI COMPLESSIVI CLASSE QUARTE</a:t>
            </a:r>
            <a:br>
              <a:rPr lang="it-IT" dirty="0"/>
            </a:br>
            <a:r>
              <a:rPr lang="it-IT" dirty="0"/>
              <a:t>MATEMATICA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4020" y="908720"/>
            <a:ext cx="2603764" cy="36004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iniziali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771800" y="980728"/>
            <a:ext cx="3024336" cy="432048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INTERMEDI</a:t>
            </a:r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080460380"/>
              </p:ext>
            </p:extLst>
          </p:nvPr>
        </p:nvGraphicFramePr>
        <p:xfrm>
          <a:off x="0" y="1340769"/>
          <a:ext cx="269979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452398395"/>
              </p:ext>
            </p:extLst>
          </p:nvPr>
        </p:nvGraphicFramePr>
        <p:xfrm>
          <a:off x="2699792" y="1412777"/>
          <a:ext cx="288032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egnaposto testo 4"/>
          <p:cNvSpPr txBox="1">
            <a:spLocks/>
          </p:cNvSpPr>
          <p:nvPr/>
        </p:nvSpPr>
        <p:spPr>
          <a:xfrm flipH="1">
            <a:off x="5940152" y="980728"/>
            <a:ext cx="3096344" cy="43204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RISULTATI finali</a:t>
            </a:r>
            <a:endParaRPr lang="it-IT" dirty="0"/>
          </a:p>
        </p:txBody>
      </p:sp>
      <p:graphicFrame>
        <p:nvGraphicFramePr>
          <p:cNvPr id="10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43819318"/>
              </p:ext>
            </p:extLst>
          </p:nvPr>
        </p:nvGraphicFramePr>
        <p:xfrm>
          <a:off x="5652120" y="1412776"/>
          <a:ext cx="342038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95377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792088"/>
          </a:xfrm>
          <a:ln w="76200">
            <a:solidFill>
              <a:srgbClr val="92D050"/>
            </a:solidFill>
          </a:ln>
        </p:spPr>
        <p:txBody>
          <a:bodyPr/>
          <a:lstStyle/>
          <a:p>
            <a:pPr algn="ctr"/>
            <a:r>
              <a:rPr lang="it-IT" dirty="0" smtClean="0">
                <a:solidFill>
                  <a:srgbClr val="77C925"/>
                </a:solidFill>
              </a:rPr>
              <a:t>CLASSI QUINTE</a:t>
            </a:r>
            <a:endParaRPr lang="it-IT" dirty="0">
              <a:solidFill>
                <a:srgbClr val="77C925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100138"/>
            <a:ext cx="7416823" cy="3769022"/>
          </a:xfrm>
        </p:spPr>
      </p:pic>
    </p:spTree>
    <p:extLst>
      <p:ext uri="{BB962C8B-B14F-4D97-AF65-F5344CB8AC3E}">
        <p14:creationId xmlns:p14="http://schemas.microsoft.com/office/powerpoint/2010/main" xmlns="" val="3403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4143360"/>
          </a:xfrm>
          <a:ln w="76200">
            <a:solidFill>
              <a:schemeClr val="accent3"/>
            </a:solidFill>
          </a:ln>
        </p:spPr>
        <p:txBody>
          <a:bodyPr/>
          <a:lstStyle/>
          <a:p>
            <a:r>
              <a:rPr lang="it-IT" sz="2000" dirty="0"/>
              <a:t>ANALIZZANDO I GRAFICI delle prove oggettive parallele </a:t>
            </a:r>
            <a:r>
              <a:rPr lang="it-IT" sz="2000" dirty="0" smtClean="0"/>
              <a:t>intermedie delle </a:t>
            </a:r>
            <a:r>
              <a:rPr lang="it-IT" sz="2000" dirty="0"/>
              <a:t>classi </a:t>
            </a:r>
            <a:r>
              <a:rPr lang="it-IT" sz="2000" dirty="0" smtClean="0">
                <a:solidFill>
                  <a:srgbClr val="00CC00"/>
                </a:solidFill>
              </a:rPr>
              <a:t>quinte</a:t>
            </a:r>
            <a:r>
              <a:rPr lang="it-IT" sz="2000" dirty="0" smtClean="0"/>
              <a:t>  </a:t>
            </a:r>
            <a:r>
              <a:rPr lang="it-IT" sz="2000" dirty="0"/>
              <a:t>DELLA SCUOLA </a:t>
            </a:r>
            <a:r>
              <a:rPr lang="it-IT" sz="2000" dirty="0" smtClean="0"/>
              <a:t>PRIMARIA, SI </a:t>
            </a:r>
            <a:r>
              <a:rPr lang="it-IT" sz="2000" dirty="0"/>
              <a:t>NOTA che </a:t>
            </a:r>
            <a:r>
              <a:rPr lang="it-IT" sz="2000" dirty="0" smtClean="0"/>
              <a:t> non si rilevano sbilanciamenti significativi nella distribuzione delle fasce.</a:t>
            </a:r>
            <a:br>
              <a:rPr lang="it-IT" sz="2000" dirty="0" smtClean="0"/>
            </a:br>
            <a:r>
              <a:rPr lang="it-IT" sz="2000" dirty="0" smtClean="0"/>
              <a:t>I risultati sono positivi:</a:t>
            </a:r>
            <a:br>
              <a:rPr lang="it-IT" sz="2000" dirty="0" smtClean="0"/>
            </a:br>
            <a:r>
              <a:rPr lang="it-IT" sz="2000" dirty="0" smtClean="0"/>
              <a:t>HA RAGGIUNTO UN RISULTATO INFERIORE AL 7</a:t>
            </a:r>
            <a:br>
              <a:rPr lang="it-IT" sz="2000" dirty="0" smtClean="0"/>
            </a:br>
            <a:r>
              <a:rPr lang="it-IT" sz="2000" dirty="0" smtClean="0"/>
              <a:t>in italiano solo il 24% DEGLI ALUNNI </a:t>
            </a:r>
            <a:br>
              <a:rPr lang="it-IT" sz="2000" dirty="0" smtClean="0"/>
            </a:br>
            <a:r>
              <a:rPr lang="it-IT" sz="2000" dirty="0" smtClean="0"/>
              <a:t>in inglese il 14%</a:t>
            </a:r>
            <a:br>
              <a:rPr lang="it-IT" sz="2000" dirty="0" smtClean="0"/>
            </a:br>
            <a:r>
              <a:rPr lang="it-IT" sz="2000" dirty="0" smtClean="0"/>
              <a:t>IN MATEMATICA IL 17 %</a:t>
            </a:r>
            <a:br>
              <a:rPr lang="it-IT" sz="2000" dirty="0" smtClean="0"/>
            </a:br>
            <a:r>
              <a:rPr lang="it-IT" sz="2000" dirty="0"/>
              <a:t>s</a:t>
            </a:r>
            <a:r>
              <a:rPr lang="it-IT" sz="2000" dirty="0" smtClean="0"/>
              <a:t>i </a:t>
            </a:r>
            <a:r>
              <a:rPr lang="it-IT" sz="2000" dirty="0" err="1" smtClean="0"/>
              <a:t>nota,tuttavia,un</a:t>
            </a:r>
            <a:r>
              <a:rPr lang="it-IT" sz="2000" dirty="0" smtClean="0"/>
              <a:t> leggero calo dei risultati nella fascia alta del 10.</a:t>
            </a:r>
            <a:br>
              <a:rPr lang="it-IT" sz="2000" dirty="0" smtClean="0"/>
            </a:br>
            <a:endParaRPr lang="it-IT" sz="2000" b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480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4143360"/>
          </a:xfrm>
          <a:ln w="76200">
            <a:solidFill>
              <a:schemeClr val="accent3"/>
            </a:solidFill>
          </a:ln>
        </p:spPr>
        <p:txBody>
          <a:bodyPr/>
          <a:lstStyle/>
          <a:p>
            <a:r>
              <a:rPr lang="it-IT" dirty="0"/>
              <a:t>ANALIZZANDO I GRAFICI delle prove oggettive parallele </a:t>
            </a:r>
            <a:r>
              <a:rPr lang="it-IT" dirty="0" smtClean="0">
                <a:solidFill>
                  <a:srgbClr val="00CC00"/>
                </a:solidFill>
              </a:rPr>
              <a:t>finali</a:t>
            </a:r>
            <a:r>
              <a:rPr lang="it-IT" dirty="0" smtClean="0"/>
              <a:t> delle </a:t>
            </a:r>
            <a:r>
              <a:rPr lang="it-IT" dirty="0"/>
              <a:t>classi </a:t>
            </a:r>
            <a:r>
              <a:rPr lang="it-IT" dirty="0" smtClean="0">
                <a:solidFill>
                  <a:srgbClr val="00CC00"/>
                </a:solidFill>
              </a:rPr>
              <a:t>quinte</a:t>
            </a:r>
            <a:r>
              <a:rPr lang="it-IT" dirty="0" smtClean="0"/>
              <a:t>  </a:t>
            </a:r>
            <a:r>
              <a:rPr lang="it-IT" dirty="0"/>
              <a:t>DELLA SCUOLA </a:t>
            </a:r>
            <a:r>
              <a:rPr lang="it-IT" dirty="0" smtClean="0"/>
              <a:t>PRIMARIA, SI </a:t>
            </a:r>
            <a:r>
              <a:rPr lang="it-IT" dirty="0"/>
              <a:t>NOTA che non si rilevano sbilanciamenti significativi nella distribuzione delle fasce e i risultati sono migliorati 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Il 58% ha raggiunto un risultato superiore al 7.</a:t>
            </a:r>
            <a:endParaRPr lang="it-IT" b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20940" cy="725760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dirty="0"/>
              <a:t>RISULTATI COMPLESSIVI CLASSE QUINTE</a:t>
            </a:r>
            <a:br>
              <a:rPr lang="it-IT" dirty="0"/>
            </a:br>
            <a:r>
              <a:rPr lang="it-IT" dirty="0"/>
              <a:t>ITALIANO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0" y="980728"/>
            <a:ext cx="2987824" cy="504056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iniziali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987824" y="980728"/>
            <a:ext cx="2736304" cy="54864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INTERMEDI</a:t>
            </a:r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941757498"/>
              </p:ext>
            </p:extLst>
          </p:nvPr>
        </p:nvGraphicFramePr>
        <p:xfrm>
          <a:off x="0" y="1556793"/>
          <a:ext cx="284380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Segnaposto contenut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278869345"/>
              </p:ext>
            </p:extLst>
          </p:nvPr>
        </p:nvGraphicFramePr>
        <p:xfrm>
          <a:off x="2843808" y="1556793"/>
          <a:ext cx="280831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Segnaposto testo 2"/>
          <p:cNvSpPr txBox="1">
            <a:spLocks/>
          </p:cNvSpPr>
          <p:nvPr/>
        </p:nvSpPr>
        <p:spPr>
          <a:xfrm flipH="1">
            <a:off x="5988674" y="1024817"/>
            <a:ext cx="2857872" cy="57316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Risultati finali</a:t>
            </a:r>
            <a:endParaRPr lang="it-IT" dirty="0"/>
          </a:p>
        </p:txBody>
      </p:sp>
      <p:graphicFrame>
        <p:nvGraphicFramePr>
          <p:cNvPr id="10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24513516"/>
              </p:ext>
            </p:extLst>
          </p:nvPr>
        </p:nvGraphicFramePr>
        <p:xfrm>
          <a:off x="5724128" y="1597981"/>
          <a:ext cx="3312368" cy="3415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7383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797768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dirty="0"/>
              <a:t>RISULTATI COMPLESSIVI CLASSE QUINTE</a:t>
            </a:r>
            <a:br>
              <a:rPr lang="it-IT" dirty="0"/>
            </a:br>
            <a:r>
              <a:rPr lang="it-IT" dirty="0"/>
              <a:t>INGLESE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-14808" y="908720"/>
            <a:ext cx="2570584" cy="432048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iniziali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27784" y="908720"/>
            <a:ext cx="3096344" cy="432048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INTERMEDI</a:t>
            </a:r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623906270"/>
              </p:ext>
            </p:extLst>
          </p:nvPr>
        </p:nvGraphicFramePr>
        <p:xfrm>
          <a:off x="-953" y="1412777"/>
          <a:ext cx="2628737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447577600"/>
              </p:ext>
            </p:extLst>
          </p:nvPr>
        </p:nvGraphicFramePr>
        <p:xfrm>
          <a:off x="2627784" y="1340769"/>
          <a:ext cx="309634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egnaposto testo 4"/>
          <p:cNvSpPr txBox="1">
            <a:spLocks/>
          </p:cNvSpPr>
          <p:nvPr/>
        </p:nvSpPr>
        <p:spPr>
          <a:xfrm flipH="1">
            <a:off x="5724600" y="919388"/>
            <a:ext cx="3239888" cy="43204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RISULTATI finali</a:t>
            </a:r>
            <a:endParaRPr lang="it-IT" dirty="0"/>
          </a:p>
        </p:txBody>
      </p:sp>
      <p:graphicFrame>
        <p:nvGraphicFramePr>
          <p:cNvPr id="10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8220890"/>
              </p:ext>
            </p:extLst>
          </p:nvPr>
        </p:nvGraphicFramePr>
        <p:xfrm>
          <a:off x="5724600" y="1375131"/>
          <a:ext cx="3311896" cy="3570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7207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725760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dirty="0"/>
              <a:t>RISULTATI COMPLESSIVI CLASSE QUINTE</a:t>
            </a:r>
            <a:br>
              <a:rPr lang="it-IT" dirty="0"/>
            </a:br>
            <a:r>
              <a:rPr lang="it-IT" dirty="0"/>
              <a:t>MATEMATICA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756" y="980728"/>
            <a:ext cx="2601028" cy="54864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iniziali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99792" y="908720"/>
            <a:ext cx="3200400" cy="54864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INTERMEDI</a:t>
            </a:r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59280645"/>
              </p:ext>
            </p:extLst>
          </p:nvPr>
        </p:nvGraphicFramePr>
        <p:xfrm>
          <a:off x="0" y="1556793"/>
          <a:ext cx="2627784" cy="244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488924847"/>
              </p:ext>
            </p:extLst>
          </p:nvPr>
        </p:nvGraphicFramePr>
        <p:xfrm>
          <a:off x="2699792" y="1556793"/>
          <a:ext cx="320040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egnaposto testo 2"/>
          <p:cNvSpPr txBox="1">
            <a:spLocks/>
          </p:cNvSpPr>
          <p:nvPr/>
        </p:nvSpPr>
        <p:spPr>
          <a:xfrm>
            <a:off x="5983738" y="1013458"/>
            <a:ext cx="3160262" cy="54864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Risultati iniziali</a:t>
            </a:r>
            <a:endParaRPr lang="it-IT"/>
          </a:p>
        </p:txBody>
      </p:sp>
      <p:graphicFrame>
        <p:nvGraphicFramePr>
          <p:cNvPr id="11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7162292"/>
              </p:ext>
            </p:extLst>
          </p:nvPr>
        </p:nvGraphicFramePr>
        <p:xfrm>
          <a:off x="5868144" y="1562098"/>
          <a:ext cx="3200400" cy="3307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17814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2276872"/>
            <a:ext cx="7520940" cy="548640"/>
          </a:xfrm>
        </p:spPr>
        <p:txBody>
          <a:bodyPr/>
          <a:lstStyle/>
          <a:p>
            <a:r>
              <a:rPr lang="it-IT" sz="6000" dirty="0" smtClean="0"/>
              <a:t>GRAZIE PER LA COLLABORAZIONE</a:t>
            </a:r>
            <a:r>
              <a:rPr lang="it-IT" sz="6000" dirty="0"/>
              <a:t/>
            </a:r>
            <a:br>
              <a:rPr lang="it-IT" sz="6000" dirty="0"/>
            </a:br>
            <a:r>
              <a:rPr lang="it-IT" sz="6000" dirty="0" smtClean="0"/>
              <a:t> FS  MARIA PUCA</a:t>
            </a:r>
            <a:endParaRPr lang="it-IT" sz="6000" dirty="0"/>
          </a:p>
        </p:txBody>
      </p:sp>
    </p:spTree>
    <p:extLst>
      <p:ext uri="{BB962C8B-B14F-4D97-AF65-F5344CB8AC3E}">
        <p14:creationId xmlns:p14="http://schemas.microsoft.com/office/powerpoint/2010/main" xmlns="" val="48681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49872" cy="1263040"/>
          </a:xfr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MONITORAGGIO FINALE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PROVE OGGETTIVE PARALLELE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1628800"/>
            <a:ext cx="3888432" cy="2448272"/>
          </a:xfrm>
          <a:ln w="76200">
            <a:solidFill>
              <a:srgbClr val="FF0000"/>
            </a:solidFill>
          </a:ln>
        </p:spPr>
      </p:pic>
      <p:sp>
        <p:nvSpPr>
          <p:cNvPr id="4" name="Rettangolo 3"/>
          <p:cNvSpPr/>
          <p:nvPr/>
        </p:nvSpPr>
        <p:spPr>
          <a:xfrm>
            <a:off x="323528" y="4077072"/>
            <a:ext cx="864096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CLASSI PRIME</a:t>
            </a:r>
          </a:p>
        </p:txBody>
      </p:sp>
    </p:spTree>
    <p:extLst>
      <p:ext uri="{BB962C8B-B14F-4D97-AF65-F5344CB8AC3E}">
        <p14:creationId xmlns:p14="http://schemas.microsoft.com/office/powerpoint/2010/main" xmlns="" val="234775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3999344"/>
          </a:xfrm>
          <a:ln w="76200">
            <a:solidFill>
              <a:schemeClr val="accent3"/>
            </a:solidFill>
          </a:ln>
        </p:spPr>
        <p:txBody>
          <a:bodyPr/>
          <a:lstStyle/>
          <a:p>
            <a:r>
              <a:rPr lang="it-IT" dirty="0" smtClean="0"/>
              <a:t>ANALIZZANDO I GRAFICI delle </a:t>
            </a:r>
            <a:r>
              <a:rPr lang="it-IT" b="1" dirty="0" smtClean="0">
                <a:solidFill>
                  <a:srgbClr val="00CC00"/>
                </a:solidFill>
              </a:rPr>
              <a:t>prove oggettive parallele INIZIALI</a:t>
            </a:r>
            <a:r>
              <a:rPr lang="it-IT" dirty="0" smtClean="0">
                <a:solidFill>
                  <a:srgbClr val="00CC00"/>
                </a:solidFill>
              </a:rPr>
              <a:t> </a:t>
            </a:r>
            <a:r>
              <a:rPr lang="it-IT" dirty="0" smtClean="0"/>
              <a:t>delle classi </a:t>
            </a:r>
            <a:r>
              <a:rPr lang="it-IT" dirty="0" smtClean="0">
                <a:solidFill>
                  <a:srgbClr val="00CC00"/>
                </a:solidFill>
              </a:rPr>
              <a:t>prime </a:t>
            </a:r>
            <a:r>
              <a:rPr lang="it-IT" dirty="0" smtClean="0"/>
              <a:t>DELLA SCUOLA PRIMARIA, SOMMINISTRATE IN LINGUA ITALIANA-IN LINGUA INGLESE E IN MATEMATICA,  SI NOTA che : </a:t>
            </a:r>
            <a:r>
              <a:rPr lang="it-IT" dirty="0"/>
              <a:t>I L 50%DEGLI </a:t>
            </a:r>
            <a:r>
              <a:rPr lang="it-IT" dirty="0" smtClean="0"/>
              <a:t>ALUNNI ha AVUTO UNA VALUTAZIONE UGUALE ALL’</a:t>
            </a:r>
            <a:r>
              <a:rPr lang="it-IT" dirty="0" smtClean="0">
                <a:solidFill>
                  <a:srgbClr val="77C925"/>
                </a:solidFill>
              </a:rPr>
              <a:t>8</a:t>
            </a:r>
            <a:r>
              <a:rPr lang="it-IT" dirty="0" smtClean="0"/>
              <a:t>  Non </a:t>
            </a:r>
            <a:r>
              <a:rPr lang="it-IT" dirty="0"/>
              <a:t>vi </a:t>
            </a:r>
            <a:r>
              <a:rPr lang="it-IT" dirty="0" smtClean="0"/>
              <a:t>sono </a:t>
            </a:r>
            <a:r>
              <a:rPr lang="it-IT" dirty="0"/>
              <a:t>all’interno delle classi prime</a:t>
            </a:r>
            <a:br>
              <a:rPr lang="it-IT" dirty="0"/>
            </a:br>
            <a:r>
              <a:rPr lang="it-IT" dirty="0"/>
              <a:t>alunni con valutazione inferiore al </a:t>
            </a:r>
            <a:r>
              <a:rPr lang="it-IT" dirty="0" smtClean="0">
                <a:solidFill>
                  <a:srgbClr val="77C925"/>
                </a:solidFill>
              </a:rPr>
              <a:t>6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17034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3999344"/>
          </a:xfrm>
          <a:ln w="76200">
            <a:solidFill>
              <a:schemeClr val="accent3"/>
            </a:solidFill>
          </a:ln>
        </p:spPr>
        <p:txBody>
          <a:bodyPr/>
          <a:lstStyle/>
          <a:p>
            <a:r>
              <a:rPr lang="it-IT" sz="2000" dirty="0" smtClean="0"/>
              <a:t>ANALIZZANDO I GRAFICI delle </a:t>
            </a:r>
            <a:r>
              <a:rPr lang="it-IT" sz="2000" b="1" dirty="0" smtClean="0">
                <a:solidFill>
                  <a:srgbClr val="00CC00"/>
                </a:solidFill>
              </a:rPr>
              <a:t>prove oggettive parallele Intermedie </a:t>
            </a:r>
            <a:r>
              <a:rPr lang="it-IT" sz="2000" dirty="0" smtClean="0"/>
              <a:t>delle classi </a:t>
            </a:r>
            <a:r>
              <a:rPr lang="it-IT" sz="2000" dirty="0" smtClean="0">
                <a:solidFill>
                  <a:srgbClr val="00CC00"/>
                </a:solidFill>
              </a:rPr>
              <a:t>prime </a:t>
            </a:r>
            <a:r>
              <a:rPr lang="it-IT" sz="2000" dirty="0" smtClean="0"/>
              <a:t>DELLA SCUOLA PRIMARIA, SOMMINISTRATE IN LINGUA ITALIANA-IN LINGUA INGLESE E IN MATEMATICA,  SI NOTA che</a:t>
            </a:r>
            <a:br>
              <a:rPr lang="it-IT" sz="2000" dirty="0" smtClean="0"/>
            </a:br>
            <a:r>
              <a:rPr lang="it-IT" sz="2000" dirty="0" smtClean="0"/>
              <a:t> i risultati in italiano e in matematica sono leggermente inferiori rispetto ai risultati iniziali.</a:t>
            </a:r>
            <a:br>
              <a:rPr lang="it-IT" sz="2000" dirty="0" smtClean="0"/>
            </a:br>
            <a:r>
              <a:rPr lang="it-IT" sz="2000" dirty="0" smtClean="0"/>
              <a:t>In inglese i risultati sono distribuiti in modo equo tra </a:t>
            </a:r>
            <a:r>
              <a:rPr lang="it-IT" sz="2000" dirty="0"/>
              <a:t>l</a:t>
            </a:r>
            <a:r>
              <a:rPr lang="it-IT" sz="2000" dirty="0" smtClean="0"/>
              <a:t>e fasce e leggermente </a:t>
            </a:r>
            <a:r>
              <a:rPr lang="it-IT" sz="2000" dirty="0" err="1" smtClean="0"/>
              <a:t>migliorati.non</a:t>
            </a:r>
            <a:r>
              <a:rPr lang="it-IT" sz="2000" dirty="0" smtClean="0"/>
              <a:t> vi sono </a:t>
            </a: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/>
              <a:t>alunni con valutazione inferiore al </a:t>
            </a:r>
            <a:r>
              <a:rPr lang="it-IT" sz="2000" dirty="0" smtClean="0">
                <a:solidFill>
                  <a:srgbClr val="77C925"/>
                </a:solidFill>
              </a:rPr>
              <a:t>6</a:t>
            </a:r>
            <a:r>
              <a:rPr lang="it-IT" sz="2000" dirty="0" smtClean="0"/>
              <a:t>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xmlns="" val="92168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3999344"/>
          </a:xfrm>
          <a:ln w="76200">
            <a:solidFill>
              <a:schemeClr val="accent3"/>
            </a:solidFill>
          </a:ln>
        </p:spPr>
        <p:txBody>
          <a:bodyPr/>
          <a:lstStyle/>
          <a:p>
            <a:r>
              <a:rPr lang="it-IT" sz="2000" dirty="0" smtClean="0"/>
              <a:t>ANALIZZANDO I GRAFICI delle </a:t>
            </a:r>
            <a:r>
              <a:rPr lang="it-IT" sz="2000" b="1" dirty="0" smtClean="0">
                <a:solidFill>
                  <a:srgbClr val="00CC00"/>
                </a:solidFill>
              </a:rPr>
              <a:t>prove oggettive parallele finali </a:t>
            </a:r>
            <a:r>
              <a:rPr lang="it-IT" sz="2000" dirty="0" smtClean="0"/>
              <a:t>delle classi </a:t>
            </a:r>
            <a:r>
              <a:rPr lang="it-IT" sz="2000" dirty="0" smtClean="0">
                <a:solidFill>
                  <a:srgbClr val="00CC00"/>
                </a:solidFill>
              </a:rPr>
              <a:t>prime</a:t>
            </a:r>
            <a:r>
              <a:rPr lang="it-IT" sz="2000" dirty="0" smtClean="0"/>
              <a:t>,  SI NOTA che : </a:t>
            </a:r>
            <a:br>
              <a:rPr lang="it-IT" sz="2000" dirty="0" smtClean="0"/>
            </a:br>
            <a:r>
              <a:rPr lang="it-IT" sz="2000" dirty="0" smtClean="0"/>
              <a:t>i risultati sono distribuiti in modo equo tra </a:t>
            </a:r>
            <a:r>
              <a:rPr lang="it-IT" sz="2000" dirty="0"/>
              <a:t>l</a:t>
            </a:r>
            <a:r>
              <a:rPr lang="it-IT" sz="2000" dirty="0" smtClean="0"/>
              <a:t>e fasce e leggermente migliorati.</a:t>
            </a:r>
            <a:br>
              <a:rPr lang="it-IT" sz="2000" dirty="0" smtClean="0"/>
            </a:br>
            <a:r>
              <a:rPr lang="it-IT" sz="2000" dirty="0" smtClean="0"/>
              <a:t>In italiano no</a:t>
            </a:r>
            <a:r>
              <a:rPr lang="it-IT" sz="2000" b="1" dirty="0" smtClean="0"/>
              <a:t>n vi sono alunni </a:t>
            </a:r>
            <a:r>
              <a:rPr lang="it-IT" sz="2000" b="1" dirty="0"/>
              <a:t>con valutazione inferiore </a:t>
            </a:r>
            <a:r>
              <a:rPr lang="it-IT" sz="2000" dirty="0"/>
              <a:t>al </a:t>
            </a:r>
            <a:r>
              <a:rPr lang="it-IT" sz="2000" dirty="0" smtClean="0">
                <a:solidFill>
                  <a:srgbClr val="77C925"/>
                </a:solidFill>
              </a:rPr>
              <a:t>6</a:t>
            </a:r>
            <a:r>
              <a:rPr lang="it-IT" sz="2000" dirty="0" smtClean="0"/>
              <a:t>.</a:t>
            </a:r>
            <a:br>
              <a:rPr lang="it-IT" sz="2000" dirty="0" smtClean="0"/>
            </a:br>
            <a:r>
              <a:rPr lang="it-IT" sz="2000" dirty="0" smtClean="0"/>
              <a:t>in inglese solo il 2%</a:t>
            </a:r>
            <a:br>
              <a:rPr lang="it-IT" sz="2000" dirty="0" smtClean="0"/>
            </a:br>
            <a:r>
              <a:rPr lang="it-IT" sz="2000" dirty="0" smtClean="0"/>
              <a:t>in matematica solo il 3%</a:t>
            </a:r>
            <a:br>
              <a:rPr lang="it-IT" sz="2000" dirty="0" smtClean="0"/>
            </a:b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xmlns="" val="334105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797768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sz="2000" dirty="0"/>
              <a:t>RISULTATI COMPLESSIVI CLASSI PRIME</a:t>
            </a:r>
            <a:br>
              <a:rPr lang="it-IT" sz="2000" dirty="0"/>
            </a:br>
            <a:r>
              <a:rPr lang="it-IT" sz="2000" dirty="0"/>
              <a:t>ITALIANO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220072" y="980728"/>
            <a:ext cx="3203848" cy="692656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it-IT" sz="2000" dirty="0" smtClean="0"/>
              <a:t>RISULTATI FINALI</a:t>
            </a:r>
          </a:p>
          <a:p>
            <a:pPr algn="ctr"/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731819591"/>
              </p:ext>
            </p:extLst>
          </p:nvPr>
        </p:nvGraphicFramePr>
        <p:xfrm>
          <a:off x="32048" y="1710793"/>
          <a:ext cx="2523728" cy="200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741053520"/>
              </p:ext>
            </p:extLst>
          </p:nvPr>
        </p:nvGraphicFramePr>
        <p:xfrm>
          <a:off x="2555776" y="1700808"/>
          <a:ext cx="266429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641879"/>
              </p:ext>
            </p:extLst>
          </p:nvPr>
        </p:nvGraphicFramePr>
        <p:xfrm>
          <a:off x="0" y="980728"/>
          <a:ext cx="2639961" cy="759582"/>
        </p:xfrm>
        <a:graphic>
          <a:graphicData uri="http://schemas.openxmlformats.org/drawingml/2006/table">
            <a:tbl>
              <a:tblPr/>
              <a:tblGrid>
                <a:gridCol w="2639961"/>
              </a:tblGrid>
              <a:tr h="759582">
                <a:tc>
                  <a:txBody>
                    <a:bodyPr/>
                    <a:lstStyle/>
                    <a:p>
                      <a:r>
                        <a:rPr lang="it-IT" dirty="0" smtClean="0"/>
                        <a:t>RISULTATI</a:t>
                      </a:r>
                      <a:r>
                        <a:rPr lang="it-IT" baseline="0" dirty="0" smtClean="0"/>
                        <a:t> INIZIALI</a:t>
                      </a:r>
                      <a:endParaRPr lang="it-IT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0722575"/>
              </p:ext>
            </p:extLst>
          </p:nvPr>
        </p:nvGraphicFramePr>
        <p:xfrm>
          <a:off x="2699792" y="980728"/>
          <a:ext cx="2521974" cy="720080"/>
        </p:xfrm>
        <a:graphic>
          <a:graphicData uri="http://schemas.openxmlformats.org/drawingml/2006/table">
            <a:tbl>
              <a:tblPr/>
              <a:tblGrid>
                <a:gridCol w="2521974"/>
              </a:tblGrid>
              <a:tr h="720080">
                <a:tc>
                  <a:txBody>
                    <a:bodyPr/>
                    <a:lstStyle/>
                    <a:p>
                      <a:r>
                        <a:rPr lang="it-IT" dirty="0" smtClean="0"/>
                        <a:t>RISULTATI INTERMEDI </a:t>
                      </a:r>
                      <a:endParaRPr lang="it-IT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08374690"/>
              </p:ext>
            </p:extLst>
          </p:nvPr>
        </p:nvGraphicFramePr>
        <p:xfrm>
          <a:off x="5220072" y="1700808"/>
          <a:ext cx="338437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8491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sz="2000" dirty="0"/>
              <a:t>RISULTATI COMPLESSIVI CLASSI PRIME</a:t>
            </a:r>
            <a:br>
              <a:rPr lang="it-IT" sz="2000" dirty="0"/>
            </a:br>
            <a:r>
              <a:rPr lang="it-IT" sz="2000" dirty="0"/>
              <a:t>INGLESE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1097280"/>
            <a:ext cx="2376264" cy="60352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 smtClean="0"/>
              <a:t>Risultati iniziali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555776" y="1124744"/>
            <a:ext cx="2664296" cy="54864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 smtClean="0"/>
              <a:t>Risultati intermedi</a:t>
            </a:r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700674164"/>
              </p:ext>
            </p:extLst>
          </p:nvPr>
        </p:nvGraphicFramePr>
        <p:xfrm>
          <a:off x="107504" y="1700809"/>
          <a:ext cx="244827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36141452"/>
              </p:ext>
            </p:extLst>
          </p:nvPr>
        </p:nvGraphicFramePr>
        <p:xfrm>
          <a:off x="2483768" y="1700808"/>
          <a:ext cx="259228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12570757"/>
              </p:ext>
            </p:extLst>
          </p:nvPr>
        </p:nvGraphicFramePr>
        <p:xfrm>
          <a:off x="5076056" y="1700808"/>
          <a:ext cx="406794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6575141"/>
              </p:ext>
            </p:extLst>
          </p:nvPr>
        </p:nvGraphicFramePr>
        <p:xfrm>
          <a:off x="5220072" y="1124744"/>
          <a:ext cx="3888432" cy="576064"/>
        </p:xfrm>
        <a:graphic>
          <a:graphicData uri="http://schemas.openxmlformats.org/drawingml/2006/table">
            <a:tbl>
              <a:tblPr/>
              <a:tblGrid>
                <a:gridCol w="3888432"/>
              </a:tblGrid>
              <a:tr h="576064">
                <a:tc>
                  <a:txBody>
                    <a:bodyPr/>
                    <a:lstStyle/>
                    <a:p>
                      <a:r>
                        <a:rPr lang="it-IT" dirty="0" smtClean="0"/>
                        <a:t>RISULTATI FINALI</a:t>
                      </a:r>
                      <a:endParaRPr lang="it-IT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267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o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ol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1683</TotalTime>
  <Words>642</Words>
  <Application>Microsoft Office PowerPoint</Application>
  <PresentationFormat>Presentazione su schermo (4:3)</PresentationFormat>
  <Paragraphs>100</Paragraphs>
  <Slides>37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38" baseType="lpstr">
      <vt:lpstr>Angoli</vt:lpstr>
      <vt:lpstr>Diapositiva 1</vt:lpstr>
      <vt:lpstr>DIRIGENTE SCOLASTICO PROF.SSA GIUSEPPINA NUGNES</vt:lpstr>
      <vt:lpstr> PROVE OGGETTIVE PARALLELE</vt:lpstr>
      <vt:lpstr>MONITORAGGIO FINALE PROVE OGGETTIVE PARALLELE</vt:lpstr>
      <vt:lpstr>ANALIZZANDO I GRAFICI delle prove oggettive parallele INIZIALI delle classi prime DELLA SCUOLA PRIMARIA, SOMMINISTRATE IN LINGUA ITALIANA-IN LINGUA INGLESE E IN MATEMATICA,  SI NOTA che : I L 50%DEGLI ALUNNI ha AVUTO UNA VALUTAZIONE UGUALE ALL’8  Non vi sono all’interno delle classi prime alunni con valutazione inferiore al 6.</vt:lpstr>
      <vt:lpstr>ANALIZZANDO I GRAFICI delle prove oggettive parallele Intermedie delle classi prime DELLA SCUOLA PRIMARIA, SOMMINISTRATE IN LINGUA ITALIANA-IN LINGUA INGLESE E IN MATEMATICA,  SI NOTA che  i risultati in italiano e in matematica sono leggermente inferiori rispetto ai risultati iniziali. In inglese i risultati sono distribuiti in modo equo tra le fasce e leggermente migliorati.non vi sono  alunni con valutazione inferiore al 6.</vt:lpstr>
      <vt:lpstr>ANALIZZANDO I GRAFICI delle prove oggettive parallele finali delle classi prime,  SI NOTA che :  i risultati sono distribuiti in modo equo tra le fasce e leggermente migliorati. In italiano non vi sono alunni con valutazione inferiore al 6. in inglese solo il 2% in matematica solo il 3% </vt:lpstr>
      <vt:lpstr>RISULTATI COMPLESSIVI CLASSI PRIME ITALIANO</vt:lpstr>
      <vt:lpstr>RISULTATI COMPLESSIVI CLASSI PRIME INGLESE </vt:lpstr>
      <vt:lpstr>RISULTATI COMPLESSIVI CLASSI PRIME MATEMATICA </vt:lpstr>
      <vt:lpstr>CLASSI SECONDE</vt:lpstr>
      <vt:lpstr>ANALIZZANDO I GRAFICI delle prove oggettive parallele  delle classi SECONDE DELLA SCUOLA PRIMARIA, SOMMINISTRATE IN LINGUA ITALIANA-IN LINGUA INGLESE E IN MATEMATICA,  SI NOTA che ,come per le prove oggettive iniziali, anche per quelle intermedie  : I VOTI SONO DISTRIBUITI EQUAMENTE NELLE FASCE e sono stabili. .Non vi sono all’interno delle classi SECONDE alunni con valutazione inferiore al 6.</vt:lpstr>
      <vt:lpstr>ANALIZZANDO I GRAFICI delle prove oggettive parallele finali   delle classi SECONDE DELLA SCUOLA PRIMARIA, SOMMINISTRATE IN LINGUA ITALIANA-IN LINGUA INGLESE E IN MATEMATICA,  SI NOTA che : I VOTI SONO migliorati e sono  DISTRIBUITI EQUAMENTE NELLE FASCE. .Non vi sono all’interno delle classi SECONDE alunni con valutazione inferiore al 6.</vt:lpstr>
      <vt:lpstr>RISULTATI COMPLESSIVI CLASSE SECONDE ITALIANO </vt:lpstr>
      <vt:lpstr>RISULTATI COMPLESSIVI CLASSE SECONDE INGLESE </vt:lpstr>
      <vt:lpstr>RISULTATI COMPLESSIVI CLASSE SECONDE MATEMATICA </vt:lpstr>
      <vt:lpstr>CLASSI TERZE</vt:lpstr>
      <vt:lpstr>ANALIZZANDO I GRAFICI delle prove oggettive parallele INIZIALI delle classi TERZE DELLA SCUOLA PRIMARIA,  SI NOTA che : In italiano 50% degli alunni ha avuto una votazione pari a 8 45% degli alunni ha avuto una votazione equamente distribuita nelle varie fasce di voto:6-7-9 vi sono all’interno delle classi TERZE SOLO 5 alunni con valutazione inferiore al 6 pari al 5%. Non vi sono alunni con votazione 10 in inglese 30% degli alunni ha avuto una votazione pari a 9 50% degli alunni ha avuto una votazione equamente distribuita nelle varie fasce di voto:7-8-10 il 20% con votazione inferiore al 7 in matematica 33% degli alunni con votazione 6 il 65% con votazione distribuita tra il 5-7-8-9 Solo il 2%con voto 10  </vt:lpstr>
      <vt:lpstr>ANALIZZANDO I GRAFICI delle prove oggettive parallele Intermedie delle classi TERZE DELLA SCUOLA PRIMARIA,  SI NOTA che : in italiano e in matematica  non si rilevano sbilanciamenti significativi nella distribuzione delle fasce e i risultati sono stabili  rispetto a quelli iniziali.  in matematica il 50% degli alunni ha raggiunto una votazione pari a 9.C’e’ stato un progressivo miglioramento.</vt:lpstr>
      <vt:lpstr>ANALIZZANDO I GRAFICI delle prove oggettive parallele finali delle classi TERZE DELLA SCUOLA PRIMARIA,  SI NOTA che : non si rilevano sbilanciamenti significativi nella distribuzione delle fasce e i risultati sono migliorati. </vt:lpstr>
      <vt:lpstr>RISULTATI COMPLESSIVI CLASSE TERZE ITALIANO</vt:lpstr>
      <vt:lpstr>RISULTATI COMPLESSIVI CLASSE TERZE INGLESE</vt:lpstr>
      <vt:lpstr>RISULTATI COMPLESSIVI CLASSE TERZE MATEMATICA</vt:lpstr>
      <vt:lpstr>CLASSI QUARTE</vt:lpstr>
      <vt:lpstr>ANALIZZANDO I GRAFICI delle prove oggettive parallele INIZIALI delle classi quarte  DELLA SCUOLA PRIMARIA,  SI NOTA che : In italiano  il66%degli alunni ha avuto una valutazione superiore al 6. solo il 3% inferiore al 6. in inglese  l’83% ha avuto una valutazione superiore al 6  in matematica il 45% ha avuto una valutazione  inferiore al 7</vt:lpstr>
      <vt:lpstr>ANALIZZANDO I GRAFICI delle prove oggettive parallele Intermedie delle classi quarte  DELLA SCUOLA PRIMARIA,  SI stato un leggero miglioramento . In italiano  solo  il 14%degli alunni ha avuto una valutazione inferiore al al 7.  il 5% inferiore al 6. in inglese  il 21% ha avuto una valutazione  inferiore al 7  in matematica il 28%% ha avuto una valutazione  inferiore al 7</vt:lpstr>
      <vt:lpstr>ANALIZZANDO I GRAFICI delle prove oggettive parallele finali  delle classi quarte  DELLA SCUOLA PRIMARIA, SI NOTA che : non si rilevano sbilanciamenti significativi nella distribuzione delle fasce e i risultati sono migliorati. Solo il 4% degli alunni ha raggiunto una votazione inferiore al 6 in matematica. </vt:lpstr>
      <vt:lpstr>RISULTATI COMPLESSIVI CLASSE QUARTE ITALIANO</vt:lpstr>
      <vt:lpstr>RISULTATI COMPLESSIVI CLASSE QUARTE INGLESE</vt:lpstr>
      <vt:lpstr>RISULTATI COMPLESSIVI CLASSE QUARTE MATEMATICA</vt:lpstr>
      <vt:lpstr>CLASSI QUINTE</vt:lpstr>
      <vt:lpstr>ANALIZZANDO I GRAFICI delle prove oggettive parallele intermedie delle classi quinte  DELLA SCUOLA PRIMARIA, SI NOTA che  non si rilevano sbilanciamenti significativi nella distribuzione delle fasce. I risultati sono positivi: HA RAGGIUNTO UN RISULTATO INFERIORE AL 7 in italiano solo il 24% DEGLI ALUNNI  in inglese il 14% IN MATEMATICA IL 17 % si nota,tuttavia,un leggero calo dei risultati nella fascia alta del 10. </vt:lpstr>
      <vt:lpstr>ANALIZZANDO I GRAFICI delle prove oggettive parallele finali delle classi quinte  DELLA SCUOLA PRIMARIA, SI NOTA che non si rilevano sbilanciamenti significativi nella distribuzione delle fasce e i risultati sono migliorati   Il 58% ha raggiunto un risultato superiore al 7.</vt:lpstr>
      <vt:lpstr>RISULTATI COMPLESSIVI CLASSE QUINTE ITALIANO</vt:lpstr>
      <vt:lpstr>RISULTATI COMPLESSIVI CLASSE QUINTE INGLESE</vt:lpstr>
      <vt:lpstr>RISULTATI COMPLESSIVI CLASSE QUINTE MATEMATICA</vt:lpstr>
      <vt:lpstr>GRAZIE PER LA COLLABORAZIONE  FS  MARIA PUCA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</dc:creator>
  <cp:lastModifiedBy>utente</cp:lastModifiedBy>
  <cp:revision>115</cp:revision>
  <dcterms:created xsi:type="dcterms:W3CDTF">2017-09-27T20:28:58Z</dcterms:created>
  <dcterms:modified xsi:type="dcterms:W3CDTF">2018-06-14T12:26:52Z</dcterms:modified>
</cp:coreProperties>
</file>