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tableStyles.xml" ContentType="application/vnd.openxmlformats-officedocument.presentationml.tableStyles+xml"/>
  <Override PartName="/ppt/charts/chart133.xml" ContentType="application/vnd.openxmlformats-officedocument.drawingml.chart+xml"/>
  <Override PartName="/ppt/charts/chart144.xml" ContentType="application/vnd.openxmlformats-officedocument.drawingml.chart+xml"/>
  <Override PartName="/ppt/charts/chart122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charts/chart138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Override PartName="/ppt/charts/chart134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chart141.xml" ContentType="application/vnd.openxmlformats-officedocument.drawingml.chart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charts/chart130.xml" ContentType="application/vnd.openxmlformats-officedocument.drawingml.chart+xml"/>
  <Override PartName="/ppt/slides/slide49.xml" ContentType="application/vnd.openxmlformats-officedocument.presentationml.slide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charts/chart139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charts/chart13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106.xml" ContentType="application/vnd.openxmlformats-officedocument.drawingml.chart+xml"/>
  <Override PartName="/ppt/charts/chart124.xml" ContentType="application/vnd.openxmlformats-officedocument.drawingml.chart+xml"/>
  <Override PartName="/ppt/charts/chart113.xml" ContentType="application/vnd.openxmlformats-officedocument.drawingml.chart+xml"/>
  <Override PartName="/ppt/charts/chart131.xml" ContentType="application/vnd.openxmlformats-officedocument.drawingml.chart+xml"/>
  <Override PartName="/ppt/charts/chart142.xml" ContentType="application/vnd.openxmlformats-officedocument.drawingml.chart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charts/chart120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charts/chart136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hart143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charts/chart132.xml" ContentType="application/vnd.openxmlformats-officedocument.drawingml.chart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charts/chart137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charts/chart140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8" r:id="rId2"/>
    <p:sldId id="259" r:id="rId3"/>
    <p:sldId id="256" r:id="rId4"/>
    <p:sldId id="261" r:id="rId5"/>
    <p:sldId id="262" r:id="rId6"/>
    <p:sldId id="305" r:id="rId7"/>
    <p:sldId id="335" r:id="rId8"/>
    <p:sldId id="333" r:id="rId9"/>
    <p:sldId id="271" r:id="rId10"/>
    <p:sldId id="309" r:id="rId11"/>
    <p:sldId id="263" r:id="rId12"/>
    <p:sldId id="310" r:id="rId13"/>
    <p:sldId id="264" r:id="rId14"/>
    <p:sldId id="311" r:id="rId15"/>
    <p:sldId id="265" r:id="rId16"/>
    <p:sldId id="312" r:id="rId17"/>
    <p:sldId id="266" r:id="rId18"/>
    <p:sldId id="313" r:id="rId19"/>
    <p:sldId id="267" r:id="rId20"/>
    <p:sldId id="314" r:id="rId21"/>
    <p:sldId id="268" r:id="rId22"/>
    <p:sldId id="315" r:id="rId23"/>
    <p:sldId id="269" r:id="rId24"/>
    <p:sldId id="316" r:id="rId25"/>
    <p:sldId id="270" r:id="rId26"/>
    <p:sldId id="334" r:id="rId27"/>
    <p:sldId id="307" r:id="rId28"/>
    <p:sldId id="336" r:id="rId29"/>
    <p:sldId id="280" r:id="rId30"/>
    <p:sldId id="317" r:id="rId31"/>
    <p:sldId id="281" r:id="rId32"/>
    <p:sldId id="318" r:id="rId33"/>
    <p:sldId id="282" r:id="rId34"/>
    <p:sldId id="319" r:id="rId35"/>
    <p:sldId id="274" r:id="rId36"/>
    <p:sldId id="320" r:id="rId37"/>
    <p:sldId id="284" r:id="rId38"/>
    <p:sldId id="321" r:id="rId39"/>
    <p:sldId id="285" r:id="rId40"/>
    <p:sldId id="322" r:id="rId41"/>
    <p:sldId id="286" r:id="rId42"/>
    <p:sldId id="323" r:id="rId43"/>
    <p:sldId id="278" r:id="rId44"/>
    <p:sldId id="324" r:id="rId45"/>
    <p:sldId id="279" r:id="rId46"/>
    <p:sldId id="308" r:id="rId47"/>
    <p:sldId id="337" r:id="rId48"/>
    <p:sldId id="338" r:id="rId49"/>
    <p:sldId id="260" r:id="rId50"/>
    <p:sldId id="325" r:id="rId51"/>
    <p:sldId id="272" r:id="rId52"/>
    <p:sldId id="326" r:id="rId53"/>
    <p:sldId id="273" r:id="rId54"/>
    <p:sldId id="327" r:id="rId55"/>
    <p:sldId id="283" r:id="rId56"/>
    <p:sldId id="328" r:id="rId57"/>
    <p:sldId id="275" r:id="rId58"/>
    <p:sldId id="329" r:id="rId59"/>
    <p:sldId id="276" r:id="rId60"/>
    <p:sldId id="330" r:id="rId61"/>
    <p:sldId id="277" r:id="rId62"/>
    <p:sldId id="331" r:id="rId63"/>
    <p:sldId id="287" r:id="rId64"/>
    <p:sldId id="332" r:id="rId6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275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7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7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9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0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1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2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3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4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5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6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7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9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0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1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2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3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4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5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6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7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9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0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1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2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77</c:v>
                </c:pt>
                <c:pt idx="2">
                  <c:v>93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23</c:v>
                </c:pt>
                <c:pt idx="2">
                  <c:v>114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53</c:v>
                </c:pt>
                <c:pt idx="2">
                  <c:v>72</c:v>
                </c:pt>
                <c:pt idx="3">
                  <c:v>57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66</c:v>
                </c:pt>
                <c:pt idx="2">
                  <c:v>89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3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65</c:v>
                </c:pt>
                <c:pt idx="2">
                  <c:v>83</c:v>
                </c:pt>
                <c:pt idx="3">
                  <c:v>21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57</c:v>
                </c:pt>
                <c:pt idx="2">
                  <c:v>75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26</c:v>
                </c:pt>
                <c:pt idx="1">
                  <c:v>60</c:v>
                </c:pt>
                <c:pt idx="2">
                  <c:v>77</c:v>
                </c:pt>
                <c:pt idx="3">
                  <c:v>43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36</c:v>
                </c:pt>
                <c:pt idx="1">
                  <c:v>73</c:v>
                </c:pt>
                <c:pt idx="2">
                  <c:v>69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52</c:v>
                </c:pt>
                <c:pt idx="2">
                  <c:v>77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52</c:v>
                </c:pt>
                <c:pt idx="2">
                  <c:v>81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35</c:v>
                </c:pt>
                <c:pt idx="1">
                  <c:v>61</c:v>
                </c:pt>
                <c:pt idx="2">
                  <c:v>74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52</c:v>
                </c:pt>
                <c:pt idx="2">
                  <c:v>92</c:v>
                </c:pt>
                <c:pt idx="3">
                  <c:v>45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62</c:v>
                </c:pt>
                <c:pt idx="2">
                  <c:v>90</c:v>
                </c:pt>
                <c:pt idx="3">
                  <c:v>48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61</c:v>
                </c:pt>
                <c:pt idx="2">
                  <c:v>86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</c:v>
                </c:pt>
                <c:pt idx="1">
                  <c:v>65</c:v>
                </c:pt>
                <c:pt idx="2">
                  <c:v>90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47</c:v>
                </c:pt>
                <c:pt idx="2">
                  <c:v>88</c:v>
                </c:pt>
                <c:pt idx="3">
                  <c:v>53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62</c:v>
                </c:pt>
                <c:pt idx="2">
                  <c:v>89</c:v>
                </c:pt>
                <c:pt idx="3">
                  <c:v>38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0.77400443825013876"/>
                  <c:y val="2.4867748790523139E-2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72</c:v>
                </c:pt>
                <c:pt idx="2">
                  <c:v>86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48</c:v>
                </c:pt>
                <c:pt idx="2">
                  <c:v>84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65</c:v>
                </c:pt>
                <c:pt idx="2">
                  <c:v>89</c:v>
                </c:pt>
                <c:pt idx="3">
                  <c:v>34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33</c:v>
                </c:pt>
                <c:pt idx="1">
                  <c:v>67</c:v>
                </c:pt>
                <c:pt idx="2">
                  <c:v>92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50</c:v>
                </c:pt>
                <c:pt idx="2">
                  <c:v>75</c:v>
                </c:pt>
                <c:pt idx="3">
                  <c:v>59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60</c:v>
                </c:pt>
                <c:pt idx="2">
                  <c:v>77</c:v>
                </c:pt>
                <c:pt idx="3">
                  <c:v>52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80</c:v>
                </c:pt>
                <c:pt idx="2">
                  <c:v>110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75</c:v>
                </c:pt>
                <c:pt idx="2">
                  <c:v>82</c:v>
                </c:pt>
                <c:pt idx="3">
                  <c:v>21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63</c:v>
                </c:pt>
                <c:pt idx="2">
                  <c:v>92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51</c:v>
                </c:pt>
                <c:pt idx="2">
                  <c:v>86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35</c:v>
                </c:pt>
                <c:pt idx="1">
                  <c:v>69</c:v>
                </c:pt>
                <c:pt idx="2">
                  <c:v>87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60</c:v>
                </c:pt>
                <c:pt idx="2">
                  <c:v>100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51</c:v>
                </c:pt>
                <c:pt idx="2">
                  <c:v>90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36</c:v>
                </c:pt>
                <c:pt idx="1">
                  <c:v>69</c:v>
                </c:pt>
                <c:pt idx="2">
                  <c:v>85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54</c:v>
                </c:pt>
                <c:pt idx="2">
                  <c:v>79</c:v>
                </c:pt>
                <c:pt idx="3">
                  <c:v>51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63</c:v>
                </c:pt>
                <c:pt idx="2">
                  <c:v>91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33</c:v>
                </c:pt>
                <c:pt idx="1">
                  <c:v>70</c:v>
                </c:pt>
                <c:pt idx="2">
                  <c:v>86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43</c:v>
                </c:pt>
                <c:pt idx="2">
                  <c:v>118</c:v>
                </c:pt>
                <c:pt idx="3">
                  <c:v>38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48</c:v>
                </c:pt>
                <c:pt idx="2">
                  <c:v>72</c:v>
                </c:pt>
                <c:pt idx="3">
                  <c:v>68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60</c:v>
                </c:pt>
                <c:pt idx="2">
                  <c:v>79</c:v>
                </c:pt>
                <c:pt idx="3">
                  <c:v>59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66</c:v>
                </c:pt>
                <c:pt idx="2">
                  <c:v>90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57</c:v>
                </c:pt>
                <c:pt idx="2">
                  <c:v>78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72</c:v>
                </c:pt>
                <c:pt idx="2">
                  <c:v>92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layout>
                <c:manualLayout>
                  <c:x val="0.71622690617711782"/>
                  <c:y val="0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38</c:v>
                </c:pt>
                <c:pt idx="1">
                  <c:v>70</c:v>
                </c:pt>
                <c:pt idx="2">
                  <c:v>84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58</c:v>
                </c:pt>
                <c:pt idx="2">
                  <c:v>77</c:v>
                </c:pt>
                <c:pt idx="3">
                  <c:v>45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77</c:v>
                </c:pt>
                <c:pt idx="2">
                  <c:v>81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38</c:v>
                </c:pt>
                <c:pt idx="1">
                  <c:v>69</c:v>
                </c:pt>
                <c:pt idx="2">
                  <c:v>79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53</c:v>
                </c:pt>
                <c:pt idx="2">
                  <c:v>80</c:v>
                </c:pt>
                <c:pt idx="3">
                  <c:v>57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58</c:v>
                </c:pt>
                <c:pt idx="2">
                  <c:v>88</c:v>
                </c:pt>
                <c:pt idx="3">
                  <c:v>53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62</c:v>
                </c:pt>
                <c:pt idx="2">
                  <c:v>92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68</c:v>
                </c:pt>
                <c:pt idx="2">
                  <c:v>88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50</c:v>
                </c:pt>
                <c:pt idx="2">
                  <c:v>72</c:v>
                </c:pt>
                <c:pt idx="3">
                  <c:v>66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56</c:v>
                </c:pt>
                <c:pt idx="2">
                  <c:v>85</c:v>
                </c:pt>
                <c:pt idx="3">
                  <c:v>40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65</c:v>
                </c:pt>
                <c:pt idx="2">
                  <c:v>88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76</c:v>
                </c:pt>
                <c:pt idx="2">
                  <c:v>101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34</c:v>
                </c:pt>
                <c:pt idx="2">
                  <c:v>118</c:v>
                </c:pt>
                <c:pt idx="3">
                  <c:v>50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68</c:v>
                </c:pt>
                <c:pt idx="2">
                  <c:v>92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76</c:v>
                </c:pt>
                <c:pt idx="2">
                  <c:v>105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122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44</c:v>
                </c:pt>
                <c:pt idx="2">
                  <c:v>113</c:v>
                </c:pt>
                <c:pt idx="3">
                  <c:v>40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72</c:v>
                </c:pt>
                <c:pt idx="2">
                  <c:v>104</c:v>
                </c:pt>
                <c:pt idx="3">
                  <c:v>25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80</c:v>
                </c:pt>
                <c:pt idx="2">
                  <c:v>110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40</c:v>
                </c:pt>
                <c:pt idx="2">
                  <c:v>117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0.22550328921938731"/>
                  <c:y val="0.11812013379894726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23600374773346841"/>
                  <c:y val="-1.4572329801193259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0.11147296003041403"/>
                  <c:y val="2.316427667266141E-3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72</c:v>
                </c:pt>
                <c:pt idx="2">
                  <c:v>99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72</c:v>
                </c:pt>
                <c:pt idx="2">
                  <c:v>99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20</c:v>
                </c:pt>
                <c:pt idx="2">
                  <c:v>39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36</c:v>
                </c:pt>
                <c:pt idx="2">
                  <c:v>118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82</c:v>
                </c:pt>
                <c:pt idx="2">
                  <c:v>107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49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layout>
                <c:manualLayout>
                  <c:x val="-0.12887636259952184"/>
                  <c:y val="0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34</c:v>
                </c:pt>
                <c:pt idx="2">
                  <c:v>127</c:v>
                </c:pt>
                <c:pt idx="3">
                  <c:v>28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31</c:v>
                </c:pt>
                <c:pt idx="1">
                  <c:v>84</c:v>
                </c:pt>
                <c:pt idx="2">
                  <c:v>90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4053663208533469"/>
          <c:y val="0.23813668868099216"/>
          <c:w val="0.14832130663332824"/>
          <c:h val="0.48789200342118483"/>
        </c:manualLayout>
      </c:layout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3"/>
              <c:layout>
                <c:manualLayout>
                  <c:x val="-0.12887650882079849"/>
                  <c:y val="0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96</c:v>
                </c:pt>
                <c:pt idx="2">
                  <c:v>91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393817764422902"/>
          <c:y val="0.1117718739804781"/>
          <c:w val="0.64380263052076714"/>
          <c:h val="0.77645625203904389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37</c:v>
                </c:pt>
                <c:pt idx="2">
                  <c:v>115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62</c:v>
                </c:pt>
                <c:pt idx="2">
                  <c:v>97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68</c:v>
                </c:pt>
                <c:pt idx="2">
                  <c:v>107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43</c:v>
                </c:pt>
                <c:pt idx="2">
                  <c:v>107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53</c:v>
                </c:pt>
                <c:pt idx="2">
                  <c:v>111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61</c:v>
                </c:pt>
                <c:pt idx="2">
                  <c:v>119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59</c:v>
                </c:pt>
                <c:pt idx="2">
                  <c:v>99</c:v>
                </c:pt>
                <c:pt idx="3">
                  <c:v>38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97</c:v>
                </c:pt>
                <c:pt idx="2">
                  <c:v>89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87</c:v>
                </c:pt>
                <c:pt idx="2">
                  <c:v>90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56</c:v>
                </c:pt>
                <c:pt idx="2">
                  <c:v>112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57</c:v>
                </c:pt>
                <c:pt idx="2">
                  <c:v>101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104</c:v>
                </c:pt>
                <c:pt idx="2">
                  <c:v>82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32</c:v>
                </c:pt>
                <c:pt idx="1">
                  <c:v>88</c:v>
                </c:pt>
                <c:pt idx="2">
                  <c:v>82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37</c:v>
                </c:pt>
                <c:pt idx="2">
                  <c:v>126</c:v>
                </c:pt>
                <c:pt idx="3">
                  <c:v>43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69</c:v>
                </c:pt>
                <c:pt idx="2">
                  <c:v>102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83</c:v>
                </c:pt>
                <c:pt idx="2">
                  <c:v>94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126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56</c:v>
                </c:pt>
                <c:pt idx="2">
                  <c:v>115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78</c:v>
                </c:pt>
                <c:pt idx="2">
                  <c:v>94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60</c:v>
                </c:pt>
                <c:pt idx="2">
                  <c:v>87</c:v>
                </c:pt>
                <c:pt idx="3">
                  <c:v>28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32</c:v>
                </c:pt>
                <c:pt idx="2">
                  <c:v>103</c:v>
                </c:pt>
                <c:pt idx="3">
                  <c:v>61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74</c:v>
                </c:pt>
                <c:pt idx="2">
                  <c:v>83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39</c:v>
                </c:pt>
                <c:pt idx="1">
                  <c:v>61</c:v>
                </c:pt>
                <c:pt idx="2">
                  <c:v>89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48</c:v>
                </c:pt>
                <c:pt idx="2">
                  <c:v>84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58</c:v>
                </c:pt>
                <c:pt idx="2">
                  <c:v>77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36</c:v>
                </c:pt>
                <c:pt idx="1">
                  <c:v>50</c:v>
                </c:pt>
                <c:pt idx="2">
                  <c:v>94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51</c:v>
                </c:pt>
                <c:pt idx="2">
                  <c:v>83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65</c:v>
                </c:pt>
                <c:pt idx="2">
                  <c:v>81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32</c:v>
                </c:pt>
                <c:pt idx="1">
                  <c:v>66</c:v>
                </c:pt>
                <c:pt idx="2">
                  <c:v>83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41</c:v>
                </c:pt>
                <c:pt idx="2">
                  <c:v>83</c:v>
                </c:pt>
                <c:pt idx="3">
                  <c:v>40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51</c:v>
                </c:pt>
                <c:pt idx="2">
                  <c:v>84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75</c:v>
                </c:pt>
                <c:pt idx="2">
                  <c:v>92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4053663208533469"/>
          <c:y val="0.23813668868099216"/>
          <c:w val="0.14832130663332824"/>
          <c:h val="0.48789200342118483"/>
        </c:manualLayout>
      </c:layout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56</c:v>
                </c:pt>
                <c:pt idx="2">
                  <c:v>94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46</c:v>
                </c:pt>
                <c:pt idx="2">
                  <c:v>76</c:v>
                </c:pt>
                <c:pt idx="3">
                  <c:v>60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56</c:v>
                </c:pt>
                <c:pt idx="2">
                  <c:v>82</c:v>
                </c:pt>
                <c:pt idx="3">
                  <c:v>40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54</c:v>
                </c:pt>
                <c:pt idx="2">
                  <c:v>87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42</c:v>
                </c:pt>
                <c:pt idx="2">
                  <c:v>78</c:v>
                </c:pt>
                <c:pt idx="3">
                  <c:v>64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53</c:v>
                </c:pt>
                <c:pt idx="2">
                  <c:v>81</c:v>
                </c:pt>
                <c:pt idx="3">
                  <c:v>46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26</c:v>
                </c:pt>
                <c:pt idx="1">
                  <c:v>56</c:v>
                </c:pt>
                <c:pt idx="2">
                  <c:v>105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61</c:v>
                </c:pt>
                <c:pt idx="2">
                  <c:v>81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63</c:v>
                </c:pt>
                <c:pt idx="2">
                  <c:v>91</c:v>
                </c:pt>
                <c:pt idx="3">
                  <c:v>28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60</c:v>
                </c:pt>
                <c:pt idx="2">
                  <c:v>97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27</c:v>
                </c:pt>
                <c:pt idx="2">
                  <c:v>102</c:v>
                </c:pt>
                <c:pt idx="3">
                  <c:v>50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47</c:v>
                </c:pt>
                <c:pt idx="2">
                  <c:v>79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54</c:v>
                </c:pt>
                <c:pt idx="2">
                  <c:v>81</c:v>
                </c:pt>
                <c:pt idx="3">
                  <c:v>46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55</c:v>
                </c:pt>
                <c:pt idx="2">
                  <c:v>98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32</c:v>
                </c:pt>
                <c:pt idx="2">
                  <c:v>90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47</c:v>
                </c:pt>
                <c:pt idx="2">
                  <c:v>92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61</c:v>
                </c:pt>
                <c:pt idx="2">
                  <c:v>93</c:v>
                </c:pt>
                <c:pt idx="3">
                  <c:v>13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41</c:v>
                </c:pt>
                <c:pt idx="2">
                  <c:v>95</c:v>
                </c:pt>
                <c:pt idx="3">
                  <c:v>47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64</c:v>
                </c:pt>
                <c:pt idx="2">
                  <c:v>84</c:v>
                </c:pt>
                <c:pt idx="3">
                  <c:v>32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30</c:v>
                </c:pt>
                <c:pt idx="1">
                  <c:v>71</c:v>
                </c:pt>
                <c:pt idx="2">
                  <c:v>88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53</c:v>
                </c:pt>
                <c:pt idx="2">
                  <c:v>87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79</c:v>
                </c:pt>
                <c:pt idx="2">
                  <c:v>86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66</c:v>
                </c:pt>
                <c:pt idx="2">
                  <c:v>82</c:v>
                </c:pt>
                <c:pt idx="3">
                  <c:v>37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64</c:v>
                </c:pt>
                <c:pt idx="2">
                  <c:v>92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44</c:v>
                </c:pt>
                <c:pt idx="2">
                  <c:v>88</c:v>
                </c:pt>
                <c:pt idx="3">
                  <c:v>50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63</c:v>
                </c:pt>
                <c:pt idx="2">
                  <c:v>79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63</c:v>
                </c:pt>
                <c:pt idx="2">
                  <c:v>85</c:v>
                </c:pt>
                <c:pt idx="3">
                  <c:v>25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58</c:v>
                </c:pt>
                <c:pt idx="2">
                  <c:v>71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61</c:v>
                </c:pt>
                <c:pt idx="2">
                  <c:v>74</c:v>
                </c:pt>
                <c:pt idx="3">
                  <c:v>39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63</c:v>
                </c:pt>
                <c:pt idx="2">
                  <c:v>92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67</c:v>
                </c:pt>
                <c:pt idx="2">
                  <c:v>76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</c:v>
                </c:pt>
                <c:pt idx="1">
                  <c:v>69</c:v>
                </c:pt>
                <c:pt idx="2">
                  <c:v>73</c:v>
                </c:pt>
                <c:pt idx="3">
                  <c:v>25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26</c:v>
                </c:pt>
                <c:pt idx="1">
                  <c:v>86</c:v>
                </c:pt>
                <c:pt idx="2">
                  <c:v>85</c:v>
                </c:pt>
                <c:pt idx="3">
                  <c:v>13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31</c:v>
                </c:pt>
                <c:pt idx="1">
                  <c:v>78</c:v>
                </c:pt>
                <c:pt idx="2">
                  <c:v>72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600"/>
      </a:pPr>
      <a:endParaRPr lang="it-IT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47</c:v>
                </c:pt>
                <c:pt idx="2">
                  <c:v>93</c:v>
                </c:pt>
                <c:pt idx="3">
                  <c:v>41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61</c:v>
                </c:pt>
                <c:pt idx="2">
                  <c:v>83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</c:v>
                </c:pt>
                <c:pt idx="1">
                  <c:v>68</c:v>
                </c:pt>
                <c:pt idx="2">
                  <c:v>62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47</c:v>
                </c:pt>
                <c:pt idx="2">
                  <c:v>85</c:v>
                </c:pt>
                <c:pt idx="3">
                  <c:v>49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52</c:v>
                </c:pt>
                <c:pt idx="2">
                  <c:v>89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26</c:v>
                </c:pt>
                <c:pt idx="1">
                  <c:v>56</c:v>
                </c:pt>
                <c:pt idx="2">
                  <c:v>94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9225436653287429"/>
          <c:y val="0.25605382193967086"/>
          <c:w val="0.14832130663332821"/>
          <c:h val="0.48789200342118483"/>
        </c:manualLayout>
      </c:layout>
      <c:spPr>
        <a:ln>
          <a:solidFill>
            <a:schemeClr val="tx1"/>
          </a:solidFill>
        </a:ln>
      </c:spPr>
    </c:legend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69</c:v>
                </c:pt>
                <c:pt idx="2">
                  <c:v>91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73</c:v>
                </c:pt>
                <c:pt idx="2">
                  <c:v>98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40</c:v>
                </c:pt>
                <c:pt idx="1">
                  <c:v>65</c:v>
                </c:pt>
                <c:pt idx="2">
                  <c:v>80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SECONDARIA 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DI 1° GRADO</a:t>
          </a:r>
        </a:p>
        <a:p>
          <a:pPr rtl="0"/>
          <a:r>
            <a:rPr lang="it-IT" dirty="0" smtClean="0"/>
            <a:t>A.S.2017/2018 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18404"/>
          <a:ext cx="3309803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SECONDARIA </a:t>
          </a:r>
          <a:endParaRPr lang="it-IT" sz="2000" kern="1200" dirty="0"/>
        </a:p>
      </dsp:txBody>
      <dsp:txXfrm>
        <a:off x="28957" y="47361"/>
        <a:ext cx="3251889" cy="535276"/>
      </dsp:txXfrm>
    </dsp:sp>
    <dsp:sp modelId="{BCFB97D4-2179-4C56-8DB2-47314618674C}">
      <dsp:nvSpPr>
        <dsp:cNvPr id="0" name=""/>
        <dsp:cNvSpPr/>
      </dsp:nvSpPr>
      <dsp:spPr>
        <a:xfrm>
          <a:off x="0" y="650281"/>
          <a:ext cx="3309803" cy="593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DI 1° GRADO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A.S.2017/2018 </a:t>
          </a:r>
          <a:endParaRPr lang="it-IT" sz="1300" kern="1200" dirty="0"/>
        </a:p>
      </dsp:txBody>
      <dsp:txXfrm>
        <a:off x="28957" y="679238"/>
        <a:ext cx="3251889" cy="535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295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295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295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pPr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663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D91A1A7-BEE9-4031-B1F9-54CB0368C243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28B-BCB6-49BA-9594-3E34D9130814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02EC-1D4A-48EB-A9B1-C48AC1870910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27A3-4919-472D-B13B-5338A9DA8DAD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EFB5D6-8245-4519-9CD8-191EEA49BEC7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32.xml"/><Relationship Id="rId4" Type="http://schemas.openxmlformats.org/officeDocument/2006/relationships/chart" Target="../charts/chart1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7.xml"/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3.xml"/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457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312658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201622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000" dirty="0">
                <a:solidFill>
                  <a:srgbClr val="002060"/>
                </a:solidFill>
              </a:rPr>
              <a:t>PADRONEGGIA ED </a:t>
            </a:r>
            <a:r>
              <a:rPr lang="it-IT" sz="1000" dirty="0" smtClean="0">
                <a:solidFill>
                  <a:srgbClr val="002060"/>
                </a:solidFill>
              </a:rPr>
              <a:t>  APPLICA </a:t>
            </a:r>
          </a:p>
          <a:p>
            <a:pPr lvl="0"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LE </a:t>
            </a:r>
            <a:r>
              <a:rPr lang="it-IT" sz="1000" dirty="0">
                <a:solidFill>
                  <a:srgbClr val="002060"/>
                </a:solidFill>
              </a:rPr>
              <a:t>CONOSCENZE </a:t>
            </a:r>
            <a:r>
              <a:rPr lang="it-IT" sz="1000" dirty="0" smtClean="0">
                <a:solidFill>
                  <a:srgbClr val="002060"/>
                </a:solidFill>
              </a:rPr>
              <a:t>FONDAMENTALI</a:t>
            </a:r>
          </a:p>
          <a:p>
            <a:pPr lvl="0"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2060848"/>
            <a:ext cx="208823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000" dirty="0" smtClean="0">
                <a:solidFill>
                  <a:srgbClr val="002060"/>
                </a:solidFill>
              </a:rPr>
              <a:t>PADRONEGGIA ED APPLICA 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LE CONOSCENZE FONDAMENTALI</a:t>
            </a:r>
          </a:p>
          <a:p>
            <a:r>
              <a:rPr lang="it-IT" sz="10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84985049"/>
              </p:ext>
            </p:extLst>
          </p:nvPr>
        </p:nvGraphicFramePr>
        <p:xfrm>
          <a:off x="2483769" y="2876127"/>
          <a:ext cx="2088232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10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24628868"/>
              </p:ext>
            </p:extLst>
          </p:nvPr>
        </p:nvGraphicFramePr>
        <p:xfrm>
          <a:off x="467545" y="2866391"/>
          <a:ext cx="2016224" cy="276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 flipH="1">
            <a:off x="4572000" y="2060848"/>
            <a:ext cx="3528392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PADRONEGGIA ED APPLICA LE CONOSCENZE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FONDAMENTALI (FINALE)</a:t>
            </a:r>
          </a:p>
        </p:txBody>
      </p:sp>
      <p:graphicFrame>
        <p:nvGraphicFramePr>
          <p:cNvPr id="12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1337244"/>
              </p:ext>
            </p:extLst>
          </p:nvPr>
        </p:nvGraphicFramePr>
        <p:xfrm>
          <a:off x="4533900" y="2852936"/>
          <a:ext cx="3419475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09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3604" y="106186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2204864"/>
            <a:ext cx="1728192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LEGGE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COMPRENDE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27801937"/>
              </p:ext>
            </p:extLst>
          </p:nvPr>
        </p:nvGraphicFramePr>
        <p:xfrm>
          <a:off x="467545" y="2924944"/>
          <a:ext cx="1728191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2204864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LEGGE-COMPRENDE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INTERMEDIO</a:t>
            </a:r>
            <a:r>
              <a:rPr lang="it-IT" sz="18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44821523"/>
              </p:ext>
            </p:extLst>
          </p:nvPr>
        </p:nvGraphicFramePr>
        <p:xfrm>
          <a:off x="2195737" y="2924944"/>
          <a:ext cx="21602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355976" y="2204864"/>
            <a:ext cx="374441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2405211"/>
              </p:ext>
            </p:extLst>
          </p:nvPr>
        </p:nvGraphicFramePr>
        <p:xfrm>
          <a:off x="4355976" y="2852936"/>
          <a:ext cx="37444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73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1" y="2276872"/>
            <a:ext cx="1800200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SCRIVE-DESCRIVE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23284333"/>
              </p:ext>
            </p:extLst>
          </p:nvPr>
        </p:nvGraphicFramePr>
        <p:xfrm>
          <a:off x="971601" y="2996952"/>
          <a:ext cx="172819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2276872"/>
            <a:ext cx="1800199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SCRIVE DESCRIVE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</a:t>
            </a:r>
            <a:r>
              <a:rPr lang="it-IT" sz="12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23688375"/>
              </p:ext>
            </p:extLst>
          </p:nvPr>
        </p:nvGraphicFramePr>
        <p:xfrm>
          <a:off x="2699793" y="2938872"/>
          <a:ext cx="1944216" cy="29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 flipH="1">
            <a:off x="4572000" y="2276872"/>
            <a:ext cx="345638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SCRIVE DESCRIVE</a:t>
            </a:r>
          </a:p>
          <a:p>
            <a:pPr algn="ctr"/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1464758"/>
              </p:ext>
            </p:extLst>
          </p:nvPr>
        </p:nvGraphicFramePr>
        <p:xfrm>
          <a:off x="4608909" y="2924944"/>
          <a:ext cx="3419475" cy="29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78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0049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132856"/>
            <a:ext cx="1872207" cy="82291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RICONOSCE E RISOLVE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PROBLEMI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68762909"/>
              </p:ext>
            </p:extLst>
          </p:nvPr>
        </p:nvGraphicFramePr>
        <p:xfrm>
          <a:off x="611561" y="2996952"/>
          <a:ext cx="180020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11760" y="2132856"/>
            <a:ext cx="1872207" cy="85578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RICONOSCE E </a:t>
            </a:r>
            <a:r>
              <a:rPr lang="it-IT" sz="1200" dirty="0" smtClean="0">
                <a:solidFill>
                  <a:srgbClr val="002060"/>
                </a:solidFill>
              </a:rPr>
              <a:t>RISOLVE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PROBLEMI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INTERMEDIO</a:t>
            </a:r>
            <a:r>
              <a:rPr lang="it-IT" sz="18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00190544"/>
              </p:ext>
            </p:extLst>
          </p:nvPr>
        </p:nvGraphicFramePr>
        <p:xfrm>
          <a:off x="2411761" y="3040287"/>
          <a:ext cx="1872208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283968" y="2132856"/>
            <a:ext cx="3816424" cy="9074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RICONOSCE E RISOLVE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0112006"/>
              </p:ext>
            </p:extLst>
          </p:nvPr>
        </p:nvGraphicFramePr>
        <p:xfrm>
          <a:off x="4283968" y="3065236"/>
          <a:ext cx="3816424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39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204864"/>
            <a:ext cx="1944215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OSSERVA E ANALIZZA FATTI ED EVENTI(INIZIALE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53795709"/>
              </p:ext>
            </p:extLst>
          </p:nvPr>
        </p:nvGraphicFramePr>
        <p:xfrm>
          <a:off x="539553" y="2996952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2204864"/>
            <a:ext cx="2016225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OSSERVA E ANALIZZA FATTI ED </a:t>
            </a:r>
            <a:r>
              <a:rPr lang="it-IT" sz="1200" dirty="0">
                <a:solidFill>
                  <a:srgbClr val="002060"/>
                </a:solidFill>
              </a:rPr>
              <a:t>EVENTI(INTERMEDIO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63815468"/>
              </p:ext>
            </p:extLst>
          </p:nvPr>
        </p:nvGraphicFramePr>
        <p:xfrm>
          <a:off x="2483769" y="2996952"/>
          <a:ext cx="20162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2204864"/>
            <a:ext cx="360040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FATTI ED EVENTI(FINALE)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8523460"/>
              </p:ext>
            </p:extLst>
          </p:nvPr>
        </p:nvGraphicFramePr>
        <p:xfrm>
          <a:off x="4511622" y="2980387"/>
          <a:ext cx="358877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18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132855"/>
            <a:ext cx="2016223" cy="85760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 GLI ELEMENTI DEI VARI </a:t>
            </a:r>
            <a:r>
              <a:rPr lang="it-IT" sz="1200" dirty="0">
                <a:solidFill>
                  <a:srgbClr val="002060"/>
                </a:solidFill>
              </a:rPr>
              <a:t>LINGUAGGI 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75582083"/>
              </p:ext>
            </p:extLst>
          </p:nvPr>
        </p:nvGraphicFramePr>
        <p:xfrm>
          <a:off x="611561" y="3140968"/>
          <a:ext cx="2016224" cy="266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2132855"/>
            <a:ext cx="2304256" cy="85760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endParaRPr lang="it-IT" sz="1200" dirty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endParaRPr lang="it-IT" sz="1200" dirty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DISTINGUE </a:t>
            </a:r>
            <a:r>
              <a:rPr lang="it-IT" sz="1200" dirty="0">
                <a:solidFill>
                  <a:srgbClr val="002060"/>
                </a:solidFill>
              </a:rPr>
              <a:t>E </a:t>
            </a:r>
            <a:r>
              <a:rPr lang="it-IT" sz="1200" dirty="0" smtClean="0">
                <a:solidFill>
                  <a:srgbClr val="002060"/>
                </a:solidFill>
              </a:rPr>
              <a:t> CLASSIFICA</a:t>
            </a:r>
          </a:p>
          <a:p>
            <a:pPr lvl="0"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GLI ELEMENTI DEI VARI </a:t>
            </a:r>
            <a:r>
              <a:rPr lang="it-IT" sz="1200" dirty="0" smtClean="0">
                <a:solidFill>
                  <a:srgbClr val="002060"/>
                </a:solidFill>
              </a:rPr>
              <a:t>LINGUAGGI(INTERMEDIO)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44986671"/>
              </p:ext>
            </p:extLst>
          </p:nvPr>
        </p:nvGraphicFramePr>
        <p:xfrm>
          <a:off x="2627785" y="3140968"/>
          <a:ext cx="23042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932040" y="2132856"/>
            <a:ext cx="3168352" cy="8576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DISTINGUE E CLASSIFICA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GLI ELEMENTI DEI VARI LINGUAGGI 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7905214"/>
              </p:ext>
            </p:extLst>
          </p:nvPr>
        </p:nvGraphicFramePr>
        <p:xfrm>
          <a:off x="4944954" y="3140968"/>
          <a:ext cx="3419475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82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856590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999590"/>
            <a:ext cx="2088232" cy="85334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  CLASSIFICA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GLI ELEMENTI DEI VARI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LINGUAGGI 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80552591"/>
              </p:ext>
            </p:extLst>
          </p:nvPr>
        </p:nvGraphicFramePr>
        <p:xfrm>
          <a:off x="467545" y="2852936"/>
          <a:ext cx="2088232" cy="266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1999590"/>
            <a:ext cx="3312368" cy="85334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DISTINGUE E CLASSIFICA GLI ELEMENTI DEI VARI </a:t>
            </a:r>
            <a:r>
              <a:rPr lang="it-IT" sz="1400" dirty="0" smtClean="0">
                <a:solidFill>
                  <a:srgbClr val="002060"/>
                </a:solidFill>
              </a:rPr>
              <a:t>LINGUAGGI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68625590"/>
              </p:ext>
            </p:extLst>
          </p:nvPr>
        </p:nvGraphicFramePr>
        <p:xfrm>
          <a:off x="2555777" y="2852936"/>
          <a:ext cx="2160239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555776" y="1999590"/>
            <a:ext cx="2160240" cy="8533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DISTINGUE e CLASSIFICA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GLI ELEMENTI DEI VARI LINGUAGG I(INTERMEDIO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7642451"/>
              </p:ext>
            </p:extLst>
          </p:nvPr>
        </p:nvGraphicFramePr>
        <p:xfrm>
          <a:off x="4725752" y="2852936"/>
          <a:ext cx="3419475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311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2276872"/>
            <a:ext cx="20162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CONOSCE LE FUNZIONI E LA SINTASSI DI BASE 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37544566"/>
              </p:ext>
            </p:extLst>
          </p:nvPr>
        </p:nvGraphicFramePr>
        <p:xfrm>
          <a:off x="467545" y="2919400"/>
          <a:ext cx="201622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1999" y="2276872"/>
            <a:ext cx="345638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CONOSCE LE FUNZIONI E LA SINTASSI DI </a:t>
            </a:r>
            <a:r>
              <a:rPr lang="it-IT" sz="1600" dirty="0" smtClean="0">
                <a:solidFill>
                  <a:srgbClr val="002060"/>
                </a:solidFill>
              </a:rPr>
              <a:t>BASE 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31043416"/>
              </p:ext>
            </p:extLst>
          </p:nvPr>
        </p:nvGraphicFramePr>
        <p:xfrm>
          <a:off x="2480250" y="2945904"/>
          <a:ext cx="209174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483766" y="2276872"/>
            <a:ext cx="2088233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rgbClr val="002060"/>
                </a:solidFill>
              </a:rPr>
              <a:t>CONOSCE LE FUNZIONI E LA SINTASSI DI BASE 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58826124"/>
              </p:ext>
            </p:extLst>
          </p:nvPr>
        </p:nvGraphicFramePr>
        <p:xfrm>
          <a:off x="4571999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4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2204864"/>
            <a:ext cx="1944215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UTILIZZA I MEZZI DI </a:t>
            </a:r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31165111"/>
              </p:ext>
            </p:extLst>
          </p:nvPr>
        </p:nvGraphicFramePr>
        <p:xfrm>
          <a:off x="467545" y="2924944"/>
          <a:ext cx="194421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5" y="2204864"/>
            <a:ext cx="3384380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26069404"/>
              </p:ext>
            </p:extLst>
          </p:nvPr>
        </p:nvGraphicFramePr>
        <p:xfrm>
          <a:off x="2411758" y="2924944"/>
          <a:ext cx="2232247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411758" y="2204864"/>
            <a:ext cx="2232247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6513633"/>
              </p:ext>
            </p:extLst>
          </p:nvPr>
        </p:nvGraphicFramePr>
        <p:xfrm>
          <a:off x="4644005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179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2204864"/>
            <a:ext cx="2088232" cy="8045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58342236"/>
              </p:ext>
            </p:extLst>
          </p:nvPr>
        </p:nvGraphicFramePr>
        <p:xfrm>
          <a:off x="467545" y="2997424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227687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PONE DOMANDE </a:t>
            </a:r>
            <a:endParaRPr lang="it-IT" sz="1800" dirty="0" smtClean="0">
              <a:solidFill>
                <a:srgbClr val="002060"/>
              </a:solidFill>
            </a:endParaRPr>
          </a:p>
          <a:p>
            <a:r>
              <a:rPr lang="it-IT" sz="1800" dirty="0" smtClean="0">
                <a:solidFill>
                  <a:srgbClr val="002060"/>
                </a:solidFill>
              </a:rPr>
              <a:t>PERTINENTI (FINALE)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8694989"/>
              </p:ext>
            </p:extLst>
          </p:nvPr>
        </p:nvGraphicFramePr>
        <p:xfrm>
          <a:off x="2555777" y="3009460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555776" y="2204864"/>
            <a:ext cx="2160240" cy="8045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8446305"/>
              </p:ext>
            </p:extLst>
          </p:nvPr>
        </p:nvGraphicFramePr>
        <p:xfrm>
          <a:off x="4713920" y="30094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26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/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3" y="1052736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55776" y="1916832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 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STUDIO(INTERMEDIO)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36587395"/>
              </p:ext>
            </p:extLst>
          </p:nvPr>
        </p:nvGraphicFramePr>
        <p:xfrm>
          <a:off x="539553" y="285043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916832"/>
            <a:ext cx="3600399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APPLICA STRATEGIE DI STUDIO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016216515"/>
              </p:ext>
            </p:extLst>
          </p:nvPr>
        </p:nvGraphicFramePr>
        <p:xfrm>
          <a:off x="2555777" y="2877141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39552" y="1914330"/>
            <a:ext cx="2016224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DI STUDIO(INIZIALE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8815453"/>
              </p:ext>
            </p:extLst>
          </p:nvPr>
        </p:nvGraphicFramePr>
        <p:xfrm>
          <a:off x="4788024" y="2882888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675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772816"/>
            <a:ext cx="2232248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 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85770459"/>
              </p:ext>
            </p:extLst>
          </p:nvPr>
        </p:nvGraphicFramePr>
        <p:xfrm>
          <a:off x="467545" y="292494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32040" y="1772816"/>
            <a:ext cx="3528392" cy="114381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ASSUME LE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43303119"/>
              </p:ext>
            </p:extLst>
          </p:nvPr>
        </p:nvGraphicFramePr>
        <p:xfrm>
          <a:off x="2699792" y="2932652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699792" y="1772816"/>
            <a:ext cx="2232248" cy="1152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1456251"/>
              </p:ext>
            </p:extLst>
          </p:nvPr>
        </p:nvGraphicFramePr>
        <p:xfrm>
          <a:off x="4958680" y="2917642"/>
          <a:ext cx="35645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9663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88840"/>
            <a:ext cx="2016223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ASSUME COMPORTAMENTI </a:t>
            </a:r>
            <a:r>
              <a:rPr lang="it-IT" sz="1400" dirty="0" smtClean="0">
                <a:solidFill>
                  <a:srgbClr val="002060"/>
                </a:solidFill>
              </a:rPr>
              <a:t>RISPETTOSI(INIZIALE)</a:t>
            </a:r>
          </a:p>
          <a:p>
            <a:pPr>
              <a:buClr>
                <a:srgbClr val="94C600"/>
              </a:buClr>
            </a:pP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99291377"/>
              </p:ext>
            </p:extLst>
          </p:nvPr>
        </p:nvGraphicFramePr>
        <p:xfrm>
          <a:off x="539553" y="2900400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23658" y="1988840"/>
            <a:ext cx="3312368" cy="9361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RISPETTOSI(FINALE)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63827568"/>
              </p:ext>
            </p:extLst>
          </p:nvPr>
        </p:nvGraphicFramePr>
        <p:xfrm>
          <a:off x="2555776" y="2959156"/>
          <a:ext cx="2160241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555776" y="1988840"/>
            <a:ext cx="2160241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 COMPORTAMENTI RISPETTOSI(INTERMEDIO)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29016"/>
              </p:ext>
            </p:extLst>
          </p:nvPr>
        </p:nvGraphicFramePr>
        <p:xfrm>
          <a:off x="4734679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696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844824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</a:t>
            </a:r>
            <a:r>
              <a:rPr lang="it-IT" sz="1400" dirty="0">
                <a:solidFill>
                  <a:srgbClr val="002060"/>
                </a:solidFill>
              </a:rPr>
              <a:t>RISORSE(INIZIALE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14949736"/>
              </p:ext>
            </p:extLst>
          </p:nvPr>
        </p:nvGraphicFramePr>
        <p:xfrm>
          <a:off x="467545" y="2852936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1844824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PERCORSO</a:t>
            </a:r>
            <a:endParaRPr lang="it-IT" sz="1400" dirty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VALUTA TEMPI 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RISORSE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59336044"/>
              </p:ext>
            </p:extLst>
          </p:nvPr>
        </p:nvGraphicFramePr>
        <p:xfrm>
          <a:off x="2483768" y="2852936"/>
          <a:ext cx="201622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 flipH="1">
            <a:off x="4716015" y="1844824"/>
            <a:ext cx="3314800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VALUTA TEMPI E  RISORSE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6031321"/>
              </p:ext>
            </p:extLst>
          </p:nvPr>
        </p:nvGraphicFramePr>
        <p:xfrm>
          <a:off x="4555665" y="2852936"/>
          <a:ext cx="341947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19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605" y="908720"/>
            <a:ext cx="7354779" cy="129614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204864"/>
            <a:ext cx="1872207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DA SOLO E/O IN GRUPPO(INIZIALE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78125936"/>
              </p:ext>
            </p:extLst>
          </p:nvPr>
        </p:nvGraphicFramePr>
        <p:xfrm>
          <a:off x="539553" y="2924944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99992" y="2204864"/>
            <a:ext cx="3528393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DA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SOLO E/O IN GRUPPO(FINALE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092527363"/>
              </p:ext>
            </p:extLst>
          </p:nvPr>
        </p:nvGraphicFramePr>
        <p:xfrm>
          <a:off x="2411761" y="2924944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411760" y="2204864"/>
            <a:ext cx="2088232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PRENDE DECISIONI DA SOLO E/O IN GRUPPO(INTERMEDIO)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470978"/>
              </p:ext>
            </p:extLst>
          </p:nvPr>
        </p:nvGraphicFramePr>
        <p:xfrm>
          <a:off x="4499992" y="2932652"/>
          <a:ext cx="352839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982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351" y="2324100"/>
            <a:ext cx="4908310" cy="350837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INIZIALE </a:t>
            </a:r>
            <a:r>
              <a:rPr lang="it-IT" sz="2800" dirty="0" smtClean="0">
                <a:solidFill>
                  <a:schemeClr val="tx1"/>
                </a:solidFill>
              </a:rPr>
              <a:t>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 smtClean="0">
                <a:solidFill>
                  <a:schemeClr val="tx1"/>
                </a:solidFill>
              </a:rPr>
              <a:t>classi </a:t>
            </a:r>
            <a:r>
              <a:rPr lang="it-IT" sz="2800" b="1" dirty="0" smtClean="0">
                <a:solidFill>
                  <a:schemeClr val="tx1"/>
                </a:solidFill>
              </a:rPr>
              <a:t>seconde </a:t>
            </a:r>
            <a:r>
              <a:rPr lang="it-IT" sz="2800" dirty="0" smtClean="0">
                <a:solidFill>
                  <a:schemeClr val="tx1"/>
                </a:solidFill>
              </a:rPr>
              <a:t>della </a:t>
            </a:r>
            <a:r>
              <a:rPr lang="it-IT" sz="2800" dirty="0">
                <a:solidFill>
                  <a:schemeClr val="tx1"/>
                </a:solidFill>
              </a:rPr>
              <a:t>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 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46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intermedio </a:t>
            </a:r>
            <a:r>
              <a:rPr lang="it-IT" sz="2800" dirty="0" smtClean="0">
                <a:solidFill>
                  <a:schemeClr val="tx1"/>
                </a:solidFill>
              </a:rPr>
              <a:t>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 smtClean="0">
                <a:solidFill>
                  <a:schemeClr val="tx1"/>
                </a:solidFill>
              </a:rPr>
              <a:t>classi </a:t>
            </a:r>
            <a:r>
              <a:rPr lang="it-IT" sz="2800" b="1" dirty="0" smtClean="0">
                <a:solidFill>
                  <a:schemeClr val="tx1"/>
                </a:solidFill>
              </a:rPr>
              <a:t>seconde </a:t>
            </a:r>
            <a:r>
              <a:rPr lang="it-IT" sz="2800" dirty="0" smtClean="0">
                <a:solidFill>
                  <a:schemeClr val="tx1"/>
                </a:solidFill>
              </a:rPr>
              <a:t>della </a:t>
            </a:r>
            <a:r>
              <a:rPr lang="it-IT" sz="2800" dirty="0">
                <a:solidFill>
                  <a:schemeClr val="tx1"/>
                </a:solidFill>
              </a:rPr>
              <a:t>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ancora  </a:t>
            </a:r>
            <a:r>
              <a:rPr lang="it-IT" sz="2800" dirty="0">
                <a:solidFill>
                  <a:schemeClr val="tx1"/>
                </a:solidFill>
              </a:rPr>
              <a:t>un 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 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15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</a:t>
            </a:r>
            <a:r>
              <a:rPr lang="it-IT" sz="2800" dirty="0" smtClean="0">
                <a:solidFill>
                  <a:schemeClr val="tx1"/>
                </a:solidFill>
              </a:rPr>
              <a:t>monitoraggio </a:t>
            </a:r>
            <a:r>
              <a:rPr lang="it-IT" sz="2800" b="1" dirty="0" smtClean="0">
                <a:solidFill>
                  <a:schemeClr val="tx1"/>
                </a:solidFill>
              </a:rPr>
              <a:t>finale</a:t>
            </a:r>
            <a:r>
              <a:rPr lang="it-IT" sz="2800" dirty="0" smtClean="0">
                <a:solidFill>
                  <a:schemeClr val="tx1"/>
                </a:solidFill>
              </a:rPr>
              <a:t> 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 smtClean="0">
                <a:solidFill>
                  <a:schemeClr val="tx1"/>
                </a:solidFill>
              </a:rPr>
              <a:t>classi </a:t>
            </a:r>
            <a:r>
              <a:rPr lang="it-IT" sz="2800" b="1" dirty="0" smtClean="0">
                <a:solidFill>
                  <a:schemeClr val="tx1"/>
                </a:solidFill>
              </a:rPr>
              <a:t>seconde </a:t>
            </a:r>
            <a:r>
              <a:rPr lang="it-IT" sz="2800" dirty="0" smtClean="0">
                <a:solidFill>
                  <a:schemeClr val="tx1"/>
                </a:solidFill>
              </a:rPr>
              <a:t>della </a:t>
            </a:r>
            <a:r>
              <a:rPr lang="it-IT" sz="2800" dirty="0">
                <a:solidFill>
                  <a:schemeClr val="tx1"/>
                </a:solidFill>
              </a:rPr>
              <a:t>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ancora  </a:t>
            </a:r>
            <a:r>
              <a:rPr lang="it-IT" sz="2800" dirty="0">
                <a:solidFill>
                  <a:schemeClr val="tx1"/>
                </a:solidFill>
              </a:rPr>
              <a:t>un livello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r>
              <a:rPr lang="it-IT" sz="2800" dirty="0" smtClean="0">
                <a:solidFill>
                  <a:schemeClr val="tx1"/>
                </a:solidFill>
              </a:rPr>
              <a:t>in quasi tutte le </a:t>
            </a:r>
            <a:r>
              <a:rPr lang="it-IT" sz="2800" dirty="0" err="1" smtClean="0">
                <a:solidFill>
                  <a:schemeClr val="tx1"/>
                </a:solidFill>
              </a:rPr>
              <a:t>competenze,ma</a:t>
            </a:r>
            <a:r>
              <a:rPr lang="it-IT" sz="2800" dirty="0" smtClean="0">
                <a:solidFill>
                  <a:schemeClr val="tx1"/>
                </a:solidFill>
              </a:rPr>
              <a:t> si evidenzia un progressivo miglioramento del livello </a:t>
            </a:r>
            <a:r>
              <a:rPr lang="it-IT" sz="2800" b="1" dirty="0" smtClean="0">
                <a:solidFill>
                  <a:schemeClr val="tx1"/>
                </a:solidFill>
              </a:rPr>
              <a:t>A </a:t>
            </a:r>
            <a:r>
              <a:rPr lang="it-IT" sz="2800" dirty="0" smtClean="0">
                <a:solidFill>
                  <a:schemeClr val="tx1"/>
                </a:solidFill>
              </a:rPr>
              <a:t>ed una diminuzione del livello </a:t>
            </a:r>
            <a:r>
              <a:rPr lang="it-IT" sz="2800" b="1" dirty="0" smtClean="0">
                <a:solidFill>
                  <a:schemeClr val="tx1"/>
                </a:solidFill>
              </a:rPr>
              <a:t>D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in molte </a:t>
            </a:r>
            <a:r>
              <a:rPr lang="it-IT" sz="2800" dirty="0" smtClean="0">
                <a:solidFill>
                  <a:schemeClr val="tx1"/>
                </a:solidFill>
              </a:rPr>
              <a:t>competenze.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 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650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2060848"/>
            <a:ext cx="2016224" cy="89492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RIFERISCE(INIZIALE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42318096"/>
              </p:ext>
            </p:extLst>
          </p:nvPr>
        </p:nvGraphicFramePr>
        <p:xfrm>
          <a:off x="539553" y="2955771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18991" y="2060849"/>
            <a:ext cx="3487765" cy="8949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COMPRENDE 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RIFERISCE(FINALE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93507120"/>
              </p:ext>
            </p:extLst>
          </p:nvPr>
        </p:nvGraphicFramePr>
        <p:xfrm>
          <a:off x="2506757" y="2955771"/>
          <a:ext cx="199323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483768" y="2060848"/>
            <a:ext cx="2016224" cy="8949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RIFERISCE(INTERMEDI)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8623531"/>
              </p:ext>
            </p:extLst>
          </p:nvPr>
        </p:nvGraphicFramePr>
        <p:xfrm>
          <a:off x="4520411" y="295577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24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MONITORAGGIO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PROCESSO 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APPRENDIMENTO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FINALE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1431684848"/>
              </p:ext>
            </p:extLst>
          </p:nvPr>
        </p:nvGraphicFramePr>
        <p:xfrm>
          <a:off x="4733365" y="4421080"/>
          <a:ext cx="3309803" cy="12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6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2204864"/>
            <a:ext cx="1872207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</a:t>
            </a:r>
            <a:r>
              <a:rPr lang="it-IT" sz="1400" dirty="0">
                <a:solidFill>
                  <a:srgbClr val="002060"/>
                </a:solidFill>
              </a:rPr>
              <a:t>RIFERISCE(INIZIALE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19551975"/>
              </p:ext>
            </p:extLst>
          </p:nvPr>
        </p:nvGraphicFramePr>
        <p:xfrm>
          <a:off x="441715" y="3068960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3487765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ASCOLTA-COMPRENDE </a:t>
            </a:r>
            <a:r>
              <a:rPr lang="it-IT" sz="1600" dirty="0" smtClean="0">
                <a:solidFill>
                  <a:srgbClr val="002060"/>
                </a:solidFill>
              </a:rPr>
              <a:t>RIFERISCE(FINALE)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04944439"/>
              </p:ext>
            </p:extLst>
          </p:nvPr>
        </p:nvGraphicFramePr>
        <p:xfrm>
          <a:off x="2292490" y="3068960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339752" y="2204864"/>
            <a:ext cx="2304256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 RIFERISCE(INTERMEDIO)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5075230"/>
              </p:ext>
            </p:extLst>
          </p:nvPr>
        </p:nvGraphicFramePr>
        <p:xfrm>
          <a:off x="4630418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262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916834"/>
            <a:ext cx="2016224" cy="111094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INTERAGISCE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03543216"/>
              </p:ext>
            </p:extLst>
          </p:nvPr>
        </p:nvGraphicFramePr>
        <p:xfrm>
          <a:off x="467545" y="3068960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916833"/>
            <a:ext cx="3487765" cy="107180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LEGGE-COMPRENDE-INTERAGISCE</a:t>
            </a:r>
          </a:p>
          <a:p>
            <a:pPr lvl="0"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(FINALE)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01337473"/>
              </p:ext>
            </p:extLst>
          </p:nvPr>
        </p:nvGraphicFramePr>
        <p:xfrm>
          <a:off x="2483769" y="3068960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483768" y="1916833"/>
            <a:ext cx="2160240" cy="10384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INTERAGISCE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713777"/>
              </p:ext>
            </p:extLst>
          </p:nvPr>
        </p:nvGraphicFramePr>
        <p:xfrm>
          <a:off x="4678626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20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88841"/>
            <a:ext cx="1872205" cy="9669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29954284"/>
              </p:ext>
            </p:extLst>
          </p:nvPr>
        </p:nvGraphicFramePr>
        <p:xfrm>
          <a:off x="467545" y="3028596"/>
          <a:ext cx="201622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27979" y="1988841"/>
            <a:ext cx="3672413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11314129"/>
              </p:ext>
            </p:extLst>
          </p:nvPr>
        </p:nvGraphicFramePr>
        <p:xfrm>
          <a:off x="2483766" y="3068960"/>
          <a:ext cx="194421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483766" y="1988841"/>
            <a:ext cx="1944213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4896581"/>
              </p:ext>
            </p:extLst>
          </p:nvPr>
        </p:nvGraphicFramePr>
        <p:xfrm>
          <a:off x="4427979" y="2996953"/>
          <a:ext cx="3672413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492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1944216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Confronta </a:t>
            </a:r>
            <a:r>
              <a:rPr lang="it-IT" sz="1400" dirty="0" smtClean="0">
                <a:solidFill>
                  <a:srgbClr val="002060"/>
                </a:solidFill>
              </a:rPr>
              <a:t>procedimenti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diversi(INIZIALE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28860737"/>
              </p:ext>
            </p:extLst>
          </p:nvPr>
        </p:nvGraphicFramePr>
        <p:xfrm>
          <a:off x="467545" y="2852936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3487765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Confronta </a:t>
            </a:r>
            <a:endParaRPr lang="it-IT" sz="16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procedimenti diversi(FINALE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064254322"/>
              </p:ext>
            </p:extLst>
          </p:nvPr>
        </p:nvGraphicFramePr>
        <p:xfrm>
          <a:off x="2483769" y="2852936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483768" y="2060848"/>
            <a:ext cx="216024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Confronta procedimenti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diversi(INTERMEDIO)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7875475"/>
              </p:ext>
            </p:extLst>
          </p:nvPr>
        </p:nvGraphicFramePr>
        <p:xfrm>
          <a:off x="4644008" y="2852936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83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2232249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Spiega i risultati </a:t>
            </a:r>
            <a:endParaRPr lang="it-IT" sz="14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ottenuti(INIZIALE)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27276321"/>
              </p:ext>
            </p:extLst>
          </p:nvPr>
        </p:nvGraphicFramePr>
        <p:xfrm>
          <a:off x="461856" y="3029406"/>
          <a:ext cx="2267347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07699" y="2193098"/>
            <a:ext cx="3164701" cy="8038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Spiega i risultati </a:t>
            </a:r>
            <a:r>
              <a:rPr lang="it-IT" sz="1800" dirty="0" smtClean="0">
                <a:solidFill>
                  <a:srgbClr val="002060"/>
                </a:solidFill>
              </a:rPr>
              <a:t>ottenuti (FINALE)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96157776"/>
              </p:ext>
            </p:extLst>
          </p:nvPr>
        </p:nvGraphicFramePr>
        <p:xfrm>
          <a:off x="2728529" y="3026364"/>
          <a:ext cx="227552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699792" y="2204864"/>
            <a:ext cx="2304256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Spiega i risultati 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ottenuti(INTERMEDIO)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3054451"/>
              </p:ext>
            </p:extLst>
          </p:nvPr>
        </p:nvGraphicFramePr>
        <p:xfrm>
          <a:off x="5004048" y="2996952"/>
          <a:ext cx="3419475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536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7528682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2204864"/>
            <a:ext cx="20882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Distingue e classifica </a:t>
            </a:r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utilizza(INIZIALE</a:t>
            </a:r>
            <a:r>
              <a:rPr lang="it-IT" sz="1400" dirty="0" smtClean="0">
                <a:solidFill>
                  <a:srgbClr val="002060"/>
                </a:solidFill>
              </a:rPr>
              <a:t>) 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96337310"/>
              </p:ext>
            </p:extLst>
          </p:nvPr>
        </p:nvGraphicFramePr>
        <p:xfrm>
          <a:off x="539553" y="2924945"/>
          <a:ext cx="2016224" cy="284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2204864"/>
            <a:ext cx="3384377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Distingue e </a:t>
            </a:r>
            <a:r>
              <a:rPr lang="it-IT" sz="16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e utilizza </a:t>
            </a: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09306153"/>
              </p:ext>
            </p:extLst>
          </p:nvPr>
        </p:nvGraphicFramePr>
        <p:xfrm>
          <a:off x="2555777" y="2924944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555776" y="2204864"/>
            <a:ext cx="2088232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Distingue e classifica e utilizza(INTERMEDIO)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1988300"/>
              </p:ext>
            </p:extLst>
          </p:nvPr>
        </p:nvGraphicFramePr>
        <p:xfrm>
          <a:off x="4666659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352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1800200" cy="100811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Collega </a:t>
            </a:r>
            <a:r>
              <a:rPr lang="it-IT" sz="1600" dirty="0" smtClean="0">
                <a:solidFill>
                  <a:srgbClr val="002060"/>
                </a:solidFill>
              </a:rPr>
              <a:t>fatti a eventi(</a:t>
            </a:r>
            <a:r>
              <a:rPr lang="it-IT" sz="1400" dirty="0" smtClean="0">
                <a:solidFill>
                  <a:srgbClr val="002060"/>
                </a:solidFill>
              </a:rPr>
              <a:t>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94C600"/>
              </a:buClr>
            </a:pP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45920169"/>
              </p:ext>
            </p:extLst>
          </p:nvPr>
        </p:nvGraphicFramePr>
        <p:xfrm>
          <a:off x="539553" y="2996952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339752" y="1916832"/>
            <a:ext cx="2160240" cy="9998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Collega </a:t>
            </a:r>
            <a:r>
              <a:rPr lang="it-IT" sz="1600" dirty="0" smtClean="0">
                <a:solidFill>
                  <a:srgbClr val="002060"/>
                </a:solidFill>
              </a:rPr>
              <a:t>fatti a 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eventi(INTERMEDIO)</a:t>
            </a:r>
          </a:p>
          <a:p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6527514"/>
              </p:ext>
            </p:extLst>
          </p:nvPr>
        </p:nvGraphicFramePr>
        <p:xfrm>
          <a:off x="2326500" y="2996952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558748" y="1916832"/>
            <a:ext cx="3541644" cy="936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endParaRPr lang="it-IT" sz="16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Collega fatti a 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Eventi (</a:t>
            </a:r>
            <a:r>
              <a:rPr lang="it-IT" sz="1400" dirty="0" smtClean="0">
                <a:solidFill>
                  <a:srgbClr val="002060"/>
                </a:solidFill>
              </a:rPr>
              <a:t>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94C600"/>
              </a:buClr>
            </a:pP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9688763"/>
              </p:ext>
            </p:extLst>
          </p:nvPr>
        </p:nvGraphicFramePr>
        <p:xfrm>
          <a:off x="4619832" y="2887147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153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Produce elaborati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con </a:t>
            </a:r>
            <a:r>
              <a:rPr lang="it-IT" sz="1400" dirty="0">
                <a:solidFill>
                  <a:srgbClr val="002060"/>
                </a:solidFill>
              </a:rPr>
              <a:t>le </a:t>
            </a:r>
            <a:r>
              <a:rPr lang="it-IT" sz="1400" dirty="0" smtClean="0">
                <a:solidFill>
                  <a:srgbClr val="002060"/>
                </a:solidFill>
              </a:rPr>
              <a:t>giuste modalità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5168922"/>
              </p:ext>
            </p:extLst>
          </p:nvPr>
        </p:nvGraphicFramePr>
        <p:xfrm>
          <a:off x="467545" y="2896682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6199" y="1972680"/>
            <a:ext cx="2998169" cy="91629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Produce elaborati con le </a:t>
            </a:r>
            <a:r>
              <a:rPr lang="it-IT" sz="1600" dirty="0" smtClean="0">
                <a:solidFill>
                  <a:srgbClr val="002060"/>
                </a:solidFill>
              </a:rPr>
              <a:t>giuste modalità</a:t>
            </a: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5647248"/>
              </p:ext>
            </p:extLst>
          </p:nvPr>
        </p:nvGraphicFramePr>
        <p:xfrm>
          <a:off x="2627785" y="2888974"/>
          <a:ext cx="2304256" cy="284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627784" y="1942390"/>
            <a:ext cx="2232248" cy="946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Produce elaborati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con le giuste modalità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1926983"/>
              </p:ext>
            </p:extLst>
          </p:nvPr>
        </p:nvGraphicFramePr>
        <p:xfrm>
          <a:off x="4932040" y="288897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060848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UTILIZZA I MEZZI </a:t>
            </a:r>
            <a:r>
              <a:rPr lang="it-IT" sz="1400" dirty="0" smtClean="0">
                <a:solidFill>
                  <a:srgbClr val="002060"/>
                </a:solidFill>
              </a:rPr>
              <a:t>DI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78277949"/>
              </p:ext>
            </p:extLst>
          </p:nvPr>
        </p:nvGraphicFramePr>
        <p:xfrm>
          <a:off x="611561" y="2924944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18991" y="2027853"/>
            <a:ext cx="345638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50587479"/>
              </p:ext>
            </p:extLst>
          </p:nvPr>
        </p:nvGraphicFramePr>
        <p:xfrm>
          <a:off x="2538197" y="2949082"/>
          <a:ext cx="196179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555776" y="2060848"/>
            <a:ext cx="1944216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UTILIZZA I MEZZI DI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 err="1" smtClean="0">
                <a:solidFill>
                  <a:srgbClr val="002060"/>
                </a:solidFill>
              </a:rPr>
              <a:t>intermediO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00909"/>
              </p:ext>
            </p:extLst>
          </p:nvPr>
        </p:nvGraphicFramePr>
        <p:xfrm>
          <a:off x="4499992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339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1682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2088233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Seleziona 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organizza le </a:t>
            </a:r>
            <a:r>
              <a:rPr lang="it-IT" sz="1400" dirty="0" smtClean="0">
                <a:solidFill>
                  <a:srgbClr val="002060"/>
                </a:solidFill>
              </a:rPr>
              <a:t>informazioni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19724238"/>
              </p:ext>
            </p:extLst>
          </p:nvPr>
        </p:nvGraphicFramePr>
        <p:xfrm>
          <a:off x="539552" y="2852937"/>
          <a:ext cx="2160241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09257" y="1844825"/>
            <a:ext cx="331236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Seleziona e </a:t>
            </a:r>
            <a:endParaRPr lang="it-IT" sz="16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organizza </a:t>
            </a:r>
            <a:r>
              <a:rPr lang="it-IT" sz="1600" dirty="0">
                <a:solidFill>
                  <a:srgbClr val="002060"/>
                </a:solidFill>
              </a:rPr>
              <a:t>le </a:t>
            </a:r>
            <a:r>
              <a:rPr lang="it-IT" sz="1600" dirty="0" smtClean="0">
                <a:solidFill>
                  <a:srgbClr val="002060"/>
                </a:solidFill>
              </a:rPr>
              <a:t>informazioni</a:t>
            </a: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99879357"/>
              </p:ext>
            </p:extLst>
          </p:nvPr>
        </p:nvGraphicFramePr>
        <p:xfrm>
          <a:off x="2699794" y="2852937"/>
          <a:ext cx="22094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699793" y="1844825"/>
            <a:ext cx="2209464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Seleziona 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organizza le informazioni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5668823"/>
              </p:ext>
            </p:extLst>
          </p:nvPr>
        </p:nvGraphicFramePr>
        <p:xfrm>
          <a:off x="4909257" y="2852937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705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</p:spPr>
        <p:txBody>
          <a:bodyPr>
            <a:normAutofit fontScale="925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4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187220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</a:t>
            </a:r>
            <a:r>
              <a:rPr lang="it-IT" sz="1400" dirty="0">
                <a:solidFill>
                  <a:srgbClr val="002060"/>
                </a:solidFill>
              </a:rPr>
              <a:t>STUDIO(INIZIALE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14753925"/>
              </p:ext>
            </p:extLst>
          </p:nvPr>
        </p:nvGraphicFramePr>
        <p:xfrm>
          <a:off x="467545" y="2585864"/>
          <a:ext cx="194421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49213" y="1931903"/>
            <a:ext cx="3545633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APPLICA STRATEGIE DI STUDIO(FINALE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42199326"/>
              </p:ext>
            </p:extLst>
          </p:nvPr>
        </p:nvGraphicFramePr>
        <p:xfrm>
          <a:off x="2411756" y="2564904"/>
          <a:ext cx="216024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411754" y="1916832"/>
            <a:ext cx="2304261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STUDIO(INTERMEDIO)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1163558"/>
              </p:ext>
            </p:extLst>
          </p:nvPr>
        </p:nvGraphicFramePr>
        <p:xfrm>
          <a:off x="4571999" y="2543876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747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2088231" cy="7284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gli organi di governo(INIZIALE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90198050"/>
              </p:ext>
            </p:extLst>
          </p:nvPr>
        </p:nvGraphicFramePr>
        <p:xfrm>
          <a:off x="467545" y="2967540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2204864"/>
            <a:ext cx="3456383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800" dirty="0">
                <a:solidFill>
                  <a:srgbClr val="002060"/>
                </a:solidFill>
              </a:rPr>
              <a:t>Conosce gli </a:t>
            </a:r>
            <a:r>
              <a:rPr lang="it-IT" sz="1800" dirty="0" smtClean="0">
                <a:solidFill>
                  <a:srgbClr val="002060"/>
                </a:solidFill>
              </a:rPr>
              <a:t>organi di  governo(FINALE)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86681179"/>
              </p:ext>
            </p:extLst>
          </p:nvPr>
        </p:nvGraphicFramePr>
        <p:xfrm>
          <a:off x="2540767" y="2933328"/>
          <a:ext cx="217525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555776" y="2204864"/>
            <a:ext cx="2160240" cy="7284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Conosce gli organi di governo(INTERMEDIO)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2184148"/>
              </p:ext>
            </p:extLst>
          </p:nvPr>
        </p:nvGraphicFramePr>
        <p:xfrm>
          <a:off x="4716016" y="2931773"/>
          <a:ext cx="3419475" cy="276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33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2448271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 </a:t>
            </a:r>
            <a:r>
              <a:rPr lang="it-IT" sz="1400" dirty="0">
                <a:solidFill>
                  <a:srgbClr val="002060"/>
                </a:solidFill>
              </a:rPr>
              <a:t>le conseguenze dei </a:t>
            </a:r>
            <a:r>
              <a:rPr lang="it-IT" sz="1400" dirty="0" smtClean="0">
                <a:solidFill>
                  <a:srgbClr val="002060"/>
                </a:solidFill>
              </a:rPr>
              <a:t>propri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comportamenti(INIZIALE)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34984952"/>
              </p:ext>
            </p:extLst>
          </p:nvPr>
        </p:nvGraphicFramePr>
        <p:xfrm>
          <a:off x="539553" y="2900400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47589" y="1988840"/>
            <a:ext cx="3156859" cy="9361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Assume le conseguenze dei propri </a:t>
            </a:r>
            <a:r>
              <a:rPr lang="it-IT" sz="16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71907111"/>
              </p:ext>
            </p:extLst>
          </p:nvPr>
        </p:nvGraphicFramePr>
        <p:xfrm>
          <a:off x="3012570" y="2932652"/>
          <a:ext cx="242352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987824" y="1988840"/>
            <a:ext cx="2448271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 le conseguenze dei propri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comportamenti(INIZIALE)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5174749"/>
              </p:ext>
            </p:extLst>
          </p:nvPr>
        </p:nvGraphicFramePr>
        <p:xfrm>
          <a:off x="5440221" y="2936641"/>
          <a:ext cx="323623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73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</a:t>
            </a:r>
            <a:r>
              <a:rPr lang="it-IT" sz="1400" dirty="0">
                <a:solidFill>
                  <a:srgbClr val="002060"/>
                </a:solidFill>
              </a:rPr>
              <a:t>RISORSE(INIZIALE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14853868"/>
              </p:ext>
            </p:extLst>
          </p:nvPr>
        </p:nvGraphicFramePr>
        <p:xfrm>
          <a:off x="539553" y="2924944"/>
          <a:ext cx="223224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60031" y="1916832"/>
            <a:ext cx="3168353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PROGETTA IL PERCORSO</a:t>
            </a:r>
          </a:p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VALUTA TEMPI E </a:t>
            </a:r>
            <a:r>
              <a:rPr lang="it-IT" sz="1600" dirty="0" smtClean="0">
                <a:solidFill>
                  <a:srgbClr val="002060"/>
                </a:solidFill>
              </a:rPr>
              <a:t>RISORSE</a:t>
            </a: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44423366"/>
              </p:ext>
            </p:extLst>
          </p:nvPr>
        </p:nvGraphicFramePr>
        <p:xfrm>
          <a:off x="2771794" y="2959156"/>
          <a:ext cx="2088237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2771794" y="1916832"/>
            <a:ext cx="2088237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1727287"/>
              </p:ext>
            </p:extLst>
          </p:nvPr>
        </p:nvGraphicFramePr>
        <p:xfrm>
          <a:off x="4860032" y="2924944"/>
          <a:ext cx="3196884" cy="287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3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2376263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59105720"/>
              </p:ext>
            </p:extLst>
          </p:nvPr>
        </p:nvGraphicFramePr>
        <p:xfrm>
          <a:off x="539553" y="2924945"/>
          <a:ext cx="2376264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92080" y="2060848"/>
            <a:ext cx="3240360" cy="8557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32211371"/>
              </p:ext>
            </p:extLst>
          </p:nvPr>
        </p:nvGraphicFramePr>
        <p:xfrm>
          <a:off x="2915816" y="2924944"/>
          <a:ext cx="237626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915816" y="2060848"/>
            <a:ext cx="2376263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DA SOLO E/O IN GRUPPO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0992983"/>
              </p:ext>
            </p:extLst>
          </p:nvPr>
        </p:nvGraphicFramePr>
        <p:xfrm>
          <a:off x="5326225" y="2924944"/>
          <a:ext cx="3278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95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276872"/>
            <a:ext cx="6840760" cy="3508375"/>
          </a:xfrm>
          <a:ln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è 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classi </a:t>
            </a:r>
            <a:r>
              <a:rPr lang="it-IT" sz="2800" b="1" dirty="0" smtClean="0">
                <a:solidFill>
                  <a:schemeClr val="tx1"/>
                </a:solidFill>
              </a:rPr>
              <a:t>terze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della 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>
                <a:solidFill>
                  <a:schemeClr val="tx1"/>
                </a:solidFill>
              </a:rPr>
              <a:t>. </a:t>
            </a: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36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intermedio</a:t>
            </a:r>
            <a:r>
              <a:rPr lang="it-IT" sz="2800" dirty="0" smtClean="0">
                <a:solidFill>
                  <a:schemeClr val="tx1"/>
                </a:solidFill>
              </a:rPr>
              <a:t>  </a:t>
            </a:r>
            <a:r>
              <a:rPr lang="it-IT" sz="2800" dirty="0">
                <a:solidFill>
                  <a:schemeClr val="tx1"/>
                </a:solidFill>
              </a:rPr>
              <a:t>è 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classi </a:t>
            </a:r>
            <a:r>
              <a:rPr lang="it-IT" sz="2800" b="1" dirty="0" smtClean="0">
                <a:solidFill>
                  <a:schemeClr val="tx1"/>
                </a:solidFill>
              </a:rPr>
              <a:t>terze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della 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ancora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>
                <a:solidFill>
                  <a:schemeClr val="tx1"/>
                </a:solidFill>
              </a:rPr>
              <a:t>. </a:t>
            </a: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schemeClr val="tx1"/>
                </a:solidFill>
              </a:rPr>
              <a:t>L’alunno/a </a:t>
            </a:r>
            <a:r>
              <a:rPr lang="it-IT" sz="2800" dirty="0">
                <a:solidFill>
                  <a:schemeClr val="tx1"/>
                </a:solidFill>
              </a:rPr>
              <a:t>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3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finale</a:t>
            </a:r>
            <a:r>
              <a:rPr lang="it-IT" sz="2800" dirty="0" smtClean="0">
                <a:solidFill>
                  <a:schemeClr val="tx1"/>
                </a:solidFill>
              </a:rPr>
              <a:t>  </a:t>
            </a:r>
            <a:r>
              <a:rPr lang="it-IT" sz="2800" dirty="0">
                <a:solidFill>
                  <a:schemeClr val="tx1"/>
                </a:solidFill>
              </a:rPr>
              <a:t>è 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classi </a:t>
            </a:r>
            <a:r>
              <a:rPr lang="it-IT" sz="2800" b="1" dirty="0" smtClean="0">
                <a:solidFill>
                  <a:schemeClr val="tx1"/>
                </a:solidFill>
              </a:rPr>
              <a:t>terze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della scuola </a:t>
            </a:r>
            <a:r>
              <a:rPr lang="it-IT" sz="2800" dirty="0" smtClean="0">
                <a:solidFill>
                  <a:schemeClr val="tx1"/>
                </a:solidFill>
              </a:rPr>
              <a:t>secondaria di 1° grado  possiede </a:t>
            </a:r>
            <a:r>
              <a:rPr lang="it-IT" sz="2800" dirty="0">
                <a:solidFill>
                  <a:schemeClr val="tx1"/>
                </a:solidFill>
              </a:rPr>
              <a:t>ancora  un livello </a:t>
            </a:r>
            <a:r>
              <a:rPr lang="it-IT" sz="2800" b="1" dirty="0">
                <a:solidFill>
                  <a:schemeClr val="tx1"/>
                </a:solidFill>
              </a:rPr>
              <a:t>base</a:t>
            </a:r>
            <a:r>
              <a:rPr lang="it-IT" sz="2800" dirty="0">
                <a:solidFill>
                  <a:schemeClr val="tx1"/>
                </a:solidFill>
              </a:rPr>
              <a:t> in quasi tutte le </a:t>
            </a:r>
            <a:r>
              <a:rPr lang="it-IT" sz="2800" dirty="0" err="1">
                <a:solidFill>
                  <a:schemeClr val="tx1"/>
                </a:solidFill>
              </a:rPr>
              <a:t>competenze,ma</a:t>
            </a:r>
            <a:r>
              <a:rPr lang="it-IT" sz="2800" dirty="0">
                <a:solidFill>
                  <a:schemeClr val="tx1"/>
                </a:solidFill>
              </a:rPr>
              <a:t> si evidenzia un progressivo miglioramento del livello </a:t>
            </a:r>
            <a:r>
              <a:rPr lang="it-IT" sz="2800" b="1" dirty="0">
                <a:solidFill>
                  <a:schemeClr val="tx1"/>
                </a:solidFill>
              </a:rPr>
              <a:t>A </a:t>
            </a:r>
            <a:r>
              <a:rPr lang="it-IT" sz="2800" dirty="0">
                <a:solidFill>
                  <a:schemeClr val="tx1"/>
                </a:solidFill>
              </a:rPr>
              <a:t>ed una diminuzione del livello </a:t>
            </a:r>
            <a:r>
              <a:rPr lang="it-IT" sz="2800" b="1" dirty="0">
                <a:solidFill>
                  <a:schemeClr val="tx1"/>
                </a:solidFill>
              </a:rPr>
              <a:t>D</a:t>
            </a:r>
            <a:r>
              <a:rPr lang="it-IT" sz="2800" dirty="0">
                <a:solidFill>
                  <a:schemeClr val="tx1"/>
                </a:solidFill>
              </a:rPr>
              <a:t> in molte competenze L’alunno/a 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schemeClr val="tx1"/>
                </a:solidFill>
              </a:rPr>
              <a:t>apprese.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64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626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2160240" cy="103893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 COMPRENDE 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06287766"/>
              </p:ext>
            </p:extLst>
          </p:nvPr>
        </p:nvGraphicFramePr>
        <p:xfrm>
          <a:off x="467544" y="2924944"/>
          <a:ext cx="21602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3" y="1916832"/>
            <a:ext cx="2376263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COMPRENDE RIFERISCE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38297960"/>
              </p:ext>
            </p:extLst>
          </p:nvPr>
        </p:nvGraphicFramePr>
        <p:xfrm>
          <a:off x="2555775" y="2924944"/>
          <a:ext cx="24482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 flipH="1">
            <a:off x="5004046" y="1916832"/>
            <a:ext cx="3456385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ASCOLTA-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COMPRENDE RIFERISCE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4270561"/>
              </p:ext>
            </p:extLst>
          </p:nvPr>
        </p:nvGraphicFramePr>
        <p:xfrm>
          <a:off x="5004047" y="2924944"/>
          <a:ext cx="345638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22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394" y="2324100"/>
            <a:ext cx="4086224" cy="350837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2088231" cy="11109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PADRONEGGIA </a:t>
            </a:r>
            <a:r>
              <a:rPr lang="it-IT" sz="1200" dirty="0" smtClean="0">
                <a:solidFill>
                  <a:srgbClr val="002060"/>
                </a:solidFill>
              </a:rPr>
              <a:t>ED APPLICA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LE CONOSCENZE </a:t>
            </a:r>
            <a:r>
              <a:rPr lang="it-IT" sz="1200" dirty="0" smtClean="0">
                <a:solidFill>
                  <a:srgbClr val="002060"/>
                </a:solidFill>
              </a:rPr>
              <a:t>FONDAMENTALI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39082566"/>
              </p:ext>
            </p:extLst>
          </p:nvPr>
        </p:nvGraphicFramePr>
        <p:xfrm>
          <a:off x="539553" y="2996952"/>
          <a:ext cx="20882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844824"/>
            <a:ext cx="2304257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PADRONEGGIA ED APPLICA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LE CONOSCENZE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FONDAMENTALI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03879350"/>
              </p:ext>
            </p:extLst>
          </p:nvPr>
        </p:nvGraphicFramePr>
        <p:xfrm>
          <a:off x="2627785" y="3022568"/>
          <a:ext cx="23042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5004048" y="1856417"/>
            <a:ext cx="3384376" cy="12633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PADRONEGGIA ED APPLICA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LE CONOSCENZE FONDAMENTALI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(FINALE)</a:t>
            </a:r>
          </a:p>
          <a:p>
            <a:pPr>
              <a:buClr>
                <a:srgbClr val="94C600"/>
              </a:buClr>
            </a:pP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4087397"/>
              </p:ext>
            </p:extLst>
          </p:nvPr>
        </p:nvGraphicFramePr>
        <p:xfrm>
          <a:off x="5001716" y="3108171"/>
          <a:ext cx="3419475" cy="312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689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1339" y="2060848"/>
            <a:ext cx="2160240" cy="89492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LEGGE-COMPRENDE-INTERAGISCE-OPERA(INIZIALE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12965972"/>
              </p:ext>
            </p:extLst>
          </p:nvPr>
        </p:nvGraphicFramePr>
        <p:xfrm>
          <a:off x="449417" y="2955771"/>
          <a:ext cx="233935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49012" y="2060848"/>
            <a:ext cx="3487765" cy="89492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-INTERAGISCE-OPERA(FINALE)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18604464"/>
              </p:ext>
            </p:extLst>
          </p:nvPr>
        </p:nvGraphicFramePr>
        <p:xfrm>
          <a:off x="2809801" y="2955771"/>
          <a:ext cx="2139211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788772" y="2060848"/>
            <a:ext cx="2160240" cy="8949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LEGGE-COMPRENDE-INTERAGISCE-OPERA(INTERMEDIO)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1920689"/>
              </p:ext>
            </p:extLst>
          </p:nvPr>
        </p:nvGraphicFramePr>
        <p:xfrm>
          <a:off x="4949012" y="295577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25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06767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204864"/>
            <a:ext cx="1872207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DESCRIVE(INIZIALE)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93983278"/>
              </p:ext>
            </p:extLst>
          </p:nvPr>
        </p:nvGraphicFramePr>
        <p:xfrm>
          <a:off x="467545" y="2955771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2204863"/>
            <a:ext cx="3487765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DESCRIVE(FINALE)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20170892"/>
              </p:ext>
            </p:extLst>
          </p:nvPr>
        </p:nvGraphicFramePr>
        <p:xfrm>
          <a:off x="2411761" y="2955771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411760" y="2204864"/>
            <a:ext cx="2160240" cy="7509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DESCRIVE(INTERMEDIO)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3484645"/>
              </p:ext>
            </p:extLst>
          </p:nvPr>
        </p:nvGraphicFramePr>
        <p:xfrm>
          <a:off x="4572000" y="295577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453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9607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060850"/>
            <a:ext cx="2304255" cy="8949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Utilizza gli strumenti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matematici </a:t>
            </a:r>
            <a:r>
              <a:rPr lang="it-IT" sz="1400" dirty="0">
                <a:solidFill>
                  <a:srgbClr val="002060"/>
                </a:solidFill>
              </a:rPr>
              <a:t>per operare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nella </a:t>
            </a:r>
            <a:r>
              <a:rPr lang="it-IT" sz="1400" dirty="0">
                <a:solidFill>
                  <a:srgbClr val="002060"/>
                </a:solidFill>
              </a:rPr>
              <a:t>realtà(INIZIALE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08954380"/>
              </p:ext>
            </p:extLst>
          </p:nvPr>
        </p:nvGraphicFramePr>
        <p:xfrm>
          <a:off x="611560" y="2955231"/>
          <a:ext cx="2304257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92080" y="2060849"/>
            <a:ext cx="3096345" cy="8949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Utilizza gli strumenti </a:t>
            </a:r>
            <a:endParaRPr lang="it-IT" sz="16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matematici </a:t>
            </a:r>
            <a:r>
              <a:rPr lang="it-IT" sz="1600" dirty="0">
                <a:solidFill>
                  <a:srgbClr val="002060"/>
                </a:solidFill>
              </a:rPr>
              <a:t>per </a:t>
            </a:r>
            <a:r>
              <a:rPr lang="it-IT" sz="1600" dirty="0" smtClean="0">
                <a:solidFill>
                  <a:srgbClr val="002060"/>
                </a:solidFill>
              </a:rPr>
              <a:t>operare</a:t>
            </a: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nella </a:t>
            </a:r>
            <a:r>
              <a:rPr lang="it-IT" sz="1600" dirty="0" smtClean="0">
                <a:solidFill>
                  <a:srgbClr val="002060"/>
                </a:solidFill>
              </a:rPr>
              <a:t>realtà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401664045"/>
              </p:ext>
            </p:extLst>
          </p:nvPr>
        </p:nvGraphicFramePr>
        <p:xfrm>
          <a:off x="2915817" y="2947523"/>
          <a:ext cx="237626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915817" y="2060849"/>
            <a:ext cx="2376263" cy="8866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gli strumenti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matematici per operare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nella realtà(INIZIALE)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3540787"/>
              </p:ext>
            </p:extLst>
          </p:nvPr>
        </p:nvGraphicFramePr>
        <p:xfrm>
          <a:off x="5298774" y="2947523"/>
          <a:ext cx="341947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10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060848"/>
            <a:ext cx="2088230" cy="8949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le problematiche </a:t>
            </a:r>
            <a:r>
              <a:rPr lang="it-IT" sz="1400" dirty="0" smtClean="0">
                <a:solidFill>
                  <a:srgbClr val="002060"/>
                </a:solidFill>
              </a:rPr>
              <a:t>scientifiche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94899683"/>
              </p:ext>
            </p:extLst>
          </p:nvPr>
        </p:nvGraphicFramePr>
        <p:xfrm>
          <a:off x="539553" y="2944812"/>
          <a:ext cx="208823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2060848"/>
            <a:ext cx="3271741" cy="93555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Riconosce </a:t>
            </a:r>
            <a:r>
              <a:rPr lang="it-IT" sz="1400" dirty="0" smtClean="0">
                <a:solidFill>
                  <a:srgbClr val="002060"/>
                </a:solidFill>
              </a:rPr>
              <a:t>le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problematiche </a:t>
            </a:r>
            <a:r>
              <a:rPr lang="it-IT" sz="1400" dirty="0" smtClean="0">
                <a:solidFill>
                  <a:srgbClr val="002060"/>
                </a:solidFill>
              </a:rPr>
              <a:t>scientifiche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96834743"/>
              </p:ext>
            </p:extLst>
          </p:nvPr>
        </p:nvGraphicFramePr>
        <p:xfrm>
          <a:off x="2627782" y="2996406"/>
          <a:ext cx="2160242" cy="2808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 flipH="1">
            <a:off x="2627781" y="2060848"/>
            <a:ext cx="2088234" cy="9355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Riconosce le problematiche scientifiche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4896618"/>
              </p:ext>
            </p:extLst>
          </p:nvPr>
        </p:nvGraphicFramePr>
        <p:xfrm>
          <a:off x="4749686" y="2996406"/>
          <a:ext cx="3350705" cy="2808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982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err="1" smtClean="0">
                <a:solidFill>
                  <a:srgbClr val="002060"/>
                </a:solidFill>
              </a:rPr>
              <a:t>Distingue,classifica</a:t>
            </a:r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utilizza e </a:t>
            </a:r>
            <a:r>
              <a:rPr lang="it-IT" sz="1600" dirty="0" smtClean="0">
                <a:solidFill>
                  <a:srgbClr val="002060"/>
                </a:solidFill>
              </a:rPr>
              <a:t>apprezza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</a:t>
            </a:r>
            <a:r>
              <a:rPr lang="it-IT" sz="1600" dirty="0">
                <a:solidFill>
                  <a:srgbClr val="002060"/>
                </a:solidFill>
              </a:rPr>
              <a:t>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68557992"/>
              </p:ext>
            </p:extLst>
          </p:nvPr>
        </p:nvGraphicFramePr>
        <p:xfrm>
          <a:off x="467545" y="2852936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916832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600" dirty="0" err="1" smtClean="0">
                <a:solidFill>
                  <a:srgbClr val="002060"/>
                </a:solidFill>
              </a:rPr>
              <a:t>Distingue,classifica</a:t>
            </a:r>
            <a:endParaRPr lang="it-IT" sz="16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>
                <a:solidFill>
                  <a:srgbClr val="002060"/>
                </a:solidFill>
              </a:rPr>
              <a:t>utilizza </a:t>
            </a:r>
            <a:r>
              <a:rPr lang="it-IT" sz="1600" dirty="0" smtClean="0">
                <a:solidFill>
                  <a:srgbClr val="002060"/>
                </a:solidFill>
              </a:rPr>
              <a:t>apprezza</a:t>
            </a:r>
          </a:p>
          <a:p>
            <a:pPr lvl="0"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30620491"/>
              </p:ext>
            </p:extLst>
          </p:nvPr>
        </p:nvGraphicFramePr>
        <p:xfrm>
          <a:off x="2843809" y="2852936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004048" y="1916832"/>
            <a:ext cx="338437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600" dirty="0" err="1" smtClean="0">
                <a:solidFill>
                  <a:srgbClr val="002060"/>
                </a:solidFill>
              </a:rPr>
              <a:t>Distingue,classifica</a:t>
            </a:r>
            <a:endParaRPr lang="it-IT" sz="16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 utilizza apprezza</a:t>
            </a:r>
          </a:p>
          <a:p>
            <a:pPr>
              <a:buClr>
                <a:srgbClr val="94C600"/>
              </a:buClr>
            </a:pP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1585760"/>
              </p:ext>
            </p:extLst>
          </p:nvPr>
        </p:nvGraphicFramePr>
        <p:xfrm>
          <a:off x="5034677" y="28606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411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2232247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Colloca gli </a:t>
            </a:r>
            <a:r>
              <a:rPr lang="it-IT" sz="1400" dirty="0" smtClean="0">
                <a:solidFill>
                  <a:srgbClr val="002060"/>
                </a:solidFill>
              </a:rPr>
              <a:t>eventi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individua le </a:t>
            </a:r>
            <a:r>
              <a:rPr lang="it-IT" sz="1400" dirty="0" smtClean="0">
                <a:solidFill>
                  <a:srgbClr val="002060"/>
                </a:solidFill>
              </a:rPr>
              <a:t>relazioni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75830657"/>
              </p:ext>
            </p:extLst>
          </p:nvPr>
        </p:nvGraphicFramePr>
        <p:xfrm>
          <a:off x="539553" y="2868149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8" y="1988840"/>
            <a:ext cx="237626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Colloca gli eventi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individua le </a:t>
            </a:r>
            <a:r>
              <a:rPr lang="it-IT" sz="1400" dirty="0" smtClean="0">
                <a:solidFill>
                  <a:srgbClr val="002060"/>
                </a:solidFill>
              </a:rPr>
              <a:t>relazioni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02078869"/>
              </p:ext>
            </p:extLst>
          </p:nvPr>
        </p:nvGraphicFramePr>
        <p:xfrm>
          <a:off x="2843809" y="2860644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220072" y="1988840"/>
            <a:ext cx="2880320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Colloca gli eventi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individua le relazioni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2070335"/>
              </p:ext>
            </p:extLst>
          </p:nvPr>
        </p:nvGraphicFramePr>
        <p:xfrm>
          <a:off x="5220072" y="288140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582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2160240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Produce elaborati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con </a:t>
            </a:r>
            <a:r>
              <a:rPr lang="it-IT" sz="1400" dirty="0">
                <a:solidFill>
                  <a:srgbClr val="002060"/>
                </a:solidFill>
              </a:rPr>
              <a:t>le giuste </a:t>
            </a:r>
            <a:r>
              <a:rPr lang="it-IT" sz="1400" dirty="0" smtClean="0">
                <a:solidFill>
                  <a:srgbClr val="002060"/>
                </a:solidFill>
              </a:rPr>
              <a:t>modalità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988840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Produce elaborati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con </a:t>
            </a:r>
            <a:r>
              <a:rPr lang="it-IT" sz="1400" dirty="0">
                <a:solidFill>
                  <a:srgbClr val="002060"/>
                </a:solidFill>
              </a:rPr>
              <a:t>le giuste </a:t>
            </a:r>
            <a:r>
              <a:rPr lang="it-IT" sz="1400" dirty="0" smtClean="0">
                <a:solidFill>
                  <a:srgbClr val="002060"/>
                </a:solidFill>
              </a:rPr>
              <a:t>modalità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INTERMEDIO</a:t>
            </a:r>
            <a:r>
              <a:rPr lang="it-IT" sz="16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85054475"/>
              </p:ext>
            </p:extLst>
          </p:nvPr>
        </p:nvGraphicFramePr>
        <p:xfrm>
          <a:off x="2699793" y="292494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2546718"/>
              </p:ext>
            </p:extLst>
          </p:nvPr>
        </p:nvGraphicFramePr>
        <p:xfrm>
          <a:off x="539553" y="2924944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/>
          </a:p>
        </p:txBody>
      </p:sp>
      <p:sp>
        <p:nvSpPr>
          <p:cNvPr id="8" name="Segnaposto testo 4"/>
          <p:cNvSpPr txBox="1">
            <a:spLocks/>
          </p:cNvSpPr>
          <p:nvPr/>
        </p:nvSpPr>
        <p:spPr>
          <a:xfrm>
            <a:off x="4932040" y="1988840"/>
            <a:ext cx="338437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Produce elaborati 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con le giuste modalità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4300013"/>
              </p:ext>
            </p:extLst>
          </p:nvPr>
        </p:nvGraphicFramePr>
        <p:xfrm>
          <a:off x="4940627" y="2901009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87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UTILIZZA I MEZZI </a:t>
            </a:r>
            <a:r>
              <a:rPr lang="it-IT" sz="1400" dirty="0" smtClean="0">
                <a:solidFill>
                  <a:srgbClr val="002060"/>
                </a:solidFill>
              </a:rPr>
              <a:t>DI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1844824"/>
            <a:ext cx="180020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41262446"/>
              </p:ext>
            </p:extLst>
          </p:nvPr>
        </p:nvGraphicFramePr>
        <p:xfrm>
          <a:off x="2483768" y="2708920"/>
          <a:ext cx="1816968" cy="29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61334878"/>
              </p:ext>
            </p:extLst>
          </p:nvPr>
        </p:nvGraphicFramePr>
        <p:xfrm>
          <a:off x="539553" y="2744890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/>
          </a:p>
        </p:txBody>
      </p:sp>
      <p:sp>
        <p:nvSpPr>
          <p:cNvPr id="11" name="Segnaposto testo 4"/>
          <p:cNvSpPr txBox="1">
            <a:spLocks/>
          </p:cNvSpPr>
          <p:nvPr/>
        </p:nvSpPr>
        <p:spPr>
          <a:xfrm flipH="1">
            <a:off x="4283968" y="1844824"/>
            <a:ext cx="3528392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DI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907542"/>
              </p:ext>
            </p:extLst>
          </p:nvPr>
        </p:nvGraphicFramePr>
        <p:xfrm>
          <a:off x="4283968" y="2708920"/>
          <a:ext cx="35643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907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771799" y="1908448"/>
            <a:ext cx="2232247" cy="94171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S</a:t>
            </a:r>
            <a:r>
              <a:rPr lang="it-IT" sz="1400" dirty="0" smtClean="0">
                <a:solidFill>
                  <a:srgbClr val="002060"/>
                </a:solidFill>
              </a:rPr>
              <a:t>eleziona e organizza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le informazioni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565309"/>
              </p:ext>
            </p:extLst>
          </p:nvPr>
        </p:nvGraphicFramePr>
        <p:xfrm>
          <a:off x="555238" y="2860644"/>
          <a:ext cx="2216561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49905739"/>
              </p:ext>
            </p:extLst>
          </p:nvPr>
        </p:nvGraphicFramePr>
        <p:xfrm>
          <a:off x="2771799" y="2852936"/>
          <a:ext cx="223224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59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39552" y="1908448"/>
            <a:ext cx="2232247" cy="9444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Seleziona e organizza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le informazioni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1" name="Segnaposto testo 2"/>
          <p:cNvSpPr>
            <a:spLocks noGrp="1"/>
          </p:cNvSpPr>
          <p:nvPr>
            <p:ph type="body" idx="1"/>
          </p:nvPr>
        </p:nvSpPr>
        <p:spPr>
          <a:xfrm>
            <a:off x="5004048" y="1944384"/>
            <a:ext cx="345638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S</a:t>
            </a:r>
            <a:r>
              <a:rPr lang="it-IT" sz="1400" dirty="0" smtClean="0">
                <a:solidFill>
                  <a:srgbClr val="002060"/>
                </a:solidFill>
              </a:rPr>
              <a:t>eleziona e organizza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le informazioni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2088442"/>
              </p:ext>
            </p:extLst>
          </p:nvPr>
        </p:nvGraphicFramePr>
        <p:xfrm>
          <a:off x="5076056" y="2852936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0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iniziale </a:t>
            </a:r>
            <a:r>
              <a:rPr lang="it-IT" sz="2800" dirty="0" smtClean="0">
                <a:solidFill>
                  <a:schemeClr val="tx1"/>
                </a:solidFill>
              </a:rPr>
              <a:t>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>
                <a:solidFill>
                  <a:srgbClr val="0070C0"/>
                </a:solidFill>
              </a:rPr>
              <a:t>classi prime della scuola </a:t>
            </a:r>
            <a:r>
              <a:rPr lang="it-IT" sz="2800" dirty="0" smtClean="0">
                <a:solidFill>
                  <a:srgbClr val="0070C0"/>
                </a:solidFill>
              </a:rPr>
              <a:t>secondaria di 1° grado</a:t>
            </a:r>
            <a:r>
              <a:rPr lang="it-IT" sz="2800" dirty="0" smtClean="0">
                <a:solidFill>
                  <a:schemeClr val="tx1"/>
                </a:solidFill>
              </a:rPr>
              <a:t>  possiede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r>
              <a:rPr lang="it-IT" sz="2800" dirty="0">
                <a:solidFill>
                  <a:prstClr val="black"/>
                </a:solidFill>
              </a:rPr>
              <a:t> L’alunno/a svolge compiti semplici   anche in situazioni nuove, mostrando di possedere conoscenze e abilità fondamentali e di saper applicare basilari regole e procedure apprese</a:t>
            </a:r>
            <a:r>
              <a:rPr lang="it-IT" sz="2800" dirty="0" smtClean="0">
                <a:solidFill>
                  <a:prstClr val="black"/>
                </a:solidFill>
              </a:rPr>
              <a:t>.</a:t>
            </a:r>
            <a:r>
              <a:rPr lang="it-IT" sz="2800" dirty="0">
                <a:solidFill>
                  <a:schemeClr val="tx1"/>
                </a:solidFill>
              </a:rPr>
              <a:t/>
            </a:r>
            <a:br>
              <a:rPr lang="it-IT" sz="2800" dirty="0">
                <a:solidFill>
                  <a:schemeClr val="tx1"/>
                </a:solidFill>
              </a:rPr>
            </a:b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06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1207" y="908720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20162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APPLICASTRATEGIE </a:t>
            </a:r>
            <a:r>
              <a:rPr lang="it-IT" sz="1400" dirty="0" smtClean="0">
                <a:solidFill>
                  <a:srgbClr val="002060"/>
                </a:solidFill>
              </a:rPr>
              <a:t>DI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STUDIO(INIZIALE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85378897"/>
              </p:ext>
            </p:extLst>
          </p:nvPr>
        </p:nvGraphicFramePr>
        <p:xfrm>
          <a:off x="611561" y="2772619"/>
          <a:ext cx="2016224" cy="303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2132856"/>
            <a:ext cx="20882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APPLICASTRATEGIE DI STUDIO(INTERMEDIO)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13856164"/>
              </p:ext>
            </p:extLst>
          </p:nvPr>
        </p:nvGraphicFramePr>
        <p:xfrm>
          <a:off x="2627785" y="2772618"/>
          <a:ext cx="2088232" cy="303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60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716016" y="2132856"/>
            <a:ext cx="331236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APPLICASTRATEGIE DI STUDIO(FINALE)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6652217"/>
              </p:ext>
            </p:extLst>
          </p:nvPr>
        </p:nvGraphicFramePr>
        <p:xfrm>
          <a:off x="4716016" y="2772618"/>
          <a:ext cx="3419475" cy="303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963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2016223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gli organi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Di governo(INIZIALE)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32074804"/>
              </p:ext>
            </p:extLst>
          </p:nvPr>
        </p:nvGraphicFramePr>
        <p:xfrm>
          <a:off x="611560" y="286064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04048" y="1988840"/>
            <a:ext cx="309634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gli organi </a:t>
            </a:r>
          </a:p>
          <a:p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governo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36770701"/>
              </p:ext>
            </p:extLst>
          </p:nvPr>
        </p:nvGraphicFramePr>
        <p:xfrm>
          <a:off x="2627785" y="2852936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61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627784" y="1988840"/>
            <a:ext cx="2376264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Conosce gli organi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governo(INTERMEDIO)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1961621"/>
              </p:ext>
            </p:extLst>
          </p:nvPr>
        </p:nvGraphicFramePr>
        <p:xfrm>
          <a:off x="5025888" y="287788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7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7" y="1916832"/>
            <a:ext cx="2376263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Assume le </a:t>
            </a:r>
            <a:r>
              <a:rPr lang="it-IT" sz="1400" dirty="0" smtClean="0">
                <a:solidFill>
                  <a:srgbClr val="002060"/>
                </a:solidFill>
              </a:rPr>
              <a:t>conseguenze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dei </a:t>
            </a:r>
            <a:r>
              <a:rPr lang="it-IT" sz="1400" dirty="0" smtClean="0">
                <a:solidFill>
                  <a:srgbClr val="002060"/>
                </a:solidFill>
              </a:rPr>
              <a:t>propri comportamenti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50661986"/>
              </p:ext>
            </p:extLst>
          </p:nvPr>
        </p:nvGraphicFramePr>
        <p:xfrm>
          <a:off x="539552" y="2924944"/>
          <a:ext cx="259228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131840" y="1916832"/>
            <a:ext cx="244827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dei </a:t>
            </a:r>
            <a:r>
              <a:rPr lang="it-IT" sz="1400" dirty="0" smtClean="0">
                <a:solidFill>
                  <a:srgbClr val="002060"/>
                </a:solidFill>
              </a:rPr>
              <a:t>propri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91972825"/>
              </p:ext>
            </p:extLst>
          </p:nvPr>
        </p:nvGraphicFramePr>
        <p:xfrm>
          <a:off x="3131840" y="2924945"/>
          <a:ext cx="23762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62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580112" y="1916832"/>
            <a:ext cx="266429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7980792"/>
              </p:ext>
            </p:extLst>
          </p:nvPr>
        </p:nvGraphicFramePr>
        <p:xfrm>
          <a:off x="5508104" y="2924944"/>
          <a:ext cx="3168352" cy="29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025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015344"/>
            <a:ext cx="2448271" cy="6935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Progetta il percorso, trova nuove </a:t>
            </a:r>
            <a:r>
              <a:rPr lang="it-IT" sz="1400" dirty="0" smtClean="0">
                <a:solidFill>
                  <a:srgbClr val="002060"/>
                </a:solidFill>
              </a:rPr>
              <a:t>strategie risolutive(INIZIALE)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79927136"/>
              </p:ext>
            </p:extLst>
          </p:nvPr>
        </p:nvGraphicFramePr>
        <p:xfrm>
          <a:off x="467544" y="2729880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6096" y="1984509"/>
            <a:ext cx="2664296" cy="75192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percorso, </a:t>
            </a:r>
            <a:r>
              <a:rPr lang="it-IT" sz="1400" dirty="0" smtClean="0">
                <a:solidFill>
                  <a:srgbClr val="002060"/>
                </a:solidFill>
              </a:rPr>
              <a:t>trova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nuove strategie risolutive(FINALE)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42059535"/>
              </p:ext>
            </p:extLst>
          </p:nvPr>
        </p:nvGraphicFramePr>
        <p:xfrm>
          <a:off x="2843808" y="2708920"/>
          <a:ext cx="256179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987824" y="2016358"/>
            <a:ext cx="2448272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Progetta il percorso, trova nuove strategie risolutive(INTERMEDIO)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7212165"/>
              </p:ext>
            </p:extLst>
          </p:nvPr>
        </p:nvGraphicFramePr>
        <p:xfrm>
          <a:off x="5412771" y="2736438"/>
          <a:ext cx="333569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31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2934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304255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</a:t>
            </a:r>
            <a:r>
              <a:rPr lang="it-IT" sz="1400" dirty="0" smtClean="0">
                <a:solidFill>
                  <a:srgbClr val="002060"/>
                </a:solidFill>
              </a:rPr>
              <a:t>,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valuta </a:t>
            </a:r>
            <a:r>
              <a:rPr lang="it-IT" sz="1400" dirty="0" smtClean="0">
                <a:solidFill>
                  <a:srgbClr val="002060"/>
                </a:solidFill>
              </a:rPr>
              <a:t>strumenti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tempi e risorse(INIZIALE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04833644"/>
              </p:ext>
            </p:extLst>
          </p:nvPr>
        </p:nvGraphicFramePr>
        <p:xfrm>
          <a:off x="467545" y="2996952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48063" y="1916832"/>
            <a:ext cx="3096345" cy="10546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decisioni,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strumenti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tempi e risorse(FINALE)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91114214"/>
              </p:ext>
            </p:extLst>
          </p:nvPr>
        </p:nvGraphicFramePr>
        <p:xfrm>
          <a:off x="2843808" y="2996952"/>
          <a:ext cx="230425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843808" y="1916832"/>
            <a:ext cx="2304255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Prende decisioni,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valuta strumenti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tempi e risorse(INTERMEDIO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7298790"/>
              </p:ext>
            </p:extLst>
          </p:nvPr>
        </p:nvGraphicFramePr>
        <p:xfrm>
          <a:off x="5142452" y="2993639"/>
          <a:ext cx="356450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17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it-IT" sz="2000" dirty="0" smtClean="0">
                <a:solidFill>
                  <a:schemeClr val="tx1"/>
                </a:solidFill>
              </a:rPr>
              <a:t>Dagli </a:t>
            </a:r>
            <a:r>
              <a:rPr lang="it-IT" sz="2000" dirty="0">
                <a:solidFill>
                  <a:schemeClr val="tx1"/>
                </a:solidFill>
              </a:rPr>
              <a:t>esiti del monitoraggio </a:t>
            </a:r>
            <a:r>
              <a:rPr lang="it-IT" sz="2000" b="1" dirty="0" smtClean="0">
                <a:solidFill>
                  <a:schemeClr val="tx1"/>
                </a:solidFill>
              </a:rPr>
              <a:t>intermedio </a:t>
            </a:r>
            <a:r>
              <a:rPr lang="it-IT" sz="2000" dirty="0" smtClean="0">
                <a:solidFill>
                  <a:schemeClr val="tx1"/>
                </a:solidFill>
              </a:rPr>
              <a:t>è </a:t>
            </a:r>
            <a:r>
              <a:rPr lang="it-IT" sz="2000" dirty="0">
                <a:solidFill>
                  <a:schemeClr val="tx1"/>
                </a:solidFill>
              </a:rPr>
              <a:t>emerso </a:t>
            </a:r>
            <a:r>
              <a:rPr lang="it-IT" sz="2000" dirty="0" smtClean="0">
                <a:solidFill>
                  <a:schemeClr val="tx1"/>
                </a:solidFill>
              </a:rPr>
              <a:t>che : la </a:t>
            </a:r>
            <a:r>
              <a:rPr lang="it-IT" sz="2000" dirty="0">
                <a:solidFill>
                  <a:schemeClr val="tx1"/>
                </a:solidFill>
              </a:rPr>
              <a:t>maggior parte degli alunni delle </a:t>
            </a:r>
            <a:r>
              <a:rPr lang="it-IT" sz="2000" dirty="0">
                <a:solidFill>
                  <a:srgbClr val="0070C0"/>
                </a:solidFill>
              </a:rPr>
              <a:t>classi prime della scuola </a:t>
            </a:r>
            <a:r>
              <a:rPr lang="it-IT" sz="2000" dirty="0" smtClean="0">
                <a:solidFill>
                  <a:srgbClr val="0070C0"/>
                </a:solidFill>
              </a:rPr>
              <a:t>secondaria di 1° grado</a:t>
            </a:r>
            <a:r>
              <a:rPr lang="it-IT" sz="2000" dirty="0" smtClean="0">
                <a:solidFill>
                  <a:schemeClr val="tx1"/>
                </a:solidFill>
              </a:rPr>
              <a:t>  possiede ancora un </a:t>
            </a:r>
            <a:r>
              <a:rPr lang="it-IT" sz="2000" dirty="0">
                <a:solidFill>
                  <a:schemeClr val="tx1"/>
                </a:solidFill>
              </a:rPr>
              <a:t>livello di competenza </a:t>
            </a:r>
            <a:r>
              <a:rPr lang="it-IT" sz="2000" b="1" dirty="0" smtClean="0">
                <a:solidFill>
                  <a:schemeClr val="tx1"/>
                </a:solidFill>
              </a:rPr>
              <a:t>base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  <a:r>
              <a:rPr lang="it-IT" sz="2000" dirty="0">
                <a:solidFill>
                  <a:prstClr val="black"/>
                </a:solidFill>
              </a:rPr>
              <a:t> L’alunno/a svolge compiti semplici   anche in situazioni nuove, mostrando di possedere conoscenze e abilità fondamentali e di saper applicare basilari regole e procedure apprese.</a:t>
            </a:r>
            <a:r>
              <a:rPr lang="it-IT" sz="2000" dirty="0" smtClean="0">
                <a:solidFill>
                  <a:schemeClr val="tx1"/>
                </a:solidFill>
              </a:rPr>
              <a:t/>
            </a:r>
            <a:br>
              <a:rPr lang="it-IT" sz="2000" dirty="0" smtClean="0">
                <a:solidFill>
                  <a:schemeClr val="tx1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>Si nota un progressivo miglioramento nelle </a:t>
            </a:r>
            <a:r>
              <a:rPr lang="it-IT" sz="2000" dirty="0" smtClean="0">
                <a:solidFill>
                  <a:srgbClr val="0070C0"/>
                </a:solidFill>
              </a:rPr>
              <a:t>competenze sociali e civiche </a:t>
            </a:r>
            <a:r>
              <a:rPr lang="it-IT" sz="2000" dirty="0" smtClean="0">
                <a:solidFill>
                  <a:schemeClr val="tx1"/>
                </a:solidFill>
              </a:rPr>
              <a:t>dove il 50%degli alunni mostra di possedere un </a:t>
            </a:r>
            <a:r>
              <a:rPr lang="it-IT" sz="2000" b="1" dirty="0" smtClean="0">
                <a:solidFill>
                  <a:schemeClr val="tx1"/>
                </a:solidFill>
              </a:rPr>
              <a:t>livello B  intermedio.</a:t>
            </a:r>
            <a: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  <a:t>ASSUME </a:t>
            </a:r>
            <a: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  <a:t>LE CONSEGUENZE DEI PROPRI COMPORTAMENTI</a:t>
            </a:r>
            <a:b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it-IT" sz="2000" b="1" dirty="0">
                <a:solidFill>
                  <a:srgbClr val="002060"/>
                </a:solidFill>
                <a:ea typeface="+mn-ea"/>
                <a:cs typeface="+mn-cs"/>
              </a:rPr>
              <a:t>ASSUME COMPORTAMENTI </a:t>
            </a:r>
            <a:r>
              <a:rPr lang="it-IT" sz="2000" b="1" dirty="0" smtClean="0">
                <a:solidFill>
                  <a:srgbClr val="002060"/>
                </a:solidFill>
                <a:ea typeface="+mn-ea"/>
                <a:cs typeface="+mn-cs"/>
              </a:rPr>
              <a:t>RISPETTOSI</a:t>
            </a:r>
            <a:r>
              <a:rPr lang="it-IT" sz="1800" b="1" dirty="0" smtClean="0">
                <a:solidFill>
                  <a:srgbClr val="002060"/>
                </a:solidFill>
                <a:ea typeface="+mn-ea"/>
                <a:cs typeface="+mn-cs"/>
              </a:rPr>
              <a:t>.</a:t>
            </a:r>
            <a:r>
              <a:rPr lang="it-IT" sz="1800" b="1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it-IT" sz="18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it-IT" sz="2400" b="1" dirty="0" smtClean="0">
                <a:solidFill>
                  <a:schemeClr val="tx1"/>
                </a:solidFill>
              </a:rPr>
              <a:t/>
            </a:r>
            <a:br>
              <a:rPr lang="it-IT" sz="2400" b="1" dirty="0" smtClean="0">
                <a:solidFill>
                  <a:schemeClr val="tx1"/>
                </a:solidFill>
              </a:rPr>
            </a:b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54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</a:t>
            </a:r>
            <a:r>
              <a:rPr lang="it-IT" sz="2800" dirty="0" smtClean="0">
                <a:solidFill>
                  <a:schemeClr val="tx1"/>
                </a:solidFill>
              </a:rPr>
              <a:t>monitoraggio </a:t>
            </a:r>
            <a:r>
              <a:rPr lang="it-IT" sz="2800" b="1" dirty="0" smtClean="0">
                <a:solidFill>
                  <a:schemeClr val="tx1"/>
                </a:solidFill>
              </a:rPr>
              <a:t>finale </a:t>
            </a:r>
            <a:r>
              <a:rPr lang="it-IT" sz="2800" dirty="0" smtClean="0">
                <a:solidFill>
                  <a:schemeClr val="tx1"/>
                </a:solidFill>
              </a:rPr>
              <a:t>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delle </a:t>
            </a:r>
            <a:r>
              <a:rPr lang="it-IT" sz="2800" dirty="0">
                <a:solidFill>
                  <a:srgbClr val="0070C0"/>
                </a:solidFill>
              </a:rPr>
              <a:t>classi prime della scuola </a:t>
            </a:r>
            <a:r>
              <a:rPr lang="it-IT" sz="2800" dirty="0" smtClean="0">
                <a:solidFill>
                  <a:srgbClr val="0070C0"/>
                </a:solidFill>
              </a:rPr>
              <a:t>secondaria di 1° grado</a:t>
            </a:r>
            <a:r>
              <a:rPr lang="it-IT" sz="2800" dirty="0" smtClean="0">
                <a:solidFill>
                  <a:schemeClr val="tx1"/>
                </a:solidFill>
              </a:rPr>
              <a:t>  possiede ancora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 in quasi tutte le competenze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L’alunno/a svolge compiti semplici   anche in situazioni nuove, mostrando di possedere conoscenze e abilità fondamentali e di saper applicare basilari regole e procedure </a:t>
            </a:r>
            <a:r>
              <a:rPr lang="it-IT" sz="2800" dirty="0" smtClean="0">
                <a:solidFill>
                  <a:prstClr val="black"/>
                </a:solidFill>
              </a:rPr>
              <a:t>apprese.</a:t>
            </a:r>
            <a:r>
              <a:rPr lang="it-IT" sz="2000" dirty="0" smtClean="0">
                <a:solidFill>
                  <a:schemeClr val="tx1"/>
                </a:solidFill>
              </a:rPr>
              <a:t/>
            </a:r>
            <a:br>
              <a:rPr lang="it-IT" sz="2000" dirty="0" smtClean="0">
                <a:solidFill>
                  <a:schemeClr val="tx1"/>
                </a:solidFill>
              </a:rPr>
            </a:b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25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194421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ASCOLTA-COMPRENDE RIFERISCE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9" y="2204864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ASCOLTA-COMPRENDE RIFERISCE(INTERMEDIO</a:t>
            </a:r>
            <a:r>
              <a:rPr lang="it-IT" sz="1400" b="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78755684"/>
              </p:ext>
            </p:extLst>
          </p:nvPr>
        </p:nvGraphicFramePr>
        <p:xfrm>
          <a:off x="2267745" y="2924944"/>
          <a:ext cx="2376264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2109605"/>
              </p:ext>
            </p:extLst>
          </p:nvPr>
        </p:nvGraphicFramePr>
        <p:xfrm>
          <a:off x="539553" y="2924944"/>
          <a:ext cx="172819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10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5184025"/>
              </p:ext>
            </p:extLst>
          </p:nvPr>
        </p:nvGraphicFramePr>
        <p:xfrm>
          <a:off x="4644008" y="2924944"/>
          <a:ext cx="3491483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644008" y="2204864"/>
            <a:ext cx="345638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94C600"/>
              </a:buClr>
            </a:pPr>
            <a:r>
              <a:rPr lang="it-IT" sz="1800" dirty="0" smtClean="0">
                <a:solidFill>
                  <a:srgbClr val="002060"/>
                </a:solidFill>
              </a:rPr>
              <a:t>ASCOLTA-COMPRENDE RIFERISCE(finale)</a:t>
            </a:r>
            <a:r>
              <a:rPr lang="it-IT" sz="1800" b="0" dirty="0" smtClean="0">
                <a:solidFill>
                  <a:srgbClr val="002060"/>
                </a:solidFill>
              </a:rPr>
              <a:t>)</a:t>
            </a:r>
            <a:endParaRPr lang="it-IT" sz="1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1083</TotalTime>
  <Words>1832</Words>
  <Application>Microsoft Office PowerPoint</Application>
  <PresentationFormat>Presentazione su schermo (4:3)</PresentationFormat>
  <Paragraphs>483</Paragraphs>
  <Slides>64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65" baseType="lpstr">
      <vt:lpstr>Austin</vt:lpstr>
      <vt:lpstr>Diapositiva 1</vt:lpstr>
      <vt:lpstr>DIRIGENTE SCOLASTICO PROF.SSA GIUSEPPINA NUGNES</vt:lpstr>
      <vt:lpstr>    MONITORAGGIO DEL PROCESSO  DI APPRENDIMENTO FINALE  </vt:lpstr>
      <vt:lpstr>Diapositiva 4</vt:lpstr>
      <vt:lpstr>CLASSI PRIME</vt:lpstr>
      <vt:lpstr>Dagli esiti del monitoraggio iniziale è emerso che : la maggior parte degli alunni delle classi prime della scuola secondaria di 1° grado  possiede un livello di competenza base. L’alunno/a svolge compiti semplici   anche in situazioni nuove, mostrando di possedere conoscenze e abilità fondamentali e di saper applicare basilari regole e procedure apprese. </vt:lpstr>
      <vt:lpstr>Dagli esiti del monitoraggio intermedio è emerso che : la maggior parte degli alunni delle classi prime della scuola secondaria di 1° grado  possiede ancora un livello di competenza base. L’alunno/a svolge compiti semplici   anche in situazioni nuove, mostrando di possedere conoscenze e abilità fondamentali e di saper applicare basilari regole e procedure apprese. Si nota un progressivo miglioramento nelle competenze sociali e civiche dove il 50%degli alunni mostra di possedere un livello B  intermedio.  ASSUME LE CONSEGUENZE DEI PROPRI COMPORTAMENTI ASSUME COMPORTAMENTI RISPETTOSI.  </vt:lpstr>
      <vt:lpstr>Dagli esiti del monitoraggio finale è emerso che : la maggior parte degli alunni delle classi prime della scuola secondaria di 1° grado  possiede ancora un livello di competenza base in quasi tutte le competenze. L’alunno/a svolge compiti semplici   anche in situazioni nuove, mostrando di possedere conoscenze e abilità fondamentali e di saper applicare basilari regole e procedure apprese.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SECONDE</vt:lpstr>
      <vt:lpstr>Dagli esiti del monitoraggio INIZIALE è emerso che : la maggior parte degli alunni delle classi seconde della scuola secondaria di 1° grado  possiede un livello di competenza base.  L’alunno/a svolge compiti semplici   anche in situazioni nuove, mostrando di possedere conoscenze e abilità fondamentali e di saper applicare basilari regole e procedure apprese.</vt:lpstr>
      <vt:lpstr>Dagli esiti del monitoraggio intermedio è emerso che : la maggior parte degli alunni delle classi seconde della scuola secondaria di 1° grado  possiede ancora  un livello di competenza base.  L’alunno/a svolge compiti semplici   anche in situazioni nuove, mostrando di possedere conoscenze e abilità fondamentali e di saper applicare basilari regole e procedure apprese.</vt:lpstr>
      <vt:lpstr>Dagli esiti del monitoraggio finale è emerso che : la maggior parte degli alunni delle classi seconde della scuola secondaria di 1° grado  possiede ancora  un livello base in quasi tutte le competenze,ma si evidenzia un progressivo miglioramento del livello A ed una diminuzione del livello D in molte competenze.  L’alunno/a svolge compiti semplici   anche in situazioni nuove, mostrando di possedere conoscenze e abilità fondamentali e di saper applicare basilari regole e procedure apprese.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TERZE</vt:lpstr>
      <vt:lpstr>Dagli esiti del monitoraggio base è emerso che : la maggior parte degli alunni delle classi terze della scuola secondaria di 1° grado  possiede un livello di competenza base.  L’alunno/a svolge compiti semplici   anche in situazioni nuove, mostrando di possedere conoscenze e abilità fondamentali e di saper applicare basilari regole e procedure apprese.</vt:lpstr>
      <vt:lpstr>Dagli esiti del monitoraggio intermedio  è emerso che : la maggior parte degli alunni delle classi terze della scuola secondaria di 1° grado  possiede ancora un livello di competenza base.  L’alunno/a svolge compiti semplici   anche in situazioni nuove, mostrando di possedere conoscenze e abilità fondamentali e di saper applicare basilari regole e procedure apprese.</vt:lpstr>
      <vt:lpstr>Dagli esiti del monitoraggio finale  è emerso che : la maggior parte degli alunni delle classi terze della scuola secondaria di 1° grado  possiede ancora  un livello base in quasi tutte le competenze,ma si evidenzia un progressivo miglioramento del livello A ed una diminuzione del livello D in molte competenze L’alunno/a svolge compiti semplici   anche in situazioni nuove, mostrando di possedere conoscenze e abilità fondamentali e di saper applicare basilari regole e procedure apprese.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110</cp:revision>
  <dcterms:created xsi:type="dcterms:W3CDTF">2017-09-28T18:11:02Z</dcterms:created>
  <dcterms:modified xsi:type="dcterms:W3CDTF">2018-06-14T12:26:33Z</dcterms:modified>
</cp:coreProperties>
</file>