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76B95-C15A-4652-9F26-15B3CEF9C88E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93387-95B6-4E05-9CA9-C2F51CF2E52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798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93387-95B6-4E05-9CA9-C2F51CF2E52D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732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0011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8874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5566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23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4583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6098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6808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2315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33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7143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44374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D2D50-6A3B-4351-BF3E-F584BEAFAB9F}" type="datetimeFigureOut">
              <a:rPr lang="it-IT" smtClean="0"/>
              <a:pPr/>
              <a:t>02/11/2017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7B7BC-D91E-47E7-9AF2-BEBA378440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4263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it/url?sa=i&amp;rct=j&amp;q=&amp;esrc=s&amp;source=images&amp;cd=&amp;cad=rja&amp;uact=8&amp;docid=3k6p6kAJIagXBM&amp;tbnid=r4E6oY3vwl_bkM:&amp;ved=0CAUQjRw&amp;url=http://www.adiantum.it/public/2336-contratto-prematrimoniale--come-funziona-(se-funziona)-in-italia--.asp&amp;ei=c-SIU9mjLoGYO4m4gPAJ&amp;bvm=bv.67720277,d.d2k&amp;psig=AFQjCNEZcLlBQL8xBjXcUw7tZEPepWL8sg&amp;ust=140156669626755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commons/7/74/Map_of_region_of_Campania,_Italy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1547813" y="549275"/>
            <a:ext cx="6553200" cy="2303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t-IT" dirty="0"/>
          </a:p>
          <a:p>
            <a:pPr algn="ctr">
              <a:spcBef>
                <a:spcPts val="600"/>
              </a:spcBef>
              <a:defRPr/>
            </a:pPr>
            <a:r>
              <a:rPr lang="it-IT" sz="3600" b="1" dirty="0">
                <a:solidFill>
                  <a:schemeClr val="tx1"/>
                </a:solidFill>
                <a:latin typeface="Palace Script MT" pitchFamily="66" charset="0"/>
                <a:ea typeface="Verdana" pitchFamily="34" charset="0"/>
                <a:cs typeface="Verdana" pitchFamily="34" charset="0"/>
              </a:rPr>
              <a:t>Ministero dell’Istruzione, dell’ Università e della Ricerca</a:t>
            </a:r>
            <a:endParaRPr lang="it-IT" sz="3600" dirty="0">
              <a:solidFill>
                <a:schemeClr val="tx1"/>
              </a:solidFill>
              <a:latin typeface="Palace Script MT" pitchFamily="66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it-IT" sz="2000" b="1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Ufficio Scolastico Regionale per la Campania</a:t>
            </a:r>
          </a:p>
          <a:p>
            <a:pPr algn="ctr">
              <a:spcBef>
                <a:spcPts val="600"/>
              </a:spcBef>
              <a:defRPr/>
            </a:pPr>
            <a:r>
              <a:rPr lang="it-IT" dirty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DIREZIONE  GENERALE</a:t>
            </a:r>
          </a:p>
        </p:txBody>
      </p:sp>
      <p:pic>
        <p:nvPicPr>
          <p:cNvPr id="2051" name="Immagin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33375"/>
            <a:ext cx="1223962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624454" y="4338970"/>
            <a:ext cx="7895110" cy="1569660"/>
          </a:xfrm>
          <a:prstGeom prst="rect">
            <a:avLst/>
          </a:prstGeom>
          <a:solidFill>
            <a:srgbClr val="FFFFCC">
              <a:alpha val="64000"/>
            </a:srgbClr>
          </a:solidFill>
          <a:ln w="2222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32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Formazione docenti neoassunti</a:t>
            </a:r>
          </a:p>
          <a:p>
            <a:pPr algn="ctr">
              <a:defRPr/>
            </a:pPr>
            <a:r>
              <a:rPr lang="it-IT" sz="3200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a.s.</a:t>
            </a:r>
            <a:r>
              <a:rPr lang="it-IT" sz="32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it-IT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2017/2018</a:t>
            </a:r>
          </a:p>
          <a:p>
            <a:pPr algn="ctr">
              <a:defRPr/>
            </a:pPr>
            <a:r>
              <a:rPr lang="it-IT" sz="3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Presentazione del percorso formativo</a:t>
            </a:r>
            <a:endParaRPr lang="it-IT" sz="32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7463" y="3138488"/>
            <a:ext cx="1608137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LUISA FRANZESE     </a:t>
            </a:r>
          </a:p>
          <a:p>
            <a:r>
              <a:rPr lang="it-IT" dirty="0" smtClean="0"/>
              <a:t>DIRETTORE GENERALE USR CAMPANIA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B7BC-D91E-47E7-9AF2-BEBA378440CC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29131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A15DC1-6C5D-4658-BABD-09748D67428F}" type="slidenum">
              <a:rPr lang="it-IT" altLang="it-IT">
                <a:solidFill>
                  <a:srgbClr val="898989"/>
                </a:solidFill>
              </a:rPr>
              <a:pPr eaLnBrk="1" hangingPunct="1"/>
              <a:t>2</a:t>
            </a:fld>
            <a:endParaRPr lang="it-IT" altLang="it-IT">
              <a:solidFill>
                <a:srgbClr val="898989"/>
              </a:solidFill>
            </a:endParaRPr>
          </a:p>
        </p:txBody>
      </p:sp>
      <p:sp>
        <p:nvSpPr>
          <p:cNvPr id="3075" name="Rettangolo 2"/>
          <p:cNvSpPr>
            <a:spLocks noChangeArrowheads="1"/>
          </p:cNvSpPr>
          <p:nvPr/>
        </p:nvSpPr>
        <p:spPr bwMode="auto">
          <a:xfrm>
            <a:off x="827585" y="1628775"/>
            <a:ext cx="72008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it-IT" altLang="it-IT" dirty="0"/>
              <a:t> </a:t>
            </a:r>
            <a:r>
              <a:rPr lang="it-IT" altLang="it-IT" sz="2400" dirty="0">
                <a:latin typeface="+mn-lt"/>
              </a:rPr>
              <a:t>Il periodo iniziale di servizio del docente, che coincide con il periodo di prova e l’anno di formazione, ha una duplice valenza:</a:t>
            </a:r>
          </a:p>
          <a:p>
            <a:pPr algn="just" eaLnBrk="1" hangingPunct="1">
              <a:lnSpc>
                <a:spcPct val="150000"/>
              </a:lnSpc>
              <a:buFontTx/>
              <a:buChar char="-"/>
            </a:pPr>
            <a:r>
              <a:rPr lang="it-IT" altLang="it-IT" sz="2400" dirty="0">
                <a:latin typeface="+mn-lt"/>
              </a:rPr>
              <a:t> da un lato </a:t>
            </a:r>
            <a:r>
              <a:rPr lang="it-IT" altLang="it-IT" sz="2400" b="1" dirty="0">
                <a:latin typeface="+mn-lt"/>
              </a:rPr>
              <a:t>si costruiscono le basi formative </a:t>
            </a:r>
            <a:r>
              <a:rPr lang="it-IT" altLang="it-IT" sz="2400" dirty="0">
                <a:latin typeface="+mn-lt"/>
              </a:rPr>
              <a:t>dell’esperienza culturale, umana e professionale;</a:t>
            </a:r>
          </a:p>
          <a:p>
            <a:pPr algn="just" eaLnBrk="1" hangingPunct="1">
              <a:lnSpc>
                <a:spcPct val="150000"/>
              </a:lnSpc>
              <a:buFontTx/>
              <a:buChar char="-"/>
            </a:pPr>
            <a:r>
              <a:rPr lang="it-IT" altLang="it-IT" sz="2400" dirty="0">
                <a:latin typeface="+mn-lt"/>
              </a:rPr>
              <a:t> dall’altro ha lo scopo di </a:t>
            </a:r>
            <a:r>
              <a:rPr lang="it-IT" altLang="it-IT" sz="2400" dirty="0" smtClean="0">
                <a:latin typeface="+mn-lt"/>
              </a:rPr>
              <a:t>consentire al docente la </a:t>
            </a:r>
            <a:r>
              <a:rPr lang="it-IT" altLang="it-IT" sz="2400" b="1" dirty="0">
                <a:latin typeface="+mn-lt"/>
              </a:rPr>
              <a:t>stabilizzazione definitiva </a:t>
            </a:r>
            <a:r>
              <a:rPr lang="it-IT" altLang="it-IT" sz="2400" dirty="0">
                <a:latin typeface="+mn-lt"/>
              </a:rPr>
              <a:t>del proprio rapporto di lavoro con </a:t>
            </a:r>
            <a:r>
              <a:rPr lang="it-IT" altLang="it-IT" sz="2400" i="1" dirty="0">
                <a:latin typeface="+mn-lt"/>
              </a:rPr>
              <a:t>la conferma in ruolo</a:t>
            </a:r>
            <a:r>
              <a:rPr lang="it-IT" altLang="it-IT" sz="2400" dirty="0">
                <a:latin typeface="+mn-lt"/>
              </a:rPr>
              <a:t>. 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CCFFFF"/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dirty="0" smtClean="0"/>
              <a:t>FINALITA’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54979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it-IT" dirty="0" smtClean="0"/>
              <a:t>Le novità della legge n. 107/2015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it-IT" sz="2800" dirty="0">
                <a:cs typeface="Times New Roman" pitchFamily="18" charset="0"/>
              </a:rPr>
              <a:t>La legge n. 107/2015 </a:t>
            </a:r>
            <a:r>
              <a:rPr lang="it-IT" sz="2800" dirty="0" smtClean="0">
                <a:cs typeface="Times New Roman" pitchFamily="18" charset="0"/>
              </a:rPr>
              <a:t>ha introdotto </a:t>
            </a:r>
            <a:r>
              <a:rPr lang="it-IT" sz="2800" dirty="0">
                <a:cs typeface="Times New Roman" pitchFamily="18" charset="0"/>
              </a:rPr>
              <a:t>significativi cambiamenti in materia di </a:t>
            </a:r>
            <a:r>
              <a:rPr lang="it-IT" sz="2800" b="1" dirty="0">
                <a:cs typeface="Times New Roman" pitchFamily="18" charset="0"/>
              </a:rPr>
              <a:t>anno  di prova </a:t>
            </a:r>
            <a:r>
              <a:rPr lang="it-IT" sz="2800" dirty="0">
                <a:cs typeface="Times New Roman" pitchFamily="18" charset="0"/>
              </a:rPr>
              <a:t>e </a:t>
            </a:r>
            <a:r>
              <a:rPr lang="it-IT" sz="2800" b="1" dirty="0">
                <a:cs typeface="Times New Roman" pitchFamily="18" charset="0"/>
              </a:rPr>
              <a:t>anno di </a:t>
            </a:r>
            <a:r>
              <a:rPr lang="it-IT" sz="2800" b="1" dirty="0" smtClean="0">
                <a:cs typeface="Times New Roman" pitchFamily="18" charset="0"/>
              </a:rPr>
              <a:t>formazione</a:t>
            </a:r>
            <a:r>
              <a:rPr lang="it-IT" sz="2800" dirty="0" smtClean="0">
                <a:cs typeface="Times New Roman" pitchFamily="18" charset="0"/>
              </a:rPr>
              <a:t>,</a:t>
            </a:r>
          </a:p>
          <a:p>
            <a:pPr marL="0" indent="0" algn="ctr">
              <a:buNone/>
              <a:defRPr/>
            </a:pPr>
            <a:r>
              <a:rPr lang="it-IT" sz="2800" dirty="0">
                <a:cs typeface="Times New Roman" pitchFamily="18" charset="0"/>
              </a:rPr>
              <a:t>i</a:t>
            </a:r>
            <a:r>
              <a:rPr lang="it-IT" sz="2800" dirty="0" smtClean="0">
                <a:cs typeface="Times New Roman" pitchFamily="18" charset="0"/>
              </a:rPr>
              <a:t>n quanto i due periodi (formazione e prova)</a:t>
            </a:r>
          </a:p>
          <a:p>
            <a:pPr marL="0" indent="0" algn="ctr">
              <a:buNone/>
              <a:defRPr/>
            </a:pPr>
            <a:r>
              <a:rPr lang="it-IT" sz="2800" dirty="0">
                <a:cs typeface="Times New Roman" pitchFamily="18" charset="0"/>
              </a:rPr>
              <a:t>d</a:t>
            </a:r>
            <a:r>
              <a:rPr lang="it-IT" sz="2800" dirty="0" smtClean="0">
                <a:cs typeface="Times New Roman" pitchFamily="18" charset="0"/>
              </a:rPr>
              <a:t>evono necessariamente essere svolti contemporaneamente.</a:t>
            </a:r>
          </a:p>
          <a:p>
            <a:pPr marL="0" indent="0" algn="ctr">
              <a:buNone/>
              <a:defRPr/>
            </a:pPr>
            <a:r>
              <a:rPr lang="it-IT" sz="2800" u="sng" dirty="0" smtClean="0">
                <a:cs typeface="Times New Roman" pitchFamily="18" charset="0"/>
              </a:rPr>
              <a:t>In ogni caso la ripetizione dell’anno di prova comporta la ripetizione del periodo di formazione.</a:t>
            </a:r>
            <a:endParaRPr lang="it-IT" sz="2800" u="sng" dirty="0"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F9D1-B7AD-42C2-9C5A-C0F08EA0AA9A}" type="slidenum">
              <a:rPr lang="it-IT" altLang="it-IT" smtClean="0"/>
              <a:pPr/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781243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contenuto 2"/>
          <p:cNvSpPr>
            <a:spLocks noGrp="1"/>
          </p:cNvSpPr>
          <p:nvPr>
            <p:ph idx="1"/>
          </p:nvPr>
        </p:nvSpPr>
        <p:spPr>
          <a:xfrm>
            <a:off x="4355976" y="2496926"/>
            <a:ext cx="4041775" cy="3302421"/>
          </a:xfrm>
          <a:gradFill>
            <a:gsLst>
              <a:gs pos="0">
                <a:srgbClr val="CCFF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it-IT" sz="2400" dirty="0" smtClean="0"/>
              <a:t>Negli ultimi tre anni scolastici sono stati circa 15.000 i docenti neoassunti in Campania nei diversi ordini e gradi d’istruzione che hanno realizzato l’anno di formazione e di prova.</a:t>
            </a:r>
          </a:p>
          <a:p>
            <a:r>
              <a:rPr lang="it-IT" sz="2400" dirty="0" smtClean="0"/>
              <a:t>Oltre 6.000 i tutor coinvolti.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572726-8FEA-4864-9912-9FF0C4BF3D93}" type="slidenum">
              <a:rPr lang="it-IT" altLang="it-IT">
                <a:solidFill>
                  <a:srgbClr val="898989"/>
                </a:solidFill>
              </a:rPr>
              <a:pPr eaLnBrk="1" hangingPunct="1"/>
              <a:t>4</a:t>
            </a:fld>
            <a:endParaRPr lang="it-IT" altLang="it-IT">
              <a:solidFill>
                <a:srgbClr val="898989"/>
              </a:solidFill>
            </a:endParaRPr>
          </a:p>
        </p:txBody>
      </p:sp>
      <p:pic>
        <p:nvPicPr>
          <p:cNvPr id="6149" name="Picture 2" descr="http://www.adiantum.it/public/news/263201118550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2276475"/>
            <a:ext cx="27051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CCFFFF"/>
          </a:solidFill>
        </p:spPr>
        <p:txBody>
          <a:bodyPr/>
          <a:lstStyle/>
          <a:p>
            <a:r>
              <a:rPr lang="it-IT" dirty="0" smtClean="0"/>
              <a:t>Le ultime tre annualità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8451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ABEFDE-0B09-431C-97B8-B626F48DD8EE}" type="slidenum">
              <a:rPr lang="it-IT" altLang="it-IT">
                <a:solidFill>
                  <a:srgbClr val="898989"/>
                </a:solidFill>
              </a:rPr>
              <a:pPr eaLnBrk="1" hangingPunct="1"/>
              <a:t>5</a:t>
            </a:fld>
            <a:endParaRPr lang="it-IT" altLang="it-IT">
              <a:solidFill>
                <a:srgbClr val="898989"/>
              </a:solidFill>
            </a:endParaRPr>
          </a:p>
        </p:txBody>
      </p:sp>
      <p:pic>
        <p:nvPicPr>
          <p:cNvPr id="27652" name="Picture 6" descr="File:Map of region of Campania, Italy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44675"/>
            <a:ext cx="4897438" cy="434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0" y="1761486"/>
            <a:ext cx="1871663" cy="2256476"/>
          </a:xfrm>
          <a:prstGeom prst="rect">
            <a:avLst/>
          </a:prstGeom>
          <a:solidFill>
            <a:srgbClr val="002060">
              <a:alpha val="1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 err="1" smtClean="0">
                <a:solidFill>
                  <a:srgbClr val="002060"/>
                </a:solidFill>
              </a:rPr>
              <a:t>a.s.</a:t>
            </a:r>
            <a:r>
              <a:rPr lang="it-IT" sz="2400" b="1" dirty="0" smtClean="0">
                <a:solidFill>
                  <a:srgbClr val="002060"/>
                </a:solidFill>
              </a:rPr>
              <a:t> 2014/2015</a:t>
            </a:r>
          </a:p>
          <a:p>
            <a:pPr algn="ctr">
              <a:defRPr/>
            </a:pPr>
            <a:r>
              <a:rPr lang="it-IT" sz="2400" b="1" dirty="0" smtClean="0">
                <a:solidFill>
                  <a:srgbClr val="002060"/>
                </a:solidFill>
              </a:rPr>
              <a:t>1.599</a:t>
            </a:r>
            <a:endParaRPr lang="it-IT" sz="24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it-IT" sz="2400" b="1" dirty="0">
                <a:solidFill>
                  <a:srgbClr val="002060"/>
                </a:solidFill>
              </a:rPr>
              <a:t>Docenti neoassunti</a:t>
            </a:r>
          </a:p>
        </p:txBody>
      </p:sp>
      <p:sp>
        <p:nvSpPr>
          <p:cNvPr id="6" name="Rettangolo 5"/>
          <p:cNvSpPr/>
          <p:nvPr/>
        </p:nvSpPr>
        <p:spPr>
          <a:xfrm>
            <a:off x="2508868" y="4469879"/>
            <a:ext cx="1955976" cy="2388121"/>
          </a:xfrm>
          <a:prstGeom prst="rect">
            <a:avLst/>
          </a:prstGeom>
          <a:solidFill>
            <a:srgbClr val="00206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 err="1" smtClean="0">
                <a:solidFill>
                  <a:srgbClr val="002060"/>
                </a:solidFill>
              </a:rPr>
              <a:t>a.s.</a:t>
            </a:r>
            <a:r>
              <a:rPr lang="it-IT" sz="2400" b="1" dirty="0" smtClean="0">
                <a:solidFill>
                  <a:srgbClr val="002060"/>
                </a:solidFill>
              </a:rPr>
              <a:t> 2015/2016</a:t>
            </a:r>
          </a:p>
          <a:p>
            <a:pPr algn="ctr">
              <a:defRPr/>
            </a:pPr>
            <a:r>
              <a:rPr lang="it-IT" sz="2400" b="1" dirty="0">
                <a:solidFill>
                  <a:srgbClr val="002060"/>
                </a:solidFill>
              </a:rPr>
              <a:t>10.500</a:t>
            </a:r>
            <a:r>
              <a:rPr lang="it-IT" sz="2400" dirty="0">
                <a:solidFill>
                  <a:srgbClr val="002060"/>
                </a:solidFill>
              </a:rPr>
              <a:t> </a:t>
            </a:r>
          </a:p>
          <a:p>
            <a:pPr algn="ctr">
              <a:defRPr/>
            </a:pPr>
            <a:r>
              <a:rPr lang="it-IT" sz="2400" b="1" dirty="0" smtClean="0">
                <a:solidFill>
                  <a:srgbClr val="002060"/>
                </a:solidFill>
              </a:rPr>
              <a:t>Docenti </a:t>
            </a:r>
            <a:r>
              <a:rPr lang="it-IT" sz="2400" b="1" dirty="0">
                <a:solidFill>
                  <a:srgbClr val="002060"/>
                </a:solidFill>
              </a:rPr>
              <a:t>neoassunti</a:t>
            </a:r>
          </a:p>
        </p:txBody>
      </p:sp>
      <p:sp>
        <p:nvSpPr>
          <p:cNvPr id="7" name="Rettangolo 6"/>
          <p:cNvSpPr/>
          <p:nvPr/>
        </p:nvSpPr>
        <p:spPr>
          <a:xfrm>
            <a:off x="7020272" y="4605356"/>
            <a:ext cx="1871663" cy="2327838"/>
          </a:xfrm>
          <a:prstGeom prst="rect">
            <a:avLst/>
          </a:prstGeom>
          <a:solidFill>
            <a:srgbClr val="00206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 err="1" smtClean="0">
                <a:solidFill>
                  <a:srgbClr val="002060"/>
                </a:solidFill>
              </a:rPr>
              <a:t>a.s.</a:t>
            </a:r>
            <a:r>
              <a:rPr lang="it-IT" sz="2400" b="1" dirty="0" smtClean="0">
                <a:solidFill>
                  <a:srgbClr val="002060"/>
                </a:solidFill>
              </a:rPr>
              <a:t> 2016/2017</a:t>
            </a:r>
          </a:p>
          <a:p>
            <a:pPr algn="ctr">
              <a:defRPr/>
            </a:pPr>
            <a:r>
              <a:rPr lang="it-IT" sz="2400" b="1" dirty="0" smtClean="0">
                <a:solidFill>
                  <a:srgbClr val="002060"/>
                </a:solidFill>
              </a:rPr>
              <a:t>2.590</a:t>
            </a:r>
            <a:endParaRPr lang="it-IT" sz="24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it-IT" sz="2400" b="1" dirty="0">
                <a:solidFill>
                  <a:srgbClr val="002060"/>
                </a:solidFill>
              </a:rPr>
              <a:t>Docenti neoassunti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CCFFFF"/>
          </a:solidFill>
        </p:spPr>
        <p:txBody>
          <a:bodyPr/>
          <a:lstStyle/>
          <a:p>
            <a:r>
              <a:rPr lang="it-IT" sz="3200" dirty="0" smtClean="0"/>
              <a:t>I docenti neoassunti degli ulti 3 anni scolastici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87041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contenuto 2"/>
          <p:cNvSpPr>
            <a:spLocks noGrp="1"/>
          </p:cNvSpPr>
          <p:nvPr>
            <p:ph idx="1"/>
          </p:nvPr>
        </p:nvSpPr>
        <p:spPr>
          <a:xfrm>
            <a:off x="468313" y="1844824"/>
            <a:ext cx="8229600" cy="4536926"/>
          </a:xfrm>
          <a:solidFill>
            <a:schemeClr val="bg1"/>
          </a:solidFill>
        </p:spPr>
        <p:txBody>
          <a:bodyPr/>
          <a:lstStyle/>
          <a:p>
            <a:pPr marL="0" indent="0" algn="just">
              <a:spcBef>
                <a:spcPts val="0"/>
              </a:spcBef>
              <a:buNone/>
              <a:defRPr/>
            </a:pPr>
            <a:endParaRPr lang="it-IT" sz="2400" b="1" dirty="0" smtClean="0"/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it-IT" sz="2400" b="1" dirty="0" smtClean="0"/>
              <a:t>Quest’anno saranno circa </a:t>
            </a:r>
            <a:r>
              <a:rPr lang="it-IT" b="1" u="sng" dirty="0" smtClean="0">
                <a:solidFill>
                  <a:srgbClr val="FF0000"/>
                </a:solidFill>
              </a:rPr>
              <a:t>2.000</a:t>
            </a:r>
            <a:r>
              <a:rPr lang="it-IT" sz="2400" b="1" dirty="0" smtClean="0"/>
              <a:t> i docenti neoassunti che parteciperanno al percorso formativo.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it-IT" sz="2400" b="1" dirty="0"/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it-IT" sz="2400" b="1" dirty="0" smtClean="0"/>
              <a:t>Per la realizzazione delle attività formative saranno coinvolti i </a:t>
            </a:r>
            <a:r>
              <a:rPr lang="it-IT" sz="2400" b="1" u="sng" dirty="0" smtClean="0">
                <a:solidFill>
                  <a:srgbClr val="FF0000"/>
                </a:solidFill>
              </a:rPr>
              <a:t>28 Poli formativi degli Ambiti territoriali</a:t>
            </a:r>
            <a:r>
              <a:rPr lang="it-IT" sz="2400" b="1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it-IT" sz="2400" b="1" dirty="0" smtClean="0"/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it-IT" sz="2400" b="1" dirty="0" smtClean="0"/>
              <a:t>Le </a:t>
            </a:r>
            <a:r>
              <a:rPr lang="it-IT" sz="2400" b="1" u="sng" dirty="0" smtClean="0">
                <a:solidFill>
                  <a:srgbClr val="FF0000"/>
                </a:solidFill>
              </a:rPr>
              <a:t>15 scuole – polo </a:t>
            </a:r>
            <a:r>
              <a:rPr lang="it-IT" sz="2400" b="1" dirty="0" smtClean="0"/>
              <a:t>che fino allo scorso anno sono state impegnate nelle attività di formazione, collaboreranno e favoriranno la diffusione delle buone pratiche realizzate</a:t>
            </a:r>
            <a:endParaRPr lang="it-IT" sz="1800" b="1" dirty="0" smtClean="0"/>
          </a:p>
          <a:p>
            <a:pPr algn="just">
              <a:buFont typeface="Arial" charset="0"/>
              <a:buChar char="•"/>
              <a:defRPr/>
            </a:pPr>
            <a:endParaRPr lang="it-IT" sz="1800" b="1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296971-AB2B-4CC0-AEF8-A030FBF98CED}" type="slidenum">
              <a:rPr lang="it-IT" altLang="it-IT">
                <a:solidFill>
                  <a:srgbClr val="898989"/>
                </a:solidFill>
              </a:rPr>
              <a:pPr eaLnBrk="1" hangingPunct="1"/>
              <a:t>6</a:t>
            </a:fld>
            <a:endParaRPr lang="it-IT" altLang="it-IT">
              <a:solidFill>
                <a:srgbClr val="898989"/>
              </a:solidFill>
            </a:endParaRP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CCFFFF"/>
          </a:solidFill>
        </p:spPr>
        <p:txBody>
          <a:bodyPr/>
          <a:lstStyle/>
          <a:p>
            <a:r>
              <a:rPr lang="it-IT" sz="3200" dirty="0" smtClean="0"/>
              <a:t>I docenti neoassunti </a:t>
            </a:r>
            <a:r>
              <a:rPr lang="it-IT" sz="3200" dirty="0" err="1" smtClean="0"/>
              <a:t>a.s.</a:t>
            </a:r>
            <a:r>
              <a:rPr lang="it-IT" sz="3200" dirty="0" smtClean="0"/>
              <a:t> 2017/2018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391525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È confermato il percorso che comprende complessivamente 50 ore di attività e coinvolge le diverse professionalità della scuola:</a:t>
            </a:r>
          </a:p>
          <a:p>
            <a:r>
              <a:rPr lang="it-IT" dirty="0" smtClean="0"/>
              <a:t>- Docente neoassunto</a:t>
            </a:r>
          </a:p>
          <a:p>
            <a:r>
              <a:rPr lang="it-IT" dirty="0" smtClean="0"/>
              <a:t>- Docente tutor</a:t>
            </a:r>
          </a:p>
          <a:p>
            <a:r>
              <a:rPr lang="it-IT" dirty="0" smtClean="0"/>
              <a:t>- Dirigente scolastico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F9D1-B7AD-42C2-9C5A-C0F08EA0AA9A}" type="slidenum">
              <a:rPr lang="it-IT" altLang="it-IT" smtClean="0"/>
              <a:pPr/>
              <a:t>7</a:t>
            </a:fld>
            <a:endParaRPr lang="it-IT" altLang="it-IT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CCFFFF"/>
          </a:solidFill>
        </p:spPr>
        <p:txBody>
          <a:bodyPr/>
          <a:lstStyle/>
          <a:p>
            <a:r>
              <a:rPr lang="it-IT" dirty="0" smtClean="0"/>
              <a:t>La struttura del percorso</a:t>
            </a:r>
            <a:endParaRPr lang="it-IT" dirty="0"/>
          </a:p>
        </p:txBody>
      </p:sp>
      <p:pic>
        <p:nvPicPr>
          <p:cNvPr id="6" name="Picture 8" descr="Risultati immagini per 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005263"/>
            <a:ext cx="18732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38045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occasione dell’avvio dell’anno di formazione dei docenti di nuova nomina in Campania, </a:t>
            </a:r>
            <a:r>
              <a:rPr lang="it-IT" dirty="0" smtClean="0"/>
              <a:t> l’USR ha previsto un incontro con le professionalità coinvolte</a:t>
            </a:r>
          </a:p>
          <a:p>
            <a:r>
              <a:rPr lang="it-IT" dirty="0" smtClean="0"/>
              <a:t>per fornire le indicazioni operative </a:t>
            </a:r>
          </a:p>
          <a:p>
            <a:r>
              <a:rPr lang="it-IT" dirty="0" smtClean="0"/>
              <a:t>e per avviare un percorso di accompagnamento che garantirà, anche grazie ad un’apposita sezione del sito istituzionale, informazioni e supporto organizzativo.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F9D1-B7AD-42C2-9C5A-C0F08EA0AA9A}" type="slidenum">
              <a:rPr lang="it-IT" altLang="it-IT" smtClean="0"/>
              <a:pPr/>
              <a:t>8</a:t>
            </a:fld>
            <a:endParaRPr lang="it-IT" altLang="it-IT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CCFFFF"/>
          </a:solidFill>
        </p:spPr>
        <p:txBody>
          <a:bodyPr/>
          <a:lstStyle/>
          <a:p>
            <a:pPr algn="l"/>
            <a:r>
              <a:rPr lang="it-IT" dirty="0" smtClean="0"/>
              <a:t>L’evento di presentazione</a:t>
            </a:r>
            <a:endParaRPr lang="it-IT" dirty="0"/>
          </a:p>
        </p:txBody>
      </p:sp>
      <p:pic>
        <p:nvPicPr>
          <p:cNvPr id="6" name="Picture 7" descr="0802_conveg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46117"/>
            <a:ext cx="1638300" cy="1133475"/>
          </a:xfrm>
          <a:prstGeom prst="rect">
            <a:avLst/>
          </a:prstGeom>
          <a:noFill/>
          <a:ln w="38100">
            <a:solidFill>
              <a:srgbClr val="99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31758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383</Words>
  <Application>Microsoft Office PowerPoint</Application>
  <PresentationFormat>Presentazione su schermo (4:3)</PresentationFormat>
  <Paragraphs>56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Le novità della legge n. 107/2015</vt:lpstr>
      <vt:lpstr>Le ultime tre annualità</vt:lpstr>
      <vt:lpstr>I docenti neoassunti degli ulti 3 anni scolastici</vt:lpstr>
      <vt:lpstr>I docenti neoassunti a.s. 2017/2018</vt:lpstr>
      <vt:lpstr>La struttura del percorso</vt:lpstr>
      <vt:lpstr>L’evento di presentazione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HP</dc:creator>
  <cp:lastModifiedBy>utente</cp:lastModifiedBy>
  <cp:revision>2</cp:revision>
  <dcterms:created xsi:type="dcterms:W3CDTF">2017-10-25T17:08:43Z</dcterms:created>
  <dcterms:modified xsi:type="dcterms:W3CDTF">2017-11-02T14:21:41Z</dcterms:modified>
</cp:coreProperties>
</file>